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2" r:id="rId3"/>
    <p:sldId id="284" r:id="rId4"/>
    <p:sldId id="281" r:id="rId5"/>
    <p:sldId id="266" r:id="rId6"/>
    <p:sldId id="267" r:id="rId7"/>
    <p:sldId id="268" r:id="rId8"/>
    <p:sldId id="269" r:id="rId9"/>
    <p:sldId id="270" r:id="rId10"/>
    <p:sldId id="25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6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7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3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4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7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5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5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4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3646-2D28-4AAA-93EC-2CA88FB8A747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92DB-D508-487B-96E1-60209B492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" y="0"/>
            <a:ext cx="12186313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       </a:t>
            </a:r>
            <a:r>
              <a:rPr lang="en-US" sz="8000" b="1" dirty="0" err="1" smtClean="0">
                <a:solidFill>
                  <a:schemeClr val="bg1"/>
                </a:solidFill>
              </a:rPr>
              <a:t>Kimyo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128" y="1667595"/>
            <a:ext cx="11078969" cy="4658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4800" dirty="0" err="1" smtClean="0"/>
              <a:t>Mavzu</a:t>
            </a:r>
            <a:r>
              <a:rPr lang="en-US" sz="4800" dirty="0" smtClean="0"/>
              <a:t>:  </a:t>
            </a:r>
            <a:endParaRPr lang="uz-Cyrl-UZ" sz="4800" dirty="0" smtClean="0"/>
          </a:p>
          <a:p>
            <a:pPr marL="0" indent="0">
              <a:buNone/>
            </a:pPr>
            <a:r>
              <a:rPr lang="en-US" sz="4800" dirty="0" smtClean="0"/>
              <a:t>  </a:t>
            </a:r>
            <a:endParaRPr lang="uz-Cyrl-UZ" sz="4800" dirty="0" smtClean="0"/>
          </a:p>
          <a:p>
            <a:pPr marL="0" indent="1160463">
              <a:buNone/>
            </a:pPr>
            <a:endParaRPr lang="en-US" sz="4800" dirty="0" smtClean="0"/>
          </a:p>
          <a:p>
            <a:pPr marL="0" indent="1160463">
              <a:buNone/>
            </a:pPr>
            <a:r>
              <a:rPr lang="en-US" sz="4800" dirty="0" err="1" smtClean="0"/>
              <a:t>Masalalar</a:t>
            </a:r>
            <a:r>
              <a:rPr lang="en-US" sz="4800" dirty="0" smtClean="0"/>
              <a:t> </a:t>
            </a:r>
            <a:r>
              <a:rPr lang="en-US" sz="4800" dirty="0" err="1" smtClean="0"/>
              <a:t>yechish</a:t>
            </a:r>
            <a:r>
              <a:rPr lang="en-US" sz="4800" dirty="0" smtClean="0"/>
              <a:t>.  </a:t>
            </a:r>
            <a:r>
              <a:rPr lang="ru-RU" sz="4800" dirty="0" smtClean="0"/>
              <a:t>               </a:t>
            </a:r>
          </a:p>
          <a:p>
            <a:pPr marL="0" indent="1160463">
              <a:buNone/>
            </a:pPr>
            <a:r>
              <a:rPr lang="en-US" sz="4800" dirty="0" smtClean="0"/>
              <a:t>       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</a:t>
            </a:r>
            <a:r>
              <a:rPr lang="ru-RU" sz="4800" dirty="0" smtClean="0"/>
              <a:t> 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</a:t>
            </a:r>
            <a:r>
              <a:rPr lang="uz-Cyrl-UZ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71797" y="96399"/>
            <a:ext cx="1895901" cy="11327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11-sinf</a:t>
            </a:r>
            <a:endParaRPr lang="ru-RU" sz="4000" dirty="0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060871" y="546728"/>
            <a:ext cx="474376" cy="62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996386" y="149015"/>
            <a:ext cx="301673" cy="513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86367" y="607673"/>
            <a:ext cx="296856" cy="314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699537" y="342032"/>
            <a:ext cx="470516" cy="641496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4795" y="1667595"/>
            <a:ext cx="863463" cy="1204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386" y="3489503"/>
            <a:ext cx="863463" cy="13582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7665" t="7469" r="7234" b="17957"/>
          <a:stretch/>
        </p:blipFill>
        <p:spPr>
          <a:xfrm>
            <a:off x="7986333" y="4628831"/>
            <a:ext cx="3570928" cy="16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      </a:t>
            </a:r>
            <a:r>
              <a:rPr lang="en-US" sz="6000" dirty="0" err="1" smtClean="0">
                <a:solidFill>
                  <a:schemeClr val="bg1"/>
                </a:solidFill>
              </a:rPr>
              <a:t>Masalaning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yechimi</a:t>
            </a:r>
            <a:endParaRPr lang="ru-RU" sz="6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337482"/>
                <a:ext cx="12192000" cy="552051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4000" dirty="0" smtClean="0"/>
                  <a:t>  C</a:t>
                </a:r>
                <a:r>
                  <a:rPr lang="en-US" sz="4000" baseline="-25000" dirty="0" smtClean="0"/>
                  <a:t>M</a:t>
                </a:r>
                <a:r>
                  <a:rPr lang="en-US" sz="4000" dirty="0" smtClean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/>
                          </a:rPr>
                          <m:t>%∗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4000" b="0" i="1" smtClean="0"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𝑀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8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1,02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56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000" b="0" i="0" dirty="0" smtClean="0">
                        <a:latin typeface="Cambria Math"/>
                      </a:rPr>
                      <m:t>1,5</m:t>
                    </m:r>
                  </m:oMath>
                </a14:m>
                <a:endParaRPr lang="en-US" sz="40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4000" dirty="0" smtClean="0"/>
                  <a:t> C</a:t>
                </a:r>
                <a:r>
                  <a:rPr lang="en-US" sz="4000" baseline="-25000" dirty="0" smtClean="0"/>
                  <a:t>M1</a:t>
                </a:r>
                <a:r>
                  <a:rPr lang="en-US" sz="4000" dirty="0" smtClean="0"/>
                  <a:t>*V</a:t>
                </a:r>
                <a:r>
                  <a:rPr lang="en-US" sz="4000" baseline="-25000" dirty="0" smtClean="0"/>
                  <a:t>1</a:t>
                </a:r>
                <a:r>
                  <a:rPr lang="en-US" sz="4000" dirty="0" smtClean="0"/>
                  <a:t>=</a:t>
                </a:r>
                <a:r>
                  <a:rPr lang="en-US" sz="4000" dirty="0"/>
                  <a:t> </a:t>
                </a:r>
                <a:r>
                  <a:rPr lang="en-US" sz="4000" dirty="0" smtClean="0"/>
                  <a:t>C</a:t>
                </a:r>
                <a:r>
                  <a:rPr lang="en-US" sz="4000" baseline="-25000" dirty="0" smtClean="0"/>
                  <a:t>M2</a:t>
                </a:r>
                <a:r>
                  <a:rPr lang="en-US" sz="4000" dirty="0" smtClean="0"/>
                  <a:t>*V</a:t>
                </a:r>
                <a:r>
                  <a:rPr lang="en-US" sz="4000" baseline="-25000" dirty="0" smtClean="0"/>
                  <a:t>2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4000" dirty="0" smtClean="0"/>
                  <a:t>4,5*0,2=1,5*V</a:t>
                </a:r>
                <a:r>
                  <a:rPr lang="en-US" sz="4000" baseline="-25000" dirty="0" smtClean="0"/>
                  <a:t>2</a:t>
                </a:r>
                <a:endParaRPr lang="en-US" sz="4000" baseline="-250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4000" dirty="0" smtClean="0"/>
                  <a:t>V</a:t>
                </a:r>
                <a:r>
                  <a:rPr lang="en-US" sz="4000" baseline="-25000" dirty="0" smtClean="0"/>
                  <a:t>2</a:t>
                </a:r>
                <a:r>
                  <a:rPr lang="en-US" sz="4000" dirty="0" smtClean="0"/>
                  <a:t>=0,6</a:t>
                </a:r>
                <a:endParaRPr lang="en-US" sz="4000" baseline="-25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7482"/>
                <a:ext cx="12192000" cy="552051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8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1961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5-</a:t>
            </a:r>
            <a:r>
              <a:rPr lang="en-US" dirty="0" smtClean="0"/>
              <a:t>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746913"/>
                <a:ext cx="12192000" cy="5111087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1,25 </a:t>
                </a:r>
                <a:r>
                  <a:rPr lang="en-US" sz="4000" dirty="0" err="1" smtClean="0"/>
                  <a:t>mol</a:t>
                </a:r>
                <a:r>
                  <a:rPr lang="en-US" sz="4000" dirty="0" smtClean="0"/>
                  <a:t>/l 400 ml </a:t>
                </a:r>
                <a:r>
                  <a:rPr lang="en-US" sz="4000" dirty="0" err="1" smtClean="0"/>
                  <a:t>hajmli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eritmada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necha</a:t>
                </a:r>
                <a:r>
                  <a:rPr lang="en-US" sz="4000" dirty="0" smtClean="0"/>
                  <a:t> gram </a:t>
                </a:r>
                <a:r>
                  <a:rPr lang="en-US" sz="4000" dirty="0" err="1" smtClean="0"/>
                  <a:t>nitrat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kislota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bo‘ladi</a:t>
                </a:r>
                <a:r>
                  <a:rPr lang="en-US" sz="4000" dirty="0" smtClean="0"/>
                  <a:t>?</a:t>
                </a:r>
              </a:p>
              <a:p>
                <a:endParaRPr lang="en-US" sz="4000" dirty="0"/>
              </a:p>
              <a:p>
                <a:r>
                  <a:rPr lang="en-US" sz="4000" b="1" dirty="0" smtClean="0"/>
                  <a:t>C</a:t>
                </a:r>
                <a:r>
                  <a:rPr lang="en-US" sz="4000" b="1" baseline="-25000" dirty="0"/>
                  <a:t>M</a:t>
                </a:r>
                <a:r>
                  <a:rPr lang="en-US" sz="40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endParaRPr lang="en-US" sz="4000" b="1" dirty="0" smtClean="0"/>
              </a:p>
              <a:p>
                <a:r>
                  <a:rPr lang="en-US" sz="4000" b="1" dirty="0" smtClean="0"/>
                  <a:t>       n=v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∗ </m:t>
                    </m:r>
                  </m:oMath>
                </a14:m>
                <a:r>
                  <a:rPr lang="en-US" sz="4000" b="1" dirty="0" smtClean="0"/>
                  <a:t>C</a:t>
                </a:r>
                <a:r>
                  <a:rPr lang="en-US" sz="4000" b="1" baseline="-25000" dirty="0"/>
                  <a:t>M</a:t>
                </a:r>
                <a:endParaRPr lang="en-US" sz="4000" b="1" dirty="0" smtClean="0"/>
              </a:p>
              <a:p>
                <a:r>
                  <a:rPr lang="en-US" sz="4000" b="1" dirty="0" smtClean="0"/>
                  <a:t>      m=n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∗ </m:t>
                    </m:r>
                  </m:oMath>
                </a14:m>
                <a:r>
                  <a:rPr lang="en-US" sz="4000" b="1" dirty="0" err="1" smtClean="0"/>
                  <a:t>M</a:t>
                </a:r>
                <a:endParaRPr lang="en-US" sz="4000" b="1" dirty="0" smtClean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746913"/>
                <a:ext cx="12192000" cy="5111087"/>
              </a:xfrm>
              <a:blipFill rotWithShape="1">
                <a:blip r:embed="rId2"/>
                <a:stretch>
                  <a:fillRect t="-3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166502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665027"/>
                <a:ext cx="12191999" cy="5192973"/>
              </a:xfrm>
            </p:spPr>
            <p:txBody>
              <a:bodyPr>
                <a:normAutofit fontScale="92500" lnSpcReduction="10000"/>
              </a:bodyPr>
              <a:lstStyle/>
              <a:p>
                <a:pPr algn="l"/>
                <a:endParaRPr lang="en-US" dirty="0" smtClean="0"/>
              </a:p>
              <a:p>
                <a:pPr algn="l"/>
                <a:r>
                  <a:rPr lang="en-US" dirty="0" smtClean="0"/>
                  <a:t>                </a:t>
                </a:r>
                <a:r>
                  <a:rPr lang="en-US" sz="4000" dirty="0" err="1" smtClean="0"/>
                  <a:t>Berilgan</a:t>
                </a:r>
                <a:r>
                  <a:rPr lang="en-US" sz="4000" dirty="0" smtClean="0"/>
                  <a:t>:                                   </a:t>
                </a:r>
                <a:endParaRPr lang="en-US" sz="4000" b="1" dirty="0" smtClean="0"/>
              </a:p>
              <a:p>
                <a:pPr algn="l"/>
                <a:r>
                  <a:rPr lang="en-US" sz="4000" dirty="0" smtClean="0"/>
                  <a:t>          C</a:t>
                </a:r>
                <a:r>
                  <a:rPr lang="en-US" sz="4000" baseline="-25000" dirty="0" smtClean="0"/>
                  <a:t>m</a:t>
                </a:r>
                <a:r>
                  <a:rPr lang="en-US" sz="4000" dirty="0" smtClean="0"/>
                  <a:t>=1,25mol/l</a:t>
                </a:r>
              </a:p>
              <a:p>
                <a:pPr algn="l"/>
                <a:r>
                  <a:rPr lang="en-US" sz="4000" dirty="0" smtClean="0"/>
                  <a:t>          V=400ml=0,4l             </a:t>
                </a:r>
              </a:p>
              <a:p>
                <a:pPr algn="l"/>
                <a:r>
                  <a:rPr lang="en-US" sz="4000" dirty="0" smtClean="0"/>
                  <a:t>           n=?</a:t>
                </a:r>
              </a:p>
              <a:p>
                <a:pPr algn="l"/>
                <a:r>
                  <a:rPr lang="en-US" sz="4000" b="1" dirty="0" smtClean="0"/>
                  <a:t>           n=v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sz="4000" b="1" dirty="0" smtClean="0"/>
                  <a:t>C</a:t>
                </a:r>
                <a:r>
                  <a:rPr lang="en-US" sz="4000" b="1" baseline="-25000" dirty="0" smtClean="0"/>
                  <a:t>m</a:t>
                </a:r>
                <a:endParaRPr lang="en-US" sz="4000" b="1" dirty="0"/>
              </a:p>
              <a:p>
                <a:pPr algn="l"/>
                <a:r>
                  <a:rPr lang="en-US" sz="4000" dirty="0" smtClean="0"/>
                  <a:t>           n=o,4</a:t>
                </a:r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sz="4000" dirty="0" smtClean="0"/>
                  <a:t>1,25=0,5</a:t>
                </a:r>
              </a:p>
              <a:p>
                <a:pPr algn="l"/>
                <a:r>
                  <a:rPr lang="en-US" sz="4000" b="1" dirty="0" smtClean="0"/>
                  <a:t>            m=n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sz="4000" b="1" dirty="0" smtClean="0"/>
                  <a:t>M</a:t>
                </a:r>
              </a:p>
              <a:p>
                <a:pPr algn="l"/>
                <a:r>
                  <a:rPr lang="en-US" sz="4000" dirty="0" smtClean="0"/>
                  <a:t>            m=0,5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∗ </m:t>
                    </m:r>
                  </m:oMath>
                </a14:m>
                <a:r>
                  <a:rPr lang="en-US" sz="4000" dirty="0" smtClean="0"/>
                  <a:t>63=31,5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665027"/>
                <a:ext cx="12191999" cy="5192973"/>
              </a:xfrm>
              <a:blipFill rotWithShape="1">
                <a:blip r:embed="rId2"/>
                <a:stretch>
                  <a:fillRect b="-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665" t="7469" r="7234" b="17957"/>
          <a:stretch/>
        </p:blipFill>
        <p:spPr>
          <a:xfrm>
            <a:off x="6288258" y="2602523"/>
            <a:ext cx="5269003" cy="35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9678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6-</a:t>
            </a:r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4085"/>
            <a:ext cx="12192000" cy="5233916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25%li (p=1,176g/ml) </a:t>
            </a:r>
            <a:r>
              <a:rPr lang="en-US" sz="3600" dirty="0" err="1" smtClean="0"/>
              <a:t>noma‘lum</a:t>
            </a:r>
            <a:r>
              <a:rPr lang="en-US" sz="3600" dirty="0" smtClean="0"/>
              <a:t> </a:t>
            </a:r>
            <a:r>
              <a:rPr lang="en-US" sz="3600" dirty="0" err="1" smtClean="0"/>
              <a:t>modda</a:t>
            </a:r>
            <a:r>
              <a:rPr lang="en-US" sz="3600" dirty="0" smtClean="0"/>
              <a:t> </a:t>
            </a:r>
            <a:r>
              <a:rPr lang="en-US" sz="3600" dirty="0" err="1" smtClean="0"/>
              <a:t>eritmasining</a:t>
            </a:r>
            <a:r>
              <a:rPr lang="en-US" sz="3600" dirty="0" smtClean="0"/>
              <a:t> </a:t>
            </a:r>
            <a:r>
              <a:rPr lang="en-US" sz="3600" dirty="0" err="1" smtClean="0"/>
              <a:t>molyar</a:t>
            </a:r>
            <a:r>
              <a:rPr lang="en-US" sz="3600" dirty="0" smtClean="0"/>
              <a:t> </a:t>
            </a:r>
            <a:r>
              <a:rPr lang="en-US" sz="3600" dirty="0" err="1" smtClean="0"/>
              <a:t>konsentratsiyasi</a:t>
            </a:r>
            <a:r>
              <a:rPr lang="en-US" sz="3600" dirty="0" smtClean="0"/>
              <a:t> 3M </a:t>
            </a:r>
            <a:r>
              <a:rPr lang="en-US" sz="3600" dirty="0" err="1" smtClean="0"/>
              <a:t>ga</a:t>
            </a:r>
            <a:r>
              <a:rPr lang="en-US" sz="3600" dirty="0" smtClean="0"/>
              <a:t> </a:t>
            </a:r>
            <a:r>
              <a:rPr lang="en-US" sz="3600" dirty="0" err="1" smtClean="0"/>
              <a:t>teng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bo‘lsa</a:t>
            </a:r>
            <a:r>
              <a:rPr lang="en-US" sz="3600" dirty="0" smtClean="0"/>
              <a:t> ,</a:t>
            </a:r>
            <a:r>
              <a:rPr lang="en-US" sz="3600" dirty="0" err="1" smtClean="0"/>
              <a:t>shu</a:t>
            </a:r>
            <a:r>
              <a:rPr lang="en-US" sz="3600" dirty="0" smtClean="0"/>
              <a:t> </a:t>
            </a:r>
            <a:r>
              <a:rPr lang="en-US" sz="3600" dirty="0" err="1" smtClean="0"/>
              <a:t>eritmada</a:t>
            </a:r>
            <a:r>
              <a:rPr lang="en-US" sz="3600" dirty="0"/>
              <a:t> </a:t>
            </a:r>
            <a:r>
              <a:rPr lang="en-US" sz="3600" dirty="0" err="1"/>
              <a:t>erigan</a:t>
            </a:r>
            <a:r>
              <a:rPr lang="en-US" sz="3600" dirty="0"/>
              <a:t> </a:t>
            </a:r>
            <a:r>
              <a:rPr lang="en-US" sz="3600" dirty="0" err="1"/>
              <a:t>noma‘lum</a:t>
            </a:r>
            <a:r>
              <a:rPr lang="en-US" sz="3600" dirty="0"/>
              <a:t> </a:t>
            </a:r>
            <a:r>
              <a:rPr lang="en-US" sz="3600" dirty="0" err="1" smtClean="0"/>
              <a:t>moddani</a:t>
            </a:r>
            <a:r>
              <a:rPr lang="en-US" sz="3600" dirty="0" smtClean="0"/>
              <a:t> </a:t>
            </a:r>
            <a:r>
              <a:rPr lang="en-US" sz="3600" dirty="0" err="1" smtClean="0"/>
              <a:t>aniqlang</a:t>
            </a:r>
            <a:r>
              <a:rPr lang="en-US" sz="3600" dirty="0" smtClean="0"/>
              <a:t>?</a:t>
            </a:r>
            <a:endParaRPr lang="ru-RU" sz="3600" dirty="0" smtClean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051" y="4162566"/>
            <a:ext cx="4831307" cy="2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2854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542197"/>
                <a:ext cx="12192000" cy="5315803"/>
              </a:xfrm>
            </p:spPr>
            <p:txBody>
              <a:bodyPr>
                <a:normAutofit fontScale="25000" lnSpcReduction="20000"/>
              </a:bodyPr>
              <a:lstStyle/>
              <a:p>
                <a:pPr algn="l"/>
                <a:endParaRPr lang="en-US" sz="4000" dirty="0" smtClean="0"/>
              </a:p>
              <a:p>
                <a:pPr algn="l"/>
                <a:r>
                  <a:rPr lang="en-US" sz="4000" dirty="0" smtClean="0"/>
                  <a:t>         </a:t>
                </a:r>
                <a:r>
                  <a:rPr lang="en-US" sz="14800" dirty="0" err="1" smtClean="0"/>
                  <a:t>Berilgan</a:t>
                </a:r>
                <a:r>
                  <a:rPr lang="en-US" sz="14800" dirty="0" smtClean="0"/>
                  <a:t>:                        </a:t>
                </a:r>
                <a:r>
                  <a:rPr lang="en-US" sz="14800" dirty="0"/>
                  <a:t>C</a:t>
                </a:r>
                <a:r>
                  <a:rPr lang="en-US" sz="14800" baseline="-25000" dirty="0"/>
                  <a:t>M</a:t>
                </a:r>
                <a:r>
                  <a:rPr lang="en-US" sz="14800" dirty="0"/>
                  <a:t>=</a:t>
                </a:r>
                <a:r>
                  <a:rPr lang="ru-RU" sz="1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800" i="1">
                            <a:latin typeface="Cambria Math"/>
                          </a:rPr>
                          <m:t>𝐶</m:t>
                        </m:r>
                        <m:r>
                          <a:rPr lang="en-US" sz="14800" i="1">
                            <a:latin typeface="Cambria Math"/>
                          </a:rPr>
                          <m:t>%∗</m:t>
                        </m:r>
                        <m:r>
                          <a:rPr lang="en-US" sz="14800" i="1">
                            <a:latin typeface="Cambria Math"/>
                          </a:rPr>
                          <m:t>𝑝</m:t>
                        </m:r>
                        <m:r>
                          <a:rPr lang="en-US" sz="14800" i="1"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148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en-US" sz="14800" dirty="0" smtClean="0"/>
              </a:p>
              <a:p>
                <a:pPr algn="l"/>
                <a:r>
                  <a:rPr lang="en-US" sz="14800" dirty="0" smtClean="0"/>
                  <a:t>   C%=25</a:t>
                </a:r>
              </a:p>
              <a:p>
                <a:pPr algn="l"/>
                <a:r>
                  <a:rPr lang="en-US" sz="14800" dirty="0" smtClean="0"/>
                  <a:t>   p=1,176g/ml                  M=</a:t>
                </a:r>
                <a:r>
                  <a:rPr lang="ru-RU" sz="1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800" i="1">
                            <a:latin typeface="Cambria Math"/>
                          </a:rPr>
                          <m:t>𝐶</m:t>
                        </m:r>
                        <m:r>
                          <a:rPr lang="en-US" sz="14800" i="1">
                            <a:latin typeface="Cambria Math"/>
                          </a:rPr>
                          <m:t>%∗</m:t>
                        </m:r>
                        <m:r>
                          <a:rPr lang="en-US" sz="14800" i="1">
                            <a:latin typeface="Cambria Math"/>
                          </a:rPr>
                          <m:t>𝑝</m:t>
                        </m:r>
                        <m:r>
                          <a:rPr lang="en-US" sz="14800" i="1"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4800" dirty="0"/>
                          <m:t>C</m:t>
                        </m:r>
                        <m:r>
                          <m:rPr>
                            <m:nor/>
                          </m:rPr>
                          <a:rPr lang="en-US" sz="14800" baseline="-25000" dirty="0"/>
                          <m:t>M</m:t>
                        </m:r>
                      </m:den>
                    </m:f>
                    <m:r>
                      <a:rPr lang="en-US" sz="1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800" b="0" i="1" smtClean="0">
                            <a:latin typeface="Cambria Math"/>
                          </a:rPr>
                          <m:t>25</m:t>
                        </m:r>
                        <m:r>
                          <a:rPr lang="en-US" sz="14800" i="1">
                            <a:latin typeface="Cambria Math"/>
                          </a:rPr>
                          <m:t>∗1,</m:t>
                        </m:r>
                        <m:r>
                          <a:rPr lang="en-US" sz="14800" b="0" i="1" smtClean="0">
                            <a:latin typeface="Cambria Math"/>
                          </a:rPr>
                          <m:t>176</m:t>
                        </m:r>
                        <m:r>
                          <a:rPr lang="en-US" sz="14800" i="1"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14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4800" dirty="0"/>
                  <a:t>=</a:t>
                </a:r>
                <a:r>
                  <a:rPr lang="en-US" sz="14800" dirty="0" smtClean="0"/>
                  <a:t>98g</a:t>
                </a:r>
              </a:p>
              <a:p>
                <a:pPr algn="l"/>
                <a:r>
                  <a:rPr lang="en-US" sz="14800" dirty="0" smtClean="0"/>
                  <a:t>   C</a:t>
                </a:r>
                <a:r>
                  <a:rPr lang="en-US" sz="14800" baseline="-25000" dirty="0"/>
                  <a:t>M</a:t>
                </a:r>
                <a:r>
                  <a:rPr lang="en-US" sz="14800" dirty="0" smtClean="0"/>
                  <a:t>=3mol/l</a:t>
                </a:r>
              </a:p>
              <a:p>
                <a:pPr algn="l"/>
                <a:r>
                  <a:rPr lang="en-US" sz="14800" dirty="0" smtClean="0"/>
                  <a:t>    M=?                                             </a:t>
                </a:r>
                <a:r>
                  <a:rPr lang="en-US" sz="14800" dirty="0"/>
                  <a:t>H</a:t>
                </a:r>
                <a:r>
                  <a:rPr lang="en-US" sz="14800" baseline="-25000" dirty="0"/>
                  <a:t>2</a:t>
                </a:r>
                <a:r>
                  <a:rPr lang="en-US" sz="14800" dirty="0"/>
                  <a:t>SO</a:t>
                </a:r>
                <a:r>
                  <a:rPr lang="en-US" sz="14800" baseline="-25000" dirty="0"/>
                  <a:t>4</a:t>
                </a:r>
                <a:endParaRPr lang="ru-RU" sz="14800" dirty="0"/>
              </a:p>
              <a:p>
                <a:pPr algn="l"/>
                <a:endParaRPr lang="en-US" sz="7300" dirty="0"/>
              </a:p>
              <a:p>
                <a:pPr algn="l"/>
                <a:endParaRPr lang="en-US" sz="4000" dirty="0" smtClean="0"/>
              </a:p>
              <a:p>
                <a:pPr algn="l"/>
                <a:r>
                  <a:rPr lang="en-US" sz="16000" dirty="0"/>
                  <a:t> </a:t>
                </a:r>
                <a:r>
                  <a:rPr lang="en-US" sz="16000" dirty="0" smtClean="0"/>
                  <a:t>                                     </a:t>
                </a:r>
                <a:endParaRPr lang="en-US" sz="6400" dirty="0" smtClean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542197"/>
                <a:ext cx="12192000" cy="531580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2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600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7-masala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87355"/>
            <a:ext cx="12192000" cy="5670645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5% li (p=1,26 g/ml ) </a:t>
            </a:r>
            <a:r>
              <a:rPr lang="en-US" sz="4000" dirty="0" err="1" smtClean="0"/>
              <a:t>Nitrat</a:t>
            </a:r>
            <a:r>
              <a:rPr lang="en-US" sz="4000" dirty="0" smtClean="0"/>
              <a:t> </a:t>
            </a:r>
            <a:r>
              <a:rPr lang="en-US" sz="4000" dirty="0" err="1" smtClean="0"/>
              <a:t>kislota</a:t>
            </a:r>
            <a:r>
              <a:rPr lang="en-US" sz="4000" dirty="0" smtClean="0"/>
              <a:t>              </a:t>
            </a:r>
            <a:r>
              <a:rPr lang="en-US" sz="4000" dirty="0" err="1" smtClean="0"/>
              <a:t>eritmasining</a:t>
            </a:r>
            <a:r>
              <a:rPr lang="en-US" sz="4000" dirty="0" smtClean="0"/>
              <a:t>  </a:t>
            </a:r>
            <a:r>
              <a:rPr lang="en-US" sz="4000" dirty="0" err="1" smtClean="0"/>
              <a:t>molyar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konsentratsiyasini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aniqlang</a:t>
            </a:r>
            <a:r>
              <a:rPr lang="en-US" sz="4000" dirty="0" smtClean="0"/>
              <a:t> ?</a:t>
            </a:r>
          </a:p>
          <a:p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4" name="Picture 5" descr="j1u440u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88" y="4474484"/>
            <a:ext cx="4667534" cy="183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3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2383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r>
              <a:rPr lang="en-US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364776"/>
                <a:ext cx="12192000" cy="5493224"/>
              </a:xfrm>
            </p:spPr>
            <p:txBody>
              <a:bodyPr/>
              <a:lstStyle/>
              <a:p>
                <a:pPr algn="l"/>
                <a:r>
                  <a:rPr lang="en-US" sz="4000" dirty="0" smtClean="0"/>
                  <a:t>  </a:t>
                </a:r>
              </a:p>
              <a:p>
                <a:pPr algn="l"/>
                <a:r>
                  <a:rPr lang="en-US" sz="4000" dirty="0"/>
                  <a:t> </a:t>
                </a:r>
                <a:r>
                  <a:rPr lang="en-US" sz="4000" dirty="0" smtClean="0"/>
                  <a:t>  </a:t>
                </a:r>
                <a:r>
                  <a:rPr lang="en-US" sz="4000" dirty="0" err="1" smtClean="0"/>
                  <a:t>Berilgan</a:t>
                </a:r>
                <a:r>
                  <a:rPr lang="en-US" sz="4000" dirty="0" smtClean="0"/>
                  <a:t>:          C</a:t>
                </a:r>
                <a:r>
                  <a:rPr lang="en-US" sz="4000" baseline="-25000" dirty="0" smtClean="0"/>
                  <a:t>M</a:t>
                </a:r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𝐶</m:t>
                        </m:r>
                        <m:r>
                          <a:rPr lang="en-US" sz="4000" i="1">
                            <a:latin typeface="Cambria Math"/>
                          </a:rPr>
                          <m:t>%∗</m:t>
                        </m:r>
                        <m:r>
                          <a:rPr lang="en-US" sz="4000" i="1">
                            <a:latin typeface="Cambria Math"/>
                          </a:rPr>
                          <m:t>𝑝</m:t>
                        </m:r>
                        <m:r>
                          <a:rPr lang="en-US" sz="4000" i="1"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1,26</m:t>
                        </m:r>
                        <m:r>
                          <a:rPr lang="en-US" sz="4000" i="1"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63</m:t>
                        </m:r>
                      </m:den>
                    </m:f>
                  </m:oMath>
                </a14:m>
                <a:r>
                  <a:rPr lang="en-US" sz="4000" dirty="0" smtClean="0"/>
                  <a:t> =1 M           </a:t>
                </a:r>
                <a:endParaRPr lang="en-US" sz="4000" b="1" dirty="0"/>
              </a:p>
              <a:p>
                <a:pPr algn="l"/>
                <a:r>
                  <a:rPr lang="en-US" sz="4000" dirty="0"/>
                  <a:t>  </a:t>
                </a:r>
                <a:r>
                  <a:rPr lang="en-US" sz="4000" dirty="0" smtClean="0"/>
                  <a:t> C%=5%</a:t>
                </a:r>
                <a:endParaRPr lang="en-US" sz="4000" dirty="0"/>
              </a:p>
              <a:p>
                <a:pPr algn="l"/>
                <a:r>
                  <a:rPr lang="en-US" sz="4000" dirty="0"/>
                  <a:t>  </a:t>
                </a:r>
                <a:r>
                  <a:rPr lang="en-US" sz="4000" dirty="0" smtClean="0"/>
                  <a:t> p=1,26g/ml             </a:t>
                </a:r>
                <a:endParaRPr lang="en-US" sz="4000" dirty="0"/>
              </a:p>
              <a:p>
                <a:pPr algn="l"/>
                <a:r>
                  <a:rPr lang="en-US" sz="4000" dirty="0" smtClean="0"/>
                  <a:t>   C</a:t>
                </a:r>
                <a:r>
                  <a:rPr lang="en-US" sz="4000" baseline="-25000" dirty="0" smtClean="0"/>
                  <a:t>M</a:t>
                </a:r>
                <a:r>
                  <a:rPr lang="en-US" sz="4000" dirty="0" smtClean="0"/>
                  <a:t>=?</a:t>
                </a:r>
                <a:endParaRPr lang="en-US" sz="4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364776"/>
                <a:ext cx="12192000" cy="549322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8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34" y="1"/>
            <a:ext cx="12096466" cy="16104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8-masala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34" y="1637731"/>
            <a:ext cx="11996382" cy="5090615"/>
          </a:xfrm>
        </p:spPr>
        <p:txBody>
          <a:bodyPr/>
          <a:lstStyle/>
          <a:p>
            <a:r>
              <a:rPr lang="en-US" sz="4800" dirty="0" smtClean="0"/>
              <a:t>NaNO</a:t>
            </a:r>
            <a:r>
              <a:rPr lang="en-US" sz="4800" baseline="-25000" dirty="0" smtClean="0"/>
              <a:t>3   </a:t>
            </a:r>
            <a:r>
              <a:rPr lang="en-US" sz="4800" dirty="0" err="1" smtClean="0"/>
              <a:t>ning</a:t>
            </a:r>
            <a:r>
              <a:rPr lang="en-US" sz="4800" dirty="0" smtClean="0"/>
              <a:t> 17% li </a:t>
            </a:r>
            <a:r>
              <a:rPr lang="en-US" sz="4800" dirty="0" err="1" smtClean="0"/>
              <a:t>eritmasining</a:t>
            </a:r>
            <a:r>
              <a:rPr lang="en-US" sz="4800" dirty="0" smtClean="0"/>
              <a:t> </a:t>
            </a:r>
            <a:r>
              <a:rPr lang="en-US" sz="4800" dirty="0" err="1" smtClean="0"/>
              <a:t>molyar</a:t>
            </a:r>
            <a:r>
              <a:rPr lang="en-US" sz="4800" dirty="0" smtClean="0"/>
              <a:t>  </a:t>
            </a:r>
          </a:p>
          <a:p>
            <a:r>
              <a:rPr lang="en-US" sz="4800" dirty="0" err="1" smtClean="0"/>
              <a:t>konsentratsiyasi</a:t>
            </a:r>
            <a:r>
              <a:rPr lang="en-US" sz="4800" dirty="0" smtClean="0"/>
              <a:t> 2,5 M </a:t>
            </a:r>
            <a:r>
              <a:rPr lang="en-US" sz="4800" dirty="0" err="1" smtClean="0"/>
              <a:t>bo`lsa</a:t>
            </a:r>
            <a:r>
              <a:rPr lang="en-US" sz="4800" dirty="0" smtClean="0"/>
              <a:t>, </a:t>
            </a:r>
            <a:r>
              <a:rPr lang="en-US" sz="4800" dirty="0" err="1" smtClean="0"/>
              <a:t>shu</a:t>
            </a:r>
            <a:r>
              <a:rPr lang="en-US" sz="4800" dirty="0" smtClean="0"/>
              <a:t> </a:t>
            </a:r>
          </a:p>
          <a:p>
            <a:r>
              <a:rPr lang="en-US" sz="4800" dirty="0" err="1" smtClean="0"/>
              <a:t>eritmaning</a:t>
            </a:r>
            <a:r>
              <a:rPr lang="en-US" sz="4800" dirty="0" smtClean="0"/>
              <a:t> </a:t>
            </a:r>
            <a:r>
              <a:rPr lang="en-US" sz="4800" dirty="0" err="1" smtClean="0"/>
              <a:t>zichligini</a:t>
            </a:r>
            <a:r>
              <a:rPr lang="en-US" sz="4800" dirty="0" smtClean="0"/>
              <a:t> </a:t>
            </a:r>
            <a:r>
              <a:rPr lang="en-US" sz="4800" dirty="0" err="1" smtClean="0"/>
              <a:t>aniqlang</a:t>
            </a:r>
            <a:r>
              <a:rPr lang="en-US" sz="4800" dirty="0" smtClean="0"/>
              <a:t> ?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7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95" y="0"/>
            <a:ext cx="12096466" cy="155584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596788"/>
                <a:ext cx="12192000" cy="5261212"/>
              </a:xfrm>
            </p:spPr>
            <p:txBody>
              <a:bodyPr/>
              <a:lstStyle/>
              <a:p>
                <a:pPr algn="l"/>
                <a:r>
                  <a:rPr lang="en-US" dirty="0" smtClean="0"/>
                  <a:t>   </a:t>
                </a:r>
                <a:r>
                  <a:rPr lang="en-US" sz="4000" dirty="0" err="1" smtClean="0"/>
                  <a:t>Berilgan</a:t>
                </a:r>
                <a:r>
                  <a:rPr lang="en-US" sz="4000" dirty="0"/>
                  <a:t>:</a:t>
                </a:r>
              </a:p>
              <a:p>
                <a:pPr algn="l"/>
                <a:r>
                  <a:rPr lang="en-US" sz="4000" dirty="0"/>
                  <a:t>   </a:t>
                </a:r>
                <a:r>
                  <a:rPr lang="en-US" sz="4000" dirty="0" smtClean="0"/>
                  <a:t>C</a:t>
                </a:r>
                <a:r>
                  <a:rPr lang="en-US" sz="4000" baseline="-25000" dirty="0" smtClean="0"/>
                  <a:t>M</a:t>
                </a:r>
                <a:r>
                  <a:rPr lang="en-US" sz="4000" dirty="0" smtClean="0"/>
                  <a:t>=2,5mol/l                </a:t>
                </a:r>
                <a:r>
                  <a:rPr lang="en-US" sz="4000" dirty="0"/>
                  <a:t>C</a:t>
                </a:r>
                <a:r>
                  <a:rPr lang="en-US" sz="4000" baseline="-25000" dirty="0"/>
                  <a:t>M</a:t>
                </a:r>
                <a:r>
                  <a:rPr lang="en-US" sz="4000" dirty="0"/>
                  <a:t>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%∗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∗10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4000" dirty="0"/>
                  <a:t>   </a:t>
                </a:r>
              </a:p>
              <a:p>
                <a:pPr algn="l"/>
                <a:r>
                  <a:rPr lang="en-US" sz="4000" dirty="0"/>
                  <a:t>  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sz="4000" dirty="0" smtClean="0"/>
                  <a:t>=17 %                    </a:t>
                </a:r>
                <a:r>
                  <a:rPr lang="en-US" sz="4000" dirty="0"/>
                  <a:t>p=</a:t>
                </a:r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4000" dirty="0"/>
                          <m:t>C</m:t>
                        </m:r>
                        <m:r>
                          <m:rPr>
                            <m:nor/>
                          </m:rPr>
                          <a:rPr lang="en-US" sz="4000" baseline="-25000" dirty="0"/>
                          <m:t>M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%∗10</m:t>
                        </m:r>
                      </m:den>
                    </m:f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85∗2,5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/>
                  <a:t>=</a:t>
                </a:r>
                <a:r>
                  <a:rPr lang="en-US" sz="4000" dirty="0" smtClean="0"/>
                  <a:t>1,25g/ml </a:t>
                </a:r>
              </a:p>
              <a:p>
                <a:pPr algn="l"/>
                <a:r>
                  <a:rPr lang="en-US" sz="4000" dirty="0" smtClean="0"/>
                  <a:t>    p = ?         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596788"/>
                <a:ext cx="12192000" cy="5261212"/>
              </a:xfrm>
              <a:blipFill rotWithShape="1">
                <a:blip r:embed="rId2"/>
                <a:stretch>
                  <a:fillRect t="-3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7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62408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/>
              <a:t>Mustaqil</a:t>
            </a:r>
            <a:r>
              <a:rPr lang="en-US" sz="5400" dirty="0" smtClean="0"/>
              <a:t> </a:t>
            </a:r>
            <a:r>
              <a:rPr lang="en-US" sz="5400" dirty="0" err="1" smtClean="0"/>
              <a:t>bajarish</a:t>
            </a:r>
            <a:r>
              <a:rPr lang="en-US" sz="5400" dirty="0" smtClean="0"/>
              <a:t> </a:t>
            </a:r>
            <a:r>
              <a:rPr lang="en-US" sz="5400" dirty="0" err="1" smtClean="0"/>
              <a:t>uchun</a:t>
            </a:r>
            <a:r>
              <a:rPr lang="en-US" sz="5400" dirty="0" smtClean="0"/>
              <a:t> </a:t>
            </a:r>
            <a:r>
              <a:rPr lang="en-US" sz="5400" dirty="0" err="1" smtClean="0"/>
              <a:t>topshiriqlar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37730"/>
            <a:ext cx="12192000" cy="52202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1)1,4M li 240 gram </a:t>
            </a:r>
            <a:r>
              <a:rPr lang="en-US" sz="4000" dirty="0" err="1" smtClean="0"/>
              <a:t>NaOH</a:t>
            </a:r>
            <a:r>
              <a:rPr lang="en-US" sz="4000" dirty="0" smtClean="0"/>
              <a:t> </a:t>
            </a:r>
            <a:r>
              <a:rPr lang="en-US" sz="4000" dirty="0" err="1" smtClean="0"/>
              <a:t>eritmasi</a:t>
            </a:r>
            <a:r>
              <a:rPr lang="en-US" sz="4000" dirty="0" smtClean="0"/>
              <a:t> (p=1,12g/ml)</a:t>
            </a:r>
          </a:p>
          <a:p>
            <a:r>
              <a:rPr lang="en-US" sz="4000" dirty="0" err="1" smtClean="0"/>
              <a:t>bilan</a:t>
            </a:r>
            <a:r>
              <a:rPr lang="en-US" sz="4000" dirty="0" smtClean="0"/>
              <a:t> 260 gram 24%li </a:t>
            </a:r>
            <a:r>
              <a:rPr lang="en-US" sz="4000" dirty="0" err="1" smtClean="0"/>
              <a:t>eritmasi</a:t>
            </a:r>
            <a:r>
              <a:rPr lang="en-US" sz="4000" dirty="0" smtClean="0"/>
              <a:t> </a:t>
            </a:r>
            <a:r>
              <a:rPr lang="en-US" sz="4000" dirty="0" err="1" smtClean="0"/>
              <a:t>aralashtirildi.Hosil</a:t>
            </a:r>
            <a:r>
              <a:rPr lang="en-US" sz="4000" dirty="0" smtClean="0"/>
              <a:t>      </a:t>
            </a:r>
            <a:r>
              <a:rPr lang="en-US" sz="4000" dirty="0" err="1"/>
              <a:t>bo‘lgan</a:t>
            </a:r>
            <a:r>
              <a:rPr lang="en-US" sz="4000" dirty="0"/>
              <a:t> </a:t>
            </a:r>
            <a:r>
              <a:rPr lang="en-US" sz="4000" dirty="0" err="1" smtClean="0"/>
              <a:t>eritma</a:t>
            </a:r>
            <a:r>
              <a:rPr lang="en-US" sz="4000" dirty="0" smtClean="0"/>
              <a:t>(p=1,17g/ml) </a:t>
            </a:r>
            <a:r>
              <a:rPr lang="en-US" sz="4000" dirty="0" err="1" smtClean="0"/>
              <a:t>molyar</a:t>
            </a:r>
            <a:r>
              <a:rPr lang="en-US" sz="4000" dirty="0" smtClean="0"/>
              <a:t> </a:t>
            </a:r>
            <a:r>
              <a:rPr lang="en-US" sz="4000" dirty="0" err="1" smtClean="0"/>
              <a:t>konsentratsiyasini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aniqlang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2)2M li </a:t>
            </a:r>
            <a:r>
              <a:rPr lang="en-US" sz="4000" dirty="0" err="1" smtClean="0"/>
              <a:t>NaOH</a:t>
            </a:r>
            <a:r>
              <a:rPr lang="en-US" sz="4000" dirty="0" smtClean="0"/>
              <a:t> </a:t>
            </a:r>
            <a:r>
              <a:rPr lang="en-US" sz="4000" dirty="0" err="1" smtClean="0"/>
              <a:t>eritmasi</a:t>
            </a:r>
            <a:r>
              <a:rPr lang="en-US" sz="4000" dirty="0" smtClean="0"/>
              <a:t> 6,4%li </a:t>
            </a:r>
            <a:r>
              <a:rPr lang="en-US" sz="4000" dirty="0" err="1" smtClean="0"/>
              <a:t>bo‘lsa</a:t>
            </a:r>
            <a:r>
              <a:rPr lang="en-US" sz="4000" dirty="0" smtClean="0"/>
              <a:t> ,</a:t>
            </a:r>
            <a:r>
              <a:rPr lang="en-US" sz="4000" dirty="0" err="1" smtClean="0"/>
              <a:t>eritmaning</a:t>
            </a:r>
            <a:r>
              <a:rPr lang="en-US" sz="4000" dirty="0" smtClean="0"/>
              <a:t> </a:t>
            </a:r>
            <a:r>
              <a:rPr lang="en-US" sz="4000" dirty="0" err="1" smtClean="0"/>
              <a:t>zichligini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aniqlang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62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918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/>
                </a:solidFill>
              </a:rPr>
              <a:t>1-masala</a:t>
            </a:r>
            <a:endParaRPr lang="ru-RU" sz="44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05469"/>
            <a:ext cx="12192000" cy="5752531"/>
          </a:xfrm>
        </p:spPr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300 ml </a:t>
            </a:r>
            <a:r>
              <a:rPr lang="en-US" sz="4000" dirty="0" err="1" smtClean="0"/>
              <a:t>eritmada</a:t>
            </a:r>
            <a:r>
              <a:rPr lang="en-US" sz="4000" dirty="0" smtClean="0"/>
              <a:t> 0,6 </a:t>
            </a:r>
            <a:r>
              <a:rPr lang="en-US" sz="4000" dirty="0" err="1" smtClean="0"/>
              <a:t>mol</a:t>
            </a:r>
            <a:r>
              <a:rPr lang="en-US" sz="4000" dirty="0" smtClean="0"/>
              <a:t> KOH </a:t>
            </a:r>
            <a:r>
              <a:rPr lang="en-US" sz="4000" dirty="0" err="1" smtClean="0"/>
              <a:t>erigan</a:t>
            </a:r>
            <a:r>
              <a:rPr lang="en-US" sz="4000" dirty="0" smtClean="0"/>
              <a:t> </a:t>
            </a:r>
            <a:r>
              <a:rPr lang="en-US" sz="4000" dirty="0" err="1" smtClean="0"/>
              <a:t>bo‘lsa</a:t>
            </a:r>
            <a:r>
              <a:rPr lang="en-US" sz="4000" dirty="0" smtClean="0"/>
              <a:t> </a:t>
            </a:r>
            <a:r>
              <a:rPr lang="en-US" sz="4000" dirty="0" err="1" smtClean="0"/>
              <a:t>eritma</a:t>
            </a:r>
            <a:r>
              <a:rPr lang="en-US" sz="4000" dirty="0" smtClean="0"/>
              <a:t> </a:t>
            </a:r>
            <a:r>
              <a:rPr lang="en-US" sz="4000" dirty="0" err="1" smtClean="0"/>
              <a:t>molyarligini</a:t>
            </a:r>
            <a:r>
              <a:rPr lang="en-US" sz="4000" dirty="0" smtClean="0"/>
              <a:t> </a:t>
            </a:r>
            <a:r>
              <a:rPr lang="en-US" sz="4000" dirty="0" err="1" smtClean="0"/>
              <a:t>aniqlang</a:t>
            </a:r>
            <a:r>
              <a:rPr lang="en-US" sz="4000" dirty="0" smtClean="0"/>
              <a:t> ?</a:t>
            </a:r>
            <a:endParaRPr lang="ru-RU" sz="6000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40" y="3514827"/>
            <a:ext cx="5991367" cy="30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513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92322"/>
            <a:ext cx="12192000" cy="5165678"/>
          </a:xfrm>
        </p:spPr>
        <p:txBody>
          <a:bodyPr/>
          <a:lstStyle/>
          <a:p>
            <a:r>
              <a:rPr lang="en-US" sz="4000" dirty="0" err="1" smtClean="0"/>
              <a:t>Berilgan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n=0,6 </a:t>
            </a:r>
            <a:r>
              <a:rPr lang="en-US" sz="4000" dirty="0" err="1"/>
              <a:t>mol</a:t>
            </a:r>
            <a:endParaRPr lang="ru-RU" sz="4000" dirty="0"/>
          </a:p>
          <a:p>
            <a:r>
              <a:rPr lang="en-US" sz="4000" dirty="0"/>
              <a:t>V=300 ml=0,3l</a:t>
            </a:r>
            <a:endParaRPr lang="ru-RU" sz="4000" dirty="0"/>
          </a:p>
          <a:p>
            <a:r>
              <a:rPr lang="en-US" sz="4000" dirty="0"/>
              <a:t>C</a:t>
            </a:r>
            <a:r>
              <a:rPr lang="en-US" sz="4000" baseline="-25000" dirty="0"/>
              <a:t>m</a:t>
            </a:r>
            <a:r>
              <a:rPr lang="en-US" sz="4000" dirty="0"/>
              <a:t>-?      </a:t>
            </a:r>
            <a:endParaRPr lang="en-US" sz="4000" dirty="0" smtClean="0"/>
          </a:p>
          <a:p>
            <a:endParaRPr lang="en-US" sz="4000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722126" y="4681183"/>
                <a:ext cx="3193576" cy="13238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C</a:t>
                </a:r>
                <a:r>
                  <a:rPr lang="en-US" sz="3600" baseline="-25000" dirty="0"/>
                  <a:t>m</a:t>
                </a:r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0,6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0,3</m:t>
                        </m:r>
                      </m:den>
                    </m:f>
                  </m:oMath>
                </a14:m>
                <a:r>
                  <a:rPr lang="en-US" sz="3600" dirty="0"/>
                  <a:t>=2M</a:t>
                </a:r>
                <a:endParaRPr lang="ru-RU" sz="3600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26" y="4681183"/>
                <a:ext cx="3193576" cy="1323833"/>
              </a:xfrm>
              <a:prstGeom prst="rect">
                <a:avLst/>
              </a:prstGeom>
              <a:blipFill rotWithShape="1">
                <a:blip r:embed="rId2"/>
                <a:stretch>
                  <a:fillRect l="-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1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6477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2-masala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05719"/>
            <a:ext cx="11791666" cy="5452281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</a:t>
            </a:r>
          </a:p>
          <a:p>
            <a:pPr marL="804863" algn="just">
              <a:tabLst>
                <a:tab pos="11477625" algn="l"/>
                <a:tab pos="12023725" algn="l"/>
              </a:tabLst>
            </a:pPr>
            <a:r>
              <a:rPr lang="en-US" sz="4700" dirty="0" smtClean="0"/>
              <a:t>400 </a:t>
            </a:r>
            <a:r>
              <a:rPr lang="en-US" sz="4700" dirty="0" smtClean="0"/>
              <a:t>g </a:t>
            </a:r>
            <a:r>
              <a:rPr lang="en-US" sz="4700" dirty="0" smtClean="0"/>
              <a:t>12%li </a:t>
            </a:r>
            <a:r>
              <a:rPr lang="en-US" sz="4700" dirty="0" err="1" smtClean="0"/>
              <a:t>va</a:t>
            </a:r>
            <a:r>
              <a:rPr lang="en-US" sz="4700" dirty="0" smtClean="0"/>
              <a:t> 300 ml p=1,2g/ml 20%li </a:t>
            </a:r>
            <a:r>
              <a:rPr lang="en-US" sz="4700" dirty="0" err="1" smtClean="0"/>
              <a:t>NaOH</a:t>
            </a:r>
            <a:r>
              <a:rPr lang="en-US" sz="4700" dirty="0" smtClean="0"/>
              <a:t> </a:t>
            </a:r>
            <a:r>
              <a:rPr lang="en-US" sz="4700" baseline="-25000" dirty="0" smtClean="0"/>
              <a:t> </a:t>
            </a:r>
            <a:r>
              <a:rPr lang="en-US" sz="4700" dirty="0" err="1" smtClean="0"/>
              <a:t>eritmalari</a:t>
            </a:r>
            <a:r>
              <a:rPr lang="en-US" sz="4700" dirty="0" smtClean="0"/>
              <a:t>  </a:t>
            </a:r>
            <a:r>
              <a:rPr lang="en-US" sz="4700" dirty="0" err="1" smtClean="0"/>
              <a:t>aralashtirilganda</a:t>
            </a:r>
            <a:r>
              <a:rPr lang="en-US" sz="4700" dirty="0" smtClean="0"/>
              <a:t> </a:t>
            </a:r>
            <a:r>
              <a:rPr lang="en-US" sz="4700" dirty="0" err="1" smtClean="0"/>
              <a:t>zichligi</a:t>
            </a:r>
            <a:r>
              <a:rPr lang="en-US" sz="4700" dirty="0" smtClean="0"/>
              <a:t> 1,05 g/ml </a:t>
            </a:r>
            <a:r>
              <a:rPr lang="en-US" sz="4700" dirty="0" err="1" smtClean="0"/>
              <a:t>bo‘lgan</a:t>
            </a:r>
            <a:r>
              <a:rPr lang="en-US" sz="4700" dirty="0" smtClean="0"/>
              <a:t> </a:t>
            </a:r>
            <a:r>
              <a:rPr lang="en-US" sz="4700" dirty="0" err="1" smtClean="0"/>
              <a:t>eritma</a:t>
            </a:r>
            <a:r>
              <a:rPr lang="en-US" sz="4700" dirty="0" smtClean="0"/>
              <a:t> </a:t>
            </a:r>
            <a:r>
              <a:rPr lang="en-US" sz="4700" dirty="0" err="1" smtClean="0"/>
              <a:t>hosil</a:t>
            </a:r>
            <a:r>
              <a:rPr lang="en-US" sz="4700" dirty="0" smtClean="0"/>
              <a:t> </a:t>
            </a:r>
            <a:r>
              <a:rPr lang="en-US" sz="4700" dirty="0" err="1" smtClean="0"/>
              <a:t>bo‘ldi</a:t>
            </a:r>
            <a:r>
              <a:rPr lang="en-US" sz="4700" dirty="0" smtClean="0"/>
              <a:t>. </a:t>
            </a:r>
            <a:r>
              <a:rPr lang="en-US" sz="4700" dirty="0" err="1" smtClean="0"/>
              <a:t>Uning</a:t>
            </a:r>
            <a:r>
              <a:rPr lang="en-US" sz="4700" dirty="0" smtClean="0"/>
              <a:t> </a:t>
            </a:r>
            <a:r>
              <a:rPr lang="en-US" sz="4700" dirty="0" err="1" smtClean="0"/>
              <a:t>molyarligini</a:t>
            </a:r>
            <a:r>
              <a:rPr lang="en-US" sz="4700" dirty="0" smtClean="0"/>
              <a:t> </a:t>
            </a:r>
            <a:r>
              <a:rPr lang="en-US" sz="4700" dirty="0" err="1" smtClean="0"/>
              <a:t>aniqlang</a:t>
            </a:r>
            <a:r>
              <a:rPr lang="en-US" sz="4700" dirty="0" smtClean="0"/>
              <a:t>?</a:t>
            </a:r>
          </a:p>
          <a:p>
            <a:endParaRPr lang="en-US" sz="4000" dirty="0" smtClean="0"/>
          </a:p>
          <a:p>
            <a:endParaRPr lang="en-US" sz="16000" dirty="0" smtClean="0"/>
          </a:p>
          <a:p>
            <a:endParaRPr lang="en-US" sz="16000" dirty="0"/>
          </a:p>
          <a:p>
            <a:endParaRPr lang="en-US" sz="16000" dirty="0" smtClean="0"/>
          </a:p>
          <a:p>
            <a:endParaRPr lang="en-US" sz="16000" dirty="0"/>
          </a:p>
          <a:p>
            <a:endParaRPr lang="en-US" sz="16000" dirty="0" smtClean="0"/>
          </a:p>
          <a:p>
            <a:endParaRPr lang="ru-RU" sz="16000" dirty="0"/>
          </a:p>
          <a:p>
            <a:endParaRPr lang="en-US" sz="16000" dirty="0" smtClean="0"/>
          </a:p>
          <a:p>
            <a:endParaRPr lang="en-US" sz="16000" dirty="0"/>
          </a:p>
          <a:p>
            <a:endParaRPr lang="ru-RU" sz="16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775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en-US" sz="6000" b="1" dirty="0" err="1">
                <a:solidFill>
                  <a:schemeClr val="bg1"/>
                </a:solidFill>
              </a:rPr>
              <a:t>M</a:t>
            </a:r>
            <a:r>
              <a:rPr lang="en-US" sz="6000" b="1" dirty="0" err="1" smtClean="0">
                <a:solidFill>
                  <a:schemeClr val="bg1"/>
                </a:solidFill>
              </a:rPr>
              <a:t>asalaning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yechimi</a:t>
            </a:r>
            <a:r>
              <a:rPr lang="en-US" sz="6000" b="1" dirty="0" smtClean="0">
                <a:solidFill>
                  <a:schemeClr val="bg1"/>
                </a:solidFill>
              </a:rPr>
              <a:t>.</a:t>
            </a:r>
            <a:r>
              <a:rPr lang="ru-RU" sz="6000" b="1" dirty="0">
                <a:solidFill>
                  <a:schemeClr val="bg1"/>
                </a:solidFill>
              </a:rPr>
              <a:t/>
            </a:r>
            <a:br>
              <a:rPr lang="ru-RU" sz="6000" b="1" dirty="0">
                <a:solidFill>
                  <a:schemeClr val="bg1"/>
                </a:solidFill>
              </a:rPr>
            </a:b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1128"/>
            <a:ext cx="12191999" cy="55068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           </a:t>
            </a:r>
            <a:endParaRPr lang="en-US" sz="6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6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8400" dirty="0" err="1" smtClean="0"/>
              <a:t>Berilgan</a:t>
            </a:r>
            <a:r>
              <a:rPr lang="en-US" sz="8400" dirty="0" smtClean="0"/>
              <a:t>:</a:t>
            </a:r>
            <a:r>
              <a:rPr lang="en-US" sz="8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</a:p>
          <a:p>
            <a:pPr marL="0" indent="0">
              <a:buNone/>
            </a:pPr>
            <a:r>
              <a:rPr lang="en-US" sz="8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8400" dirty="0"/>
              <a:t>M</a:t>
            </a:r>
            <a:r>
              <a:rPr lang="en-US" sz="8400" baseline="-25000" dirty="0"/>
              <a:t>1</a:t>
            </a:r>
            <a:r>
              <a:rPr lang="en-US" sz="8400" dirty="0"/>
              <a:t>=400 gr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C</a:t>
            </a:r>
            <a:r>
              <a:rPr lang="en-US" sz="8400" dirty="0"/>
              <a:t>%=12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V=300ml</a:t>
            </a:r>
            <a:endParaRPr lang="ru-RU" sz="8400" dirty="0"/>
          </a:p>
          <a:p>
            <a:pPr marL="0" indent="0">
              <a:buNone/>
            </a:pPr>
            <a:r>
              <a:rPr lang="en-US" sz="8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8400" dirty="0" smtClean="0"/>
              <a:t>P</a:t>
            </a:r>
            <a:r>
              <a:rPr lang="ru-RU" sz="8400" baseline="-25000" dirty="0"/>
              <a:t>2</a:t>
            </a:r>
            <a:r>
              <a:rPr lang="en-US" sz="8400" dirty="0" smtClean="0"/>
              <a:t>=1,2gr/ml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C%=20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P</a:t>
            </a:r>
            <a:r>
              <a:rPr lang="en-US" sz="8400" baseline="-25000" dirty="0" smtClean="0"/>
              <a:t>2</a:t>
            </a:r>
            <a:r>
              <a:rPr lang="en-US" sz="8400" dirty="0" smtClean="0"/>
              <a:t>=1,05gr/ml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C</a:t>
            </a:r>
            <a:r>
              <a:rPr lang="en-US" sz="8400" baseline="-25000" dirty="0" smtClean="0"/>
              <a:t>m</a:t>
            </a:r>
            <a:r>
              <a:rPr lang="en-US" sz="8400" dirty="0" smtClean="0"/>
              <a:t>-</a:t>
            </a:r>
            <a:r>
              <a:rPr lang="en-US" sz="8400" dirty="0"/>
              <a:t>?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M</a:t>
            </a:r>
            <a:r>
              <a:rPr lang="en-US" sz="8400" baseline="-25000" dirty="0" smtClean="0"/>
              <a:t>2</a:t>
            </a:r>
            <a:r>
              <a:rPr lang="en-US" sz="8400" dirty="0" smtClean="0"/>
              <a:t>=</a:t>
            </a:r>
            <a:r>
              <a:rPr lang="en-US" sz="8400" dirty="0" err="1" smtClean="0"/>
              <a:t>pV</a:t>
            </a:r>
            <a:r>
              <a:rPr lang="en-US" sz="8400" dirty="0" smtClean="0"/>
              <a:t>=1,2*300=360gr </a:t>
            </a:r>
            <a:endParaRPr lang="ru-RU" sz="8400" dirty="0"/>
          </a:p>
          <a:p>
            <a:pPr marL="0" indent="0">
              <a:buNone/>
            </a:pPr>
            <a:r>
              <a:rPr lang="en-US" sz="8400" dirty="0" smtClean="0"/>
              <a:t>           M=400+360=760 </a:t>
            </a:r>
            <a:r>
              <a:rPr lang="en-US" sz="8400" dirty="0"/>
              <a:t>gr</a:t>
            </a:r>
            <a:endParaRPr lang="ru-RU" sz="8400" dirty="0"/>
          </a:p>
          <a:p>
            <a:pPr marL="0" indent="0">
              <a:lnSpc>
                <a:spcPct val="100000"/>
              </a:lnSpc>
              <a:buNone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111" y="1719618"/>
            <a:ext cx="3593074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Cyrl-U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Masalaning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yechimi</a:t>
            </a:r>
            <a:endParaRPr lang="ru-RU" sz="6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310185"/>
                <a:ext cx="12192000" cy="5547815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9300" dirty="0" smtClean="0"/>
                  <a:t>                     1)  </a:t>
                </a:r>
                <a:r>
                  <a:rPr lang="ru-RU" sz="9300" dirty="0" smtClean="0"/>
                  <a:t> </a:t>
                </a:r>
                <a:r>
                  <a:rPr lang="en-US" sz="9300" dirty="0" smtClean="0"/>
                  <a:t>400</a:t>
                </a:r>
                <a:r>
                  <a:rPr lang="ru-RU" sz="9300" strike="sngStrike" dirty="0" smtClean="0"/>
                  <a:t>-----------</a:t>
                </a:r>
                <a:r>
                  <a:rPr lang="ru-RU" sz="9300" dirty="0" smtClean="0"/>
                  <a:t>100</a:t>
                </a:r>
                <a:r>
                  <a:rPr lang="en-US" sz="9300" dirty="0" smtClean="0"/>
                  <a:t>%</a:t>
                </a:r>
              </a:p>
              <a:p>
                <a:pPr marL="0" indent="0">
                  <a:buNone/>
                </a:pPr>
                <a:r>
                  <a:rPr lang="en-US" sz="9300" dirty="0" smtClean="0"/>
                  <a:t>                               x</a:t>
                </a:r>
                <a:r>
                  <a:rPr lang="en-US" sz="9300" strike="sngStrike" dirty="0" smtClean="0"/>
                  <a:t>------------</a:t>
                </a:r>
                <a:r>
                  <a:rPr lang="en-US" sz="9300" dirty="0" smtClean="0"/>
                  <a:t>12 %         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300" b="0" i="1" smtClean="0">
                            <a:latin typeface="Cambria Math"/>
                          </a:rPr>
                          <m:t>400∗12</m:t>
                        </m:r>
                      </m:num>
                      <m:den>
                        <m:r>
                          <a:rPr lang="en-US" sz="93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9300" dirty="0" smtClean="0"/>
                  <a:t>=48 gr</a:t>
                </a:r>
              </a:p>
              <a:p>
                <a:pPr marL="0" indent="0">
                  <a:buNone/>
                </a:pPr>
                <a:r>
                  <a:rPr lang="en-US" sz="9300" dirty="0" smtClean="0"/>
                  <a:t>                    </a:t>
                </a:r>
              </a:p>
              <a:p>
                <a:pPr marL="0" indent="0">
                  <a:buNone/>
                </a:pPr>
                <a:r>
                  <a:rPr lang="en-US" sz="9300" dirty="0"/>
                  <a:t> </a:t>
                </a:r>
                <a:r>
                  <a:rPr lang="en-US" sz="9300" dirty="0" smtClean="0"/>
                  <a:t>                    2)   360</a:t>
                </a:r>
                <a:r>
                  <a:rPr lang="en-US" sz="9300" strike="sngStrike" dirty="0" smtClean="0"/>
                  <a:t>------------</a:t>
                </a:r>
                <a:r>
                  <a:rPr lang="en-US" sz="9300" dirty="0" smtClean="0"/>
                  <a:t>100%</a:t>
                </a:r>
              </a:p>
              <a:p>
                <a:pPr marL="0" indent="0">
                  <a:buNone/>
                </a:pPr>
                <a:r>
                  <a:rPr lang="en-US" sz="9300" dirty="0" smtClean="0"/>
                  <a:t>                               x</a:t>
                </a:r>
                <a:r>
                  <a:rPr lang="en-US" sz="9300" strike="sngStrike" dirty="0" smtClean="0"/>
                  <a:t>-------------</a:t>
                </a:r>
                <a:r>
                  <a:rPr lang="ru-RU" sz="9300" dirty="0" smtClean="0"/>
                  <a:t>20</a:t>
                </a:r>
                <a:r>
                  <a:rPr lang="en-US" sz="9300" dirty="0" smtClean="0"/>
                  <a:t>%        x=</a:t>
                </a:r>
                <a:r>
                  <a:rPr lang="en-US" sz="93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300" b="0" i="1" smtClean="0">
                            <a:latin typeface="Cambria Math"/>
                          </a:rPr>
                          <m:t>360∗20</m:t>
                        </m:r>
                      </m:num>
                      <m:den>
                        <m:r>
                          <a:rPr lang="en-US" sz="9300" i="1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9300" dirty="0"/>
                  <a:t>=</a:t>
                </a:r>
                <a:r>
                  <a:rPr lang="ru-RU" sz="9300" dirty="0" smtClean="0"/>
                  <a:t>72</a:t>
                </a:r>
                <a:r>
                  <a:rPr lang="en-US" sz="9300" dirty="0" smtClean="0"/>
                  <a:t> gr</a:t>
                </a:r>
              </a:p>
              <a:p>
                <a:pPr marL="0" indent="0">
                  <a:buNone/>
                </a:pPr>
                <a:endParaRPr lang="en-US" sz="9300" dirty="0" smtClean="0"/>
              </a:p>
              <a:p>
                <a:pPr marL="0" indent="0">
                  <a:buNone/>
                </a:pPr>
                <a:r>
                  <a:rPr lang="en-US" sz="9300" dirty="0"/>
                  <a:t> </a:t>
                </a:r>
                <a:r>
                  <a:rPr lang="en-US" sz="9300" dirty="0" smtClean="0"/>
                  <a:t>                          m=48+</a:t>
                </a:r>
                <a:r>
                  <a:rPr lang="ru-RU" sz="9300" dirty="0" smtClean="0"/>
                  <a:t>72=120</a:t>
                </a:r>
                <a:r>
                  <a:rPr lang="en-US" sz="9300" dirty="0"/>
                  <a:t>      V</a:t>
                </a:r>
                <a:r>
                  <a:rPr lang="en-US" sz="93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300" b="0" i="1" smtClean="0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9300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93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9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300" b="0" i="1" smtClean="0">
                            <a:latin typeface="Cambria Math"/>
                          </a:rPr>
                          <m:t>760</m:t>
                        </m:r>
                      </m:num>
                      <m:den>
                        <m:r>
                          <a:rPr lang="en-US" sz="9300" b="0" i="1" smtClean="0">
                            <a:latin typeface="Cambria Math"/>
                          </a:rPr>
                          <m:t>1,05</m:t>
                        </m:r>
                      </m:den>
                    </m:f>
                    <m:r>
                      <a:rPr lang="en-US" sz="93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9300" dirty="0" smtClean="0"/>
                  <a:t>724ml=0,724l</a:t>
                </a:r>
                <a:endParaRPr lang="ru-RU" sz="9300" dirty="0"/>
              </a:p>
              <a:p>
                <a:pPr marL="0" indent="0">
                  <a:buNone/>
                </a:pPr>
                <a:endParaRPr lang="ru-RU" sz="9300" dirty="0" smtClean="0"/>
              </a:p>
              <a:p>
                <a:pPr marL="0" indent="0">
                  <a:buNone/>
                </a:pPr>
                <a:r>
                  <a:rPr lang="ru-RU" sz="9300" dirty="0"/>
                  <a:t> </a:t>
                </a:r>
                <a:r>
                  <a:rPr lang="ru-RU" sz="9300" dirty="0" smtClean="0"/>
                  <a:t>                          </a:t>
                </a:r>
                <a:r>
                  <a:rPr lang="en-US" sz="9300" dirty="0"/>
                  <a:t>C</a:t>
                </a:r>
                <a:r>
                  <a:rPr lang="en-US" sz="9300" baseline="-25000" dirty="0"/>
                  <a:t>m</a:t>
                </a:r>
                <a:r>
                  <a:rPr lang="en-US" sz="93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3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9300" b="0" i="1" smtClean="0">
                            <a:latin typeface="Cambria Math"/>
                          </a:rPr>
                          <m:t>𝑀𝑉</m:t>
                        </m:r>
                      </m:den>
                    </m:f>
                  </m:oMath>
                </a14:m>
                <a:r>
                  <a:rPr lang="en-US" sz="93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300" b="0" i="1" smtClean="0"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en-US" sz="9300" b="0" i="1" smtClean="0">
                            <a:latin typeface="Cambria Math"/>
                          </a:rPr>
                          <m:t>40∗0,724</m:t>
                        </m:r>
                      </m:den>
                    </m:f>
                  </m:oMath>
                </a14:m>
                <a:r>
                  <a:rPr lang="en-US" sz="9300" dirty="0" smtClean="0"/>
                  <a:t>=4M</a:t>
                </a:r>
                <a:endParaRPr lang="ru-RU" sz="9300" dirty="0"/>
              </a:p>
              <a:p>
                <a:pPr marL="0" indent="0" algn="just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10185"/>
                <a:ext cx="12192000" cy="554781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1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              </a:t>
            </a:r>
            <a:r>
              <a:rPr lang="ru-RU" sz="6700" b="1" dirty="0">
                <a:solidFill>
                  <a:schemeClr val="bg1"/>
                </a:solidFill>
              </a:rPr>
              <a:t/>
            </a:r>
            <a:br>
              <a:rPr lang="ru-RU" sz="6700" b="1" dirty="0">
                <a:solidFill>
                  <a:schemeClr val="bg1"/>
                </a:solidFill>
              </a:rPr>
            </a:br>
            <a:r>
              <a:rPr lang="en-US" sz="6700" b="1" dirty="0" smtClean="0">
                <a:solidFill>
                  <a:schemeClr val="bg1"/>
                </a:solidFill>
              </a:rPr>
              <a:t>                </a:t>
            </a:r>
            <a:r>
              <a:rPr lang="en-US" sz="6700" dirty="0" smtClean="0">
                <a:solidFill>
                  <a:schemeClr val="bg1"/>
                </a:solidFill>
              </a:rPr>
              <a:t>3-masala</a:t>
            </a:r>
            <a:endParaRPr lang="ru-RU" sz="67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3833"/>
                <a:ext cx="12192001" cy="5534167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       </a:t>
                </a:r>
                <a:endParaRPr lang="ru-RU" sz="4000" dirty="0" smtClean="0"/>
              </a:p>
              <a:p>
                <a:pPr marL="0" indent="0">
                  <a:buNone/>
                </a:pPr>
                <a:r>
                  <a:rPr lang="ru-RU" sz="4000" dirty="0"/>
                  <a:t> </a:t>
                </a:r>
                <a:r>
                  <a:rPr lang="ru-RU" sz="4000" dirty="0" smtClean="0"/>
                  <a:t>        </a:t>
                </a:r>
                <a:r>
                  <a:rPr lang="en-US" sz="5800" dirty="0" err="1" smtClean="0"/>
                  <a:t>KCl</a:t>
                </a:r>
                <a:r>
                  <a:rPr lang="en-US" sz="5800" dirty="0" smtClean="0"/>
                  <a:t> </a:t>
                </a:r>
                <a:r>
                  <a:rPr lang="en-US" sz="5800" dirty="0" err="1"/>
                  <a:t>ning</a:t>
                </a:r>
                <a:r>
                  <a:rPr lang="en-US" sz="5800" dirty="0"/>
                  <a:t> </a:t>
                </a:r>
                <a:r>
                  <a:rPr lang="en-US" sz="5800" dirty="0" err="1"/>
                  <a:t>to’yingan</a:t>
                </a:r>
                <a:r>
                  <a:rPr lang="en-US" sz="5800" dirty="0"/>
                  <a:t> </a:t>
                </a:r>
                <a:r>
                  <a:rPr lang="en-US" sz="5800" dirty="0" err="1"/>
                  <a:t>eritmasi</a:t>
                </a:r>
                <a:r>
                  <a:rPr lang="en-US" sz="5800" dirty="0"/>
                  <a:t> (p=1,25) </a:t>
                </a:r>
                <a:r>
                  <a:rPr lang="en-US" sz="5800" dirty="0" err="1"/>
                  <a:t>molyar</a:t>
                </a:r>
                <a:r>
                  <a:rPr lang="en-US" sz="5800" dirty="0"/>
                  <a:t> </a:t>
                </a:r>
                <a:r>
                  <a:rPr lang="en-US" sz="5800" dirty="0" smtClean="0"/>
                  <a:t>                     </a:t>
                </a:r>
              </a:p>
              <a:p>
                <a:pPr marL="0" indent="0">
                  <a:buNone/>
                </a:pPr>
                <a:r>
                  <a:rPr lang="en-US" sz="5800" dirty="0"/>
                  <a:t> </a:t>
                </a:r>
                <a:r>
                  <a:rPr lang="en-US" sz="5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5800" dirty="0"/>
                  <a:t> </a:t>
                </a:r>
                <a:r>
                  <a:rPr lang="en-US" sz="5800" dirty="0" smtClean="0"/>
                  <a:t>         </a:t>
                </a:r>
                <a:r>
                  <a:rPr lang="en-US" sz="5800" dirty="0" err="1" smtClean="0"/>
                  <a:t>konsentratsiyasini</a:t>
                </a:r>
                <a:r>
                  <a:rPr lang="en-US" sz="5800" dirty="0" smtClean="0"/>
                  <a:t> </a:t>
                </a:r>
                <a:r>
                  <a:rPr lang="en-US" sz="5800" dirty="0" err="1" smtClean="0"/>
                  <a:t>aniqlang</a:t>
                </a:r>
                <a:r>
                  <a:rPr lang="en-US" sz="5800" dirty="0" smtClean="0"/>
                  <a:t>. </a:t>
                </a:r>
                <a:r>
                  <a:rPr lang="en-US" sz="5800" dirty="0"/>
                  <a:t>S=37,25</a:t>
                </a:r>
                <a:endParaRPr lang="ru-RU" sz="5800" dirty="0"/>
              </a:p>
              <a:p>
                <a:pPr marL="0" indent="0">
                  <a:buNone/>
                </a:pPr>
                <a:r>
                  <a:rPr lang="en-US" sz="5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5800" dirty="0"/>
                  <a:t> </a:t>
                </a:r>
                <a:r>
                  <a:rPr lang="en-US" sz="5800" dirty="0" smtClean="0"/>
                  <a:t>         </a:t>
                </a:r>
                <a:r>
                  <a:rPr lang="en-US" sz="5800" dirty="0" err="1" smtClean="0"/>
                  <a:t>M</a:t>
                </a:r>
                <a:r>
                  <a:rPr lang="en-US" sz="5800" baseline="-25000" dirty="0" err="1" smtClean="0"/>
                  <a:t>eritma</a:t>
                </a:r>
                <a:r>
                  <a:rPr lang="en-US" sz="5800" dirty="0"/>
                  <a:t> =100+37,25=137,25gr</a:t>
                </a:r>
              </a:p>
              <a:p>
                <a:pPr marL="0" indent="0">
                  <a:buNone/>
                </a:pPr>
                <a:r>
                  <a:rPr lang="en-US" sz="5800" dirty="0" smtClean="0"/>
                  <a:t>       </a:t>
                </a:r>
              </a:p>
              <a:p>
                <a:pPr marL="0" indent="0">
                  <a:buNone/>
                </a:pPr>
                <a:r>
                  <a:rPr lang="en-US" sz="5800" dirty="0"/>
                  <a:t> </a:t>
                </a:r>
                <a:r>
                  <a:rPr lang="en-US" sz="5800" dirty="0" smtClean="0"/>
                  <a:t>         </a:t>
                </a:r>
                <a:r>
                  <a:rPr lang="en-US" sz="5800" dirty="0"/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5800" i="1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5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b="0" i="1" smtClean="0">
                            <a:latin typeface="Cambria Math"/>
                          </a:rPr>
                          <m:t>137,25</m:t>
                        </m:r>
                      </m:num>
                      <m:den>
                        <m:r>
                          <a:rPr lang="en-US" sz="5800" i="1">
                            <a:latin typeface="Cambria Math"/>
                          </a:rPr>
                          <m:t>1,</m:t>
                        </m:r>
                        <m:r>
                          <a:rPr lang="en-US" sz="5800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5800" dirty="0" smtClean="0"/>
                  <a:t>=110ml=0,110l                 </a:t>
                </a:r>
              </a:p>
              <a:p>
                <a:pPr marL="0" indent="0">
                  <a:buNone/>
                </a:pPr>
                <a:r>
                  <a:rPr lang="en-US" sz="5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5800" dirty="0"/>
                  <a:t> </a:t>
                </a:r>
                <a:r>
                  <a:rPr lang="en-US" sz="5800" dirty="0" smtClean="0"/>
                  <a:t>          C</a:t>
                </a:r>
                <a:r>
                  <a:rPr lang="en-US" sz="5800" baseline="-25000" dirty="0" smtClean="0"/>
                  <a:t>m</a:t>
                </a:r>
                <a:r>
                  <a:rPr lang="en-US" sz="5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58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5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b="0" i="1" smtClean="0">
                            <a:latin typeface="Cambria Math"/>
                          </a:rPr>
                          <m:t>0,5</m:t>
                        </m:r>
                      </m:num>
                      <m:den>
                        <m:r>
                          <a:rPr lang="en-US" sz="5800" b="0" i="1" smtClean="0">
                            <a:latin typeface="Cambria Math"/>
                          </a:rPr>
                          <m:t>0,110</m:t>
                        </m:r>
                      </m:den>
                    </m:f>
                  </m:oMath>
                </a14:m>
                <a:r>
                  <a:rPr lang="en-US" sz="5800" dirty="0" smtClean="0"/>
                  <a:t>=4,5M</a:t>
                </a:r>
                <a:endParaRPr lang="ru-RU" sz="5800" dirty="0"/>
              </a:p>
              <a:p>
                <a:pPr marL="0" indent="0">
                  <a:buNone/>
                </a:pPr>
                <a:r>
                  <a:rPr lang="en-US" sz="4000" dirty="0" smtClean="0"/>
                  <a:t>               </a:t>
                </a:r>
                <a:endParaRPr lang="ru-RU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       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3833"/>
                <a:ext cx="12192001" cy="55341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1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4-masala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3832"/>
            <a:ext cx="12191999" cy="553416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 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200 ml 4,5 M KOH </a:t>
            </a:r>
            <a:r>
              <a:rPr lang="en-US" sz="4000" dirty="0" err="1" smtClean="0"/>
              <a:t>eritmasida</a:t>
            </a:r>
            <a:r>
              <a:rPr lang="en-US" sz="4000" dirty="0" smtClean="0"/>
              <a:t> 8% (p=1,02 g/ml) </a:t>
            </a:r>
          </a:p>
          <a:p>
            <a:pPr marL="0" indent="0" algn="ctr">
              <a:buNone/>
            </a:pPr>
            <a:r>
              <a:rPr lang="en-US" sz="4000" dirty="0" err="1"/>
              <a:t>e</a:t>
            </a:r>
            <a:r>
              <a:rPr lang="en-US" sz="4000" dirty="0" err="1" smtClean="0"/>
              <a:t>ritma</a:t>
            </a:r>
            <a:r>
              <a:rPr lang="en-US" sz="4000" dirty="0" smtClean="0"/>
              <a:t> </a:t>
            </a:r>
            <a:r>
              <a:rPr lang="en-US" sz="4000" dirty="0" err="1" smtClean="0"/>
              <a:t>hosil</a:t>
            </a:r>
            <a:r>
              <a:rPr lang="en-US" sz="4000" dirty="0" smtClean="0"/>
              <a:t> </a:t>
            </a:r>
            <a:r>
              <a:rPr lang="en-US" sz="4000" dirty="0" err="1" smtClean="0"/>
              <a:t>qilish</a:t>
            </a:r>
            <a:r>
              <a:rPr lang="en-US" sz="4000" dirty="0" smtClean="0"/>
              <a:t> </a:t>
            </a:r>
            <a:r>
              <a:rPr lang="en-US" sz="4000" dirty="0" err="1" smtClean="0"/>
              <a:t>uchun</a:t>
            </a:r>
            <a:r>
              <a:rPr lang="en-US" sz="4000" dirty="0" smtClean="0"/>
              <a:t> </a:t>
            </a:r>
            <a:r>
              <a:rPr lang="en-US" sz="4000" dirty="0" err="1" smtClean="0"/>
              <a:t>qancha</a:t>
            </a:r>
            <a:r>
              <a:rPr lang="en-US" sz="4000" dirty="0" smtClean="0"/>
              <a:t> </a:t>
            </a:r>
            <a:r>
              <a:rPr lang="en-US" sz="4000" dirty="0" err="1" smtClean="0"/>
              <a:t>hajmgacha</a:t>
            </a:r>
            <a:r>
              <a:rPr lang="en-US" sz="4000" dirty="0" smtClean="0"/>
              <a:t> </a:t>
            </a:r>
            <a:r>
              <a:rPr lang="en-US" sz="4000" dirty="0" err="1" smtClean="0"/>
              <a:t>suyultirish</a:t>
            </a:r>
            <a:r>
              <a:rPr lang="en-US" sz="4000" dirty="0" smtClean="0"/>
              <a:t> </a:t>
            </a:r>
            <a:r>
              <a:rPr lang="en-US" sz="4000" dirty="0" err="1" smtClean="0"/>
              <a:t>kerak</a:t>
            </a:r>
            <a:r>
              <a:rPr lang="en-US" sz="4000" dirty="0" smtClean="0"/>
              <a:t>?</a:t>
            </a:r>
            <a:r>
              <a:rPr lang="ru-RU" sz="4000" dirty="0" smtClean="0"/>
              <a:t>   </a:t>
            </a:r>
          </a:p>
          <a:p>
            <a:pPr marL="0" indent="0" algn="ctr">
              <a:buNone/>
            </a:pP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uz-Cyrl-UZ" dirty="0" smtClean="0"/>
              <a:t>     </a:t>
            </a:r>
            <a:endParaRPr lang="ru-RU" sz="4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32" y="4176215"/>
            <a:ext cx="5404513" cy="20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sz="6000" dirty="0" err="1" smtClean="0">
                <a:solidFill>
                  <a:schemeClr val="bg1"/>
                </a:solidFill>
                <a:latin typeface="+mn-lt"/>
              </a:rPr>
              <a:t>Masalaning</a:t>
            </a:r>
            <a:r>
              <a:rPr lang="en-US" sz="6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n-lt"/>
              </a:rPr>
              <a:t>yechimi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37481"/>
            <a:ext cx="12191999" cy="552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    </a:t>
            </a:r>
            <a:r>
              <a:rPr lang="en-US" sz="4000" dirty="0" err="1" smtClean="0"/>
              <a:t>Berilgan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r>
              <a:rPr lang="en-US" sz="4000" dirty="0" smtClean="0"/>
              <a:t>          V =200 ml=0,2l</a:t>
            </a:r>
          </a:p>
          <a:p>
            <a:pPr marL="0" indent="0">
              <a:buNone/>
            </a:pPr>
            <a:r>
              <a:rPr lang="en-US" sz="4000" dirty="0" smtClean="0"/>
              <a:t>          C</a:t>
            </a:r>
            <a:r>
              <a:rPr lang="en-US" sz="4000" baseline="-25000" dirty="0" smtClean="0"/>
              <a:t>M</a:t>
            </a:r>
            <a:r>
              <a:rPr lang="en-US" sz="4000" dirty="0" smtClean="0"/>
              <a:t> = 4,5M         </a:t>
            </a:r>
          </a:p>
          <a:p>
            <a:pPr marL="0" indent="0">
              <a:buNone/>
            </a:pPr>
            <a:r>
              <a:rPr lang="en-US" sz="4000" dirty="0" smtClean="0"/>
              <a:t>          C%=8%</a:t>
            </a:r>
            <a:endParaRPr lang="ru-RU" sz="4000" dirty="0" smtClean="0"/>
          </a:p>
          <a:p>
            <a:pPr marL="0" indent="0">
              <a:buNone/>
            </a:pPr>
            <a:r>
              <a:rPr lang="en-US" sz="4000" dirty="0" smtClean="0"/>
              <a:t>          p=1,02g/ml</a:t>
            </a:r>
          </a:p>
          <a:p>
            <a:pPr marL="0" indent="0">
              <a:buNone/>
            </a:pPr>
            <a:r>
              <a:rPr lang="en-US" sz="4000" dirty="0" smtClean="0"/>
              <a:t>          V=?</a:t>
            </a:r>
          </a:p>
          <a:p>
            <a:pPr marL="0" indent="0">
              <a:buNone/>
            </a:pPr>
            <a:r>
              <a:rPr lang="en-US" sz="3600" dirty="0" smtClean="0"/>
              <a:t>             </a:t>
            </a:r>
            <a:endParaRPr lang="ru-RU" sz="4000" dirty="0"/>
          </a:p>
        </p:txBody>
      </p:sp>
      <p:pic>
        <p:nvPicPr>
          <p:cNvPr id="10" name="Picture 5" descr="j1u440u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09" y="1621785"/>
            <a:ext cx="2737543" cy="370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363</Words>
  <Application>Microsoft Office PowerPoint</Application>
  <PresentationFormat>Широкоэкранный</PresentationFormat>
  <Paragraphs>145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Тема Office</vt:lpstr>
      <vt:lpstr>                             Kimyo</vt:lpstr>
      <vt:lpstr>1-masala</vt:lpstr>
      <vt:lpstr>Masalaning yechimi.</vt:lpstr>
      <vt:lpstr>2-masala</vt:lpstr>
      <vt:lpstr>              Masalaning yechimi. </vt:lpstr>
      <vt:lpstr> Masalaning yechimi</vt:lpstr>
      <vt:lpstr>                                 3-masala</vt:lpstr>
      <vt:lpstr>4-masala</vt:lpstr>
      <vt:lpstr>          Masalaning yechimi</vt:lpstr>
      <vt:lpstr>                Masalaning yechimi</vt:lpstr>
      <vt:lpstr>5-masala</vt:lpstr>
      <vt:lpstr>Masalaning yechimi</vt:lpstr>
      <vt:lpstr>6-masala</vt:lpstr>
      <vt:lpstr>Masalaning yechimi</vt:lpstr>
      <vt:lpstr>7-masala</vt:lpstr>
      <vt:lpstr>Masalaning yechimi </vt:lpstr>
      <vt:lpstr>8-masala</vt:lpstr>
      <vt:lpstr>Masalaning yechimi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Пользователь</dc:creator>
  <cp:lastModifiedBy>Teacher</cp:lastModifiedBy>
  <cp:revision>137</cp:revision>
  <dcterms:created xsi:type="dcterms:W3CDTF">2020-09-26T04:46:51Z</dcterms:created>
  <dcterms:modified xsi:type="dcterms:W3CDTF">2020-12-23T12:51:53Z</dcterms:modified>
</cp:coreProperties>
</file>