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32"/>
  </p:notesMasterIdLst>
  <p:sldIdLst>
    <p:sldId id="1377" r:id="rId5"/>
    <p:sldId id="1424" r:id="rId6"/>
    <p:sldId id="1443" r:id="rId7"/>
    <p:sldId id="1444" r:id="rId8"/>
    <p:sldId id="1445" r:id="rId9"/>
    <p:sldId id="1442" r:id="rId10"/>
    <p:sldId id="1438" r:id="rId11"/>
    <p:sldId id="1437" r:id="rId12"/>
    <p:sldId id="1439" r:id="rId13"/>
    <p:sldId id="1441" r:id="rId14"/>
    <p:sldId id="1436" r:id="rId15"/>
    <p:sldId id="1414" r:id="rId16"/>
    <p:sldId id="1425" r:id="rId17"/>
    <p:sldId id="1396" r:id="rId18"/>
    <p:sldId id="1415" r:id="rId19"/>
    <p:sldId id="288" r:id="rId20"/>
    <p:sldId id="1446" r:id="rId21"/>
    <p:sldId id="1447" r:id="rId22"/>
    <p:sldId id="1448" r:id="rId23"/>
    <p:sldId id="1449" r:id="rId24"/>
    <p:sldId id="1450" r:id="rId25"/>
    <p:sldId id="1411" r:id="rId26"/>
    <p:sldId id="1451" r:id="rId27"/>
    <p:sldId id="1452" r:id="rId28"/>
    <p:sldId id="1453" r:id="rId29"/>
    <p:sldId id="1454" r:id="rId30"/>
    <p:sldId id="1395" r:id="rId31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87367" autoAdjust="0"/>
  </p:normalViewPr>
  <p:slideViewPr>
    <p:cSldViewPr>
      <p:cViewPr varScale="1">
        <p:scale>
          <a:sx n="73" d="100"/>
          <a:sy n="73" d="100"/>
        </p:scale>
        <p:origin x="438" y="66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00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8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280" y="15394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7" y="1559303"/>
            <a:ext cx="385565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8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1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25625" y="2747962"/>
            <a:ext cx="8789404" cy="2799790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  <a:spcAft>
                <a:spcPts val="1200"/>
              </a:spcAft>
            </a:pPr>
            <a:r>
              <a:rPr lang="sv-SE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mavzusi bo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yicha misol va masalalar yechish</a:t>
            </a:r>
            <a:endParaRPr lang="sv-SE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0225" y="2869661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30225" y="4662631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xmlns="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63101" y="636137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</a:t>
            </a:r>
            <a:r>
              <a:rPr lang="en-US" sz="4300" dirty="0" smtClean="0"/>
              <a:t>                  </a:t>
            </a:r>
            <a:r>
              <a:rPr lang="en-US" sz="4300" dirty="0"/>
              <a:t>2</a:t>
            </a:r>
            <a:r>
              <a:rPr lang="en-US" sz="4300" dirty="0" smtClean="0"/>
              <a:t>-masalaning </a:t>
            </a:r>
            <a:r>
              <a:rPr lang="en-US" sz="4300" dirty="0" err="1" smtClean="0"/>
              <a:t>yechimi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20825" y="1604962"/>
                <a:ext cx="9220200" cy="4953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9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9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96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8000" baseline="30000" dirty="0"/>
                          <m:t>2</m:t>
                        </m:r>
                        <m:r>
                          <m:rPr>
                            <m:nor/>
                          </m:rPr>
                          <a:rPr lang="ru-RU" sz="8000" dirty="0">
                            <a:ea typeface="Calibri"/>
                            <a:cs typeface="Times New Roman"/>
                          </a:rPr>
                          <m:t> </m:t>
                        </m:r>
                      </m:den>
                    </m:f>
                    <m:r>
                      <a:rPr lang="en-US" sz="9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80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2,25</m:t>
                        </m:r>
                      </m:den>
                    </m:f>
                  </m:oMath>
                </a14:m>
                <a:endParaRPr lang="en-US" sz="80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i="1" dirty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sz="5400" baseline="30000" dirty="0"/>
                      <m:t>2</m:t>
                    </m:r>
                  </m:oMath>
                </a14:m>
                <a:r>
                  <a:rPr lang="en-US" sz="5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=9</a:t>
                </a:r>
              </a:p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X=3</a:t>
                </a:r>
                <a:endParaRPr lang="ru-RU" sz="5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25" y="1604962"/>
                <a:ext cx="9220200" cy="495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446194"/>
            <a:ext cx="1181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2A+B=C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reaksiyada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0,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0,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/l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tezlik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0,0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/l*min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moddaning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0,2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/l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kamayganda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reaksiya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tezligini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aniqlang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?(var-16) </a:t>
            </a:r>
          </a:p>
        </p:txBody>
      </p:sp>
    </p:spTree>
    <p:extLst>
      <p:ext uri="{BB962C8B-B14F-4D97-AF65-F5344CB8AC3E}">
        <p14:creationId xmlns:p14="http://schemas.microsoft.com/office/powerpoint/2010/main" val="41783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" y="1446194"/>
            <a:ext cx="121735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Berilgan:</a:t>
            </a:r>
          </a:p>
          <a:p>
            <a:r>
              <a:rPr lang="en-US" sz="5400" dirty="0" smtClean="0"/>
              <a:t> V</a:t>
            </a:r>
            <a:r>
              <a:rPr lang="en-US" sz="5400" baseline="-25000" dirty="0" smtClean="0"/>
              <a:t>1</a:t>
            </a:r>
            <a:r>
              <a:rPr lang="en-US" sz="5400" dirty="0" smtClean="0"/>
              <a:t> =0,036 </a:t>
            </a:r>
            <a:r>
              <a:rPr lang="en-US" sz="5400" dirty="0" err="1" smtClean="0"/>
              <a:t>mol</a:t>
            </a:r>
            <a:r>
              <a:rPr lang="en-US" sz="5400" dirty="0" smtClean="0"/>
              <a:t>/l*min</a:t>
            </a:r>
          </a:p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/>
              <a:t>C</a:t>
            </a:r>
            <a:r>
              <a:rPr lang="en-US" sz="5400" baseline="-25000" dirty="0" smtClean="0"/>
              <a:t>(A)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=0,3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/l </a:t>
            </a:r>
          </a:p>
          <a:p>
            <a:r>
              <a:rPr lang="en-US" sz="5400" dirty="0" smtClean="0"/>
              <a:t> C</a:t>
            </a:r>
            <a:r>
              <a:rPr lang="en-US" sz="5400" baseline="-25000" dirty="0" smtClean="0"/>
              <a:t>(B)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=0,5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/l 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5400" dirty="0" smtClean="0"/>
              <a:t> C</a:t>
            </a:r>
            <a:r>
              <a:rPr lang="en-US" sz="5400" baseline="-25000" dirty="0" smtClean="0"/>
              <a:t>(A)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=0,2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/l              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V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 =?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977870"/>
            <a:ext cx="4648200" cy="3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</a:t>
            </a:r>
            <a:r>
              <a:rPr lang="en-US" sz="4300" dirty="0" smtClean="0"/>
              <a:t>                   </a:t>
            </a:r>
            <a:r>
              <a:rPr lang="en-US" sz="4300" dirty="0"/>
              <a:t>3</a:t>
            </a:r>
            <a:r>
              <a:rPr lang="en-US" sz="4300" dirty="0" smtClean="0"/>
              <a:t>-masalaning </a:t>
            </a:r>
            <a:r>
              <a:rPr lang="en-US" sz="4300" dirty="0" err="1" smtClean="0"/>
              <a:t>yechimi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127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49425" y="4043362"/>
                <a:ext cx="7924800" cy="22586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4800" dirty="0" smtClean="0">
                    <a:solidFill>
                      <a:srgbClr val="002060"/>
                    </a:solidFill>
                    <a:latin typeface="Cambria Math"/>
                  </a:rPr>
                  <a:t>K=</a:t>
                </a:r>
                <a:r>
                  <a:rPr lang="ru-RU" sz="4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44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ru-RU" sz="4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ru-RU" sz="4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   </m:t>
                                    </m:r>
                                  </m:sup>
                                </m:sSup>
                              </m:sub>
                            </m:sSub>
                          </m:e>
                          <m:sup>
                            <m:r>
                              <a:rPr lang="en-US" sz="4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ru-RU" sz="4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4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ru-RU" sz="4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   </m:t>
                                    </m:r>
                                  </m:sup>
                                </m:sSup>
                              </m:sub>
                            </m:sSub>
                          </m:e>
                          <m:sup>
                            <m:r>
                              <a:rPr lang="en-US" sz="4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endParaRPr lang="ru-RU" sz="6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4043362"/>
                <a:ext cx="7924800" cy="22586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49425" y="1659957"/>
                <a:ext cx="7924800" cy="16334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5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</m:sup>
                              </m:sSup>
                            </m:sub>
                          </m:sSub>
                        </m:e>
                        <m: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5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</m:sup>
                              </m:sSup>
                            </m:sub>
                          </m:sSub>
                        </m:e>
                        <m: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ru-RU" sz="5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659957"/>
                <a:ext cx="7924800" cy="1633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1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</a:t>
            </a:r>
            <a:r>
              <a:rPr lang="en-US" sz="4300" dirty="0" smtClean="0"/>
              <a:t>                   3-masalaning </a:t>
            </a:r>
            <a:r>
              <a:rPr lang="en-US" sz="4300" dirty="0" err="1" smtClean="0"/>
              <a:t>yechimi</a:t>
            </a:r>
            <a:r>
              <a:rPr lang="en-US" sz="4300" dirty="0" smtClean="0"/>
              <a:t> 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6425" y="1681162"/>
                <a:ext cx="10896599" cy="464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6000" dirty="0" smtClean="0">
                    <a:solidFill>
                      <a:srgbClr val="002060"/>
                    </a:solidFill>
                    <a:latin typeface="Cambria Math"/>
                  </a:rPr>
                  <a:t>K</a:t>
                </a:r>
                <a:r>
                  <a:rPr lang="en-US" sz="6000" dirty="0">
                    <a:solidFill>
                      <a:srgbClr val="002060"/>
                    </a:solidFill>
                    <a:latin typeface="Cambria Math"/>
                  </a:rPr>
                  <a:t>=</a:t>
                </a:r>
                <a:r>
                  <a:rPr lang="ru-RU" sz="6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>
                            <a:solidFill>
                              <a:srgbClr val="002060"/>
                            </a:solidFill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54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ru-RU" sz="6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6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ru-RU" sz="6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   </m:t>
                                    </m:r>
                                  </m:sup>
                                </m:sSup>
                              </m:sub>
                            </m:sSub>
                          </m:e>
                          <m:sup>
                            <m:r>
                              <a:rPr lang="en-US" sz="6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ru-RU" sz="6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6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ru-RU" sz="6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   </m:t>
                                    </m:r>
                                  </m:sup>
                                </m:sSup>
                              </m:sub>
                            </m:sSub>
                          </m:e>
                          <m:sup>
                            <m:r>
                              <a:rPr lang="en-US" sz="6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 Math"/>
                  </a:rPr>
                  <a:t> =</a:t>
                </a:r>
                <a:r>
                  <a:rPr lang="ru-RU" sz="6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0,036</m:t>
                        </m:r>
                        <m:r>
                          <m:rPr>
                            <m:nor/>
                          </m:rPr>
                          <a:rPr lang="ru-RU" sz="54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ru-RU" sz="6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0,3</m:t>
                            </m:r>
                          </m:e>
                          <m:sup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 Math"/>
                  </a:rPr>
                  <a:t> </a:t>
                </a:r>
                <a:r>
                  <a:rPr lang="en-US" sz="6000" dirty="0" smtClean="0">
                    <a:solidFill>
                      <a:srgbClr val="002060"/>
                    </a:solidFill>
                    <a:latin typeface="Cambria Math"/>
                  </a:rPr>
                  <a:t>=0,8</a:t>
                </a:r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1681162"/>
                <a:ext cx="10896599" cy="464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9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705" y="1446194"/>
                <a:ext cx="11961813" cy="4214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0,2  0,1</a:t>
                </a:r>
              </a:p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2A+B=C</a:t>
                </a:r>
              </a:p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[A]=0,3-0,2=0,1mol/l</a:t>
                </a:r>
              </a:p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[B]=0,5-0,1=0,4mol/l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 </m:t>
                    </m:r>
                    <m:r>
                      <a:rPr lang="en-US" sz="4400" i="1">
                        <a:latin typeface="Cambria Math"/>
                      </a:rPr>
                      <m:t>𝑣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   </m:t>
                                </m:r>
                              </m:sup>
                            </m:sSup>
                          </m:sub>
                        </m:sSub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   </m:t>
                                </m:r>
                              </m:sup>
                            </m:sSup>
                          </m:sub>
                        </m:sSub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 </m:t>
                    </m:r>
                    <m:r>
                      <a:rPr lang="en-US" sz="4400" i="1">
                        <a:latin typeface="Cambria Math"/>
                      </a:rPr>
                      <m:t>𝑣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0,8*</a:t>
                </a:r>
                <a:r>
                  <a:rPr lang="ru-RU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>
                            <a:latin typeface="Arial" pitchFamily="34" charset="0"/>
                            <a:cs typeface="Arial" pitchFamily="34" charset="0"/>
                          </a:rPr>
                          <m:t>0,</m:t>
                        </m:r>
                        <m:r>
                          <a:rPr lang="en-US" sz="4400" b="0" i="1" dirty="0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 </m:t>
                    </m:r>
                    <m:r>
                      <a:rPr lang="en-US" sz="4400" b="0" i="0" smtClean="0">
                        <a:latin typeface="Cambria Math"/>
                      </a:rPr>
                      <m:t>∗0,4=0,0032=3,2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mol/l</a:t>
                </a:r>
                <a:endParaRPr lang="ru-RU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1446194"/>
                <a:ext cx="11961813" cy="4214167"/>
              </a:xfrm>
              <a:prstGeom prst="rect">
                <a:avLst/>
              </a:prstGeom>
              <a:blipFill rotWithShape="1">
                <a:blip r:embed="rId3"/>
                <a:stretch>
                  <a:fillRect l="-2038" t="-3035" b="-5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9225" y="1446194"/>
                <a:ext cx="11734800" cy="4456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263" algn="just"/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4800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da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birinchi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reaksiya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tezligi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0,09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ikkinchi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reaksiya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uchun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0,04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4800" dirty="0">
                        <a:latin typeface="Arial" pitchFamily="34" charset="0"/>
                        <a:cs typeface="Arial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lsa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necha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gradusda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ikkala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reaksiya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tezligi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bir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xil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4800" dirty="0">
                        <a:latin typeface="Arial" pitchFamily="34" charset="0"/>
                        <a:cs typeface="Arial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ladi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Birinchi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reaksiyaning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temperatura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koeffi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Arial" pitchFamily="34" charset="0"/>
                        <a:cs typeface="Arial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sisyenti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2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Arial" pitchFamily="34" charset="0"/>
                        <a:cs typeface="Arial" pitchFamily="34" charset="0"/>
                      </a:rPr>
                      <m:t>ga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ikkinchisi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uchun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3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ga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teng</m:t>
                    </m:r>
                    <m:r>
                      <m:rPr>
                        <m:nor/>
                      </m:rPr>
                      <a:rPr lang="en-US" sz="4800" i="0" dirty="0" smtClean="0">
                        <a:latin typeface="Arial" pitchFamily="34" charset="0"/>
                        <a:cs typeface="Arial" pitchFamily="34" charset="0"/>
                      </a:rPr>
                      <m:t>?</m:t>
                    </m:r>
                  </m:oMath>
                </a14:m>
                <a:endParaRPr lang="en-US" sz="4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446194"/>
                <a:ext cx="11734800" cy="4456348"/>
              </a:xfrm>
              <a:prstGeom prst="rect">
                <a:avLst/>
              </a:prstGeom>
              <a:blipFill>
                <a:blip r:embed="rId3"/>
                <a:stretch>
                  <a:fillRect t="-3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7640" y="1446194"/>
                <a:ext cx="12173572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5400" dirty="0"/>
              </a:p>
              <a:p>
                <a:r>
                  <a:rPr lang="en-US" sz="5400" dirty="0" smtClean="0"/>
                  <a:t>T</a:t>
                </a:r>
                <a:r>
                  <a:rPr lang="en-US" sz="5400" baseline="-25000" dirty="0" smtClean="0"/>
                  <a:t>(1)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  <a:p>
                <a:r>
                  <a:rPr lang="en-US" sz="5400" dirty="0" smtClean="0"/>
                  <a:t>  </a:t>
                </a:r>
                <a:r>
                  <a:rPr lang="en-US" sz="5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5400" baseline="-25000" dirty="0" smtClean="0"/>
                  <a:t>(1)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0,09</a:t>
                </a:r>
              </a:p>
              <a:p>
                <a:r>
                  <a:rPr lang="en-US" sz="5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5400" baseline="-25000" dirty="0" smtClean="0"/>
                  <a:t>(2)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0,04</a:t>
                </a:r>
              </a:p>
              <a:p>
                <a:r>
                  <a:rPr lang="en-US" sz="5400" dirty="0" smtClean="0"/>
                  <a:t>   T</a:t>
                </a:r>
                <a:r>
                  <a:rPr lang="en-US" sz="5400" baseline="-25000" dirty="0" smtClean="0"/>
                  <a:t>(2</a:t>
                </a:r>
                <a:r>
                  <a:rPr lang="en-US" sz="5400" baseline="-25000" dirty="0"/>
                  <a:t>)</a:t>
                </a:r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= ?</a:t>
                </a:r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              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1446194"/>
                <a:ext cx="12173572" cy="5078313"/>
              </a:xfrm>
              <a:prstGeom prst="rect">
                <a:avLst/>
              </a:prstGeom>
              <a:blipFill rotWithShape="1">
                <a:blip r:embed="rId3"/>
                <a:stretch>
                  <a:fillRect l="-2705" t="-3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977870"/>
            <a:ext cx="4648200" cy="3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7925" y="3262313"/>
            <a:ext cx="1218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17925" y="3262313"/>
            <a:ext cx="1218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180657"/>
                  </p:ext>
                </p:extLst>
              </p:nvPr>
            </p:nvGraphicFramePr>
            <p:xfrm>
              <a:off x="911225" y="1452562"/>
              <a:ext cx="10439399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303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0235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0150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1425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19241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400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ᵞ</a:t>
                          </a:r>
                          <a:endParaRPr lang="ru-RU" sz="4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701985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dirty="0" smtClean="0">
                              <a:latin typeface="Arial" pitchFamily="34" charset="0"/>
                              <a:cs typeface="Arial" pitchFamily="34" charset="0"/>
                            </a:rPr>
                            <a:t>70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ᵒ</m:t>
                              </m:r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C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b="1" dirty="0" smtClean="0">
                              <a:latin typeface="Arial" pitchFamily="34" charset="0"/>
                              <a:cs typeface="Arial" pitchFamily="34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ᵒ</m:t>
                              </m:r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C</m:t>
                              </m:r>
                            </m:oMath>
                          </a14:m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r>
                            <a:rPr lang="en-US" sz="4000" dirty="0" smtClean="0">
                              <a:effectLst/>
                            </a:rPr>
                            <a:t>9</a:t>
                          </a:r>
                          <a:r>
                            <a:rPr lang="ru-RU" sz="4000" dirty="0" smtClean="0"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4000" b="1" dirty="0" smtClean="0">
                                  <a:latin typeface="Arial" pitchFamily="34" charset="0"/>
                                  <a:cs typeface="Arial" pitchFamily="34" charset="0"/>
                                </a:rPr>
                                <m:t>ᵒ</m:t>
                              </m:r>
                              <m:r>
                                <m:rPr>
                                  <m:nor/>
                                </m:rPr>
                                <a:rPr lang="en-US" sz="4000" b="1" dirty="0" smtClean="0">
                                  <a:latin typeface="Arial" pitchFamily="34" charset="0"/>
                                  <a:cs typeface="Arial" pitchFamily="34" charset="0"/>
                                </a:rPr>
                                <m:t>C</m:t>
                              </m:r>
                            </m:oMath>
                          </a14:m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347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2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0,09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0,18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0,36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270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0,12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0,36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180657"/>
                  </p:ext>
                </p:extLst>
              </p:nvPr>
            </p:nvGraphicFramePr>
            <p:xfrm>
              <a:off x="911225" y="1452562"/>
              <a:ext cx="10439399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30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023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01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425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241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400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ᵞ</a:t>
                          </a:r>
                          <a:endParaRPr lang="ru-RU" sz="4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8613" t="-316" r="-202521" b="-1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4382" t="-316" r="-58814" b="-1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86932" t="-316" r="-1420" b="-1620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347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2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0,09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0,18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0,36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70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0,12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0,36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717925" y="3262313"/>
            <a:ext cx="1218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2076" y="1446194"/>
                <a:ext cx="11948146" cy="4209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263"/>
                <a:r>
                  <a:rPr lang="en-US" sz="5400" dirty="0" smtClean="0">
                    <a:latin typeface="Arial" panose="020B0604020202020204" pitchFamily="34" charset="0"/>
                    <a:cs typeface="Arial" pitchFamily="34" charset="0"/>
                  </a:rPr>
                  <a:t>Reaksiya tezligi 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dirty="0" smtClean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dirty="0" smtClean="0"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da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0,1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mol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54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5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teng.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Agar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reaksiyaning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temperatura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koeffisiyenti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2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gateng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5400" dirty="0">
                        <a:latin typeface="Arial" pitchFamily="34" charset="0"/>
                        <a:cs typeface="Arial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lsa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shu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reaksiyaning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30ᵒ</m:t>
                    </m:r>
                    <m:r>
                      <m:rPr>
                        <m:nor/>
                      </m:rPr>
                      <a:rPr lang="en-US" sz="5400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dagi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tezligini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mol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min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aniqlang</m:t>
                    </m:r>
                    <m:r>
                      <m:rPr>
                        <m:nor/>
                      </m:rPr>
                      <a:rPr lang="en-US" sz="5400" i="0" dirty="0" smtClean="0">
                        <a:latin typeface="Arial" pitchFamily="34" charset="0"/>
                        <a:cs typeface="Arial" pitchFamily="34" charset="0"/>
                      </a:rPr>
                      <m:t>?    </m:t>
                    </m:r>
                  </m:oMath>
                </a14:m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6" y="1446194"/>
                <a:ext cx="11948146" cy="4209101"/>
              </a:xfrm>
              <a:prstGeom prst="rect">
                <a:avLst/>
              </a:prstGeom>
              <a:blipFill>
                <a:blip r:embed="rId3"/>
                <a:stretch>
                  <a:fillRect l="-2704" t="-40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9226" y="1446194"/>
                <a:ext cx="118110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0" b="1" dirty="0" err="1" smtClean="0">
                    <a:latin typeface="Arial" pitchFamily="34" charset="0"/>
                    <a:cs typeface="Arial" pitchFamily="34" charset="0"/>
                  </a:rPr>
                  <a:t>Temperatura</a:t>
                </a:r>
                <a:r>
                  <a:rPr lang="en-US" sz="6000" b="1" dirty="0" smtClean="0">
                    <a:latin typeface="Arial" pitchFamily="34" charset="0"/>
                    <a:cs typeface="Arial" pitchFamily="34" charset="0"/>
                  </a:rPr>
                  <a:t> 5</a:t>
                </a:r>
                <a:r>
                  <a:rPr lang="en-US" sz="6000" b="1" dirty="0"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60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6000" b="1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1" i="0" dirty="0" smtClean="0">
                        <a:latin typeface="Arial" pitchFamily="34" charset="0"/>
                        <a:cs typeface="Arial" pitchFamily="34" charset="0"/>
                      </a:rPr>
                      <m:t>dan</m:t>
                    </m:r>
                    <m:r>
                      <m:rPr>
                        <m:nor/>
                      </m:rPr>
                      <a:rPr lang="en-US" sz="6000" b="1" i="0" dirty="0" smtClean="0">
                        <a:latin typeface="Arial" pitchFamily="34" charset="0"/>
                        <a:cs typeface="Arial" pitchFamily="34" charset="0"/>
                      </a:rPr>
                      <m:t> 20ᵒ</m:t>
                    </m:r>
                    <m:r>
                      <m:rPr>
                        <m:nor/>
                      </m:rPr>
                      <a:rPr lang="en-US" sz="60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6000" b="1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1" i="0" dirty="0" smtClean="0">
                        <a:latin typeface="Arial" pitchFamily="34" charset="0"/>
                        <a:cs typeface="Arial" pitchFamily="34" charset="0"/>
                      </a:rPr>
                      <m:t>gacha</m:t>
                    </m:r>
                    <m:r>
                      <m:rPr>
                        <m:nor/>
                      </m:rPr>
                      <a:rPr lang="en-US" sz="6000" b="1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ovutilganda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reaksiya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216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kamayadi.Shu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reaksiyaning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temperatura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koeffitsiyentini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 err="1" smtClean="0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6" y="1446194"/>
                <a:ext cx="11811000" cy="4708981"/>
              </a:xfrm>
              <a:prstGeom prst="rect">
                <a:avLst/>
              </a:prstGeom>
              <a:blipFill>
                <a:blip r:embed="rId3"/>
                <a:stretch>
                  <a:fillRect t="-3881" b="-7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7640" y="1446194"/>
                <a:ext cx="12173572" cy="840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5400" dirty="0"/>
              </a:p>
              <a:p>
                <a:r>
                  <a:rPr lang="en-US" sz="5400" dirty="0" smtClean="0"/>
                  <a:t>T</a:t>
                </a:r>
                <a:r>
                  <a:rPr lang="en-US" sz="5400" baseline="-25000" dirty="0" smtClean="0"/>
                  <a:t>(1)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 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endParaRPr lang="en-US" sz="54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dirty="0"/>
                  <a:t>v</a:t>
                </a:r>
                <a:r>
                  <a:rPr lang="en-US" sz="5400" baseline="-25000" dirty="0" smtClean="0"/>
                  <a:t>(1)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0,1 </a:t>
                </a:r>
                <a:r>
                  <a:rPr lang="en-US" sz="5400" dirty="0" err="1" smtClean="0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/l*</a:t>
                </a:r>
                <a:r>
                  <a:rPr lang="en-US" sz="5400" dirty="0" err="1" smtClean="0">
                    <a:latin typeface="Arial" pitchFamily="34" charset="0"/>
                    <a:cs typeface="Arial" pitchFamily="34" charset="0"/>
                  </a:rPr>
                  <a:t>sekund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5400" baseline="-25000" dirty="0" smtClean="0"/>
                  <a:t>(2)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=3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endParaRPr lang="en-US" sz="5400" b="1" dirty="0" smtClean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0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m:t>ᵞ</m:t>
                    </m:r>
                  </m:oMath>
                </a14:m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=2</a:t>
                </a:r>
              </a:p>
              <a:p>
                <a:r>
                  <a:rPr lang="en-US" sz="5400" dirty="0" smtClean="0"/>
                  <a:t> v</a:t>
                </a:r>
                <a:r>
                  <a:rPr lang="en-US" sz="5400" baseline="-25000" dirty="0" smtClean="0"/>
                  <a:t>(2)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=?</a:t>
                </a:r>
                <a:endParaRPr lang="en-US" sz="5400" b="1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54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5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dirty="0" smtClean="0"/>
                  <a:t> </a:t>
                </a:r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              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1446194"/>
                <a:ext cx="12173572" cy="8402300"/>
              </a:xfrm>
              <a:prstGeom prst="rect">
                <a:avLst/>
              </a:prstGeom>
              <a:blipFill rotWithShape="1">
                <a:blip r:embed="rId3"/>
                <a:stretch>
                  <a:fillRect l="-2705" t="-2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39" y="2214562"/>
            <a:ext cx="4648200" cy="3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9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6425" y="2062162"/>
                <a:ext cx="11125199" cy="33889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*ᵞ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2062162"/>
                <a:ext cx="11125199" cy="33889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5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53871"/>
            <a:ext cx="11883464" cy="697244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3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5-masalaning </a:t>
            </a:r>
            <a:r>
              <a:rPr lang="en-US" sz="43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endParaRPr lang="en-US" sz="4300" b="1" kern="800" spc="-53" dirty="0" smtClean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25826" y="1985962"/>
                <a:ext cx="4876800" cy="5181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4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4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=ᵞ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   </a:t>
                </a:r>
              </a:p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36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/o,1= </a:t>
                </a:r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ru-RU" sz="36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4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/o,1 </a:t>
                </a:r>
                <a:r>
                  <a:rPr lang="en-US" sz="4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</a:p>
              <a:p>
                <a:endParaRPr lang="en-US" baseline="30000" dirty="0"/>
              </a:p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36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/>
                  <a:t>8</a:t>
                </a:r>
                <a:endParaRPr lang="en-US" baseline="30000" dirty="0"/>
              </a:p>
              <a:p>
                <a:endParaRPr lang="en-US" baseline="30000" dirty="0" smtClean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6" y="1985962"/>
                <a:ext cx="4876800" cy="5181098"/>
              </a:xfrm>
              <a:prstGeom prst="rect">
                <a:avLst/>
              </a:prstGeom>
              <a:blipFill rotWithShape="1">
                <a:blip r:embed="rId2"/>
                <a:stretch>
                  <a:fillRect l="-4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53871"/>
            <a:ext cx="11883464" cy="697244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300" b="1" kern="800" spc="-53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6</a:t>
            </a:r>
            <a:r>
              <a:rPr lang="en-US" sz="43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-masala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1625" y="1500247"/>
                <a:ext cx="1150620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2A</a:t>
                </a:r>
                <a:r>
                  <a:rPr lang="en-US" sz="4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+ 3B</a:t>
                </a:r>
                <a:r>
                  <a:rPr lang="en-US" sz="4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=4C</a:t>
                </a:r>
                <a:r>
                  <a:rPr lang="en-US" sz="4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  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reaksiyaning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temperatura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koeffisiyenti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reaksiyaga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kirishuvchi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moddalarning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konsentratsiyasi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oshirilsa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temperatura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4800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pasaytirilsa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o‘zgaradi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4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500247"/>
                <a:ext cx="11506200" cy="4524315"/>
              </a:xfrm>
              <a:prstGeom prst="rect">
                <a:avLst/>
              </a:prstGeom>
              <a:blipFill>
                <a:blip r:embed="rId2"/>
                <a:stretch>
                  <a:fillRect l="-794" t="-3235" r="-2225" b="-6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4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</a:t>
            </a:r>
            <a:r>
              <a:rPr lang="en-US" sz="4300" dirty="0" smtClean="0"/>
              <a:t>                   </a:t>
            </a:r>
            <a:r>
              <a:rPr lang="en-US" sz="4300" dirty="0"/>
              <a:t>6</a:t>
            </a:r>
            <a:r>
              <a:rPr lang="en-US" sz="4300" dirty="0" smtClean="0"/>
              <a:t>-masalaning </a:t>
            </a:r>
            <a:r>
              <a:rPr lang="en-US" sz="4300" dirty="0" err="1" smtClean="0"/>
              <a:t>yechimi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127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49425" y="4043362"/>
                <a:ext cx="7924800" cy="22586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/>
                      </a:rPr>
                      <m:t>𝑣</m:t>
                    </m:r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/>
                      </a:rPr>
                      <m:t>=1∗</m:t>
                    </m:r>
                    <m:sSup>
                      <m:sSupPr>
                        <m:ctrlPr>
                          <a:rPr lang="ru-RU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=1024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marta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ortadi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.</a:t>
                </a:r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4043362"/>
                <a:ext cx="7924800" cy="22586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49425" y="1659957"/>
                <a:ext cx="7924800" cy="16334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5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5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</m:sup>
                              </m:sSup>
                            </m:sub>
                          </m:sSub>
                        </m:e>
                        <m: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5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</m:sup>
                              </m:sSup>
                            </m:sub>
                          </m:sSub>
                        </m:e>
                        <m: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ru-RU" sz="5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659957"/>
                <a:ext cx="7924800" cy="1633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4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6425" y="2062162"/>
                <a:ext cx="11125199" cy="33889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*ᵞ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2062162"/>
                <a:ext cx="11125199" cy="33889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53871"/>
            <a:ext cx="11883464" cy="697244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300" b="1" kern="800" spc="-53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6</a:t>
            </a:r>
            <a:r>
              <a:rPr lang="en-US" sz="43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-masalaning </a:t>
            </a:r>
            <a:r>
              <a:rPr lang="en-US" sz="43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endParaRPr lang="en-US" sz="4300" b="1" kern="800" spc="-53" dirty="0" smtClean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359025" y="1300162"/>
                <a:ext cx="5943601" cy="7485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4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4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=ᵞ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4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   </a:t>
                </a:r>
              </a:p>
              <a:p>
                <a:endParaRPr lang="en-US" sz="3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36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36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ru-RU" sz="36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sz="4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4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4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/>
                  <a:t>4</a:t>
                </a:r>
                <a:r>
                  <a:rPr lang="en-US" baseline="30000" dirty="0" smtClean="0"/>
                  <a:t>5</a:t>
                </a:r>
              </a:p>
              <a:p>
                <a:endParaRPr lang="en-US" baseline="30000" dirty="0"/>
              </a:p>
              <a:p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36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36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smtClean="0"/>
                  <a:t>1024</a:t>
                </a:r>
              </a:p>
              <a:p>
                <a:endParaRPr lang="en-US" baseline="30000" dirty="0"/>
              </a:p>
              <a:p>
                <a:r>
                  <a:rPr lang="en-US" baseline="30000" dirty="0" smtClean="0"/>
                  <a:t>1024/1024=1</a:t>
                </a:r>
              </a:p>
              <a:p>
                <a:r>
                  <a:rPr lang="en-US" baseline="30000" dirty="0" smtClean="0"/>
                  <a:t>O ‘</a:t>
                </a:r>
                <a:r>
                  <a:rPr lang="en-US" baseline="30000" dirty="0" err="1" smtClean="0"/>
                  <a:t>zgarmaydi</a:t>
                </a:r>
                <a:r>
                  <a:rPr lang="en-US" baseline="30000" dirty="0" smtClean="0"/>
                  <a:t>.</a:t>
                </a:r>
                <a:endParaRPr lang="en-US" baseline="30000" dirty="0"/>
              </a:p>
              <a:p>
                <a:endParaRPr lang="en-US" baseline="30000" dirty="0" smtClean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25" y="1300162"/>
                <a:ext cx="5943601" cy="7485895"/>
              </a:xfrm>
              <a:prstGeom prst="rect">
                <a:avLst/>
              </a:prstGeom>
              <a:blipFill rotWithShape="1">
                <a:blip r:embed="rId2"/>
                <a:stretch>
                  <a:fillRect l="-3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2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52400" y="1133653"/>
                <a:ext cx="11731625" cy="5616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500" dirty="0" smtClean="0"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en-US" sz="3500" dirty="0" err="1" smtClean="0">
                    <a:latin typeface="Arial" pitchFamily="34" charset="0"/>
                    <a:cs typeface="Arial" pitchFamily="34" charset="0"/>
                  </a:rPr>
                  <a:t>Reaksiyaning</a:t>
                </a:r>
                <a:r>
                  <a:rPr lang="en-US" sz="35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64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dagi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tezligi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 0,05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mol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min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ga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teng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.</m:t>
                    </m:r>
                  </m:oMath>
                </a14:m>
                <a:endParaRPr lang="en-US" sz="3600" b="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Temperatura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koeffitsiyenti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2,5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ushbu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sistema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temperaturasi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8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gacha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Arial" pitchFamily="34" charset="0"/>
                        <a:cs typeface="Arial" pitchFamily="34" charset="0"/>
                      </a:rPr>
                      <m:t>ko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‘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tarilgandagi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reaksiya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tezligini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? </a:t>
                </a:r>
              </a:p>
              <a:p>
                <a:pPr algn="just"/>
                <a:endParaRPr lang="en-US" sz="36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Sistemaning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temperaturasi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ko‘tarilganda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reaksiya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marta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oshadi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. Agar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ushbu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reaksiyada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temperaturani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Arial" pitchFamily="34" charset="0"/>
                        <a:cs typeface="Arial" pitchFamily="34" charset="0"/>
                      </a:rPr>
                      <m:t>dan</m:t>
                    </m:r>
                    <m:r>
                      <m:rPr>
                        <m:nor/>
                      </m:rPr>
                      <a:rPr lang="en-US" sz="3600" b="1" i="0" dirty="0" smtClean="0">
                        <a:latin typeface="Arial" pitchFamily="34" charset="0"/>
                        <a:cs typeface="Arial" pitchFamily="34" charset="0"/>
                      </a:rPr>
                      <m:t>  34ᵒ</m:t>
                    </m:r>
                  </m:oMath>
                </a14:m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 err="1" smtClean="0">
                    <a:latin typeface="Arial" pitchFamily="34" charset="0"/>
                    <a:cs typeface="Arial" pitchFamily="34" charset="0"/>
                  </a:rPr>
                  <a:t>gacha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sovutilganda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reaksiya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qanday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o‘zgaradi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algn="just"/>
                <a:r>
                  <a:rPr lang="en-US" sz="35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33653"/>
                <a:ext cx="11731625" cy="5616922"/>
              </a:xfrm>
              <a:prstGeom prst="rect">
                <a:avLst/>
              </a:prstGeom>
              <a:blipFill>
                <a:blip r:embed="rId3"/>
                <a:stretch>
                  <a:fillRect l="-1559" t="-1737" r="-1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7640" y="1446194"/>
                <a:ext cx="12173572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5400" dirty="0"/>
              </a:p>
              <a:p>
                <a:r>
                  <a:rPr lang="en-US" sz="5400" dirty="0" smtClean="0"/>
                  <a:t>T</a:t>
                </a:r>
                <a:r>
                  <a:rPr lang="en-US" sz="5400" baseline="-25000" dirty="0" smtClean="0"/>
                  <a:t>(1)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5400" dirty="0" smtClean="0"/>
                  <a:t> </a:t>
                </a:r>
                <a:r>
                  <a:rPr lang="en-US" sz="5400" dirty="0"/>
                  <a:t>T</a:t>
                </a:r>
                <a:r>
                  <a:rPr lang="en-US" sz="5400" baseline="-25000" dirty="0" smtClean="0"/>
                  <a:t>(2)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5400" dirty="0" smtClean="0"/>
                  <a:t> v</a:t>
                </a:r>
                <a:r>
                  <a:rPr lang="en-US" sz="5400" baseline="-25000" dirty="0" smtClean="0"/>
                  <a:t>(2)</a:t>
                </a:r>
                <a:r>
                  <a:rPr lang="en-US" sz="5400" dirty="0" smtClean="0"/>
                  <a:t> /</a:t>
                </a:r>
                <a:r>
                  <a:rPr lang="en-US" sz="5400" dirty="0"/>
                  <a:t> </a:t>
                </a:r>
                <a:r>
                  <a:rPr lang="en-US" sz="5400" dirty="0" smtClean="0"/>
                  <a:t>v</a:t>
                </a:r>
                <a:r>
                  <a:rPr lang="en-US" sz="5400" baseline="-25000" dirty="0" smtClean="0"/>
                  <a:t>(1</a:t>
                </a:r>
                <a:r>
                  <a:rPr lang="en-US" sz="5400" baseline="-25000" dirty="0"/>
                  <a:t>) </a:t>
                </a:r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ᵞ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?</a:t>
                </a:r>
              </a:p>
              <a:p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              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1446194"/>
                <a:ext cx="12173572" cy="5078313"/>
              </a:xfrm>
              <a:prstGeom prst="rect">
                <a:avLst/>
              </a:prstGeom>
              <a:blipFill rotWithShape="1">
                <a:blip r:embed="rId3"/>
                <a:stretch>
                  <a:fillRect l="-2705" t="-3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977870"/>
            <a:ext cx="4648200" cy="3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6425" y="1604962"/>
                <a:ext cx="11125199" cy="48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:r>
                  <a:rPr lang="en-US" sz="6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ᵞ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6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6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6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6000" baseline="-25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6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ᵞ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1604962"/>
                <a:ext cx="11125199" cy="4876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5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</a:t>
            </a:r>
            <a:r>
              <a:rPr lang="en-US" sz="4300" dirty="0" smtClean="0"/>
              <a:t>                 1-masalaning </a:t>
            </a:r>
            <a:r>
              <a:rPr lang="en-US" sz="4300" dirty="0" err="1" smtClean="0"/>
              <a:t>yechimi</a:t>
            </a:r>
            <a:r>
              <a:rPr lang="en-US" sz="4300" dirty="0" smtClean="0"/>
              <a:t> 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6426" y="1604962"/>
                <a:ext cx="10439400" cy="4724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5400" dirty="0"/>
                  <a:t> </a:t>
                </a:r>
                <a:r>
                  <a:rPr lang="en-US" sz="6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16=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ᵞ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atin typeface="Cambria Math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US" sz="6000"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 b="0" i="0" smtClean="0">
                            <a:latin typeface="Arial" pitchFamily="34" charset="0"/>
                            <a:cs typeface="Arial" pitchFamily="34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ru-RU" sz="600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sz="6000" dirty="0" smtClean="0">
                    <a:latin typeface="Arial" pitchFamily="34" charset="0"/>
                    <a:cs typeface="Arial" pitchFamily="34" charset="0"/>
                  </a:rPr>
                  <a:t>216=</a:t>
                </a:r>
                <a:r>
                  <a:rPr lang="en-US" sz="6000" dirty="0" smtClean="0"/>
                  <a:t> </a:t>
                </a:r>
                <a:r>
                  <a:rPr lang="en-US" sz="4400" dirty="0"/>
                  <a:t>ᵞ</a:t>
                </a:r>
                <a:r>
                  <a:rPr lang="en-US" sz="7200" baseline="30000" dirty="0"/>
                  <a:t>3</a:t>
                </a:r>
                <a:endParaRPr lang="ru-RU" sz="7200" dirty="0"/>
              </a:p>
              <a:p>
                <a:pPr algn="ctr"/>
                <a:r>
                  <a:rPr lang="en-US" sz="4800" dirty="0" smtClean="0"/>
                  <a:t>ᵞ</a:t>
                </a:r>
                <a:r>
                  <a:rPr lang="en-US" sz="6000" dirty="0" smtClean="0"/>
                  <a:t>=6</a:t>
                </a:r>
              </a:p>
              <a:p>
                <a:pPr algn="ctr"/>
                <a:endParaRPr lang="ru-RU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6" y="1604962"/>
                <a:ext cx="10439400" cy="472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9226" y="1446194"/>
                <a:ext cx="1181100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800" b="1" dirty="0"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48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 da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reaksiyaning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birinchisi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harorat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koeffisiyenti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. 303 K da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ikkala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reaksiyalar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tezliklari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nisbati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1:2,25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bo‘lib</a:t>
                </a:r>
                <a:endParaRPr lang="en-US" sz="48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800" smtClean="0">
                    <a:latin typeface="Arial" pitchFamily="34" charset="0"/>
                    <a:cs typeface="Arial" pitchFamily="34" charset="0"/>
                  </a:rPr>
                  <a:t>qoldi.Ikkinchi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reaksiya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harorat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koeffisiyentini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?  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6" y="1446194"/>
                <a:ext cx="11811000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774" t="-3235" r="-774" b="-6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-masalaning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6240" y="1446194"/>
                <a:ext cx="4248785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5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C</m:t>
                    </m:r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5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=303 K </a:t>
                </a:r>
              </a:p>
              <a:p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5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ᵞ </a:t>
                </a:r>
                <a:r>
                  <a:rPr lang="en-US" sz="5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2</a:t>
                </a:r>
              </a:p>
              <a:p>
                <a:r>
                  <a:rPr lang="en-US" sz="5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ᵞ </a:t>
                </a:r>
                <a:r>
                  <a:rPr lang="en-US" sz="5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= ?               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1446194"/>
                <a:ext cx="4248785" cy="4247317"/>
              </a:xfrm>
              <a:prstGeom prst="rect">
                <a:avLst/>
              </a:prstGeom>
              <a:blipFill>
                <a:blip r:embed="rId3"/>
                <a:stretch>
                  <a:fillRect l="-7604" t="-4017" r="-33859" b="-7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19562"/>
            <a:ext cx="2743200" cy="22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645025" y="2121449"/>
                <a:ext cx="6092825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K=C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</m:oMath>
                </a14:m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+273</a:t>
                </a:r>
              </a:p>
              <a:p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</m:oMath>
                </a14:m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=303-273=30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itchFamily="34" charset="0"/>
                        <a:cs typeface="Arial" pitchFamily="34" charset="0"/>
                      </a:rPr>
                      <m:t>ᵒ</m:t>
                    </m:r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25" y="2121449"/>
                <a:ext cx="6092825" cy="1754326"/>
              </a:xfrm>
              <a:prstGeom prst="rect">
                <a:avLst/>
              </a:prstGeom>
              <a:blipFill>
                <a:blip r:embed="rId5"/>
                <a:stretch>
                  <a:fillRect l="-5405" t="-9722" b="-20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9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6425" y="2062162"/>
                <a:ext cx="11125199" cy="33889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=V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*ᵞ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baseline="-25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600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2062162"/>
                <a:ext cx="11125199" cy="33889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7925" y="3262313"/>
            <a:ext cx="1218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17925" y="3262313"/>
            <a:ext cx="1218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559498"/>
                  </p:ext>
                </p:extLst>
              </p:nvPr>
            </p:nvGraphicFramePr>
            <p:xfrm>
              <a:off x="3502025" y="1628236"/>
              <a:ext cx="6577965" cy="41825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3235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5001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1600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r>
                            <a:rPr lang="en-US" sz="400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ᵞ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701985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dirty="0" smtClean="0">
                              <a:latin typeface="Arial" pitchFamily="34" charset="0"/>
                              <a:cs typeface="Arial" pitchFamily="34" charset="0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ᵒ</m:t>
                              </m:r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C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sz="4000" b="1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ᵒ</m:t>
                              </m:r>
                              <m:r>
                                <m:rPr>
                                  <m:nor/>
                                </m:rPr>
                                <a:rPr lang="en-US" sz="4000" b="1" dirty="0">
                                  <a:latin typeface="Arial" pitchFamily="34" charset="0"/>
                                  <a:cs typeface="Arial" pitchFamily="34" charset="0"/>
                                </a:rPr>
                                <m:t>C</m:t>
                              </m:r>
                            </m:oMath>
                          </a14:m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r>
                            <a:rPr lang="ru-RU" sz="4000" dirty="0" smtClean="0"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4000" b="1" dirty="0" smtClean="0">
                                  <a:latin typeface="Arial" pitchFamily="34" charset="0"/>
                                  <a:cs typeface="Arial" pitchFamily="34" charset="0"/>
                                </a:rPr>
                                <m:t>ᵒ</m:t>
                              </m:r>
                              <m:r>
                                <m:rPr>
                                  <m:nor/>
                                </m:rPr>
                                <a:rPr lang="en-US" sz="4000" b="1" dirty="0" smtClean="0">
                                  <a:latin typeface="Arial" pitchFamily="34" charset="0"/>
                                  <a:cs typeface="Arial" pitchFamily="34" charset="0"/>
                                </a:rPr>
                                <m:t>C</m:t>
                              </m:r>
                            </m:oMath>
                          </a14:m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259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2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1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2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4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0564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x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1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x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x</a:t>
                          </a:r>
                          <a:r>
                            <a:rPr lang="en-US" sz="4000" baseline="30000" dirty="0">
                              <a:effectLst/>
                            </a:rPr>
                            <a:t>2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559498"/>
                  </p:ext>
                </p:extLst>
              </p:nvPr>
            </p:nvGraphicFramePr>
            <p:xfrm>
              <a:off x="3502025" y="1628236"/>
              <a:ext cx="6577965" cy="41825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6800"/>
                    <a:gridCol w="1828800"/>
                    <a:gridCol w="2332355"/>
                    <a:gridCol w="1350010"/>
                  </a:tblGrid>
                  <a:tr h="1600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r>
                            <a:rPr lang="en-US" sz="400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ᵞ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8333" t="-7634" r="-201667" b="-162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24021" t="-7634" r="-57963" b="-162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86486" t="-7634" b="-162214"/>
                          </a:stretch>
                        </a:blipFill>
                      </a:tcPr>
                    </a:tc>
                  </a:tr>
                  <a:tr h="15259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2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1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2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4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0564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x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1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x</a:t>
                          </a:r>
                          <a:endParaRPr lang="ru-RU" sz="4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x</a:t>
                          </a:r>
                          <a:r>
                            <a:rPr lang="en-US" sz="4000" baseline="30000" dirty="0">
                              <a:effectLst/>
                            </a:rPr>
                            <a:t>2</a:t>
                          </a:r>
                          <a:endParaRPr lang="ru-RU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717925" y="3262313"/>
            <a:ext cx="1218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484</Words>
  <Application>Microsoft Office PowerPoint</Application>
  <PresentationFormat>Произвольный</PresentationFormat>
  <Paragraphs>163</Paragraphs>
  <Slides>27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Constantia</vt:lpstr>
      <vt:lpstr>Georgia</vt:lpstr>
      <vt:lpstr>Times New Roman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1-masalaning yechimi</vt:lpstr>
      <vt:lpstr>                  1-masalaning yechimi </vt:lpstr>
      <vt:lpstr>Презентация PowerPoint</vt:lpstr>
      <vt:lpstr>Презентация PowerPoint</vt:lpstr>
      <vt:lpstr>2-masalaning yechimi</vt:lpstr>
      <vt:lpstr>2-masalaning yechimi</vt:lpstr>
      <vt:lpstr>                   2-masalaning yechimi</vt:lpstr>
      <vt:lpstr>Презентация PowerPoint</vt:lpstr>
      <vt:lpstr>Презентация PowerPoint</vt:lpstr>
      <vt:lpstr>                    3-masalaning yechimi</vt:lpstr>
      <vt:lpstr>                    3-masalaning yechimi </vt:lpstr>
      <vt:lpstr>Презентация PowerPoint</vt:lpstr>
      <vt:lpstr>Презентация PowerPoint</vt:lpstr>
      <vt:lpstr>Презентация PowerPoint</vt:lpstr>
      <vt:lpstr>4-masalaning yechimi</vt:lpstr>
      <vt:lpstr>Презентация PowerPoint</vt:lpstr>
      <vt:lpstr>Презентация PowerPoint</vt:lpstr>
      <vt:lpstr>2-masalaning yechimi</vt:lpstr>
      <vt:lpstr>Презентация PowerPoint</vt:lpstr>
      <vt:lpstr>Презентация PowerPoint</vt:lpstr>
      <vt:lpstr>                    6-masalaning yechimi</vt:lpstr>
      <vt:lpstr>6-masalaning yechimi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Teacher</cp:lastModifiedBy>
  <cp:revision>449</cp:revision>
  <dcterms:created xsi:type="dcterms:W3CDTF">2020-04-09T07:32:19Z</dcterms:created>
  <dcterms:modified xsi:type="dcterms:W3CDTF">2021-02-02T09:37:03Z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