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4" r:id="rId1"/>
    <p:sldMasterId id="2147483697" r:id="rId2"/>
    <p:sldMasterId id="2147483742" r:id="rId3"/>
    <p:sldMasterId id="2147483790" r:id="rId4"/>
  </p:sldMasterIdLst>
  <p:notesMasterIdLst>
    <p:notesMasterId r:id="rId32"/>
  </p:notesMasterIdLst>
  <p:sldIdLst>
    <p:sldId id="1377" r:id="rId5"/>
    <p:sldId id="1424" r:id="rId6"/>
    <p:sldId id="1443" r:id="rId7"/>
    <p:sldId id="1444" r:id="rId8"/>
    <p:sldId id="1445" r:id="rId9"/>
    <p:sldId id="1442" r:id="rId10"/>
    <p:sldId id="1438" r:id="rId11"/>
    <p:sldId id="1437" r:id="rId12"/>
    <p:sldId id="1439" r:id="rId13"/>
    <p:sldId id="1441" r:id="rId14"/>
    <p:sldId id="1436" r:id="rId15"/>
    <p:sldId id="1414" r:id="rId16"/>
    <p:sldId id="1425" r:id="rId17"/>
    <p:sldId id="1396" r:id="rId18"/>
    <p:sldId id="1415" r:id="rId19"/>
    <p:sldId id="288" r:id="rId20"/>
    <p:sldId id="1446" r:id="rId21"/>
    <p:sldId id="1447" r:id="rId22"/>
    <p:sldId id="1448" r:id="rId23"/>
    <p:sldId id="1449" r:id="rId24"/>
    <p:sldId id="1450" r:id="rId25"/>
    <p:sldId id="1411" r:id="rId26"/>
    <p:sldId id="1451" r:id="rId27"/>
    <p:sldId id="1452" r:id="rId28"/>
    <p:sldId id="1453" r:id="rId29"/>
    <p:sldId id="1454" r:id="rId30"/>
    <p:sldId id="1395" r:id="rId31"/>
  </p:sldIdLst>
  <p:sldSz cx="12185650" cy="7019925"/>
  <p:notesSz cx="5765800" cy="3244850"/>
  <p:defaultTextStyle>
    <a:defPPr>
      <a:defRPr lang="ru-RU"/>
    </a:defPPr>
    <a:lvl1pPr marL="0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65C7"/>
    <a:srgbClr val="110662"/>
    <a:srgbClr val="0097CC"/>
    <a:srgbClr val="006032"/>
    <a:srgbClr val="00A859"/>
    <a:srgbClr val="CEE1F2"/>
    <a:srgbClr val="FF99FF"/>
    <a:srgbClr val="F7F7F7"/>
    <a:srgbClr val="FFFFCC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48" autoAdjust="0"/>
    <p:restoredTop sz="87367" autoAdjust="0"/>
  </p:normalViewPr>
  <p:slideViewPr>
    <p:cSldViewPr>
      <p:cViewPr varScale="1">
        <p:scale>
          <a:sx n="73" d="100"/>
          <a:sy n="73" d="100"/>
        </p:scale>
        <p:origin x="438" y="66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0A39DF-9567-4CDA-A4A4-E359C8BAF477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5C840-5611-4C0C-86CE-4F43C3DD34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526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2008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301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67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68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389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0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0391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374" y="-84323"/>
            <a:ext cx="12332024" cy="7104248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907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830" y="1256419"/>
            <a:ext cx="8365285" cy="326331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398" baseline="0"/>
            </a:lvl1pPr>
          </a:lstStyle>
          <a:p>
            <a:r>
              <a:rPr lang="en-US"/>
              <a:t>Fan nomi</a:t>
            </a:r>
            <a:br>
              <a:rPr lang="en-US"/>
            </a:br>
            <a:r>
              <a:rPr lang="uz-Cyrl-UZ"/>
              <a:t>№(</a:t>
            </a:r>
            <a:r>
              <a:rPr lang="en-US"/>
              <a:t>Mavzu raqami)</a:t>
            </a:r>
            <a:br>
              <a:rPr lang="en-US"/>
            </a:br>
            <a:r>
              <a:rPr lang="en-US"/>
              <a:t>Mavzu</a:t>
            </a:r>
            <a:br>
              <a:rPr lang="en-US"/>
            </a:br>
            <a:r>
              <a:rPr lang="en-US"/>
              <a:t> </a:t>
            </a:r>
            <a:br>
              <a:rPr lang="en-US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830" y="133512"/>
            <a:ext cx="2454521" cy="4095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3943"/>
            <a:r>
              <a:rPr lang="en-US" sz="1999" b="1">
                <a:solidFill>
                  <a:prstClr val="black"/>
                </a:solidFill>
              </a:rPr>
              <a:t>Temurbeklar maktabi</a:t>
            </a:r>
            <a:endParaRPr lang="ru-RU" sz="1999" b="1">
              <a:solidFill>
                <a:prstClr val="black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5650" cy="701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374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3"/>
            <a:ext cx="10510123" cy="2647755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312" y="1829730"/>
            <a:ext cx="9872281" cy="2167200"/>
          </a:xfrm>
        </p:spPr>
        <p:txBody>
          <a:bodyPr/>
          <a:lstStyle>
            <a:lvl1pPr marL="0" marR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6971" indent="0">
              <a:buNone/>
              <a:defRPr/>
            </a:lvl2pPr>
            <a:lvl3pPr marL="913943" indent="0">
              <a:buNone/>
              <a:defRPr/>
            </a:lvl3pPr>
            <a:lvl4pPr marL="1370914" indent="0">
              <a:buNone/>
              <a:defRPr/>
            </a:lvl4pPr>
            <a:lvl5pPr marL="1827886" indent="0">
              <a:buNone/>
              <a:defRPr/>
            </a:lvl5pPr>
          </a:lstStyle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So’zlar, So’zlar, So’zlar, So’zlar,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 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646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7"/>
            <a:ext cx="10510123" cy="1051320"/>
          </a:xfrm>
        </p:spPr>
        <p:txBody>
          <a:bodyPr>
            <a:normAutofit/>
          </a:bodyPr>
          <a:lstStyle>
            <a:lvl1pPr algn="l">
              <a:defRPr sz="599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8379" y="1763063"/>
            <a:ext cx="9608893" cy="46539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1444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115" y="196668"/>
            <a:ext cx="10779772" cy="730889"/>
          </a:xfrm>
        </p:spPr>
        <p:txBody>
          <a:bodyPr>
            <a:normAutofit/>
          </a:bodyPr>
          <a:lstStyle>
            <a:lvl1pPr>
              <a:defRPr sz="3598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029" y="1062739"/>
            <a:ext cx="10779858" cy="530394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04015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/>
              <a:t>Образец подзаголовка</a:t>
            </a:r>
            <a:endParaRPr lang="en-US" noProof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02.02.2021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/>
              <a:t>Образец заголовка</a:t>
            </a:r>
            <a:endParaRPr lang="en-US" noProof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60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02.02.2021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145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67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02.02.2021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446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02.02.2021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207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02.02.2021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75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02.02.2021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267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02.02.2021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53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02.02.2021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540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02.02.2021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55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02.02.2021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16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02.02.2021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125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/>
              <a:t>Вставка таблицы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02.02.2021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114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829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/>
              <a:t>Вставка диаграммы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02.02.2021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183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/>
              <a:t>Вставка рисунка</a:t>
            </a:r>
          </a:p>
        </p:txBody>
      </p:sp>
    </p:spTree>
    <p:extLst>
      <p:ext uri="{BB962C8B-B14F-4D97-AF65-F5344CB8AC3E}">
        <p14:creationId xmlns:p14="http://schemas.microsoft.com/office/powerpoint/2010/main" val="115167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823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463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364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10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25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599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20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564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12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859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244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722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38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0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57283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55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826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012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861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08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22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831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63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280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98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654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899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27" y="286572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4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4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84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3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27" y="955493"/>
            <a:ext cx="10357804" cy="41599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8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433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8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280" y="15394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367" y="1559303"/>
            <a:ext cx="3855658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2"/>
            <a:ext cx="5300758" cy="297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83184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16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04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509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814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751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67" r:id="rId13"/>
    <p:sldLayoutId id="2147483668" r:id="rId14"/>
    <p:sldLayoutId id="2147483669" r:id="rId15"/>
    <p:sldLayoutId id="2147483672" r:id="rId16"/>
    <p:sldLayoutId id="2147483673" r:id="rId1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41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602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24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19" r:id="rId12"/>
    <p:sldLayoutId id="2147483820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5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5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5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5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5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24.pn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825625" y="2747962"/>
            <a:ext cx="8789404" cy="2799790"/>
          </a:xfrm>
          <a:prstGeom prst="rect">
            <a:avLst/>
          </a:prstGeom>
        </p:spPr>
        <p:txBody>
          <a:bodyPr vert="horz" wrap="square" lIns="0" tIns="29513" rIns="0" bIns="0" rtlCol="0">
            <a:spAutoFit/>
          </a:bodyPr>
          <a:lstStyle/>
          <a:p>
            <a:pPr marL="38860" algn="ctr">
              <a:spcBef>
                <a:spcPts val="232"/>
              </a:spcBef>
              <a:spcAft>
                <a:spcPts val="1200"/>
              </a:spcAft>
            </a:pPr>
            <a:r>
              <a:rPr lang="sv-SE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Tezlik mavzusi bo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sv-SE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yicha misol va masalalar yechish</a:t>
            </a:r>
            <a:endParaRPr lang="sv-SE" sz="4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530225" y="2869661"/>
            <a:ext cx="727115" cy="143813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530225" y="4662631"/>
            <a:ext cx="727115" cy="143813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grpSp>
        <p:nvGrpSpPr>
          <p:cNvPr id="2" name="Группа 1"/>
          <p:cNvGrpSpPr/>
          <p:nvPr/>
        </p:nvGrpSpPr>
        <p:grpSpPr>
          <a:xfrm>
            <a:off x="0" y="0"/>
            <a:ext cx="12169107" cy="2157195"/>
            <a:chOff x="0" y="0"/>
            <a:chExt cx="12169107" cy="2157195"/>
          </a:xfrm>
        </p:grpSpPr>
        <p:sp>
          <p:nvSpPr>
            <p:cNvPr id="13" name="object 2">
              <a:extLst>
                <a:ext uri="{FF2B5EF4-FFF2-40B4-BE49-F238E27FC236}">
                  <a16:creationId xmlns:a16="http://schemas.microsoft.com/office/drawing/2014/main" xmlns="" id="{EE80F0AA-4DF1-4DBF-9AA2-5439157D8912}"/>
                </a:ext>
              </a:extLst>
            </p:cNvPr>
            <p:cNvSpPr/>
            <p:nvPr/>
          </p:nvSpPr>
          <p:spPr>
            <a:xfrm>
              <a:off x="0" y="0"/>
              <a:ext cx="12169107" cy="2157195"/>
            </a:xfrm>
            <a:custGeom>
              <a:avLst/>
              <a:gdLst/>
              <a:ahLst/>
              <a:cxnLst/>
              <a:rect l="l" t="t" r="r" b="b"/>
              <a:pathLst>
                <a:path w="5760085" h="1021080">
                  <a:moveTo>
                    <a:pt x="5759640" y="0"/>
                  </a:moveTo>
                  <a:lnTo>
                    <a:pt x="0" y="0"/>
                  </a:lnTo>
                  <a:lnTo>
                    <a:pt x="0" y="1020953"/>
                  </a:lnTo>
                  <a:lnTo>
                    <a:pt x="5759640" y="1020953"/>
                  </a:lnTo>
                  <a:lnTo>
                    <a:pt x="575964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sz="2395"/>
            </a:p>
          </p:txBody>
        </p:sp>
        <p:sp>
          <p:nvSpPr>
            <p:cNvPr id="20" name="object 9">
              <a:extLst>
                <a:ext uri="{FF2B5EF4-FFF2-40B4-BE49-F238E27FC236}">
                  <a16:creationId xmlns:a16="http://schemas.microsoft.com/office/drawing/2014/main" xmlns="" id="{F294EAD7-CAB8-401C-B12D-6064AA1177E0}"/>
                </a:ext>
              </a:extLst>
            </p:cNvPr>
            <p:cNvSpPr/>
            <p:nvPr/>
          </p:nvSpPr>
          <p:spPr>
            <a:xfrm>
              <a:off x="9259191" y="564238"/>
              <a:ext cx="2243834" cy="10166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395"/>
            </a:p>
          </p:txBody>
        </p:sp>
        <p:sp>
          <p:nvSpPr>
            <p:cNvPr id="21" name="object 10">
              <a:extLst>
                <a:ext uri="{FF2B5EF4-FFF2-40B4-BE49-F238E27FC236}">
                  <a16:creationId xmlns:a16="http://schemas.microsoft.com/office/drawing/2014/main" xmlns="" id="{27824596-7DE1-4136-95E4-49A51856B6D3}"/>
                </a:ext>
              </a:extLst>
            </p:cNvPr>
            <p:cNvSpPr/>
            <p:nvPr/>
          </p:nvSpPr>
          <p:spPr>
            <a:xfrm>
              <a:off x="9259191" y="564238"/>
              <a:ext cx="2243834" cy="10166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395"/>
            </a:p>
          </p:txBody>
        </p:sp>
      </p:grp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363101" y="636137"/>
            <a:ext cx="2243834" cy="765477"/>
          </a:xfrm>
          <a:prstGeom prst="rect">
            <a:avLst/>
          </a:prstGeom>
        </p:spPr>
        <p:txBody>
          <a:bodyPr vert="horz" wrap="square" lIns="0" tIns="33539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4" b="1" spc="21" dirty="0" smtClean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754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xmlns="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2003651" y="608427"/>
            <a:ext cx="5497282" cy="1138299"/>
          </a:xfrm>
          <a:prstGeom prst="rect">
            <a:avLst/>
          </a:prstGeom>
        </p:spPr>
        <p:txBody>
          <a:bodyPr vert="horz" wrap="square" lIns="0" tIns="30899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71" algn="ctr" defTabSz="1934688">
              <a:spcBef>
                <a:spcPts val="241"/>
              </a:spcBef>
              <a:defRPr/>
            </a:pPr>
            <a:r>
              <a:rPr lang="en-US" sz="7194" kern="0" spc="21" dirty="0" err="1">
                <a:solidFill>
                  <a:sysClr val="window" lastClr="FFFFFF"/>
                </a:solidFill>
              </a:rPr>
              <a:t>Kimyo</a:t>
            </a:r>
            <a:endParaRPr lang="en-US" sz="7194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xmlns="" id="{90DAED2F-83E2-4C44-BDD6-F1DBC8F3CEB6}"/>
              </a:ext>
            </a:extLst>
          </p:cNvPr>
          <p:cNvSpPr/>
          <p:nvPr/>
        </p:nvSpPr>
        <p:spPr>
          <a:xfrm>
            <a:off x="1041886" y="666639"/>
            <a:ext cx="241747" cy="4956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xmlns="" id="{80300DCF-7A93-40E2-97DB-984BC4BBEAC1}"/>
              </a:ext>
            </a:extLst>
          </p:cNvPr>
          <p:cNvSpPr/>
          <p:nvPr/>
        </p:nvSpPr>
        <p:spPr>
          <a:xfrm>
            <a:off x="1164226" y="979040"/>
            <a:ext cx="451420" cy="601893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xmlns="" id="{C9D09B9B-7971-418F-BD45-BCFC001C44D2}"/>
              </a:ext>
            </a:extLst>
          </p:cNvPr>
          <p:cNvSpPr/>
          <p:nvPr/>
        </p:nvSpPr>
        <p:spPr>
          <a:xfrm>
            <a:off x="1219211" y="1337226"/>
            <a:ext cx="340209" cy="18934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xmlns="" id="{85548016-DFDF-4F6E-ACB7-1A21AE0B3331}"/>
              </a:ext>
            </a:extLst>
          </p:cNvPr>
          <p:cNvSpPr/>
          <p:nvPr/>
        </p:nvSpPr>
        <p:spPr>
          <a:xfrm>
            <a:off x="700420" y="978148"/>
            <a:ext cx="474257" cy="603237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xmlns="" id="{8DD8CEAB-A5DC-4427-A511-668247ED131A}"/>
              </a:ext>
            </a:extLst>
          </p:cNvPr>
          <p:cNvSpPr/>
          <p:nvPr/>
        </p:nvSpPr>
        <p:spPr>
          <a:xfrm>
            <a:off x="754081" y="1261097"/>
            <a:ext cx="365839" cy="26599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9124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8" y="286572"/>
            <a:ext cx="11789394" cy="836865"/>
          </a:xfrm>
        </p:spPr>
        <p:txBody>
          <a:bodyPr>
            <a:normAutofit/>
          </a:bodyPr>
          <a:lstStyle/>
          <a:p>
            <a:r>
              <a:rPr lang="en-US" sz="4300" dirty="0"/>
              <a:t> </a:t>
            </a:r>
            <a:r>
              <a:rPr lang="en-US" sz="4300" dirty="0" smtClean="0"/>
              <a:t>                  </a:t>
            </a:r>
            <a:r>
              <a:rPr lang="en-US" sz="4300" dirty="0"/>
              <a:t>2</a:t>
            </a:r>
            <a:r>
              <a:rPr lang="en-US" sz="4300" dirty="0" smtClean="0"/>
              <a:t>-masalaning </a:t>
            </a:r>
            <a:r>
              <a:rPr lang="en-US" sz="4300" dirty="0" err="1" smtClean="0"/>
              <a:t>yechimi</a:t>
            </a:r>
            <a:endParaRPr lang="ru-RU" sz="43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49271" y="1343092"/>
            <a:ext cx="11638250" cy="1133600"/>
          </a:xfrm>
          <a:prstGeom prst="rect">
            <a:avLst/>
          </a:prstGeom>
        </p:spPr>
        <p:txBody>
          <a:bodyPr wrap="square" lIns="195133" tIns="97566" rIns="195133" bIns="97566">
            <a:spAutoFit/>
          </a:bodyPr>
          <a:lstStyle/>
          <a:p>
            <a:pPr algn="just">
              <a:spcAft>
                <a:spcPts val="1280"/>
              </a:spcAft>
            </a:pPr>
            <a:r>
              <a:rPr lang="fr-FR" sz="6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6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520825" y="1604962"/>
                <a:ext cx="9220200" cy="4953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95133" tIns="97566" rIns="195133" bIns="97566" rtlCol="0" anchor="ctr"/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ru-RU" sz="96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96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4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9600" b="0" i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8000" baseline="30000" dirty="0"/>
                          <m:t>2</m:t>
                        </m:r>
                        <m:r>
                          <m:rPr>
                            <m:nor/>
                          </m:rPr>
                          <a:rPr lang="ru-RU" sz="8000" dirty="0">
                            <a:ea typeface="Calibri"/>
                            <a:cs typeface="Times New Roman"/>
                          </a:rPr>
                          <m:t> </m:t>
                        </m:r>
                      </m:den>
                    </m:f>
                    <m:r>
                      <a:rPr lang="en-US" sz="9600" i="1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8000" dirty="0" smtClean="0">
                    <a:solidFill>
                      <a:srgbClr val="002060"/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8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80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80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2,25</m:t>
                        </m:r>
                      </m:den>
                    </m:f>
                  </m:oMath>
                </a14:m>
                <a:endParaRPr lang="en-US" sz="8000" i="1" dirty="0" smtClean="0">
                  <a:solidFill>
                    <a:srgbClr val="002060"/>
                  </a:solidFill>
                  <a:latin typeface="Cambria Math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5400" i="1" dirty="0" smtClean="0">
                        <a:latin typeface="Cambria Math"/>
                      </a:rPr>
                      <m:t>X</m:t>
                    </m:r>
                    <m:r>
                      <m:rPr>
                        <m:nor/>
                      </m:rPr>
                      <a:rPr lang="en-US" sz="5400" baseline="30000" dirty="0"/>
                      <m:t>2</m:t>
                    </m:r>
                  </m:oMath>
                </a14:m>
                <a:r>
                  <a:rPr lang="en-US" sz="54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=9</a:t>
                </a:r>
              </a:p>
              <a:p>
                <a:pPr algn="ctr"/>
                <a:r>
                  <a:rPr lang="en-US" sz="54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X=3</a:t>
                </a:r>
                <a:endParaRPr lang="ru-RU" sz="54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0825" y="1604962"/>
                <a:ext cx="9220200" cy="495300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7036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-masala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9226" y="1446194"/>
            <a:ext cx="11811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latin typeface="Arial" pitchFamily="34" charset="0"/>
                <a:cs typeface="Arial" pitchFamily="34" charset="0"/>
              </a:rPr>
              <a:t>2A+B=C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reaksiyada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 A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moddalarning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boshlang‘ich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konsentratsiyalari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 </a:t>
            </a:r>
            <a:br>
              <a:rPr lang="en-US" sz="4800" dirty="0" smtClean="0">
                <a:latin typeface="Arial" pitchFamily="34" charset="0"/>
                <a:cs typeface="Arial" pitchFamily="34" charset="0"/>
              </a:rPr>
            </a:b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0,</a:t>
            </a: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0,</a:t>
            </a: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mol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/l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Boshlang‘ich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tezlik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0,0</a:t>
            </a: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6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mol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/l*min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. </a:t>
            </a:r>
            <a:br>
              <a:rPr lang="en-US" sz="4800" dirty="0" smtClean="0">
                <a:latin typeface="Arial" pitchFamily="34" charset="0"/>
                <a:cs typeface="Arial" pitchFamily="34" charset="0"/>
              </a:rPr>
            </a:b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moddaning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konsentratsiyasi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0,2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mol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/l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kamayganda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reaksiya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tezligini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aniqlang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?(var-16) </a:t>
            </a:r>
          </a:p>
        </p:txBody>
      </p:sp>
    </p:spTree>
    <p:extLst>
      <p:ext uri="{BB962C8B-B14F-4D97-AF65-F5344CB8AC3E}">
        <p14:creationId xmlns:p14="http://schemas.microsoft.com/office/powerpoint/2010/main" val="4178300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-masalaning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7640" y="1446194"/>
            <a:ext cx="1217357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Berilgan:</a:t>
            </a:r>
          </a:p>
          <a:p>
            <a:r>
              <a:rPr lang="en-US" sz="5400" dirty="0" smtClean="0"/>
              <a:t> V</a:t>
            </a:r>
            <a:r>
              <a:rPr lang="en-US" sz="5400" baseline="-25000" dirty="0" smtClean="0"/>
              <a:t>1</a:t>
            </a:r>
            <a:r>
              <a:rPr lang="en-US" sz="5400" dirty="0" smtClean="0"/>
              <a:t> =0,036 </a:t>
            </a:r>
            <a:r>
              <a:rPr lang="en-US" sz="5400" dirty="0" err="1" smtClean="0"/>
              <a:t>mol</a:t>
            </a:r>
            <a:r>
              <a:rPr lang="en-US" sz="5400" dirty="0" smtClean="0"/>
              <a:t>/l*min</a:t>
            </a:r>
          </a:p>
          <a:p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smtClean="0"/>
              <a:t>C</a:t>
            </a:r>
            <a:r>
              <a:rPr lang="en-US" sz="5400" baseline="-25000" dirty="0" smtClean="0"/>
              <a:t>(A)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=0,3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mol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/l </a:t>
            </a:r>
          </a:p>
          <a:p>
            <a:r>
              <a:rPr lang="en-US" sz="5400" dirty="0" smtClean="0"/>
              <a:t> C</a:t>
            </a:r>
            <a:r>
              <a:rPr lang="en-US" sz="5400" baseline="-25000" dirty="0" smtClean="0"/>
              <a:t>(B)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=0,5 </a:t>
            </a:r>
            <a:r>
              <a:rPr lang="en-US" sz="5400" dirty="0" err="1">
                <a:latin typeface="Arial" pitchFamily="34" charset="0"/>
                <a:cs typeface="Arial" pitchFamily="34" charset="0"/>
              </a:rPr>
              <a:t>mol</a:t>
            </a:r>
            <a:r>
              <a:rPr lang="en-US" sz="5400" dirty="0">
                <a:latin typeface="Arial" pitchFamily="34" charset="0"/>
                <a:cs typeface="Arial" pitchFamily="34" charset="0"/>
              </a:rPr>
              <a:t>/l </a:t>
            </a:r>
            <a:endParaRPr lang="en-US" sz="5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5400" dirty="0" smtClean="0"/>
              <a:t> C</a:t>
            </a:r>
            <a:r>
              <a:rPr lang="en-US" sz="5400" baseline="-25000" dirty="0" smtClean="0"/>
              <a:t>(A)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=0,2 </a:t>
            </a:r>
            <a:r>
              <a:rPr lang="en-US" sz="5400" dirty="0" err="1">
                <a:latin typeface="Arial" pitchFamily="34" charset="0"/>
                <a:cs typeface="Arial" pitchFamily="34" charset="0"/>
              </a:rPr>
              <a:t>mol</a:t>
            </a:r>
            <a:r>
              <a:rPr lang="en-US" sz="5400" dirty="0">
                <a:latin typeface="Arial" pitchFamily="34" charset="0"/>
                <a:cs typeface="Arial" pitchFamily="34" charset="0"/>
              </a:rPr>
              <a:t>/l               </a:t>
            </a:r>
          </a:p>
          <a:p>
            <a:r>
              <a:rPr lang="en-US" sz="5400" dirty="0"/>
              <a:t> </a:t>
            </a:r>
            <a:r>
              <a:rPr lang="en-US" sz="5400" dirty="0" smtClean="0"/>
              <a:t> V</a:t>
            </a:r>
            <a:r>
              <a:rPr lang="en-US" sz="5400" baseline="-25000" dirty="0" smtClean="0"/>
              <a:t>2</a:t>
            </a:r>
            <a:r>
              <a:rPr lang="en-US" sz="5400" dirty="0" smtClean="0"/>
              <a:t> =?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625" y="1977870"/>
            <a:ext cx="4648200" cy="3894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399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8" y="286572"/>
            <a:ext cx="11789394" cy="836865"/>
          </a:xfrm>
        </p:spPr>
        <p:txBody>
          <a:bodyPr>
            <a:normAutofit/>
          </a:bodyPr>
          <a:lstStyle/>
          <a:p>
            <a:r>
              <a:rPr lang="en-US" sz="4300" dirty="0"/>
              <a:t> </a:t>
            </a:r>
            <a:r>
              <a:rPr lang="en-US" sz="4300" dirty="0" smtClean="0"/>
              <a:t>                   </a:t>
            </a:r>
            <a:r>
              <a:rPr lang="en-US" sz="4300" dirty="0"/>
              <a:t>3</a:t>
            </a:r>
            <a:r>
              <a:rPr lang="en-US" sz="4300" dirty="0" smtClean="0"/>
              <a:t>-masalaning </a:t>
            </a:r>
            <a:r>
              <a:rPr lang="en-US" sz="4300" dirty="0" err="1" smtClean="0"/>
              <a:t>yechimi</a:t>
            </a:r>
            <a:endParaRPr lang="ru-RU" sz="43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8127" y="1343092"/>
            <a:ext cx="11638250" cy="1133600"/>
          </a:xfrm>
          <a:prstGeom prst="rect">
            <a:avLst/>
          </a:prstGeom>
        </p:spPr>
        <p:txBody>
          <a:bodyPr wrap="square" lIns="195133" tIns="97566" rIns="195133" bIns="97566">
            <a:spAutoFit/>
          </a:bodyPr>
          <a:lstStyle/>
          <a:p>
            <a:pPr algn="just">
              <a:spcAft>
                <a:spcPts val="1280"/>
              </a:spcAft>
            </a:pPr>
            <a:r>
              <a:rPr lang="fr-FR" sz="6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6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749425" y="4043362"/>
                <a:ext cx="7924800" cy="225867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95133" tIns="97566" rIns="195133" bIns="97566" rtlCol="0" anchor="ctr"/>
              <a:lstStyle/>
              <a:p>
                <a:pPr algn="ctr"/>
                <a:r>
                  <a:rPr lang="en-US" sz="4800" dirty="0" smtClean="0">
                    <a:solidFill>
                      <a:srgbClr val="002060"/>
                    </a:solidFill>
                    <a:latin typeface="Cambria Math"/>
                  </a:rPr>
                  <a:t>K=</a:t>
                </a:r>
                <a:r>
                  <a:rPr lang="ru-RU" sz="4800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400" b="0" i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v</m:t>
                        </m:r>
                        <m:r>
                          <m:rPr>
                            <m:nor/>
                          </m:rPr>
                          <a:rPr lang="ru-RU" sz="440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 </m:t>
                        </m:r>
                      </m:num>
                      <m:den>
                        <m:sSup>
                          <m:sSupPr>
                            <m:ctrlPr>
                              <a:rPr lang="ru-RU" sz="48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ru-RU" sz="4800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4800" i="1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𝐶</m:t>
                                </m:r>
                              </m:e>
                              <m:sub>
                                <m:sSup>
                                  <m:sSupPr>
                                    <m:ctrlPr>
                                      <a:rPr lang="ru-RU" sz="4800" i="1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4800" i="1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</a:rPr>
                                      <m:t>𝐴</m:t>
                                    </m:r>
                                  </m:e>
                                  <m:sup>
                                    <m:r>
                                      <a:rPr lang="en-US" sz="4800" i="1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</a:rPr>
                                      <m:t>   </m:t>
                                    </m:r>
                                  </m:sup>
                                </m:sSup>
                              </m:sub>
                            </m:sSub>
                          </m:e>
                          <m:sup>
                            <m:r>
                              <a:rPr lang="en-US" sz="4800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𝑎</m:t>
                            </m:r>
                          </m:sup>
                        </m:sSup>
                        <m:r>
                          <a:rPr lang="en-US" sz="48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</m:t>
                        </m:r>
                        <m:sSup>
                          <m:sSupPr>
                            <m:ctrlPr>
                              <a:rPr lang="ru-RU" sz="48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ru-RU" sz="4800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4800" i="1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𝐶</m:t>
                                </m:r>
                              </m:e>
                              <m:sub>
                                <m:sSup>
                                  <m:sSupPr>
                                    <m:ctrlPr>
                                      <a:rPr lang="ru-RU" sz="4800" i="1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4800" i="1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</a:rPr>
                                      <m:t>𝐵</m:t>
                                    </m:r>
                                  </m:e>
                                  <m:sup>
                                    <m:r>
                                      <a:rPr lang="en-US" sz="4800" i="1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</a:rPr>
                                      <m:t>   </m:t>
                                    </m:r>
                                  </m:sup>
                                </m:sSup>
                              </m:sub>
                            </m:sSub>
                          </m:e>
                          <m:sup>
                            <m:r>
                              <a:rPr lang="en-US" sz="4800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𝑏</m:t>
                            </m:r>
                          </m:sup>
                        </m:sSup>
                      </m:den>
                    </m:f>
                  </m:oMath>
                </a14:m>
                <a:endParaRPr lang="ru-RU" sz="68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9425" y="4043362"/>
                <a:ext cx="7924800" cy="225867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749425" y="1659957"/>
                <a:ext cx="7924800" cy="163347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95133" tIns="97566" rIns="195133" bIns="97566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𝑣</m:t>
                      </m:r>
                      <m:r>
                        <a:rPr lang="en-US" sz="540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540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𝑘</m:t>
                      </m:r>
                      <m:r>
                        <a:rPr lang="en-US" sz="540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∗</m:t>
                      </m:r>
                      <m:sSup>
                        <m:sSupPr>
                          <m:ctrlPr>
                            <a:rPr lang="ru-RU" sz="5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ru-RU" sz="5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5400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𝐶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lang="ru-RU" sz="54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5400" i="1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</m:e>
                                <m:sup>
                                  <m:r>
                                    <a:rPr lang="en-US" sz="5400" i="1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</a:rPr>
                                    <m:t>   </m:t>
                                  </m:r>
                                </m:sup>
                              </m:sSup>
                            </m:sub>
                          </m:sSub>
                        </m:e>
                        <m:sup>
                          <m:r>
                            <a:rPr lang="en-US" sz="54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𝑎</m:t>
                          </m:r>
                        </m:sup>
                      </m:sSup>
                      <m:r>
                        <a:rPr lang="en-US" sz="5400" i="1">
                          <a:solidFill>
                            <a:srgbClr val="002060"/>
                          </a:solidFill>
                          <a:latin typeface="Cambria Math"/>
                        </a:rPr>
                        <m:t>∗</m:t>
                      </m:r>
                      <m:sSup>
                        <m:sSupPr>
                          <m:ctrlPr>
                            <a:rPr lang="ru-RU" sz="5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ru-RU" sz="5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5400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𝐶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lang="ru-RU" sz="54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5400" i="1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</a:rPr>
                                    <m:t>𝐵</m:t>
                                  </m:r>
                                </m:e>
                                <m:sup>
                                  <m:r>
                                    <a:rPr lang="en-US" sz="5400" i="1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</a:rPr>
                                    <m:t>   </m:t>
                                  </m:r>
                                </m:sup>
                              </m:sSup>
                            </m:sub>
                          </m:sSub>
                        </m:e>
                        <m:sup>
                          <m:r>
                            <a:rPr lang="en-US" sz="54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𝑏</m:t>
                          </m:r>
                        </m:sup>
                      </m:sSup>
                    </m:oMath>
                  </m:oMathPara>
                </a14:m>
                <a:endParaRPr lang="ru-RU" sz="54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9425" y="1659957"/>
                <a:ext cx="7924800" cy="163347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9148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8" y="286572"/>
            <a:ext cx="11789394" cy="836865"/>
          </a:xfrm>
        </p:spPr>
        <p:txBody>
          <a:bodyPr>
            <a:normAutofit/>
          </a:bodyPr>
          <a:lstStyle/>
          <a:p>
            <a:r>
              <a:rPr lang="en-US" sz="4300" dirty="0"/>
              <a:t> </a:t>
            </a:r>
            <a:r>
              <a:rPr lang="en-US" sz="4300" dirty="0" smtClean="0"/>
              <a:t>                   3-masalaning </a:t>
            </a:r>
            <a:r>
              <a:rPr lang="en-US" sz="4300" dirty="0" err="1" smtClean="0"/>
              <a:t>yechimi</a:t>
            </a:r>
            <a:r>
              <a:rPr lang="en-US" sz="4300" dirty="0" smtClean="0"/>
              <a:t> </a:t>
            </a:r>
            <a:endParaRPr lang="ru-RU" sz="43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49271" y="1343092"/>
            <a:ext cx="11638250" cy="1133600"/>
          </a:xfrm>
          <a:prstGeom prst="rect">
            <a:avLst/>
          </a:prstGeom>
        </p:spPr>
        <p:txBody>
          <a:bodyPr wrap="square" lIns="195133" tIns="97566" rIns="195133" bIns="97566">
            <a:spAutoFit/>
          </a:bodyPr>
          <a:lstStyle/>
          <a:p>
            <a:pPr algn="just">
              <a:spcAft>
                <a:spcPts val="1280"/>
              </a:spcAft>
            </a:pPr>
            <a:r>
              <a:rPr lang="fr-FR" sz="6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6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06425" y="1681162"/>
                <a:ext cx="10896599" cy="46482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95133" tIns="97566" rIns="195133" bIns="97566" rtlCol="0" anchor="ctr"/>
              <a:lstStyle/>
              <a:p>
                <a:pPr algn="ctr"/>
                <a:r>
                  <a:rPr lang="en-US" sz="6000" dirty="0" smtClean="0">
                    <a:solidFill>
                      <a:srgbClr val="002060"/>
                    </a:solidFill>
                    <a:latin typeface="Cambria Math"/>
                  </a:rPr>
                  <a:t>K</a:t>
                </a:r>
                <a:r>
                  <a:rPr lang="en-US" sz="6000" dirty="0">
                    <a:solidFill>
                      <a:srgbClr val="002060"/>
                    </a:solidFill>
                    <a:latin typeface="Cambria Math"/>
                  </a:rPr>
                  <a:t>=</a:t>
                </a:r>
                <a:r>
                  <a:rPr lang="ru-RU" sz="6000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5400">
                            <a:solidFill>
                              <a:srgbClr val="002060"/>
                            </a:solidFill>
                            <a:latin typeface="Cambria Math"/>
                          </a:rPr>
                          <m:t>v</m:t>
                        </m:r>
                        <m:r>
                          <m:rPr>
                            <m:nor/>
                          </m:rPr>
                          <a:rPr lang="ru-RU" sz="540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 </m:t>
                        </m:r>
                      </m:num>
                      <m:den>
                        <m:sSup>
                          <m:sSupPr>
                            <m:ctrlPr>
                              <a:rPr lang="ru-RU" sz="60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ru-RU" sz="6000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6000" i="1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𝐶</m:t>
                                </m:r>
                              </m:e>
                              <m:sub>
                                <m:sSup>
                                  <m:sSupPr>
                                    <m:ctrlPr>
                                      <a:rPr lang="ru-RU" sz="6000" i="1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6000" i="1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</a:rPr>
                                      <m:t>𝐴</m:t>
                                    </m:r>
                                  </m:e>
                                  <m:sup>
                                    <m:r>
                                      <a:rPr lang="en-US" sz="6000" i="1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</a:rPr>
                                      <m:t>   </m:t>
                                    </m:r>
                                  </m:sup>
                                </m:sSup>
                              </m:sub>
                            </m:sSub>
                          </m:e>
                          <m:sup>
                            <m:r>
                              <a:rPr lang="en-US" sz="6000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𝑎</m:t>
                            </m:r>
                          </m:sup>
                        </m:sSup>
                        <m:r>
                          <a:rPr lang="en-US" sz="6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</m:t>
                        </m:r>
                        <m:sSup>
                          <m:sSupPr>
                            <m:ctrlPr>
                              <a:rPr lang="ru-RU" sz="60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ru-RU" sz="6000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6000" i="1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𝐶</m:t>
                                </m:r>
                              </m:e>
                              <m:sub>
                                <m:sSup>
                                  <m:sSupPr>
                                    <m:ctrlPr>
                                      <a:rPr lang="ru-RU" sz="6000" i="1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6000" i="1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</a:rPr>
                                      <m:t>𝐵</m:t>
                                    </m:r>
                                  </m:e>
                                  <m:sup>
                                    <m:r>
                                      <a:rPr lang="en-US" sz="6000" i="1">
                                        <a:solidFill>
                                          <a:srgbClr val="002060"/>
                                        </a:solidFill>
                                        <a:latin typeface="Cambria Math"/>
                                      </a:rPr>
                                      <m:t>   </m:t>
                                    </m:r>
                                  </m:sup>
                                </m:sSup>
                              </m:sub>
                            </m:sSub>
                          </m:e>
                          <m:sup>
                            <m:r>
                              <a:rPr lang="en-US" sz="6000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𝑏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6000" dirty="0">
                    <a:solidFill>
                      <a:srgbClr val="002060"/>
                    </a:solidFill>
                    <a:latin typeface="Cambria Math"/>
                  </a:rPr>
                  <a:t> =</a:t>
                </a:r>
                <a:r>
                  <a:rPr lang="ru-RU" sz="6000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5400" b="0" i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0,036</m:t>
                        </m:r>
                        <m:r>
                          <m:rPr>
                            <m:nor/>
                          </m:rPr>
                          <a:rPr lang="ru-RU" sz="540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 </m:t>
                        </m:r>
                      </m:num>
                      <m:den>
                        <m:sSup>
                          <m:sSupPr>
                            <m:ctrlPr>
                              <a:rPr lang="ru-RU" sz="60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000" b="0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0,3</m:t>
                            </m:r>
                          </m:e>
                          <m:sup>
                            <m:r>
                              <a:rPr lang="en-US" sz="6000" b="0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6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en-US" sz="60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0,5</m:t>
                        </m:r>
                      </m:den>
                    </m:f>
                  </m:oMath>
                </a14:m>
                <a:r>
                  <a:rPr lang="en-US" sz="6000" dirty="0">
                    <a:solidFill>
                      <a:srgbClr val="002060"/>
                    </a:solidFill>
                    <a:latin typeface="Cambria Math"/>
                  </a:rPr>
                  <a:t> </a:t>
                </a:r>
                <a:r>
                  <a:rPr lang="en-US" sz="6000" dirty="0" smtClean="0">
                    <a:solidFill>
                      <a:srgbClr val="002060"/>
                    </a:solidFill>
                    <a:latin typeface="Cambria Math"/>
                  </a:rPr>
                  <a:t>=0,8</a:t>
                </a:r>
                <a:endParaRPr lang="ru-RU" sz="60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425" y="1681162"/>
                <a:ext cx="10896599" cy="464820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7933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-masalaning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79705" y="1446194"/>
                <a:ext cx="11961813" cy="42141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0,2  0,1</a:t>
                </a:r>
              </a:p>
              <a:p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2A+B=C</a:t>
                </a:r>
              </a:p>
              <a:p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[A]=0,3-0,2=0,1mol/l</a:t>
                </a:r>
              </a:p>
              <a:p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[B]=0,5-0,1=0,4mol/l</a:t>
                </a:r>
              </a:p>
              <a:p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/>
                      </a:rPr>
                      <m:t> </m:t>
                    </m:r>
                    <m:r>
                      <a:rPr lang="en-US" sz="4400" i="1">
                        <a:latin typeface="Cambria Math"/>
                      </a:rPr>
                      <m:t>𝑣</m:t>
                    </m:r>
                    <m:r>
                      <a:rPr lang="en-US" sz="4400" i="1">
                        <a:latin typeface="Cambria Math"/>
                      </a:rPr>
                      <m:t>=</m:t>
                    </m:r>
                    <m:r>
                      <a:rPr lang="en-US" sz="4400" i="1">
                        <a:latin typeface="Cambria Math"/>
                      </a:rPr>
                      <m:t>𝑘</m:t>
                    </m:r>
                    <m:r>
                      <a:rPr lang="en-US" sz="4400" i="1">
                        <a:latin typeface="Cambria Math"/>
                      </a:rPr>
                      <m:t>∗</m:t>
                    </m:r>
                    <m:sSup>
                      <m:sSup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ru-RU" sz="4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i="1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sSup>
                              <m:sSupPr>
                                <m:ctrlPr>
                                  <a:rPr lang="ru-RU" sz="4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400" i="1">
                                    <a:latin typeface="Cambria Math"/>
                                  </a:rPr>
                                  <m:t>𝐴</m:t>
                                </m:r>
                              </m:e>
                              <m:sup>
                                <m:r>
                                  <a:rPr lang="en-US" sz="4400" i="1">
                                    <a:latin typeface="Cambria Math"/>
                                  </a:rPr>
                                  <m:t>   </m:t>
                                </m:r>
                              </m:sup>
                            </m:sSup>
                          </m:sub>
                        </m:sSub>
                      </m:e>
                      <m:sup>
                        <m:r>
                          <a:rPr lang="en-US" sz="4400" i="1">
                            <a:latin typeface="Cambria Math"/>
                          </a:rPr>
                          <m:t>𝑎</m:t>
                        </m:r>
                      </m:sup>
                    </m:sSup>
                    <m:r>
                      <a:rPr lang="en-US" sz="4400" i="1">
                        <a:latin typeface="Cambria Math"/>
                      </a:rPr>
                      <m:t>∗</m:t>
                    </m:r>
                    <m:sSup>
                      <m:sSup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ru-RU" sz="4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i="1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sSup>
                              <m:sSupPr>
                                <m:ctrlPr>
                                  <a:rPr lang="ru-RU" sz="4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400" i="1">
                                    <a:latin typeface="Cambria Math"/>
                                  </a:rPr>
                                  <m:t>𝐵</m:t>
                                </m:r>
                              </m:e>
                              <m:sup>
                                <m:r>
                                  <a:rPr lang="en-US" sz="4400" i="1">
                                    <a:latin typeface="Cambria Math"/>
                                  </a:rPr>
                                  <m:t>   </m:t>
                                </m:r>
                              </m:sup>
                            </m:sSup>
                          </m:sub>
                        </m:sSub>
                      </m:e>
                      <m:sup>
                        <m:r>
                          <a:rPr lang="en-US" sz="4400" i="1">
                            <a:latin typeface="Cambria Math"/>
                          </a:rPr>
                          <m:t>𝑏</m:t>
                        </m:r>
                      </m:sup>
                    </m:sSup>
                  </m:oMath>
                </a14:m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4400" i="1">
                        <a:latin typeface="Cambria Math"/>
                      </a:rPr>
                      <m:t> </m:t>
                    </m:r>
                    <m:r>
                      <a:rPr lang="en-US" sz="4400" i="1">
                        <a:latin typeface="Cambria Math"/>
                      </a:rPr>
                      <m:t>𝑣</m:t>
                    </m:r>
                    <m:r>
                      <a:rPr lang="en-US" sz="4400" i="1">
                        <a:latin typeface="Cambria Math"/>
                      </a:rPr>
                      <m:t>=</m:t>
                    </m:r>
                  </m:oMath>
                </a14:m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0,8*</a:t>
                </a:r>
                <a:r>
                  <a:rPr lang="ru-RU" sz="44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4400" dirty="0">
                            <a:latin typeface="Arial" pitchFamily="34" charset="0"/>
                            <a:cs typeface="Arial" pitchFamily="34" charset="0"/>
                          </a:rPr>
                          <m:t>0,</m:t>
                        </m:r>
                        <m:r>
                          <a:rPr lang="en-US" sz="4400" b="0" i="1" dirty="0" smtClean="0">
                            <a:latin typeface="Cambria Math"/>
                            <a:cs typeface="Arial" pitchFamily="34" charset="0"/>
                          </a:rPr>
                          <m:t>1</m:t>
                        </m:r>
                      </m:e>
                      <m:sup>
                        <m:r>
                          <a:rPr lang="en-US" sz="44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4400" i="1">
                        <a:latin typeface="Cambria Math"/>
                      </a:rPr>
                      <m:t> </m:t>
                    </m:r>
                    <m:r>
                      <a:rPr lang="en-US" sz="4400" b="0" i="0" smtClean="0">
                        <a:latin typeface="Cambria Math"/>
                      </a:rPr>
                      <m:t>∗0,4=0,0032=3,2</m:t>
                    </m:r>
                  </m:oMath>
                </a14:m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4400" b="0" i="1" smtClean="0">
                            <a:latin typeface="Cambria Math"/>
                          </a:rPr>
                          <m:t>−3</m:t>
                        </m:r>
                      </m:sup>
                    </m:sSup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mol/l</a:t>
                </a:r>
                <a:endParaRPr lang="ru-RU" sz="4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705" y="1446194"/>
                <a:ext cx="11961813" cy="4214167"/>
              </a:xfrm>
              <a:prstGeom prst="rect">
                <a:avLst/>
              </a:prstGeom>
              <a:blipFill rotWithShape="1">
                <a:blip r:embed="rId3"/>
                <a:stretch>
                  <a:fillRect l="-2038" t="-3035" b="-57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75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49225" y="1446194"/>
                <a:ext cx="11734800" cy="44563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449263" algn="just"/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70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800" dirty="0">
                        <a:latin typeface="Arial" pitchFamily="34" charset="0"/>
                        <a:cs typeface="Arial" pitchFamily="34" charset="0"/>
                      </a:rPr>
                      <m:t>ᵒ</m:t>
                    </m:r>
                    <m:r>
                      <m:rPr>
                        <m:nor/>
                      </m:rPr>
                      <a:rPr lang="en-US" sz="4800" dirty="0">
                        <a:latin typeface="Arial" pitchFamily="34" charset="0"/>
                        <a:cs typeface="Arial" pitchFamily="34" charset="0"/>
                      </a:rPr>
                      <m:t>C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da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birinchi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reaksiya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tezligi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 0,09 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m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/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s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, 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ikkinchi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reaksiya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uchun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 0,04 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m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/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s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bo</m:t>
                    </m:r>
                    <m:r>
                      <m:rPr>
                        <m:nor/>
                      </m:rPr>
                      <a:rPr lang="en-US" sz="4800" dirty="0">
                        <a:latin typeface="Arial" pitchFamily="34" charset="0"/>
                        <a:cs typeface="Arial" pitchFamily="34" charset="0"/>
                      </a:rPr>
                      <m:t>‘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lsa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, 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necha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gradusda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ikkala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reaksiya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tezligi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bir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xil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bo</m:t>
                    </m:r>
                    <m:r>
                      <m:rPr>
                        <m:nor/>
                      </m:rPr>
                      <a:rPr lang="en-US" sz="4800" dirty="0">
                        <a:latin typeface="Arial" pitchFamily="34" charset="0"/>
                        <a:cs typeface="Arial" pitchFamily="34" charset="0"/>
                      </a:rPr>
                      <m:t>‘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ladi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. 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Birinchi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reaksiyaning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temperatura</m:t>
                    </m:r>
                    <m:r>
                      <m:rPr>
                        <m:nor/>
                      </m:rPr>
                      <a:rPr lang="en-US" sz="4800" b="0" i="0" dirty="0" smtClean="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koeffi</m:t>
                    </m:r>
                    <m:r>
                      <m:rPr>
                        <m:nor/>
                      </m:rPr>
                      <a:rPr lang="en-US" sz="4800" b="0" i="0" dirty="0" smtClean="0">
                        <a:latin typeface="Arial" pitchFamily="34" charset="0"/>
                        <a:cs typeface="Arial" pitchFamily="34" charset="0"/>
                      </a:rPr>
                      <m:t>t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sisyenti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 2 </m:t>
                    </m:r>
                    <m:r>
                      <m:rPr>
                        <m:nor/>
                      </m:rPr>
                      <a:rPr lang="en-US" sz="4800" b="0" i="0" dirty="0" smtClean="0">
                        <a:latin typeface="Arial" pitchFamily="34" charset="0"/>
                        <a:cs typeface="Arial" pitchFamily="34" charset="0"/>
                      </a:rPr>
                      <m:t>ga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,</m:t>
                    </m:r>
                    <m:r>
                      <m:rPr>
                        <m:nor/>
                      </m:rPr>
                      <a:rPr lang="en-US" sz="4800" b="0" i="0" dirty="0" smtClean="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ikkinchisi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uchun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 3 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ga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teng</m:t>
                    </m:r>
                    <m:r>
                      <m:rPr>
                        <m:nor/>
                      </m:rPr>
                      <a:rPr lang="en-US" sz="4800" i="0" dirty="0" smtClean="0">
                        <a:latin typeface="Arial" pitchFamily="34" charset="0"/>
                        <a:cs typeface="Arial" pitchFamily="34" charset="0"/>
                      </a:rPr>
                      <m:t>?</m:t>
                    </m:r>
                  </m:oMath>
                </a14:m>
                <a:endParaRPr lang="en-US" sz="4800" dirty="0" smtClean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225" y="1446194"/>
                <a:ext cx="11734800" cy="4456348"/>
              </a:xfrm>
              <a:prstGeom prst="rect">
                <a:avLst/>
              </a:prstGeom>
              <a:blipFill>
                <a:blip r:embed="rId3"/>
                <a:stretch>
                  <a:fillRect t="-32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0001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-masalaning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67640" y="1446194"/>
                <a:ext cx="12173572" cy="50783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5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5400" dirty="0"/>
              </a:p>
              <a:p>
                <a:r>
                  <a:rPr lang="en-US" sz="5400" dirty="0" smtClean="0"/>
                  <a:t>T</a:t>
                </a:r>
                <a:r>
                  <a:rPr lang="en-US" sz="5400" baseline="-25000" dirty="0" smtClean="0"/>
                  <a:t>(1) </a:t>
                </a:r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en-US" sz="5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5400" b="1" dirty="0">
                    <a:latin typeface="Arial" pitchFamily="34" charset="0"/>
                    <a:cs typeface="Arial" pitchFamily="34" charset="0"/>
                  </a:rPr>
                  <a:t>7</a:t>
                </a:r>
                <a:r>
                  <a:rPr lang="en-US" sz="5400" b="1" dirty="0" smtClean="0">
                    <a:latin typeface="Arial" pitchFamily="34" charset="0"/>
                    <a:cs typeface="Arial" pitchFamily="34" charset="0"/>
                  </a:rPr>
                  <a:t>0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5400" b="1" dirty="0">
                        <a:latin typeface="Arial" pitchFamily="34" charset="0"/>
                        <a:cs typeface="Arial" pitchFamily="34" charset="0"/>
                      </a:rPr>
                      <m:t>ᵒ</m:t>
                    </m:r>
                    <m:r>
                      <m:rPr>
                        <m:nor/>
                      </m:rPr>
                      <a:rPr lang="en-US" sz="5400" b="1" dirty="0">
                        <a:latin typeface="Arial" pitchFamily="34" charset="0"/>
                        <a:cs typeface="Arial" pitchFamily="34" charset="0"/>
                      </a:rPr>
                      <m:t>C</m:t>
                    </m:r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 </a:t>
                </a:r>
              </a:p>
              <a:p>
                <a:r>
                  <a:rPr lang="en-US" sz="5400" dirty="0" smtClean="0"/>
                  <a:t>  </a:t>
                </a:r>
                <a:r>
                  <a:rPr lang="en-US" sz="54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v</a:t>
                </a:r>
                <a:r>
                  <a:rPr lang="en-US" sz="5400" baseline="-25000" dirty="0" smtClean="0"/>
                  <a:t>(1)</a:t>
                </a:r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= 0,09</a:t>
                </a:r>
              </a:p>
              <a:p>
                <a:r>
                  <a:rPr lang="en-US" sz="54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54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54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v</a:t>
                </a:r>
                <a:r>
                  <a:rPr lang="en-US" sz="5400" baseline="-25000" dirty="0" smtClean="0"/>
                  <a:t>(2)</a:t>
                </a:r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= 0,04</a:t>
                </a:r>
              </a:p>
              <a:p>
                <a:r>
                  <a:rPr lang="en-US" sz="5400" dirty="0" smtClean="0"/>
                  <a:t>   T</a:t>
                </a:r>
                <a:r>
                  <a:rPr lang="en-US" sz="5400" baseline="-25000" dirty="0" smtClean="0"/>
                  <a:t>(2</a:t>
                </a:r>
                <a:r>
                  <a:rPr lang="en-US" sz="5400" baseline="-25000" dirty="0"/>
                  <a:t>)</a:t>
                </a:r>
                <a:r>
                  <a:rPr lang="en-US" sz="5400" dirty="0">
                    <a:latin typeface="Arial" pitchFamily="34" charset="0"/>
                    <a:cs typeface="Arial" pitchFamily="34" charset="0"/>
                  </a:rPr>
                  <a:t>= ?</a:t>
                </a:r>
                <a:endParaRPr lang="en-US" sz="5400" dirty="0" smtClean="0"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              </a:t>
                </a:r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40" y="1446194"/>
                <a:ext cx="12173572" cy="5078313"/>
              </a:xfrm>
              <a:prstGeom prst="rect">
                <a:avLst/>
              </a:prstGeom>
              <a:blipFill rotWithShape="1">
                <a:blip r:embed="rId3"/>
                <a:stretch>
                  <a:fillRect l="-2705" t="-37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625" y="1977870"/>
            <a:ext cx="4648200" cy="3894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7492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8" y="286572"/>
            <a:ext cx="11789394" cy="836865"/>
          </a:xfrm>
        </p:spPr>
        <p:txBody>
          <a:bodyPr>
            <a:norm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-masalaning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9271" y="1343092"/>
            <a:ext cx="11638250" cy="1133600"/>
          </a:xfrm>
          <a:prstGeom prst="rect">
            <a:avLst/>
          </a:prstGeom>
        </p:spPr>
        <p:txBody>
          <a:bodyPr wrap="square" lIns="195133" tIns="97566" rIns="195133" bIns="97566">
            <a:spAutoFit/>
          </a:bodyPr>
          <a:lstStyle/>
          <a:p>
            <a:pPr algn="just">
              <a:spcAft>
                <a:spcPts val="1280"/>
              </a:spcAft>
            </a:pPr>
            <a:r>
              <a:rPr lang="fr-FR" sz="6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6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717925" y="3262313"/>
            <a:ext cx="12185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3717925" y="3262313"/>
            <a:ext cx="12185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Таблица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75180657"/>
                  </p:ext>
                </p:extLst>
              </p:nvPr>
            </p:nvGraphicFramePr>
            <p:xfrm>
              <a:off x="911225" y="1452562"/>
              <a:ext cx="10439399" cy="502920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693039">
                      <a:extLst>
                        <a:ext uri="{9D8B030D-6E8A-4147-A177-3AD203B41FA5}">
                          <a16:colId xmlns:a16="http://schemas.microsoft.com/office/drawing/2014/main" xmlns="" val="20000"/>
                        </a:ext>
                      </a:extLst>
                    </a:gridCol>
                    <a:gridCol w="2902353">
                      <a:extLst>
                        <a:ext uri="{9D8B030D-6E8A-4147-A177-3AD203B41FA5}">
                          <a16:colId xmlns:a16="http://schemas.microsoft.com/office/drawing/2014/main" xmlns="" val="20001"/>
                        </a:ext>
                      </a:extLst>
                    </a:gridCol>
                    <a:gridCol w="3701507">
                      <a:extLst>
                        <a:ext uri="{9D8B030D-6E8A-4147-A177-3AD203B41FA5}">
                          <a16:colId xmlns:a16="http://schemas.microsoft.com/office/drawing/2014/main" xmlns="" val="20002"/>
                        </a:ext>
                      </a:extLst>
                    </a:gridCol>
                    <a:gridCol w="2142500">
                      <a:extLst>
                        <a:ext uri="{9D8B030D-6E8A-4147-A177-3AD203B41FA5}">
                          <a16:colId xmlns:a16="http://schemas.microsoft.com/office/drawing/2014/main" xmlns="" val="20003"/>
                        </a:ext>
                      </a:extLst>
                    </a:gridCol>
                  </a:tblGrid>
                  <a:tr h="192411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 dirty="0">
                              <a:solidFill>
                                <a:schemeClr val="bg1"/>
                              </a:solidFill>
                              <a:effectLst/>
                            </a:rPr>
                            <a:t> </a:t>
                          </a:r>
                          <a:r>
                            <a:rPr lang="en-US" sz="4000" dirty="0" smtClean="0">
                              <a:solidFill>
                                <a:schemeClr val="bg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ᵞ</a:t>
                          </a:r>
                          <a:endParaRPr lang="ru-RU" sz="4000" dirty="0">
                            <a:solidFill>
                              <a:schemeClr val="bg1"/>
                            </a:solidFill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701985" rtl="0" eaLnBrk="1" fontAlgn="auto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4000" b="1" dirty="0" smtClean="0">
                              <a:latin typeface="Arial" pitchFamily="34" charset="0"/>
                              <a:cs typeface="Arial" pitchFamily="34" charset="0"/>
                            </a:rPr>
                            <a:t>70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nor/>
                                </m:rPr>
                                <a:rPr lang="en-US" sz="4000" b="1" dirty="0">
                                  <a:latin typeface="Arial" pitchFamily="34" charset="0"/>
                                  <a:cs typeface="Arial" pitchFamily="34" charset="0"/>
                                </a:rPr>
                                <m:t>ᵒ</m:t>
                              </m:r>
                              <m:r>
                                <m:rPr>
                                  <m:nor/>
                                </m:rPr>
                                <a:rPr lang="en-US" sz="4000" b="1" dirty="0">
                                  <a:latin typeface="Arial" pitchFamily="34" charset="0"/>
                                  <a:cs typeface="Arial" pitchFamily="34" charset="0"/>
                                </a:rPr>
                                <m:t>C</m:t>
                              </m:r>
                            </m:oMath>
                          </a14:m>
                          <a:r>
                            <a:rPr lang="en-US" sz="4000" dirty="0" smtClean="0">
                              <a:latin typeface="Arial" pitchFamily="34" charset="0"/>
                              <a:cs typeface="Arial" pitchFamily="34" charset="0"/>
                            </a:rPr>
                            <a:t> 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ru-RU" sz="40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 b="1" dirty="0" smtClean="0">
                              <a:latin typeface="Arial" pitchFamily="34" charset="0"/>
                              <a:cs typeface="Arial" pitchFamily="34" charset="0"/>
                            </a:rPr>
                            <a:t>80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nor/>
                                </m:rPr>
                                <a:rPr lang="en-US" sz="4000" b="1" dirty="0">
                                  <a:latin typeface="Arial" pitchFamily="34" charset="0"/>
                                  <a:cs typeface="Arial" pitchFamily="34" charset="0"/>
                                </a:rPr>
                                <m:t>ᵒ</m:t>
                              </m:r>
                              <m:r>
                                <m:rPr>
                                  <m:nor/>
                                </m:rPr>
                                <a:rPr lang="en-US" sz="4000" b="1" dirty="0">
                                  <a:latin typeface="Arial" pitchFamily="34" charset="0"/>
                                  <a:cs typeface="Arial" pitchFamily="34" charset="0"/>
                                </a:rPr>
                                <m:t>C</m:t>
                              </m:r>
                            </m:oMath>
                          </a14:m>
                          <a:r>
                            <a:rPr lang="en-US" sz="4000" dirty="0">
                              <a:effectLst/>
                            </a:rPr>
                            <a:t> </a:t>
                          </a:r>
                          <a:endParaRPr lang="ru-RU" sz="40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 dirty="0">
                              <a:effectLst/>
                            </a:rPr>
                            <a:t> </a:t>
                          </a:r>
                          <a:r>
                            <a:rPr lang="en-US" sz="4000" dirty="0" smtClean="0">
                              <a:effectLst/>
                            </a:rPr>
                            <a:t>9</a:t>
                          </a:r>
                          <a:r>
                            <a:rPr lang="ru-RU" sz="4000" dirty="0" smtClean="0">
                              <a:effectLst/>
                            </a:rPr>
                            <a:t>0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nor/>
                                </m:rPr>
                                <a:rPr lang="en-US" sz="4000" b="1" dirty="0" smtClean="0">
                                  <a:latin typeface="Arial" pitchFamily="34" charset="0"/>
                                  <a:cs typeface="Arial" pitchFamily="34" charset="0"/>
                                </a:rPr>
                                <m:t>ᵒ</m:t>
                              </m:r>
                              <m:r>
                                <m:rPr>
                                  <m:nor/>
                                </m:rPr>
                                <a:rPr lang="en-US" sz="4000" b="1" dirty="0" smtClean="0">
                                  <a:latin typeface="Arial" pitchFamily="34" charset="0"/>
                                  <a:cs typeface="Arial" pitchFamily="34" charset="0"/>
                                </a:rPr>
                                <m:t>C</m:t>
                              </m:r>
                            </m:oMath>
                          </a14:m>
                          <a:endParaRPr lang="ru-RU" sz="40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10000"/>
                      </a:ext>
                    </a:extLst>
                  </a:tr>
                  <a:tr h="1834782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>
                              <a:effectLst/>
                            </a:rPr>
                            <a:t>2</a:t>
                          </a:r>
                          <a:endParaRPr lang="ru-RU" sz="40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 dirty="0" smtClean="0"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0,09</a:t>
                          </a:r>
                          <a:endParaRPr lang="ru-RU" sz="40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 dirty="0" smtClean="0"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0,18</a:t>
                          </a:r>
                          <a:endParaRPr lang="ru-RU" sz="40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 dirty="0" smtClean="0"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0,36</a:t>
                          </a:r>
                          <a:endParaRPr lang="ru-RU" sz="40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10001"/>
                      </a:ext>
                    </a:extLst>
                  </a:tr>
                  <a:tr h="12703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 dirty="0" smtClean="0"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3</a:t>
                          </a:r>
                          <a:endParaRPr lang="ru-RU" sz="40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 dirty="0" smtClean="0"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0,04</a:t>
                          </a:r>
                          <a:endParaRPr lang="ru-RU" sz="40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 dirty="0" smtClean="0"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0,12</a:t>
                          </a:r>
                          <a:endParaRPr lang="ru-RU" sz="40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 dirty="0" smtClean="0"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0,36</a:t>
                          </a:r>
                          <a:endParaRPr lang="ru-RU" sz="40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Таблица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75180657"/>
                  </p:ext>
                </p:extLst>
              </p:nvPr>
            </p:nvGraphicFramePr>
            <p:xfrm>
              <a:off x="911225" y="1452562"/>
              <a:ext cx="10439399" cy="502920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69303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902353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701507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214250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192411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 dirty="0">
                              <a:solidFill>
                                <a:schemeClr val="bg1"/>
                              </a:solidFill>
                              <a:effectLst/>
                            </a:rPr>
                            <a:t> </a:t>
                          </a:r>
                          <a:r>
                            <a:rPr lang="en-US" sz="4000" dirty="0" smtClean="0">
                              <a:solidFill>
                                <a:schemeClr val="bg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ᵞ</a:t>
                          </a:r>
                          <a:endParaRPr lang="ru-RU" sz="4000" dirty="0">
                            <a:solidFill>
                              <a:schemeClr val="bg1"/>
                            </a:solidFill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58613" t="-316" r="-202521" b="-1620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24382" t="-316" r="-58814" b="-1620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386932" t="-316" r="-1420" b="-16202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834782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>
                              <a:effectLst/>
                            </a:rPr>
                            <a:t>2</a:t>
                          </a:r>
                          <a:endParaRPr lang="ru-RU" sz="40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 dirty="0" smtClean="0"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0,09</a:t>
                          </a:r>
                          <a:endParaRPr lang="ru-RU" sz="40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 dirty="0" smtClean="0"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0,18</a:t>
                          </a:r>
                          <a:endParaRPr lang="ru-RU" sz="40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 dirty="0" smtClean="0"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0,36</a:t>
                          </a:r>
                          <a:endParaRPr lang="ru-RU" sz="40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12703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 dirty="0" smtClean="0"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3</a:t>
                          </a:r>
                          <a:endParaRPr lang="ru-RU" sz="40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 dirty="0" smtClean="0"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0,04</a:t>
                          </a:r>
                          <a:endParaRPr lang="ru-RU" sz="40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 dirty="0" smtClean="0"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0,12</a:t>
                          </a:r>
                          <a:endParaRPr lang="ru-RU" sz="40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 dirty="0" smtClean="0"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0,36</a:t>
                          </a:r>
                          <a:endParaRPr lang="ru-RU" sz="40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3717925" y="3262313"/>
            <a:ext cx="12185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917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92076" y="1446194"/>
                <a:ext cx="11948146" cy="42091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449263"/>
                <a:r>
                  <a:rPr lang="en-US" sz="5400" dirty="0" smtClean="0">
                    <a:latin typeface="Arial" panose="020B0604020202020204" pitchFamily="34" charset="0"/>
                    <a:cs typeface="Arial" pitchFamily="34" charset="0"/>
                  </a:rPr>
                  <a:t>Reaksiya tezligi 0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5400" dirty="0" smtClean="0">
                        <a:latin typeface="Arial" pitchFamily="34" charset="0"/>
                        <a:cs typeface="Arial" pitchFamily="34" charset="0"/>
                      </a:rPr>
                      <m:t>ᵒ</m:t>
                    </m:r>
                    <m:r>
                      <m:rPr>
                        <m:nor/>
                      </m:rPr>
                      <a:rPr lang="en-US" sz="5400" dirty="0" smtClean="0">
                        <a:latin typeface="Arial" pitchFamily="34" charset="0"/>
                        <a:cs typeface="Arial" pitchFamily="34" charset="0"/>
                      </a:rPr>
                      <m:t>C</m:t>
                    </m:r>
                    <m:r>
                      <m:rPr>
                        <m:nor/>
                      </m:rPr>
                      <a:rPr lang="en-US" sz="5400" i="0" dirty="0" smtClean="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5400" i="0" dirty="0" smtClean="0">
                        <a:latin typeface="Arial" pitchFamily="34" charset="0"/>
                        <a:cs typeface="Arial" pitchFamily="34" charset="0"/>
                      </a:rPr>
                      <m:t>da</m:t>
                    </m:r>
                    <m:r>
                      <m:rPr>
                        <m:nor/>
                      </m:rPr>
                      <a:rPr lang="en-US" sz="5400" i="0" dirty="0" smtClean="0">
                        <a:latin typeface="Arial" pitchFamily="34" charset="0"/>
                        <a:cs typeface="Arial" pitchFamily="34" charset="0"/>
                      </a:rPr>
                      <m:t> 0,1 </m:t>
                    </m:r>
                    <m:r>
                      <m:rPr>
                        <m:nor/>
                      </m:rPr>
                      <a:rPr lang="en-US" sz="5400" i="0" dirty="0" smtClean="0">
                        <a:latin typeface="Arial" pitchFamily="34" charset="0"/>
                        <a:cs typeface="Arial" pitchFamily="34" charset="0"/>
                      </a:rPr>
                      <m:t>mol</m:t>
                    </m:r>
                    <m:r>
                      <m:rPr>
                        <m:nor/>
                      </m:rPr>
                      <a:rPr lang="en-US" sz="5400" i="0" dirty="0" smtClean="0">
                        <a:latin typeface="Arial" pitchFamily="34" charset="0"/>
                        <a:cs typeface="Arial" pitchFamily="34" charset="0"/>
                      </a:rPr>
                      <m:t>/</m:t>
                    </m:r>
                    <m:r>
                      <m:rPr>
                        <m:nor/>
                      </m:rPr>
                      <a:rPr lang="en-US" sz="5400" i="0" dirty="0" smtClean="0">
                        <a:latin typeface="Arial" pitchFamily="34" charset="0"/>
                        <a:cs typeface="Arial" pitchFamily="34" charset="0"/>
                      </a:rPr>
                      <m:t>l</m:t>
                    </m:r>
                    <m:r>
                      <m:rPr>
                        <m:nor/>
                      </m:rPr>
                      <a:rPr lang="en-US" sz="5400" b="0" i="0" dirty="0" smtClean="0">
                        <a:latin typeface="Arial" pitchFamily="34" charset="0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5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</a:t>
                </a:r>
                <a:r>
                  <a:rPr lang="en-US" sz="5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teng.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5400" i="0" dirty="0" smtClean="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5400" i="0" dirty="0" smtClean="0">
                        <a:latin typeface="Arial" pitchFamily="34" charset="0"/>
                        <a:cs typeface="Arial" pitchFamily="34" charset="0"/>
                      </a:rPr>
                      <m:t>Agar</m:t>
                    </m:r>
                    <m:r>
                      <m:rPr>
                        <m:nor/>
                      </m:rPr>
                      <a:rPr lang="en-US" sz="5400" i="0" dirty="0" smtClean="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5400" i="0" dirty="0" smtClean="0">
                        <a:latin typeface="Arial" pitchFamily="34" charset="0"/>
                        <a:cs typeface="Arial" pitchFamily="34" charset="0"/>
                      </a:rPr>
                      <m:t>reaksiyaning</m:t>
                    </m:r>
                    <m:r>
                      <m:rPr>
                        <m:nor/>
                      </m:rPr>
                      <a:rPr lang="en-US" sz="5400" i="0" dirty="0" smtClean="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5400" i="0" dirty="0" smtClean="0">
                        <a:latin typeface="Arial" pitchFamily="34" charset="0"/>
                        <a:cs typeface="Arial" pitchFamily="34" charset="0"/>
                      </a:rPr>
                      <m:t>temperatura</m:t>
                    </m:r>
                    <m:r>
                      <m:rPr>
                        <m:nor/>
                      </m:rPr>
                      <a:rPr lang="en-US" sz="5400" i="0" dirty="0" smtClean="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5400" i="0" dirty="0" smtClean="0">
                        <a:latin typeface="Arial" pitchFamily="34" charset="0"/>
                        <a:cs typeface="Arial" pitchFamily="34" charset="0"/>
                      </a:rPr>
                      <m:t>koeffisiyenti</m:t>
                    </m:r>
                    <m:r>
                      <m:rPr>
                        <m:nor/>
                      </m:rPr>
                      <a:rPr lang="en-US" sz="5400" i="0" dirty="0" smtClean="0">
                        <a:latin typeface="Arial" pitchFamily="34" charset="0"/>
                        <a:cs typeface="Arial" pitchFamily="34" charset="0"/>
                      </a:rPr>
                      <m:t> 2 </m:t>
                    </m:r>
                    <m:r>
                      <m:rPr>
                        <m:nor/>
                      </m:rPr>
                      <a:rPr lang="en-US" sz="5400" i="0" dirty="0" smtClean="0">
                        <a:latin typeface="Arial" pitchFamily="34" charset="0"/>
                        <a:cs typeface="Arial" pitchFamily="34" charset="0"/>
                      </a:rPr>
                      <m:t>gateng</m:t>
                    </m:r>
                    <m:r>
                      <m:rPr>
                        <m:nor/>
                      </m:rPr>
                      <a:rPr lang="en-US" sz="5400" i="0" dirty="0" smtClean="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5400" i="0" dirty="0" smtClean="0">
                        <a:latin typeface="Arial" pitchFamily="34" charset="0"/>
                        <a:cs typeface="Arial" pitchFamily="34" charset="0"/>
                      </a:rPr>
                      <m:t>bo</m:t>
                    </m:r>
                    <m:r>
                      <m:rPr>
                        <m:nor/>
                      </m:rPr>
                      <a:rPr lang="en-US" sz="5400" dirty="0">
                        <a:latin typeface="Arial" pitchFamily="34" charset="0"/>
                        <a:cs typeface="Arial" pitchFamily="34" charset="0"/>
                      </a:rPr>
                      <m:t>‘</m:t>
                    </m:r>
                    <m:r>
                      <m:rPr>
                        <m:nor/>
                      </m:rPr>
                      <a:rPr lang="en-US" sz="5400" i="0" dirty="0" smtClean="0">
                        <a:latin typeface="Arial" pitchFamily="34" charset="0"/>
                        <a:cs typeface="Arial" pitchFamily="34" charset="0"/>
                      </a:rPr>
                      <m:t>lsa</m:t>
                    </m:r>
                    <m:r>
                      <m:rPr>
                        <m:nor/>
                      </m:rPr>
                      <a:rPr lang="en-US" sz="5400" i="0" dirty="0" smtClean="0">
                        <a:latin typeface="Arial" pitchFamily="34" charset="0"/>
                        <a:cs typeface="Arial" pitchFamily="34" charset="0"/>
                      </a:rPr>
                      <m:t>, </m:t>
                    </m:r>
                    <m:r>
                      <m:rPr>
                        <m:nor/>
                      </m:rPr>
                      <a:rPr lang="en-US" sz="5400" i="0" dirty="0" smtClean="0">
                        <a:latin typeface="Arial" pitchFamily="34" charset="0"/>
                        <a:cs typeface="Arial" pitchFamily="34" charset="0"/>
                      </a:rPr>
                      <m:t>shu</m:t>
                    </m:r>
                    <m:r>
                      <m:rPr>
                        <m:nor/>
                      </m:rPr>
                      <a:rPr lang="en-US" sz="5400" i="0" dirty="0" smtClean="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5400" i="0" dirty="0" smtClean="0">
                        <a:latin typeface="Arial" pitchFamily="34" charset="0"/>
                        <a:cs typeface="Arial" pitchFamily="34" charset="0"/>
                      </a:rPr>
                      <m:t>reaksiyaning</m:t>
                    </m:r>
                    <m:r>
                      <m:rPr>
                        <m:nor/>
                      </m:rPr>
                      <a:rPr lang="en-US" sz="5400" i="0" dirty="0" smtClean="0">
                        <a:latin typeface="Arial" pitchFamily="34" charset="0"/>
                        <a:cs typeface="Arial" pitchFamily="34" charset="0"/>
                      </a:rPr>
                      <m:t> 30ᵒ</m:t>
                    </m:r>
                    <m:r>
                      <m:rPr>
                        <m:nor/>
                      </m:rPr>
                      <a:rPr lang="en-US" sz="5400" dirty="0">
                        <a:latin typeface="Arial" pitchFamily="34" charset="0"/>
                        <a:cs typeface="Arial" pitchFamily="34" charset="0"/>
                      </a:rPr>
                      <m:t>C</m:t>
                    </m:r>
                    <m:r>
                      <m:rPr>
                        <m:nor/>
                      </m:rPr>
                      <a:rPr lang="en-US" sz="5400" i="0" dirty="0" smtClean="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5400" i="0" dirty="0" smtClean="0">
                        <a:latin typeface="Arial" pitchFamily="34" charset="0"/>
                        <a:cs typeface="Arial" pitchFamily="34" charset="0"/>
                      </a:rPr>
                      <m:t>dagi</m:t>
                    </m:r>
                    <m:r>
                      <m:rPr>
                        <m:nor/>
                      </m:rPr>
                      <a:rPr lang="en-US" sz="5400" i="0" dirty="0" smtClean="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5400" i="0" dirty="0" smtClean="0">
                        <a:latin typeface="Arial" pitchFamily="34" charset="0"/>
                        <a:cs typeface="Arial" pitchFamily="34" charset="0"/>
                      </a:rPr>
                      <m:t>tezligini</m:t>
                    </m:r>
                    <m:r>
                      <m:rPr>
                        <m:nor/>
                      </m:rPr>
                      <a:rPr lang="en-US" sz="5400" i="0" dirty="0" smtClean="0">
                        <a:latin typeface="Arial" pitchFamily="34" charset="0"/>
                        <a:cs typeface="Arial" pitchFamily="34" charset="0"/>
                      </a:rPr>
                      <m:t> (</m:t>
                    </m:r>
                    <m:r>
                      <m:rPr>
                        <m:nor/>
                      </m:rPr>
                      <a:rPr lang="en-US" sz="5400" i="0" dirty="0" smtClean="0">
                        <a:latin typeface="Arial" pitchFamily="34" charset="0"/>
                        <a:cs typeface="Arial" pitchFamily="34" charset="0"/>
                      </a:rPr>
                      <m:t>mol</m:t>
                    </m:r>
                    <m:r>
                      <m:rPr>
                        <m:nor/>
                      </m:rPr>
                      <a:rPr lang="en-US" sz="5400" i="0" dirty="0" smtClean="0">
                        <a:latin typeface="Arial" pitchFamily="34" charset="0"/>
                        <a:cs typeface="Arial" pitchFamily="34" charset="0"/>
                      </a:rPr>
                      <m:t>/</m:t>
                    </m:r>
                    <m:r>
                      <m:rPr>
                        <m:nor/>
                      </m:rPr>
                      <a:rPr lang="en-US" sz="5400" i="0" dirty="0" smtClean="0">
                        <a:latin typeface="Arial" pitchFamily="34" charset="0"/>
                        <a:cs typeface="Arial" pitchFamily="34" charset="0"/>
                      </a:rPr>
                      <m:t>l</m:t>
                    </m:r>
                    <m:r>
                      <m:rPr>
                        <m:nor/>
                      </m:rPr>
                      <a:rPr lang="en-US" sz="5400" i="0" dirty="0" smtClean="0">
                        <a:latin typeface="Arial" pitchFamily="34" charset="0"/>
                        <a:cs typeface="Arial" pitchFamily="34" charset="0"/>
                      </a:rPr>
                      <m:t>∗</m:t>
                    </m:r>
                    <m:r>
                      <m:rPr>
                        <m:nor/>
                      </m:rPr>
                      <a:rPr lang="en-US" sz="5400" i="0" dirty="0" smtClean="0">
                        <a:latin typeface="Arial" pitchFamily="34" charset="0"/>
                        <a:cs typeface="Arial" pitchFamily="34" charset="0"/>
                      </a:rPr>
                      <m:t>min</m:t>
                    </m:r>
                    <m:r>
                      <m:rPr>
                        <m:nor/>
                      </m:rPr>
                      <a:rPr lang="en-US" sz="5400" i="0" dirty="0" smtClean="0">
                        <a:latin typeface="Arial" pitchFamily="34" charset="0"/>
                        <a:cs typeface="Arial" pitchFamily="34" charset="0"/>
                      </a:rPr>
                      <m:t>) </m:t>
                    </m:r>
                    <m:r>
                      <m:rPr>
                        <m:nor/>
                      </m:rPr>
                      <a:rPr lang="en-US" sz="5400" i="0" dirty="0" smtClean="0">
                        <a:latin typeface="Arial" pitchFamily="34" charset="0"/>
                        <a:cs typeface="Arial" pitchFamily="34" charset="0"/>
                      </a:rPr>
                      <m:t>aniqlang</m:t>
                    </m:r>
                    <m:r>
                      <m:rPr>
                        <m:nor/>
                      </m:rPr>
                      <a:rPr lang="en-US" sz="5400" i="0" dirty="0" smtClean="0">
                        <a:latin typeface="Arial" pitchFamily="34" charset="0"/>
                        <a:cs typeface="Arial" pitchFamily="34" charset="0"/>
                      </a:rPr>
                      <m:t>?    </m:t>
                    </m:r>
                  </m:oMath>
                </a14:m>
                <a:endParaRPr lang="en-US" sz="5400" dirty="0" smtClean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76" y="1446194"/>
                <a:ext cx="11948146" cy="4209101"/>
              </a:xfrm>
              <a:prstGeom prst="rect">
                <a:avLst/>
              </a:prstGeom>
              <a:blipFill>
                <a:blip r:embed="rId3"/>
                <a:stretch>
                  <a:fillRect l="-2704" t="-40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521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49226" y="1446194"/>
                <a:ext cx="11811000" cy="47089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6000" b="1" dirty="0" err="1" smtClean="0">
                    <a:latin typeface="Arial" pitchFamily="34" charset="0"/>
                    <a:cs typeface="Arial" pitchFamily="34" charset="0"/>
                  </a:rPr>
                  <a:t>Temperatura</a:t>
                </a:r>
                <a:r>
                  <a:rPr lang="en-US" sz="6000" b="1" dirty="0" smtClean="0">
                    <a:latin typeface="Arial" pitchFamily="34" charset="0"/>
                    <a:cs typeface="Arial" pitchFamily="34" charset="0"/>
                  </a:rPr>
                  <a:t> 5</a:t>
                </a:r>
                <a:r>
                  <a:rPr lang="en-US" sz="6000" b="1" dirty="0">
                    <a:latin typeface="Arial" pitchFamily="34" charset="0"/>
                    <a:cs typeface="Arial" pitchFamily="34" charset="0"/>
                  </a:rPr>
                  <a:t>0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6000" b="1" dirty="0">
                        <a:latin typeface="Arial" pitchFamily="34" charset="0"/>
                        <a:cs typeface="Arial" pitchFamily="34" charset="0"/>
                      </a:rPr>
                      <m:t>ᵒ</m:t>
                    </m:r>
                    <m:r>
                      <m:rPr>
                        <m:nor/>
                      </m:rPr>
                      <a:rPr lang="en-US" sz="6000" b="1" dirty="0">
                        <a:latin typeface="Arial" pitchFamily="34" charset="0"/>
                        <a:cs typeface="Arial" pitchFamily="34" charset="0"/>
                      </a:rPr>
                      <m:t>C</m:t>
                    </m:r>
                    <m:r>
                      <m:rPr>
                        <m:nor/>
                      </m:rPr>
                      <a:rPr lang="en-US" sz="6000" b="1" i="0" dirty="0" smtClean="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6000" b="1" i="0" dirty="0" smtClean="0">
                        <a:latin typeface="Arial" pitchFamily="34" charset="0"/>
                        <a:cs typeface="Arial" pitchFamily="34" charset="0"/>
                      </a:rPr>
                      <m:t>dan</m:t>
                    </m:r>
                    <m:r>
                      <m:rPr>
                        <m:nor/>
                      </m:rPr>
                      <a:rPr lang="en-US" sz="6000" b="1" i="0" dirty="0" smtClean="0">
                        <a:latin typeface="Arial" pitchFamily="34" charset="0"/>
                        <a:cs typeface="Arial" pitchFamily="34" charset="0"/>
                      </a:rPr>
                      <m:t> 20ᵒ</m:t>
                    </m:r>
                    <m:r>
                      <m:rPr>
                        <m:nor/>
                      </m:rPr>
                      <a:rPr lang="en-US" sz="6000" b="1" dirty="0">
                        <a:latin typeface="Arial" pitchFamily="34" charset="0"/>
                        <a:cs typeface="Arial" pitchFamily="34" charset="0"/>
                      </a:rPr>
                      <m:t>C</m:t>
                    </m:r>
                    <m:r>
                      <m:rPr>
                        <m:nor/>
                      </m:rPr>
                      <a:rPr lang="en-US" sz="6000" b="1" i="0" dirty="0" smtClean="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6000" b="1" i="0" dirty="0" smtClean="0">
                        <a:latin typeface="Arial" pitchFamily="34" charset="0"/>
                        <a:cs typeface="Arial" pitchFamily="34" charset="0"/>
                      </a:rPr>
                      <m:t>gacha</m:t>
                    </m:r>
                    <m:r>
                      <m:rPr>
                        <m:nor/>
                      </m:rPr>
                      <a:rPr lang="en-US" sz="6000" b="1" i="0" dirty="0" smtClean="0">
                        <a:latin typeface="Arial" pitchFamily="34" charset="0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6000" dirty="0" err="1">
                    <a:latin typeface="Arial" pitchFamily="34" charset="0"/>
                    <a:cs typeface="Arial" pitchFamily="34" charset="0"/>
                  </a:rPr>
                  <a:t>s</a:t>
                </a:r>
                <a:r>
                  <a:rPr lang="en-US" sz="6000" dirty="0" err="1" smtClean="0">
                    <a:latin typeface="Arial" pitchFamily="34" charset="0"/>
                    <a:cs typeface="Arial" pitchFamily="34" charset="0"/>
                  </a:rPr>
                  <a:t>ovutilganda</a:t>
                </a:r>
                <a:r>
                  <a:rPr lang="en-US" sz="6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6000" dirty="0" err="1" smtClean="0">
                    <a:latin typeface="Arial" pitchFamily="34" charset="0"/>
                    <a:cs typeface="Arial" pitchFamily="34" charset="0"/>
                  </a:rPr>
                  <a:t>reaksiya</a:t>
                </a:r>
                <a:r>
                  <a:rPr lang="en-US" sz="6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6000" dirty="0" err="1" smtClean="0">
                    <a:latin typeface="Arial" pitchFamily="34" charset="0"/>
                    <a:cs typeface="Arial" pitchFamily="34" charset="0"/>
                  </a:rPr>
                  <a:t>tezligi</a:t>
                </a:r>
                <a:r>
                  <a:rPr lang="en-US" sz="6000" dirty="0" smtClean="0">
                    <a:latin typeface="Arial" pitchFamily="34" charset="0"/>
                    <a:cs typeface="Arial" pitchFamily="34" charset="0"/>
                  </a:rPr>
                  <a:t> 216 </a:t>
                </a:r>
                <a:r>
                  <a:rPr lang="en-US" sz="6000" dirty="0" err="1" smtClean="0">
                    <a:latin typeface="Arial" pitchFamily="34" charset="0"/>
                    <a:cs typeface="Arial" pitchFamily="34" charset="0"/>
                  </a:rPr>
                  <a:t>marta</a:t>
                </a:r>
                <a:r>
                  <a:rPr lang="en-US" sz="6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6000" dirty="0" err="1" smtClean="0">
                    <a:latin typeface="Arial" pitchFamily="34" charset="0"/>
                    <a:cs typeface="Arial" pitchFamily="34" charset="0"/>
                  </a:rPr>
                  <a:t>kamayadi.Shu</a:t>
                </a:r>
                <a:r>
                  <a:rPr lang="en-US" sz="6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6000" dirty="0" err="1" smtClean="0">
                    <a:latin typeface="Arial" pitchFamily="34" charset="0"/>
                    <a:cs typeface="Arial" pitchFamily="34" charset="0"/>
                  </a:rPr>
                  <a:t>reaksiyaning</a:t>
                </a:r>
                <a:r>
                  <a:rPr lang="en-US" sz="6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6000" dirty="0" err="1" smtClean="0">
                    <a:latin typeface="Arial" pitchFamily="34" charset="0"/>
                    <a:cs typeface="Arial" pitchFamily="34" charset="0"/>
                  </a:rPr>
                  <a:t>temperatura</a:t>
                </a:r>
                <a:r>
                  <a:rPr lang="en-US" sz="6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6000" dirty="0" err="1" smtClean="0">
                    <a:latin typeface="Arial" pitchFamily="34" charset="0"/>
                    <a:cs typeface="Arial" pitchFamily="34" charset="0"/>
                  </a:rPr>
                  <a:t>koeffitsiyentini</a:t>
                </a:r>
                <a:r>
                  <a:rPr lang="en-US" sz="6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6000" dirty="0" err="1" smtClean="0">
                    <a:latin typeface="Arial" pitchFamily="34" charset="0"/>
                    <a:cs typeface="Arial" pitchFamily="34" charset="0"/>
                  </a:rPr>
                  <a:t>hisoblang</a:t>
                </a:r>
                <a:r>
                  <a:rPr lang="en-US" sz="6000" dirty="0" smtClean="0">
                    <a:latin typeface="Arial" pitchFamily="34" charset="0"/>
                    <a:cs typeface="Arial" pitchFamily="34" charset="0"/>
                  </a:rPr>
                  <a:t> ?</a:t>
                </a: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226" y="1446194"/>
                <a:ext cx="11811000" cy="4708981"/>
              </a:xfrm>
              <a:prstGeom prst="rect">
                <a:avLst/>
              </a:prstGeom>
              <a:blipFill>
                <a:blip r:embed="rId3"/>
                <a:stretch>
                  <a:fillRect t="-3881" b="-77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5620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-masalaning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67640" y="1446194"/>
                <a:ext cx="12173572" cy="84023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5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5400" dirty="0"/>
              </a:p>
              <a:p>
                <a:r>
                  <a:rPr lang="en-US" sz="5400" dirty="0" smtClean="0"/>
                  <a:t>T</a:t>
                </a:r>
                <a:r>
                  <a:rPr lang="en-US" sz="5400" baseline="-25000" dirty="0" smtClean="0"/>
                  <a:t>(1) </a:t>
                </a:r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en-US" sz="5400" b="1" dirty="0" smtClean="0">
                    <a:latin typeface="Arial" pitchFamily="34" charset="0"/>
                    <a:cs typeface="Arial" pitchFamily="34" charset="0"/>
                  </a:rPr>
                  <a:t> 0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5400" b="1" dirty="0">
                        <a:latin typeface="Arial" pitchFamily="34" charset="0"/>
                        <a:cs typeface="Arial" pitchFamily="34" charset="0"/>
                      </a:rPr>
                      <m:t>ᵒ</m:t>
                    </m:r>
                    <m:r>
                      <m:rPr>
                        <m:nor/>
                      </m:rPr>
                      <a:rPr lang="en-US" sz="5400" b="1" dirty="0">
                        <a:latin typeface="Arial" pitchFamily="34" charset="0"/>
                        <a:cs typeface="Arial" pitchFamily="34" charset="0"/>
                      </a:rPr>
                      <m:t>C</m:t>
                    </m:r>
                  </m:oMath>
                </a14:m>
                <a:endParaRPr lang="en-US" sz="5400" b="1" dirty="0" smtClean="0"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5400" dirty="0"/>
                  <a:t>v</a:t>
                </a:r>
                <a:r>
                  <a:rPr lang="en-US" sz="5400" baseline="-25000" dirty="0" smtClean="0"/>
                  <a:t>(1)</a:t>
                </a:r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= 0,1 </a:t>
                </a:r>
                <a:r>
                  <a:rPr lang="en-US" sz="5400" dirty="0" err="1" smtClean="0">
                    <a:latin typeface="Arial" pitchFamily="34" charset="0"/>
                    <a:cs typeface="Arial" pitchFamily="34" charset="0"/>
                  </a:rPr>
                  <a:t>mol</a:t>
                </a:r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/l*</a:t>
                </a:r>
                <a:r>
                  <a:rPr lang="en-US" sz="5400" dirty="0" err="1" smtClean="0">
                    <a:latin typeface="Arial" pitchFamily="34" charset="0"/>
                    <a:cs typeface="Arial" pitchFamily="34" charset="0"/>
                  </a:rPr>
                  <a:t>sekund</a:t>
                </a:r>
                <a:endParaRPr lang="en-US" sz="5400" dirty="0"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54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T</a:t>
                </a:r>
                <a:r>
                  <a:rPr lang="en-US" sz="5400" baseline="-25000" dirty="0" smtClean="0"/>
                  <a:t>(2)</a:t>
                </a:r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=3</a:t>
                </a:r>
                <a:r>
                  <a:rPr lang="en-US" sz="5400" b="1" dirty="0">
                    <a:latin typeface="Arial" pitchFamily="34" charset="0"/>
                    <a:cs typeface="Arial" pitchFamily="34" charset="0"/>
                  </a:rPr>
                  <a:t>0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5400" b="1" dirty="0">
                        <a:latin typeface="Arial" pitchFamily="34" charset="0"/>
                        <a:cs typeface="Arial" pitchFamily="34" charset="0"/>
                      </a:rPr>
                      <m:t>ᵒ</m:t>
                    </m:r>
                    <m:r>
                      <m:rPr>
                        <m:nor/>
                      </m:rPr>
                      <a:rPr lang="en-US" sz="5400" b="1" dirty="0">
                        <a:latin typeface="Arial" pitchFamily="34" charset="0"/>
                        <a:cs typeface="Arial" pitchFamily="34" charset="0"/>
                      </a:rPr>
                      <m:t>C</m:t>
                    </m:r>
                  </m:oMath>
                </a14:m>
                <a:endParaRPr lang="en-US" sz="5400" b="1" dirty="0" smtClean="0"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5400" b="0" i="0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5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rPr>
                      <m:t>ᵞ</m:t>
                    </m:r>
                  </m:oMath>
                </a14:m>
                <a:r>
                  <a:rPr lang="en-US" sz="5400" dirty="0">
                    <a:latin typeface="Arial" pitchFamily="34" charset="0"/>
                    <a:cs typeface="Arial" pitchFamily="34" charset="0"/>
                  </a:rPr>
                  <a:t>=2</a:t>
                </a:r>
              </a:p>
              <a:p>
                <a:r>
                  <a:rPr lang="en-US" sz="5400" dirty="0" smtClean="0"/>
                  <a:t> v</a:t>
                </a:r>
                <a:r>
                  <a:rPr lang="en-US" sz="5400" baseline="-25000" dirty="0" smtClean="0"/>
                  <a:t>(2)</a:t>
                </a:r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=?</a:t>
                </a:r>
                <a:endParaRPr lang="en-US" sz="5400" b="1" dirty="0">
                  <a:latin typeface="Arial" pitchFamily="34" charset="0"/>
                  <a:cs typeface="Arial" pitchFamily="34" charset="0"/>
                </a:endParaRPr>
              </a:p>
              <a:p>
                <a:endParaRPr lang="en-US" sz="5400" dirty="0">
                  <a:latin typeface="Arial" pitchFamily="34" charset="0"/>
                  <a:cs typeface="Arial" pitchFamily="34" charset="0"/>
                </a:endParaRPr>
              </a:p>
              <a:p>
                <a:endParaRPr lang="en-US" sz="5400" dirty="0"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5400" dirty="0" smtClean="0"/>
                  <a:t> </a:t>
                </a:r>
                <a:endParaRPr lang="en-US" sz="5400" dirty="0" smtClean="0"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              </a:t>
                </a:r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40" y="1446194"/>
                <a:ext cx="12173572" cy="8402300"/>
              </a:xfrm>
              <a:prstGeom prst="rect">
                <a:avLst/>
              </a:prstGeom>
              <a:blipFill rotWithShape="1">
                <a:blip r:embed="rId3"/>
                <a:stretch>
                  <a:fillRect l="-2705" t="-22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6439" y="2214562"/>
            <a:ext cx="4648200" cy="3894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5985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8" y="286572"/>
            <a:ext cx="11789394" cy="836865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2-masalaning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9271" y="1343092"/>
            <a:ext cx="11638250" cy="1133600"/>
          </a:xfrm>
          <a:prstGeom prst="rect">
            <a:avLst/>
          </a:prstGeom>
        </p:spPr>
        <p:txBody>
          <a:bodyPr wrap="square" lIns="195133" tIns="97566" rIns="195133" bIns="97566">
            <a:spAutoFit/>
          </a:bodyPr>
          <a:lstStyle/>
          <a:p>
            <a:pPr algn="just">
              <a:spcAft>
                <a:spcPts val="1280"/>
              </a:spcAft>
            </a:pPr>
            <a:r>
              <a:rPr lang="fr-FR" sz="6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6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06425" y="2062162"/>
                <a:ext cx="11125199" cy="338897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95133" tIns="97566" rIns="195133" bIns="97566" rtlCol="0" anchor="ctr"/>
              <a:lstStyle/>
              <a:p>
                <a:pPr algn="ctr"/>
                <a:r>
                  <a:rPr lang="en-US" sz="54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6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V</a:t>
                </a:r>
                <a:r>
                  <a:rPr lang="en-US" sz="6000" baseline="-25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6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=V</a:t>
                </a:r>
                <a:r>
                  <a:rPr lang="en-US" sz="6000" baseline="-25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en-US" sz="6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*ᵞ</a:t>
                </a:r>
                <a14:m>
                  <m:oMath xmlns:m="http://schemas.openxmlformats.org/officeDocument/2006/math">
                    <m:r>
                      <a:rPr lang="en-US" sz="6000" i="1" smtClean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ru-RU" sz="6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600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t</m:t>
                        </m:r>
                        <m:r>
                          <m:rPr>
                            <m:nor/>
                          </m:rPr>
                          <a:rPr lang="en-US" sz="6000" baseline="-2500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sz="600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US" sz="600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t</m:t>
                        </m:r>
                        <m:r>
                          <m:rPr>
                            <m:nor/>
                          </m:rPr>
                          <a:rPr lang="en-US" sz="6000" baseline="-2500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ru-RU" sz="600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 </m:t>
                        </m:r>
                      </m:num>
                      <m:den>
                        <m:r>
                          <a:rPr lang="en-US" sz="6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10</m:t>
                        </m:r>
                      </m:den>
                    </m:f>
                  </m:oMath>
                </a14:m>
                <a:endParaRPr lang="ru-RU" sz="60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425" y="2062162"/>
                <a:ext cx="11125199" cy="338897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3574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151093" y="253871"/>
            <a:ext cx="11883464" cy="697244"/>
          </a:xfrm>
          <a:prstGeom prst="rect">
            <a:avLst/>
          </a:prstGeom>
        </p:spPr>
        <p:txBody>
          <a:bodyPr vert="horz" wrap="square" lIns="0" tIns="35181" rIns="0" bIns="0" rtlCol="0" anchor="ctr">
            <a:spAutoFit/>
          </a:bodyPr>
          <a:lstStyle/>
          <a:p>
            <a:pPr marL="27061" algn="ctr" defTabSz="1229047">
              <a:spcBef>
                <a:spcPts val="277"/>
              </a:spcBef>
              <a:defRPr/>
            </a:pPr>
            <a:r>
              <a:rPr lang="en-US" sz="4300" b="1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5-masalaning </a:t>
            </a:r>
            <a:r>
              <a:rPr lang="en-US" sz="4300" b="1" kern="800" spc="-53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yechimi</a:t>
            </a:r>
            <a:endParaRPr lang="en-US" sz="4300" b="1" kern="800" spc="-53" dirty="0" smtClean="0">
              <a:solidFill>
                <a:srgbClr val="FEFEFE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11253756" y="328496"/>
            <a:ext cx="273672" cy="516724"/>
          </a:xfrm>
          <a:prstGeom prst="rect">
            <a:avLst/>
          </a:prstGeom>
        </p:spPr>
        <p:txBody>
          <a:bodyPr vert="horz" wrap="square" lIns="0" tIns="33828" rIns="0" bIns="0" rtlCol="0">
            <a:spAutoFit/>
          </a:bodyPr>
          <a:lstStyle/>
          <a:p>
            <a:pPr marL="27061">
              <a:spcBef>
                <a:spcPts val="267"/>
              </a:spcBef>
            </a:pPr>
            <a:endParaRPr sz="3100" dirty="0"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425826" y="1985962"/>
                <a:ext cx="4876800" cy="51810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V</a:t>
                </a:r>
                <a:r>
                  <a:rPr lang="en-US" sz="4000" baseline="-25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4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/V</a:t>
                </a:r>
                <a:r>
                  <a:rPr lang="en-US" sz="4000" baseline="-25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en-US" sz="4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=ᵞ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ru-RU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00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t</m:t>
                        </m:r>
                        <m:r>
                          <m:rPr>
                            <m:nor/>
                          </m:rPr>
                          <a:rPr lang="en-US" sz="4000" baseline="-2500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sz="400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US" sz="400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t</m:t>
                        </m:r>
                        <m:r>
                          <m:rPr>
                            <m:nor/>
                          </m:rPr>
                          <a:rPr lang="en-US" sz="4000" baseline="-2500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ru-RU" sz="400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4000" b="0" i="0" smtClean="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  </m:t>
                        </m:r>
                      </m:num>
                      <m:den>
                        <m:r>
                          <a:rPr lang="en-US" sz="4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dirty="0" smtClean="0"/>
                  <a:t>    </a:t>
                </a:r>
              </a:p>
              <a:p>
                <a:r>
                  <a:rPr lang="en-US" sz="36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V</a:t>
                </a:r>
                <a:r>
                  <a:rPr lang="en-US" sz="3600" baseline="-25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/o,1= </a:t>
                </a:r>
                <a:r>
                  <a:rPr lang="en-US" sz="36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ru-RU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0" i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30</m:t>
                        </m:r>
                        <m:r>
                          <m:rPr>
                            <m:nor/>
                          </m:rPr>
                          <a:rPr lang="en-US" sz="360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US" sz="3600" b="0" i="0" smtClean="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0</m:t>
                        </m:r>
                        <m:r>
                          <m:rPr>
                            <m:nor/>
                          </m:rPr>
                          <a:rPr lang="ru-RU" sz="360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60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  </m:t>
                        </m:r>
                      </m:num>
                      <m:den>
                        <m:r>
                          <a:rPr lang="en-US" sz="3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10</m:t>
                        </m:r>
                      </m:den>
                    </m:f>
                  </m:oMath>
                </a14:m>
                <a:endParaRPr lang="en-US" dirty="0" smtClean="0"/>
              </a:p>
              <a:p>
                <a:r>
                  <a:rPr lang="en-US" sz="4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V</a:t>
                </a:r>
                <a:r>
                  <a:rPr lang="en-US" sz="4000" baseline="-25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4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/o,1 </a:t>
                </a:r>
                <a:r>
                  <a:rPr lang="en-US" sz="4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en-US" dirty="0" smtClean="0"/>
                  <a:t>2</a:t>
                </a:r>
                <a:r>
                  <a:rPr lang="en-US" baseline="30000" dirty="0" smtClean="0"/>
                  <a:t>3</a:t>
                </a:r>
              </a:p>
              <a:p>
                <a:endParaRPr lang="en-US" baseline="30000" dirty="0"/>
              </a:p>
              <a:p>
                <a:r>
                  <a:rPr lang="en-US" sz="36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V</a:t>
                </a:r>
                <a:r>
                  <a:rPr lang="en-US" sz="3600" baseline="-25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en-US" dirty="0"/>
                  <a:t>8</a:t>
                </a:r>
                <a:endParaRPr lang="en-US" baseline="30000" dirty="0"/>
              </a:p>
              <a:p>
                <a:endParaRPr lang="en-US" baseline="30000" dirty="0" smtClean="0"/>
              </a:p>
              <a:p>
                <a:endParaRPr lang="ru-RU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5826" y="1985962"/>
                <a:ext cx="4876800" cy="5181098"/>
              </a:xfrm>
              <a:prstGeom prst="rect">
                <a:avLst/>
              </a:prstGeom>
              <a:blipFill rotWithShape="1">
                <a:blip r:embed="rId2"/>
                <a:stretch>
                  <a:fillRect l="-4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3433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151093" y="253871"/>
            <a:ext cx="11883464" cy="697244"/>
          </a:xfrm>
          <a:prstGeom prst="rect">
            <a:avLst/>
          </a:prstGeom>
        </p:spPr>
        <p:txBody>
          <a:bodyPr vert="horz" wrap="square" lIns="0" tIns="35181" rIns="0" bIns="0" rtlCol="0" anchor="ctr">
            <a:spAutoFit/>
          </a:bodyPr>
          <a:lstStyle/>
          <a:p>
            <a:pPr marL="27061" algn="ctr" defTabSz="1229047">
              <a:spcBef>
                <a:spcPts val="277"/>
              </a:spcBef>
              <a:defRPr/>
            </a:pPr>
            <a:r>
              <a:rPr lang="en-US" sz="4300" b="1" kern="800" spc="-53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6</a:t>
            </a:r>
            <a:r>
              <a:rPr lang="en-US" sz="4300" b="1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-masala</a:t>
            </a:r>
          </a:p>
        </p:txBody>
      </p:sp>
      <p:sp>
        <p:nvSpPr>
          <p:cNvPr id="27" name="object 4"/>
          <p:cNvSpPr txBox="1"/>
          <p:nvPr/>
        </p:nvSpPr>
        <p:spPr>
          <a:xfrm>
            <a:off x="11253756" y="328496"/>
            <a:ext cx="273672" cy="516724"/>
          </a:xfrm>
          <a:prstGeom prst="rect">
            <a:avLst/>
          </a:prstGeom>
        </p:spPr>
        <p:txBody>
          <a:bodyPr vert="horz" wrap="square" lIns="0" tIns="33828" rIns="0" bIns="0" rtlCol="0">
            <a:spAutoFit/>
          </a:bodyPr>
          <a:lstStyle/>
          <a:p>
            <a:pPr marL="27061">
              <a:spcBef>
                <a:spcPts val="267"/>
              </a:spcBef>
            </a:pPr>
            <a:endParaRPr sz="3100" dirty="0"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01625" y="1500247"/>
                <a:ext cx="11506200" cy="45243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2A</a:t>
                </a:r>
                <a:r>
                  <a:rPr lang="en-US" sz="48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(g) 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+ 3B</a:t>
                </a:r>
                <a:r>
                  <a:rPr lang="en-US" sz="48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(g) 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=4C</a:t>
                </a:r>
                <a:r>
                  <a:rPr lang="en-US" sz="48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(g)   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reaksiyaning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temperatura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koeffisiyenti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4 </a:t>
                </a:r>
                <a:r>
                  <a:rPr lang="en-US" sz="4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Agar </a:t>
                </a:r>
                <a:r>
                  <a:rPr lang="en-US" sz="4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reaksiyaga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kirishuvchi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moddalarning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konsentratsiyasi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4 </a:t>
                </a:r>
                <a:r>
                  <a:rPr lang="en-US" sz="4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oshirilsa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temperatura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50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800" dirty="0">
                        <a:latin typeface="Arial" pitchFamily="34" charset="0"/>
                        <a:cs typeface="Arial" pitchFamily="34" charset="0"/>
                      </a:rPr>
                      <m:t>ᵒ</m:t>
                    </m:r>
                    <m:r>
                      <m:rPr>
                        <m:nor/>
                      </m:rPr>
                      <a:rPr lang="en-US" sz="4800" dirty="0">
                        <a:latin typeface="Arial" pitchFamily="34" charset="0"/>
                        <a:cs typeface="Arial" pitchFamily="34" charset="0"/>
                      </a:rPr>
                      <m:t>C</m:t>
                    </m:r>
                  </m:oMath>
                </a14:m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pasaytirilsa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reaksiya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tezligi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o‘zgaradi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  <a:r>
                  <a:rPr lang="en-US" sz="48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625" y="1500247"/>
                <a:ext cx="11506200" cy="4524315"/>
              </a:xfrm>
              <a:prstGeom prst="rect">
                <a:avLst/>
              </a:prstGeom>
              <a:blipFill>
                <a:blip r:embed="rId2"/>
                <a:stretch>
                  <a:fillRect l="-794" t="-3235" r="-2225" b="-60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242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8" y="286572"/>
            <a:ext cx="11789394" cy="836865"/>
          </a:xfrm>
        </p:spPr>
        <p:txBody>
          <a:bodyPr>
            <a:normAutofit/>
          </a:bodyPr>
          <a:lstStyle/>
          <a:p>
            <a:r>
              <a:rPr lang="en-US" sz="4300" dirty="0"/>
              <a:t> </a:t>
            </a:r>
            <a:r>
              <a:rPr lang="en-US" sz="4300" dirty="0" smtClean="0"/>
              <a:t>                   </a:t>
            </a:r>
            <a:r>
              <a:rPr lang="en-US" sz="4300" dirty="0"/>
              <a:t>6</a:t>
            </a:r>
            <a:r>
              <a:rPr lang="en-US" sz="4300" dirty="0" smtClean="0"/>
              <a:t>-masalaning </a:t>
            </a:r>
            <a:r>
              <a:rPr lang="en-US" sz="4300" dirty="0" err="1" smtClean="0"/>
              <a:t>yechimi</a:t>
            </a:r>
            <a:endParaRPr lang="ru-RU" sz="43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8127" y="1343092"/>
            <a:ext cx="11638250" cy="1133600"/>
          </a:xfrm>
          <a:prstGeom prst="rect">
            <a:avLst/>
          </a:prstGeom>
        </p:spPr>
        <p:txBody>
          <a:bodyPr wrap="square" lIns="195133" tIns="97566" rIns="195133" bIns="97566">
            <a:spAutoFit/>
          </a:bodyPr>
          <a:lstStyle/>
          <a:p>
            <a:pPr algn="just">
              <a:spcAft>
                <a:spcPts val="1280"/>
              </a:spcAft>
            </a:pPr>
            <a:r>
              <a:rPr lang="fr-FR" sz="6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6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749425" y="4043362"/>
                <a:ext cx="7924800" cy="225867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95133" tIns="97566" rIns="195133" bIns="97566"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4400" i="1" smtClean="0">
                        <a:solidFill>
                          <a:srgbClr val="002060"/>
                        </a:solidFill>
                        <a:latin typeface="Cambria Math"/>
                      </a:rPr>
                      <m:t>𝑣</m:t>
                    </m:r>
                    <m:r>
                      <a:rPr lang="en-US" sz="4400" i="1" smtClean="0">
                        <a:solidFill>
                          <a:srgbClr val="002060"/>
                        </a:solidFill>
                        <a:latin typeface="Cambria Math"/>
                      </a:rPr>
                      <m:t>=1∗</m:t>
                    </m:r>
                    <m:sSup>
                      <m:sSupPr>
                        <m:ctrlPr>
                          <a:rPr lang="ru-RU" sz="4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4</m:t>
                        </m:r>
                      </m:e>
                      <m:sup>
                        <m:r>
                          <a:rPr lang="en-US" sz="44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4400" i="1">
                        <a:solidFill>
                          <a:srgbClr val="002060"/>
                        </a:solidFill>
                        <a:latin typeface="Cambria Math"/>
                      </a:rPr>
                      <m:t>∗</m:t>
                    </m:r>
                    <m:sSup>
                      <m:sSupPr>
                        <m:ctrlPr>
                          <a:rPr lang="ru-RU" sz="4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4</m:t>
                        </m:r>
                      </m:e>
                      <m:sup>
                        <m:r>
                          <a:rPr lang="en-US" sz="44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4400" dirty="0" smtClean="0">
                    <a:solidFill>
                      <a:srgbClr val="002060"/>
                    </a:solidFill>
                  </a:rPr>
                  <a:t>=1024 </a:t>
                </a:r>
                <a:r>
                  <a:rPr lang="en-US" sz="4400" dirty="0" err="1" smtClean="0">
                    <a:solidFill>
                      <a:srgbClr val="002060"/>
                    </a:solidFill>
                  </a:rPr>
                  <a:t>marta</a:t>
                </a:r>
                <a:r>
                  <a:rPr lang="en-US" sz="44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4400" dirty="0" err="1" smtClean="0">
                    <a:solidFill>
                      <a:srgbClr val="002060"/>
                    </a:solidFill>
                  </a:rPr>
                  <a:t>ortadi</a:t>
                </a:r>
                <a:r>
                  <a:rPr lang="en-US" sz="4400" dirty="0" smtClean="0">
                    <a:solidFill>
                      <a:srgbClr val="002060"/>
                    </a:solidFill>
                  </a:rPr>
                  <a:t>.</a:t>
                </a:r>
                <a:endParaRPr lang="ru-RU" sz="4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9425" y="4043362"/>
                <a:ext cx="7924800" cy="225867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749425" y="1659957"/>
                <a:ext cx="7924800" cy="163347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95133" tIns="97566" rIns="195133" bIns="97566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𝑣</m:t>
                      </m:r>
                      <m:r>
                        <a:rPr lang="en-US" sz="540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540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𝑘</m:t>
                      </m:r>
                      <m:r>
                        <a:rPr lang="en-US" sz="540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∗</m:t>
                      </m:r>
                      <m:sSup>
                        <m:sSupPr>
                          <m:ctrlPr>
                            <a:rPr lang="ru-RU" sz="5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ru-RU" sz="5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5400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𝐶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lang="ru-RU" sz="54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5400" i="1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</m:e>
                                <m:sup>
                                  <m:r>
                                    <a:rPr lang="en-US" sz="5400" i="1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</a:rPr>
                                    <m:t>   </m:t>
                                  </m:r>
                                </m:sup>
                              </m:sSup>
                            </m:sub>
                          </m:sSub>
                        </m:e>
                        <m:sup>
                          <m:r>
                            <a:rPr lang="en-US" sz="54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𝑎</m:t>
                          </m:r>
                        </m:sup>
                      </m:sSup>
                      <m:r>
                        <a:rPr lang="en-US" sz="5400" i="1">
                          <a:solidFill>
                            <a:srgbClr val="002060"/>
                          </a:solidFill>
                          <a:latin typeface="Cambria Math"/>
                        </a:rPr>
                        <m:t>∗</m:t>
                      </m:r>
                      <m:sSup>
                        <m:sSupPr>
                          <m:ctrlPr>
                            <a:rPr lang="ru-RU" sz="5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ru-RU" sz="5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5400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𝐶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lang="ru-RU" sz="54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5400" i="1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</a:rPr>
                                    <m:t>𝐵</m:t>
                                  </m:r>
                                </m:e>
                                <m:sup>
                                  <m:r>
                                    <a:rPr lang="en-US" sz="5400" i="1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</a:rPr>
                                    <m:t>   </m:t>
                                  </m:r>
                                </m:sup>
                              </m:sSup>
                            </m:sub>
                          </m:sSub>
                        </m:e>
                        <m:sup>
                          <m:r>
                            <a:rPr lang="en-US" sz="54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𝑏</m:t>
                          </m:r>
                        </m:sup>
                      </m:sSup>
                    </m:oMath>
                  </m:oMathPara>
                </a14:m>
                <a:endParaRPr lang="ru-RU" sz="54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9425" y="1659957"/>
                <a:ext cx="7924800" cy="163347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4400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8" y="286572"/>
            <a:ext cx="11789394" cy="836865"/>
          </a:xfrm>
        </p:spPr>
        <p:txBody>
          <a:bodyPr>
            <a:norm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-masalaning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9271" y="1343092"/>
            <a:ext cx="11638250" cy="1133600"/>
          </a:xfrm>
          <a:prstGeom prst="rect">
            <a:avLst/>
          </a:prstGeom>
        </p:spPr>
        <p:txBody>
          <a:bodyPr wrap="square" lIns="195133" tIns="97566" rIns="195133" bIns="97566">
            <a:spAutoFit/>
          </a:bodyPr>
          <a:lstStyle/>
          <a:p>
            <a:pPr algn="just">
              <a:spcAft>
                <a:spcPts val="1280"/>
              </a:spcAft>
            </a:pPr>
            <a:r>
              <a:rPr lang="fr-FR" sz="6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6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06425" y="2062162"/>
                <a:ext cx="11125199" cy="338897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95133" tIns="97566" rIns="195133" bIns="97566" rtlCol="0" anchor="ctr"/>
              <a:lstStyle/>
              <a:p>
                <a:pPr algn="ctr"/>
                <a:r>
                  <a:rPr lang="en-US" sz="54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6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V</a:t>
                </a:r>
                <a:r>
                  <a:rPr lang="en-US" sz="6000" baseline="-25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6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=V</a:t>
                </a:r>
                <a:r>
                  <a:rPr lang="en-US" sz="6000" baseline="-25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en-US" sz="6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*ᵞ</a:t>
                </a:r>
                <a14:m>
                  <m:oMath xmlns:m="http://schemas.openxmlformats.org/officeDocument/2006/math">
                    <m:r>
                      <a:rPr lang="en-US" sz="6000" i="1" smtClean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ru-RU" sz="6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600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t</m:t>
                        </m:r>
                        <m:r>
                          <m:rPr>
                            <m:nor/>
                          </m:rPr>
                          <a:rPr lang="en-US" sz="6000" baseline="-2500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sz="600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US" sz="600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t</m:t>
                        </m:r>
                        <m:r>
                          <m:rPr>
                            <m:nor/>
                          </m:rPr>
                          <a:rPr lang="en-US" sz="6000" baseline="-2500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ru-RU" sz="600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 </m:t>
                        </m:r>
                      </m:num>
                      <m:den>
                        <m:r>
                          <a:rPr lang="en-US" sz="6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10</m:t>
                        </m:r>
                      </m:den>
                    </m:f>
                  </m:oMath>
                </a14:m>
                <a:endParaRPr lang="ru-RU" sz="60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425" y="2062162"/>
                <a:ext cx="11125199" cy="338897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2259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151093" y="253871"/>
            <a:ext cx="11883464" cy="697244"/>
          </a:xfrm>
          <a:prstGeom prst="rect">
            <a:avLst/>
          </a:prstGeom>
        </p:spPr>
        <p:txBody>
          <a:bodyPr vert="horz" wrap="square" lIns="0" tIns="35181" rIns="0" bIns="0" rtlCol="0" anchor="ctr">
            <a:spAutoFit/>
          </a:bodyPr>
          <a:lstStyle/>
          <a:p>
            <a:pPr marL="27061" algn="ctr" defTabSz="1229047">
              <a:spcBef>
                <a:spcPts val="277"/>
              </a:spcBef>
              <a:defRPr/>
            </a:pPr>
            <a:r>
              <a:rPr lang="en-US" sz="4300" b="1" kern="800" spc="-53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6</a:t>
            </a:r>
            <a:r>
              <a:rPr lang="en-US" sz="4300" b="1" kern="800" spc="-53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-masalaning </a:t>
            </a:r>
            <a:r>
              <a:rPr lang="en-US" sz="4300" b="1" kern="800" spc="-53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yechimi</a:t>
            </a:r>
            <a:endParaRPr lang="en-US" sz="4300" b="1" kern="800" spc="-53" dirty="0" smtClean="0">
              <a:solidFill>
                <a:srgbClr val="FEFEFE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11253756" y="328496"/>
            <a:ext cx="273672" cy="516724"/>
          </a:xfrm>
          <a:prstGeom prst="rect">
            <a:avLst/>
          </a:prstGeom>
        </p:spPr>
        <p:txBody>
          <a:bodyPr vert="horz" wrap="square" lIns="0" tIns="33828" rIns="0" bIns="0" rtlCol="0">
            <a:spAutoFit/>
          </a:bodyPr>
          <a:lstStyle/>
          <a:p>
            <a:pPr marL="27061">
              <a:spcBef>
                <a:spcPts val="267"/>
              </a:spcBef>
            </a:pPr>
            <a:endParaRPr sz="3100" dirty="0"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359025" y="1300162"/>
                <a:ext cx="5943601" cy="74858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V</a:t>
                </a:r>
                <a:r>
                  <a:rPr lang="en-US" sz="4000" baseline="-25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4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/V</a:t>
                </a:r>
                <a:r>
                  <a:rPr lang="en-US" sz="4000" baseline="-25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en-US" sz="4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=ᵞ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ru-RU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00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t</m:t>
                        </m:r>
                        <m:r>
                          <m:rPr>
                            <m:nor/>
                          </m:rPr>
                          <a:rPr lang="en-US" sz="4000" baseline="-2500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sz="400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US" sz="400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t</m:t>
                        </m:r>
                        <m:r>
                          <m:rPr>
                            <m:nor/>
                          </m:rPr>
                          <a:rPr lang="en-US" sz="4000" baseline="-2500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ru-RU" sz="400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4000" b="0" i="0" smtClean="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  </m:t>
                        </m:r>
                      </m:num>
                      <m:den>
                        <m:r>
                          <a:rPr lang="en-US" sz="4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dirty="0" smtClean="0"/>
                  <a:t>    </a:t>
                </a:r>
              </a:p>
              <a:p>
                <a:endParaRPr lang="en-US" sz="36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36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V</a:t>
                </a:r>
                <a:r>
                  <a:rPr lang="en-US" sz="3600" baseline="-25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/V</a:t>
                </a:r>
                <a:r>
                  <a:rPr lang="en-US" sz="3600" baseline="-25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en-US" sz="36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4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ru-RU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0" i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50</m:t>
                        </m:r>
                        <m:r>
                          <m:rPr>
                            <m:nor/>
                          </m:rPr>
                          <a:rPr lang="ru-RU" sz="360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60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  </m:t>
                        </m:r>
                      </m:num>
                      <m:den>
                        <m:r>
                          <a:rPr lang="en-US" sz="3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10</m:t>
                        </m:r>
                      </m:den>
                    </m:f>
                  </m:oMath>
                </a14:m>
                <a:endParaRPr lang="en-US" dirty="0" smtClean="0"/>
              </a:p>
              <a:p>
                <a:endParaRPr lang="en-US" sz="40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4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V</a:t>
                </a:r>
                <a:r>
                  <a:rPr lang="en-US" sz="4000" baseline="-25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4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/V</a:t>
                </a:r>
                <a:r>
                  <a:rPr lang="en-US" sz="4000" baseline="-25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en-US" sz="4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en-US" dirty="0"/>
                  <a:t>4</a:t>
                </a:r>
                <a:r>
                  <a:rPr lang="en-US" baseline="30000" dirty="0" smtClean="0"/>
                  <a:t>5</a:t>
                </a:r>
              </a:p>
              <a:p>
                <a:endParaRPr lang="en-US" baseline="30000" dirty="0"/>
              </a:p>
              <a:p>
                <a:r>
                  <a:rPr lang="en-US" sz="36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V</a:t>
                </a:r>
                <a:r>
                  <a:rPr lang="en-US" sz="3600" baseline="-25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36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/V</a:t>
                </a:r>
                <a:r>
                  <a:rPr lang="en-US" sz="3600" baseline="-25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en-US" dirty="0" smtClean="0"/>
                  <a:t>1024</a:t>
                </a:r>
              </a:p>
              <a:p>
                <a:endParaRPr lang="en-US" baseline="30000" dirty="0"/>
              </a:p>
              <a:p>
                <a:r>
                  <a:rPr lang="en-US" baseline="30000" dirty="0" smtClean="0"/>
                  <a:t>1024/1024=1</a:t>
                </a:r>
              </a:p>
              <a:p>
                <a:r>
                  <a:rPr lang="en-US" baseline="30000" dirty="0" smtClean="0"/>
                  <a:t>O ‘</a:t>
                </a:r>
                <a:r>
                  <a:rPr lang="en-US" baseline="30000" dirty="0" err="1" smtClean="0"/>
                  <a:t>zgarmaydi</a:t>
                </a:r>
                <a:r>
                  <a:rPr lang="en-US" baseline="30000" dirty="0" smtClean="0"/>
                  <a:t>.</a:t>
                </a:r>
                <a:endParaRPr lang="en-US" baseline="30000" dirty="0"/>
              </a:p>
              <a:p>
                <a:endParaRPr lang="en-US" baseline="30000" dirty="0" smtClean="0"/>
              </a:p>
              <a:p>
                <a:endParaRPr lang="ru-RU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9025" y="1300162"/>
                <a:ext cx="5943601" cy="7485895"/>
              </a:xfrm>
              <a:prstGeom prst="rect">
                <a:avLst/>
              </a:prstGeom>
              <a:blipFill rotWithShape="1">
                <a:blip r:embed="rId2"/>
                <a:stretch>
                  <a:fillRect l="-3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625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0160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152400" y="1133653"/>
                <a:ext cx="11731625" cy="56169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3500" dirty="0" smtClean="0">
                    <a:latin typeface="Arial" pitchFamily="34" charset="0"/>
                    <a:cs typeface="Arial" pitchFamily="34" charset="0"/>
                  </a:rPr>
                  <a:t>1. </a:t>
                </a:r>
                <a:r>
                  <a:rPr lang="en-US" sz="3500" dirty="0" err="1" smtClean="0">
                    <a:latin typeface="Arial" pitchFamily="34" charset="0"/>
                    <a:cs typeface="Arial" pitchFamily="34" charset="0"/>
                  </a:rPr>
                  <a:t>Reaksiyaning</a:t>
                </a:r>
                <a:r>
                  <a:rPr lang="en-US" sz="35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64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b="1" dirty="0">
                        <a:latin typeface="Arial" pitchFamily="34" charset="0"/>
                        <a:cs typeface="Arial" pitchFamily="34" charset="0"/>
                      </a:rPr>
                      <m:t>ᵒ</m:t>
                    </m:r>
                    <m:r>
                      <m:rPr>
                        <m:nor/>
                      </m:rPr>
                      <a:rPr lang="en-US" sz="3600" b="1" i="0" dirty="0" smtClean="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3600" b="0" i="0" dirty="0" smtClean="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3600" b="0" i="0" dirty="0" smtClean="0">
                        <a:latin typeface="Arial" pitchFamily="34" charset="0"/>
                        <a:cs typeface="Arial" pitchFamily="34" charset="0"/>
                      </a:rPr>
                      <m:t>dagi</m:t>
                    </m:r>
                    <m:r>
                      <m:rPr>
                        <m:nor/>
                      </m:rPr>
                      <a:rPr lang="en-US" sz="3600" b="0" i="0" dirty="0" smtClean="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3600" b="0" i="0" dirty="0" smtClean="0">
                        <a:latin typeface="Arial" pitchFamily="34" charset="0"/>
                        <a:cs typeface="Arial" pitchFamily="34" charset="0"/>
                      </a:rPr>
                      <m:t>tezligi</m:t>
                    </m:r>
                    <m:r>
                      <m:rPr>
                        <m:nor/>
                      </m:rPr>
                      <a:rPr lang="en-US" sz="3600" b="0" i="0" dirty="0" smtClean="0">
                        <a:latin typeface="Arial" pitchFamily="34" charset="0"/>
                        <a:cs typeface="Arial" pitchFamily="34" charset="0"/>
                      </a:rPr>
                      <m:t> 0,05 </m:t>
                    </m:r>
                    <m:r>
                      <m:rPr>
                        <m:nor/>
                      </m:rPr>
                      <a:rPr lang="en-US" sz="3600" b="0" i="0" dirty="0" smtClean="0">
                        <a:latin typeface="Arial" pitchFamily="34" charset="0"/>
                        <a:cs typeface="Arial" pitchFamily="34" charset="0"/>
                      </a:rPr>
                      <m:t>mol</m:t>
                    </m:r>
                    <m:r>
                      <m:rPr>
                        <m:nor/>
                      </m:rPr>
                      <a:rPr lang="en-US" sz="3600" b="0" i="0" dirty="0" smtClean="0">
                        <a:latin typeface="Arial" pitchFamily="34" charset="0"/>
                        <a:cs typeface="Arial" pitchFamily="34" charset="0"/>
                      </a:rPr>
                      <m:t>/</m:t>
                    </m:r>
                    <m:r>
                      <m:rPr>
                        <m:nor/>
                      </m:rPr>
                      <a:rPr lang="en-US" sz="3600" b="0" i="0" dirty="0" smtClean="0">
                        <a:latin typeface="Arial" pitchFamily="34" charset="0"/>
                        <a:cs typeface="Arial" pitchFamily="34" charset="0"/>
                      </a:rPr>
                      <m:t>l</m:t>
                    </m:r>
                    <m:r>
                      <m:rPr>
                        <m:nor/>
                      </m:rPr>
                      <a:rPr lang="en-US" sz="3600" b="0" i="0" dirty="0" smtClean="0">
                        <a:latin typeface="Arial" pitchFamily="34" charset="0"/>
                        <a:cs typeface="Arial" pitchFamily="34" charset="0"/>
                      </a:rPr>
                      <m:t>∗</m:t>
                    </m:r>
                    <m:r>
                      <m:rPr>
                        <m:nor/>
                      </m:rPr>
                      <a:rPr lang="en-US" sz="3600" b="0" i="0" dirty="0" smtClean="0">
                        <a:latin typeface="Arial" pitchFamily="34" charset="0"/>
                        <a:cs typeface="Arial" pitchFamily="34" charset="0"/>
                      </a:rPr>
                      <m:t>min</m:t>
                    </m:r>
                    <m:r>
                      <m:rPr>
                        <m:nor/>
                      </m:rPr>
                      <a:rPr lang="en-US" sz="3600" b="0" i="0" dirty="0" smtClean="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3600" b="0" i="0" dirty="0" smtClean="0">
                        <a:latin typeface="Arial" pitchFamily="34" charset="0"/>
                        <a:cs typeface="Arial" pitchFamily="34" charset="0"/>
                      </a:rPr>
                      <m:t>ga</m:t>
                    </m:r>
                    <m:r>
                      <m:rPr>
                        <m:nor/>
                      </m:rPr>
                      <a:rPr lang="en-US" sz="3600" b="0" i="0" dirty="0" smtClean="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3600" b="0" i="0" dirty="0" smtClean="0">
                        <a:latin typeface="Arial" pitchFamily="34" charset="0"/>
                        <a:cs typeface="Arial" pitchFamily="34" charset="0"/>
                      </a:rPr>
                      <m:t>teng</m:t>
                    </m:r>
                    <m:r>
                      <m:rPr>
                        <m:nor/>
                      </m:rPr>
                      <a:rPr lang="en-US" sz="3600" b="0" i="0" dirty="0" smtClean="0">
                        <a:latin typeface="Arial" pitchFamily="34" charset="0"/>
                        <a:cs typeface="Arial" pitchFamily="34" charset="0"/>
                      </a:rPr>
                      <m:t>.</m:t>
                    </m:r>
                  </m:oMath>
                </a14:m>
                <a:endParaRPr lang="en-US" sz="3600" b="0" dirty="0" smtClean="0">
                  <a:latin typeface="Arial" pitchFamily="34" charset="0"/>
                  <a:cs typeface="Arial" pitchFamily="34" charset="0"/>
                </a:endParaRPr>
              </a:p>
              <a:p>
                <a:pPr algn="just"/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Temperatura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koeffitsiyenti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2,5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ushbu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sistema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temperaturasi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8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4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b="1" dirty="0">
                        <a:latin typeface="Arial" pitchFamily="34" charset="0"/>
                        <a:cs typeface="Arial" pitchFamily="34" charset="0"/>
                      </a:rPr>
                      <m:t>ᵒ</m:t>
                    </m:r>
                    <m:r>
                      <m:rPr>
                        <m:nor/>
                      </m:rPr>
                      <a:rPr lang="en-US" sz="3600" b="1" i="0" dirty="0" smtClean="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3600" b="0" i="0" dirty="0" smtClean="0">
                        <a:latin typeface="Arial" pitchFamily="34" charset="0"/>
                        <a:cs typeface="Arial" pitchFamily="34" charset="0"/>
                      </a:rPr>
                      <m:t>gacha</m:t>
                    </m:r>
                    <m:r>
                      <m:rPr>
                        <m:nor/>
                      </m:rPr>
                      <a:rPr lang="en-US" sz="3600" b="0" i="0" dirty="0" smtClean="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3600" b="0" i="0" dirty="0" smtClean="0">
                        <a:latin typeface="Arial" pitchFamily="34" charset="0"/>
                        <a:cs typeface="Arial" pitchFamily="34" charset="0"/>
                      </a:rPr>
                      <m:t>ko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‘</m:t>
                    </m:r>
                  </m:oMath>
                </a14:m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tarilgandagi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reaksiya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tezligini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aniqlang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? </a:t>
                </a:r>
              </a:p>
              <a:p>
                <a:pPr algn="just"/>
                <a:endParaRPr lang="en-US" sz="3600" dirty="0">
                  <a:latin typeface="Arial" pitchFamily="34" charset="0"/>
                  <a:cs typeface="Arial" pitchFamily="34" charset="0"/>
                </a:endParaRPr>
              </a:p>
              <a:p>
                <a:pPr algn="just"/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2.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Sistemaning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temperaturasi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10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b="1" dirty="0">
                        <a:latin typeface="Arial" pitchFamily="34" charset="0"/>
                        <a:cs typeface="Arial" pitchFamily="34" charset="0"/>
                      </a:rPr>
                      <m:t>ᵒ</m:t>
                    </m:r>
                  </m:oMath>
                </a14:m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ko‘tarilganda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reaksiya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tezligi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4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marta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oshadi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. Agar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ushbu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reaksiyada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temperaturani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b="1" dirty="0" smtClean="0">
                    <a:latin typeface="Arial" pitchFamily="34" charset="0"/>
                    <a:cs typeface="Arial" pitchFamily="34" charset="0"/>
                  </a:rPr>
                  <a:t>7</a:t>
                </a:r>
                <a:r>
                  <a:rPr lang="en-US" sz="3600" b="1" dirty="0">
                    <a:latin typeface="Arial" pitchFamily="34" charset="0"/>
                    <a:cs typeface="Arial" pitchFamily="34" charset="0"/>
                  </a:rPr>
                  <a:t>4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b="1" dirty="0">
                        <a:latin typeface="Arial" pitchFamily="34" charset="0"/>
                        <a:cs typeface="Arial" pitchFamily="34" charset="0"/>
                      </a:rPr>
                      <m:t>ᵒ</m:t>
                    </m:r>
                    <m:r>
                      <m:rPr>
                        <m:nor/>
                      </m:rPr>
                      <a:rPr lang="en-US" sz="3600" b="1" i="0" dirty="0" smtClean="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3600" b="1" i="0" dirty="0" smtClean="0">
                        <a:latin typeface="Arial" pitchFamily="34" charset="0"/>
                        <a:cs typeface="Arial" pitchFamily="34" charset="0"/>
                      </a:rPr>
                      <m:t>dan</m:t>
                    </m:r>
                    <m:r>
                      <m:rPr>
                        <m:nor/>
                      </m:rPr>
                      <a:rPr lang="en-US" sz="3600" b="1" i="0" dirty="0" smtClean="0">
                        <a:latin typeface="Arial" pitchFamily="34" charset="0"/>
                        <a:cs typeface="Arial" pitchFamily="34" charset="0"/>
                      </a:rPr>
                      <m:t>  34ᵒ</m:t>
                    </m:r>
                  </m:oMath>
                </a14:m>
                <a:r>
                  <a:rPr lang="en-US" sz="3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b="1" dirty="0" err="1" smtClean="0">
                    <a:latin typeface="Arial" pitchFamily="34" charset="0"/>
                    <a:cs typeface="Arial" pitchFamily="34" charset="0"/>
                  </a:rPr>
                  <a:t>gacha</a:t>
                </a:r>
                <a:r>
                  <a:rPr lang="en-US" sz="3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sovutilganda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reaksiya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tezligi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qanday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 smtClean="0">
                    <a:latin typeface="Arial" pitchFamily="34" charset="0"/>
                    <a:cs typeface="Arial" pitchFamily="34" charset="0"/>
                  </a:rPr>
                  <a:t>o‘zgaradi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?</a:t>
                </a:r>
              </a:p>
              <a:p>
                <a:pPr algn="just"/>
                <a:r>
                  <a:rPr lang="en-US" sz="3500" dirty="0" smtClean="0">
                    <a:latin typeface="Arial" pitchFamily="34" charset="0"/>
                    <a:cs typeface="Arial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1133653"/>
                <a:ext cx="11731625" cy="5616922"/>
              </a:xfrm>
              <a:prstGeom prst="rect">
                <a:avLst/>
              </a:prstGeom>
              <a:blipFill>
                <a:blip r:embed="rId3"/>
                <a:stretch>
                  <a:fillRect l="-1559" t="-1737" r="-15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1777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67640" y="1446194"/>
                <a:ext cx="12173572" cy="50783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5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5400" dirty="0"/>
              </a:p>
              <a:p>
                <a:r>
                  <a:rPr lang="en-US" sz="5400" dirty="0" smtClean="0"/>
                  <a:t>T</a:t>
                </a:r>
                <a:r>
                  <a:rPr lang="en-US" sz="5400" baseline="-25000" dirty="0" smtClean="0"/>
                  <a:t>(1) </a:t>
                </a:r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en-US" sz="5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5400" b="1" dirty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5400" b="1" dirty="0" smtClean="0">
                    <a:latin typeface="Arial" pitchFamily="34" charset="0"/>
                    <a:cs typeface="Arial" pitchFamily="34" charset="0"/>
                  </a:rPr>
                  <a:t>0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5400" b="1" dirty="0">
                        <a:latin typeface="Arial" pitchFamily="34" charset="0"/>
                        <a:cs typeface="Arial" pitchFamily="34" charset="0"/>
                      </a:rPr>
                      <m:t>ᵒ</m:t>
                    </m:r>
                    <m:r>
                      <m:rPr>
                        <m:nor/>
                      </m:rPr>
                      <a:rPr lang="en-US" sz="5400" b="1" dirty="0">
                        <a:latin typeface="Arial" pitchFamily="34" charset="0"/>
                        <a:cs typeface="Arial" pitchFamily="34" charset="0"/>
                      </a:rPr>
                      <m:t>C</m:t>
                    </m:r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:r>
                  <a:rPr lang="en-US" sz="5400" dirty="0" smtClean="0"/>
                  <a:t> </a:t>
                </a:r>
                <a:r>
                  <a:rPr lang="en-US" sz="5400" dirty="0"/>
                  <a:t>T</a:t>
                </a:r>
                <a:r>
                  <a:rPr lang="en-US" sz="5400" baseline="-25000" dirty="0" smtClean="0"/>
                  <a:t>(2) </a:t>
                </a:r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en-US" sz="5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5400" b="1" dirty="0">
                    <a:latin typeface="Arial" pitchFamily="34" charset="0"/>
                    <a:cs typeface="Arial" pitchFamily="34" charset="0"/>
                  </a:rPr>
                  <a:t>50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5400" b="1" dirty="0">
                        <a:latin typeface="Arial" pitchFamily="34" charset="0"/>
                        <a:cs typeface="Arial" pitchFamily="34" charset="0"/>
                      </a:rPr>
                      <m:t>ᵒ</m:t>
                    </m:r>
                    <m:r>
                      <m:rPr>
                        <m:nor/>
                      </m:rPr>
                      <a:rPr lang="en-US" sz="5400" b="1" dirty="0">
                        <a:latin typeface="Arial" pitchFamily="34" charset="0"/>
                        <a:cs typeface="Arial" pitchFamily="34" charset="0"/>
                      </a:rPr>
                      <m:t>C</m:t>
                    </m:r>
                  </m:oMath>
                </a14:m>
                <a:r>
                  <a:rPr lang="en-US" sz="5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:r>
                  <a:rPr lang="en-US" sz="5400" dirty="0" smtClean="0"/>
                  <a:t> v</a:t>
                </a:r>
                <a:r>
                  <a:rPr lang="en-US" sz="5400" baseline="-25000" dirty="0" smtClean="0"/>
                  <a:t>(2)</a:t>
                </a:r>
                <a:r>
                  <a:rPr lang="en-US" sz="5400" dirty="0" smtClean="0"/>
                  <a:t> /</a:t>
                </a:r>
                <a:r>
                  <a:rPr lang="en-US" sz="5400" dirty="0"/>
                  <a:t> </a:t>
                </a:r>
                <a:r>
                  <a:rPr lang="en-US" sz="5400" dirty="0" smtClean="0"/>
                  <a:t>v</a:t>
                </a:r>
                <a:r>
                  <a:rPr lang="en-US" sz="5400" baseline="-25000" dirty="0" smtClean="0"/>
                  <a:t>(1</a:t>
                </a:r>
                <a:r>
                  <a:rPr lang="en-US" sz="5400" baseline="-25000" dirty="0"/>
                  <a:t>) </a:t>
                </a:r>
                <a:endParaRPr lang="en-US" sz="5400" dirty="0" smtClean="0"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54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54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ᵞ </a:t>
                </a:r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= ?</a:t>
                </a:r>
              </a:p>
              <a:p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              </a:t>
                </a:r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40" y="1446194"/>
                <a:ext cx="12173572" cy="5078313"/>
              </a:xfrm>
              <a:prstGeom prst="rect">
                <a:avLst/>
              </a:prstGeom>
              <a:blipFill rotWithShape="1">
                <a:blip r:embed="rId3"/>
                <a:stretch>
                  <a:fillRect l="-2705" t="-37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625" y="1977870"/>
            <a:ext cx="4648200" cy="3894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7849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8" y="286572"/>
            <a:ext cx="11789394" cy="836865"/>
          </a:xfrm>
        </p:spPr>
        <p:txBody>
          <a:bodyPr>
            <a:normAutofit/>
          </a:bodyPr>
          <a:lstStyle/>
          <a:p>
            <a:pPr algn="ctr"/>
            <a:r>
              <a:rPr lang="ru-RU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9271" y="1343092"/>
            <a:ext cx="11638250" cy="1133600"/>
          </a:xfrm>
          <a:prstGeom prst="rect">
            <a:avLst/>
          </a:prstGeom>
        </p:spPr>
        <p:txBody>
          <a:bodyPr wrap="square" lIns="195133" tIns="97566" rIns="195133" bIns="97566">
            <a:spAutoFit/>
          </a:bodyPr>
          <a:lstStyle/>
          <a:p>
            <a:pPr algn="just">
              <a:spcAft>
                <a:spcPts val="1280"/>
              </a:spcAft>
            </a:pPr>
            <a:r>
              <a:rPr lang="fr-FR" sz="6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6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06425" y="1604962"/>
                <a:ext cx="11125199" cy="48768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95133" tIns="97566" rIns="195133" bIns="97566" rtlCol="0" anchor="ctr"/>
              <a:lstStyle/>
              <a:p>
                <a:pPr algn="ctr"/>
                <a:r>
                  <a:rPr lang="en-US" sz="54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6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V</a:t>
                </a:r>
                <a:r>
                  <a:rPr lang="en-US" sz="6000" baseline="-25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6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=V</a:t>
                </a:r>
                <a:r>
                  <a:rPr lang="en-US" sz="6000" baseline="-25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en-US" sz="6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*</a:t>
                </a:r>
                <a:r>
                  <a:rPr lang="en-US" sz="6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6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ᵞ</a:t>
                </a:r>
                <a14:m>
                  <m:oMath xmlns:m="http://schemas.openxmlformats.org/officeDocument/2006/math">
                    <m:r>
                      <a:rPr lang="en-US" sz="6000" i="1" smtClean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ru-RU" sz="6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600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t</m:t>
                        </m:r>
                        <m:r>
                          <m:rPr>
                            <m:nor/>
                          </m:rPr>
                          <a:rPr lang="en-US" sz="6000" baseline="-2500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sz="600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US" sz="600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t</m:t>
                        </m:r>
                        <m:r>
                          <m:rPr>
                            <m:nor/>
                          </m:rPr>
                          <a:rPr lang="en-US" sz="6000" baseline="-2500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ru-RU" sz="600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 </m:t>
                        </m:r>
                      </m:num>
                      <m:den>
                        <m:r>
                          <a:rPr lang="en-US" sz="6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10</m:t>
                        </m:r>
                      </m:den>
                    </m:f>
                  </m:oMath>
                </a14:m>
                <a:endParaRPr lang="en-US" sz="60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r>
                  <a:rPr lang="en-US" sz="6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V</a:t>
                </a:r>
                <a:r>
                  <a:rPr lang="en-US" sz="6000" baseline="-25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6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/V</a:t>
                </a:r>
                <a:r>
                  <a:rPr lang="en-US" sz="6000" baseline="-25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en-US" sz="6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en-US" sz="6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ᵞ</a:t>
                </a:r>
                <a14:m>
                  <m:oMath xmlns:m="http://schemas.openxmlformats.org/officeDocument/2006/math">
                    <m:r>
                      <a:rPr lang="en-US" sz="6000" i="1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ru-RU" sz="6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600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t</m:t>
                        </m:r>
                        <m:r>
                          <m:rPr>
                            <m:nor/>
                          </m:rPr>
                          <a:rPr lang="en-US" sz="6000" baseline="-2500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sz="600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US" sz="600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t</m:t>
                        </m:r>
                        <m:r>
                          <m:rPr>
                            <m:nor/>
                          </m:rPr>
                          <a:rPr lang="en-US" sz="6000" baseline="-2500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ru-RU" sz="600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 </m:t>
                        </m:r>
                      </m:num>
                      <m:den>
                        <m:r>
                          <a:rPr lang="en-US" sz="6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10</m:t>
                        </m:r>
                      </m:den>
                    </m:f>
                  </m:oMath>
                </a14:m>
                <a:endParaRPr lang="ru-RU" sz="60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425" y="1604962"/>
                <a:ext cx="11125199" cy="487680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35515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8" y="286572"/>
            <a:ext cx="11789394" cy="836865"/>
          </a:xfrm>
        </p:spPr>
        <p:txBody>
          <a:bodyPr>
            <a:normAutofit/>
          </a:bodyPr>
          <a:lstStyle/>
          <a:p>
            <a:r>
              <a:rPr lang="en-US" sz="4300" dirty="0"/>
              <a:t> </a:t>
            </a:r>
            <a:r>
              <a:rPr lang="en-US" sz="4300" dirty="0" smtClean="0"/>
              <a:t>                 1-masalaning </a:t>
            </a:r>
            <a:r>
              <a:rPr lang="en-US" sz="4300" dirty="0" err="1" smtClean="0"/>
              <a:t>yechimi</a:t>
            </a:r>
            <a:r>
              <a:rPr lang="en-US" sz="4300" dirty="0" smtClean="0"/>
              <a:t> </a:t>
            </a:r>
            <a:endParaRPr lang="ru-RU" sz="43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49271" y="1343092"/>
            <a:ext cx="11638250" cy="1133600"/>
          </a:xfrm>
          <a:prstGeom prst="rect">
            <a:avLst/>
          </a:prstGeom>
        </p:spPr>
        <p:txBody>
          <a:bodyPr wrap="square" lIns="195133" tIns="97566" rIns="195133" bIns="97566">
            <a:spAutoFit/>
          </a:bodyPr>
          <a:lstStyle/>
          <a:p>
            <a:pPr algn="just">
              <a:spcAft>
                <a:spcPts val="1280"/>
              </a:spcAft>
            </a:pPr>
            <a:r>
              <a:rPr lang="fr-FR" sz="6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6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06426" y="1604962"/>
                <a:ext cx="10439400" cy="4724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95133" tIns="97566" rIns="195133" bIns="97566" rtlCol="0" anchor="ctr"/>
              <a:lstStyle/>
              <a:p>
                <a:pPr algn="ctr"/>
                <a:r>
                  <a:rPr lang="en-US" sz="5400" dirty="0"/>
                  <a:t> </a:t>
                </a:r>
                <a:r>
                  <a:rPr lang="en-US" sz="6000" dirty="0"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6000" dirty="0" smtClean="0">
                    <a:latin typeface="Arial" pitchFamily="34" charset="0"/>
                    <a:cs typeface="Arial" pitchFamily="34" charset="0"/>
                  </a:rPr>
                  <a:t>16=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ᵞ</a:t>
                </a:r>
                <a14:m>
                  <m:oMath xmlns:m="http://schemas.openxmlformats.org/officeDocument/2006/math">
                    <m:r>
                      <a:rPr lang="en-US" sz="6000" i="1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6000" b="0" i="0" smtClean="0">
                            <a:latin typeface="Cambria Math"/>
                          </a:rPr>
                          <m:t>50</m:t>
                        </m:r>
                        <m:r>
                          <m:rPr>
                            <m:nor/>
                          </m:rPr>
                          <a:rPr lang="en-US" sz="6000">
                            <a:latin typeface="Arial" pitchFamily="34" charset="0"/>
                            <a:cs typeface="Arial" pitchFamily="34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US" sz="6000" b="0" i="0" smtClean="0">
                            <a:latin typeface="Arial" pitchFamily="34" charset="0"/>
                            <a:cs typeface="Arial" pitchFamily="34" charset="0"/>
                          </a:rPr>
                          <m:t>20</m:t>
                        </m:r>
                        <m:r>
                          <m:rPr>
                            <m:nor/>
                          </m:rPr>
                          <a:rPr lang="ru-RU" sz="6000">
                            <a:latin typeface="Arial" pitchFamily="34" charset="0"/>
                            <a:cs typeface="Arial" pitchFamily="34" charset="0"/>
                          </a:rPr>
                          <m:t> </m:t>
                        </m:r>
                      </m:num>
                      <m:den>
                        <m:r>
                          <a:rPr lang="en-US" sz="6000" i="1">
                            <a:latin typeface="Cambria Math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6000" dirty="0" smtClean="0"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:pPr algn="ctr"/>
                <a:r>
                  <a:rPr lang="en-US" sz="6000" dirty="0" smtClean="0">
                    <a:latin typeface="Arial" pitchFamily="34" charset="0"/>
                    <a:cs typeface="Arial" pitchFamily="34" charset="0"/>
                  </a:rPr>
                  <a:t>216=</a:t>
                </a:r>
                <a:r>
                  <a:rPr lang="en-US" sz="6000" dirty="0" smtClean="0"/>
                  <a:t> </a:t>
                </a:r>
                <a:r>
                  <a:rPr lang="en-US" sz="4400" dirty="0"/>
                  <a:t>ᵞ</a:t>
                </a:r>
                <a:r>
                  <a:rPr lang="en-US" sz="7200" baseline="30000" dirty="0"/>
                  <a:t>3</a:t>
                </a:r>
                <a:endParaRPr lang="ru-RU" sz="7200" dirty="0"/>
              </a:p>
              <a:p>
                <a:pPr algn="ctr"/>
                <a:r>
                  <a:rPr lang="en-US" sz="4800" dirty="0" smtClean="0"/>
                  <a:t>ᵞ</a:t>
                </a:r>
                <a:r>
                  <a:rPr lang="en-US" sz="6000" dirty="0" smtClean="0"/>
                  <a:t>=6</a:t>
                </a:r>
              </a:p>
              <a:p>
                <a:pPr algn="ctr"/>
                <a:endParaRPr lang="ru-RU" sz="6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426" y="1604962"/>
                <a:ext cx="10439400" cy="472440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2240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-masala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149226" y="1446194"/>
                <a:ext cx="11811000" cy="45243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4800" b="1" dirty="0" smtClean="0"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en-US" sz="4800" b="1" dirty="0">
                    <a:latin typeface="Arial" pitchFamily="34" charset="0"/>
                    <a:cs typeface="Arial" pitchFamily="34" charset="0"/>
                  </a:rPr>
                  <a:t>0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800" b="1" dirty="0">
                        <a:latin typeface="Arial" pitchFamily="34" charset="0"/>
                        <a:cs typeface="Arial" pitchFamily="34" charset="0"/>
                      </a:rPr>
                      <m:t>ᵒ</m:t>
                    </m:r>
                    <m:r>
                      <m:rPr>
                        <m:nor/>
                      </m:rPr>
                      <a:rPr lang="en-US" sz="4800" b="1" dirty="0">
                        <a:latin typeface="Arial" pitchFamily="34" charset="0"/>
                        <a:cs typeface="Arial" pitchFamily="34" charset="0"/>
                      </a:rPr>
                      <m:t>C</m:t>
                    </m:r>
                  </m:oMath>
                </a14:m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  da </a:t>
                </a:r>
                <a:r>
                  <a:rPr lang="en-US" sz="4800" dirty="0" err="1" smtClean="0">
                    <a:latin typeface="Arial" pitchFamily="34" charset="0"/>
                    <a:cs typeface="Arial" pitchFamily="34" charset="0"/>
                  </a:rPr>
                  <a:t>tezligi</a:t>
                </a:r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800" dirty="0" err="1" smtClean="0"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800" dirty="0" err="1" smtClean="0"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800" dirty="0" err="1" smtClean="0">
                    <a:latin typeface="Arial" pitchFamily="34" charset="0"/>
                    <a:cs typeface="Arial" pitchFamily="34" charset="0"/>
                  </a:rPr>
                  <a:t>ikki</a:t>
                </a:r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800" dirty="0" err="1" smtClean="0">
                    <a:latin typeface="Arial" pitchFamily="34" charset="0"/>
                    <a:cs typeface="Arial" pitchFamily="34" charset="0"/>
                  </a:rPr>
                  <a:t>reaksiyaning</a:t>
                </a:r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800" dirty="0" err="1" smtClean="0">
                    <a:latin typeface="Arial" pitchFamily="34" charset="0"/>
                    <a:cs typeface="Arial" pitchFamily="34" charset="0"/>
                  </a:rPr>
                  <a:t>birinchisi</a:t>
                </a:r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800" dirty="0" err="1" smtClean="0"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800" dirty="0" err="1" smtClean="0">
                    <a:latin typeface="Arial" pitchFamily="34" charset="0"/>
                    <a:cs typeface="Arial" pitchFamily="34" charset="0"/>
                  </a:rPr>
                  <a:t>harorat</a:t>
                </a:r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800" dirty="0" err="1" smtClean="0">
                    <a:latin typeface="Arial" pitchFamily="34" charset="0"/>
                    <a:cs typeface="Arial" pitchFamily="34" charset="0"/>
                  </a:rPr>
                  <a:t>koeffisiyenti</a:t>
                </a:r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 2 </a:t>
                </a:r>
                <a:r>
                  <a:rPr lang="en-US" sz="4800" dirty="0" err="1" smtClean="0"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800" dirty="0" err="1" smtClean="0"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. 303 K da </a:t>
                </a:r>
                <a:r>
                  <a:rPr lang="en-US" sz="4800" dirty="0" err="1" smtClean="0">
                    <a:latin typeface="Arial" pitchFamily="34" charset="0"/>
                    <a:cs typeface="Arial" pitchFamily="34" charset="0"/>
                  </a:rPr>
                  <a:t>bu</a:t>
                </a:r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800" dirty="0" err="1" smtClean="0">
                    <a:latin typeface="Arial" pitchFamily="34" charset="0"/>
                    <a:cs typeface="Arial" pitchFamily="34" charset="0"/>
                  </a:rPr>
                  <a:t>ikkala</a:t>
                </a:r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800" dirty="0" err="1" smtClean="0">
                    <a:latin typeface="Arial" pitchFamily="34" charset="0"/>
                    <a:cs typeface="Arial" pitchFamily="34" charset="0"/>
                  </a:rPr>
                  <a:t>reaksiyalar</a:t>
                </a:r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800" dirty="0" err="1" smtClean="0">
                    <a:latin typeface="Arial" pitchFamily="34" charset="0"/>
                    <a:cs typeface="Arial" pitchFamily="34" charset="0"/>
                  </a:rPr>
                  <a:t>tezliklari</a:t>
                </a:r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800" dirty="0" err="1" smtClean="0">
                    <a:latin typeface="Arial" pitchFamily="34" charset="0"/>
                    <a:cs typeface="Arial" pitchFamily="34" charset="0"/>
                  </a:rPr>
                  <a:t>nisbati</a:t>
                </a:r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 1:2,25 </a:t>
                </a:r>
                <a:r>
                  <a:rPr lang="en-US" sz="4800" dirty="0" err="1" smtClean="0">
                    <a:latin typeface="Arial" pitchFamily="34" charset="0"/>
                    <a:cs typeface="Arial" pitchFamily="34" charset="0"/>
                  </a:rPr>
                  <a:t>bo‘lib</a:t>
                </a:r>
                <a:endParaRPr lang="en-US" sz="4800" dirty="0" smtClean="0">
                  <a:latin typeface="Arial" pitchFamily="34" charset="0"/>
                  <a:cs typeface="Arial" pitchFamily="34" charset="0"/>
                </a:endParaRPr>
              </a:p>
              <a:p>
                <a:pPr algn="ctr"/>
                <a:r>
                  <a:rPr lang="en-US" sz="4800" smtClean="0">
                    <a:latin typeface="Arial" pitchFamily="34" charset="0"/>
                    <a:cs typeface="Arial" pitchFamily="34" charset="0"/>
                  </a:rPr>
                  <a:t>qoldi.Ikkinchi </a:t>
                </a:r>
                <a:r>
                  <a:rPr lang="en-US" sz="4800" dirty="0" err="1" smtClean="0">
                    <a:latin typeface="Arial" pitchFamily="34" charset="0"/>
                    <a:cs typeface="Arial" pitchFamily="34" charset="0"/>
                  </a:rPr>
                  <a:t>reaksiya</a:t>
                </a:r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800" dirty="0" err="1" smtClean="0"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800" dirty="0" err="1" smtClean="0">
                    <a:latin typeface="Arial" pitchFamily="34" charset="0"/>
                    <a:cs typeface="Arial" pitchFamily="34" charset="0"/>
                  </a:rPr>
                  <a:t>harorat</a:t>
                </a:r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800" dirty="0" err="1" smtClean="0">
                    <a:latin typeface="Arial" pitchFamily="34" charset="0"/>
                    <a:cs typeface="Arial" pitchFamily="34" charset="0"/>
                  </a:rPr>
                  <a:t>koeffisiyentini</a:t>
                </a:r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800" dirty="0" err="1" smtClean="0">
                    <a:latin typeface="Arial" pitchFamily="34" charset="0"/>
                    <a:cs typeface="Arial" pitchFamily="34" charset="0"/>
                  </a:rPr>
                  <a:t>aniqlang</a:t>
                </a:r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?   </a:t>
                </a: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226" y="1446194"/>
                <a:ext cx="11811000" cy="4524315"/>
              </a:xfrm>
              <a:prstGeom prst="rect">
                <a:avLst/>
              </a:prstGeom>
              <a:blipFill rotWithShape="0">
                <a:blip r:embed="rId3"/>
                <a:stretch>
                  <a:fillRect l="-774" t="-3235" r="-774" b="-60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9613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-masalaning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96240" y="1446194"/>
                <a:ext cx="4248785" cy="42473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5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54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(1) </a:t>
                </a:r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en-US" sz="5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5400" b="1" dirty="0">
                    <a:latin typeface="Arial" pitchFamily="34" charset="0"/>
                    <a:cs typeface="Arial" pitchFamily="34" charset="0"/>
                  </a:rPr>
                  <a:t>10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5400" b="1" dirty="0">
                        <a:latin typeface="Arial" pitchFamily="34" charset="0"/>
                        <a:cs typeface="Arial" pitchFamily="34" charset="0"/>
                      </a:rPr>
                      <m:t>ᵒ</m:t>
                    </m:r>
                    <m:r>
                      <m:rPr>
                        <m:nor/>
                      </m:rPr>
                      <a:rPr lang="en-US" sz="5400" b="1" dirty="0">
                        <a:latin typeface="Arial" pitchFamily="34" charset="0"/>
                        <a:cs typeface="Arial" pitchFamily="34" charset="0"/>
                      </a:rPr>
                      <m:t>C</m:t>
                    </m:r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54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(2)</a:t>
                </a:r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=303 K </a:t>
                </a:r>
              </a:p>
              <a:p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54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ᵞ </a:t>
                </a:r>
                <a:r>
                  <a:rPr lang="en-US" sz="54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(1)</a:t>
                </a:r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= 2</a:t>
                </a:r>
              </a:p>
              <a:p>
                <a:r>
                  <a:rPr lang="en-US" sz="54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54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ᵞ </a:t>
                </a:r>
                <a:r>
                  <a:rPr lang="en-US" sz="54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(2)</a:t>
                </a:r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= ?               </a:t>
                </a:r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0" y="1446194"/>
                <a:ext cx="4248785" cy="4247317"/>
              </a:xfrm>
              <a:prstGeom prst="rect">
                <a:avLst/>
              </a:prstGeom>
              <a:blipFill>
                <a:blip r:embed="rId3"/>
                <a:stretch>
                  <a:fillRect l="-7604" t="-4017" r="-33859" b="-77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4119562"/>
            <a:ext cx="2743200" cy="2298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645025" y="2121449"/>
                <a:ext cx="6092825" cy="175432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sz="5400" dirty="0">
                    <a:latin typeface="Arial" pitchFamily="34" charset="0"/>
                    <a:cs typeface="Arial" pitchFamily="34" charset="0"/>
                  </a:rPr>
                  <a:t>K=C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5400" b="1" dirty="0">
                        <a:latin typeface="Arial" pitchFamily="34" charset="0"/>
                        <a:cs typeface="Arial" pitchFamily="34" charset="0"/>
                      </a:rPr>
                      <m:t>ᵒ</m:t>
                    </m:r>
                  </m:oMath>
                </a14:m>
                <a:r>
                  <a:rPr lang="en-US" sz="5400" dirty="0">
                    <a:latin typeface="Arial" pitchFamily="34" charset="0"/>
                    <a:cs typeface="Arial" pitchFamily="34" charset="0"/>
                  </a:rPr>
                  <a:t>+273</a:t>
                </a:r>
              </a:p>
              <a:p>
                <a:r>
                  <a:rPr lang="en-US" sz="5400" dirty="0">
                    <a:latin typeface="Arial" pitchFamily="34" charset="0"/>
                    <a:cs typeface="Arial" pitchFamily="34" charset="0"/>
                  </a:rPr>
                  <a:t>C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5400" b="1" dirty="0">
                        <a:latin typeface="Arial" pitchFamily="34" charset="0"/>
                        <a:cs typeface="Arial" pitchFamily="34" charset="0"/>
                      </a:rPr>
                      <m:t>ᵒ</m:t>
                    </m:r>
                  </m:oMath>
                </a14:m>
                <a:r>
                  <a:rPr lang="en-US" sz="5400" dirty="0">
                    <a:latin typeface="Arial" pitchFamily="34" charset="0"/>
                    <a:cs typeface="Arial" pitchFamily="34" charset="0"/>
                  </a:rPr>
                  <a:t>=303-273=30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5400" b="1" dirty="0">
                        <a:latin typeface="Arial" pitchFamily="34" charset="0"/>
                        <a:cs typeface="Arial" pitchFamily="34" charset="0"/>
                      </a:rPr>
                      <m:t>ᵒ</m:t>
                    </m:r>
                  </m:oMath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5025" y="2121449"/>
                <a:ext cx="6092825" cy="1754326"/>
              </a:xfrm>
              <a:prstGeom prst="rect">
                <a:avLst/>
              </a:prstGeom>
              <a:blipFill>
                <a:blip r:embed="rId5"/>
                <a:stretch>
                  <a:fillRect l="-5405" t="-9722" b="-201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5978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8" y="286572"/>
            <a:ext cx="11789394" cy="836865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2-masalaning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9271" y="1343092"/>
            <a:ext cx="11638250" cy="1133600"/>
          </a:xfrm>
          <a:prstGeom prst="rect">
            <a:avLst/>
          </a:prstGeom>
        </p:spPr>
        <p:txBody>
          <a:bodyPr wrap="square" lIns="195133" tIns="97566" rIns="195133" bIns="97566">
            <a:spAutoFit/>
          </a:bodyPr>
          <a:lstStyle/>
          <a:p>
            <a:pPr algn="just">
              <a:spcAft>
                <a:spcPts val="1280"/>
              </a:spcAft>
            </a:pPr>
            <a:r>
              <a:rPr lang="fr-FR" sz="6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6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06425" y="2062162"/>
                <a:ext cx="11125199" cy="338897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95133" tIns="97566" rIns="195133" bIns="97566" rtlCol="0" anchor="ctr"/>
              <a:lstStyle/>
              <a:p>
                <a:pPr algn="ctr"/>
                <a:r>
                  <a:rPr lang="en-US" sz="54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6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V</a:t>
                </a:r>
                <a:r>
                  <a:rPr lang="en-US" sz="6000" baseline="-25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en-US" sz="6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=V</a:t>
                </a:r>
                <a:r>
                  <a:rPr lang="en-US" sz="6000" baseline="-25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en-US" sz="6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*ᵞ</a:t>
                </a:r>
                <a14:m>
                  <m:oMath xmlns:m="http://schemas.openxmlformats.org/officeDocument/2006/math">
                    <m:r>
                      <a:rPr lang="en-US" sz="6000" i="1" smtClean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ru-RU" sz="6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600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t</m:t>
                        </m:r>
                        <m:r>
                          <m:rPr>
                            <m:nor/>
                          </m:rPr>
                          <a:rPr lang="en-US" sz="6000" baseline="-2500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sz="600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US" sz="600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t</m:t>
                        </m:r>
                        <m:r>
                          <m:rPr>
                            <m:nor/>
                          </m:rPr>
                          <a:rPr lang="en-US" sz="6000" baseline="-2500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ru-RU" sz="600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 </m:t>
                        </m:r>
                      </m:num>
                      <m:den>
                        <m:r>
                          <a:rPr lang="en-US" sz="6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10</m:t>
                        </m:r>
                      </m:den>
                    </m:f>
                  </m:oMath>
                </a14:m>
                <a:endParaRPr lang="ru-RU" sz="60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425" y="2062162"/>
                <a:ext cx="11125199" cy="338897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843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8" y="286572"/>
            <a:ext cx="11789394" cy="836865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2-masalaning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9271" y="1343092"/>
            <a:ext cx="11638250" cy="1133600"/>
          </a:xfrm>
          <a:prstGeom prst="rect">
            <a:avLst/>
          </a:prstGeom>
        </p:spPr>
        <p:txBody>
          <a:bodyPr wrap="square" lIns="195133" tIns="97566" rIns="195133" bIns="97566">
            <a:spAutoFit/>
          </a:bodyPr>
          <a:lstStyle/>
          <a:p>
            <a:pPr algn="just">
              <a:spcAft>
                <a:spcPts val="1280"/>
              </a:spcAft>
            </a:pPr>
            <a:r>
              <a:rPr lang="fr-FR" sz="6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6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717925" y="3262313"/>
            <a:ext cx="12185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3717925" y="3262313"/>
            <a:ext cx="12185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Таблица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64559498"/>
                  </p:ext>
                </p:extLst>
              </p:nvPr>
            </p:nvGraphicFramePr>
            <p:xfrm>
              <a:off x="3502025" y="1628236"/>
              <a:ext cx="6577965" cy="4182554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066800">
                      <a:extLst>
                        <a:ext uri="{9D8B030D-6E8A-4147-A177-3AD203B41FA5}">
                          <a16:colId xmlns:a16="http://schemas.microsoft.com/office/drawing/2014/main" xmlns="" val="20000"/>
                        </a:ext>
                      </a:extLst>
                    </a:gridCol>
                    <a:gridCol w="1828800">
                      <a:extLst>
                        <a:ext uri="{9D8B030D-6E8A-4147-A177-3AD203B41FA5}">
                          <a16:colId xmlns:a16="http://schemas.microsoft.com/office/drawing/2014/main" xmlns="" val="20001"/>
                        </a:ext>
                      </a:extLst>
                    </a:gridCol>
                    <a:gridCol w="2332355">
                      <a:extLst>
                        <a:ext uri="{9D8B030D-6E8A-4147-A177-3AD203B41FA5}">
                          <a16:colId xmlns:a16="http://schemas.microsoft.com/office/drawing/2014/main" xmlns="" val="20002"/>
                        </a:ext>
                      </a:extLst>
                    </a:gridCol>
                    <a:gridCol w="1350010">
                      <a:extLst>
                        <a:ext uri="{9D8B030D-6E8A-4147-A177-3AD203B41FA5}">
                          <a16:colId xmlns:a16="http://schemas.microsoft.com/office/drawing/2014/main" xmlns="" val="20003"/>
                        </a:ext>
                      </a:extLst>
                    </a:gridCol>
                  </a:tblGrid>
                  <a:tr h="160020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 dirty="0">
                              <a:effectLst/>
                            </a:rPr>
                            <a:t> </a:t>
                          </a:r>
                          <a:r>
                            <a:rPr lang="en-US" sz="4000" dirty="0" smtClean="0">
                              <a:solidFill>
                                <a:srgbClr val="002060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ᵞ</a:t>
                          </a:r>
                          <a:endParaRPr lang="ru-RU" sz="40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indent="0" algn="l" defTabSz="701985" rtl="0" eaLnBrk="1" fontAlgn="auto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4000" b="1" dirty="0" smtClean="0">
                              <a:latin typeface="Arial" pitchFamily="34" charset="0"/>
                              <a:cs typeface="Arial" pitchFamily="34" charset="0"/>
                            </a:rPr>
                            <a:t>10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nor/>
                                </m:rPr>
                                <a:rPr lang="en-US" sz="4000" b="1" dirty="0">
                                  <a:latin typeface="Arial" pitchFamily="34" charset="0"/>
                                  <a:cs typeface="Arial" pitchFamily="34" charset="0"/>
                                </a:rPr>
                                <m:t>ᵒ</m:t>
                              </m:r>
                              <m:r>
                                <m:rPr>
                                  <m:nor/>
                                </m:rPr>
                                <a:rPr lang="en-US" sz="4000" b="1" dirty="0">
                                  <a:latin typeface="Arial" pitchFamily="34" charset="0"/>
                                  <a:cs typeface="Arial" pitchFamily="34" charset="0"/>
                                </a:rPr>
                                <m:t>C</m:t>
                              </m:r>
                            </m:oMath>
                          </a14:m>
                          <a:r>
                            <a:rPr lang="en-US" sz="4000" dirty="0" smtClean="0">
                              <a:latin typeface="Arial" pitchFamily="34" charset="0"/>
                              <a:cs typeface="Arial" pitchFamily="34" charset="0"/>
                            </a:rPr>
                            <a:t> </a:t>
                          </a:r>
                        </a:p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ru-RU" sz="40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4000" b="1" dirty="0" smtClean="0">
                              <a:latin typeface="Arial" pitchFamily="34" charset="0"/>
                              <a:cs typeface="Arial" pitchFamily="34" charset="0"/>
                            </a:rPr>
                            <a:t>2</a:t>
                          </a:r>
                          <a:r>
                            <a:rPr lang="en-US" sz="4000" b="1" dirty="0" smtClean="0">
                              <a:latin typeface="Arial" pitchFamily="34" charset="0"/>
                              <a:cs typeface="Arial" pitchFamily="34" charset="0"/>
                            </a:rPr>
                            <a:t>0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nor/>
                                </m:rPr>
                                <a:rPr lang="en-US" sz="4000" b="1" dirty="0">
                                  <a:latin typeface="Arial" pitchFamily="34" charset="0"/>
                                  <a:cs typeface="Arial" pitchFamily="34" charset="0"/>
                                </a:rPr>
                                <m:t>ᵒ</m:t>
                              </m:r>
                              <m:r>
                                <m:rPr>
                                  <m:nor/>
                                </m:rPr>
                                <a:rPr lang="en-US" sz="4000" b="1" dirty="0">
                                  <a:latin typeface="Arial" pitchFamily="34" charset="0"/>
                                  <a:cs typeface="Arial" pitchFamily="34" charset="0"/>
                                </a:rPr>
                                <m:t>C</m:t>
                              </m:r>
                            </m:oMath>
                          </a14:m>
                          <a:r>
                            <a:rPr lang="en-US" sz="4000" dirty="0">
                              <a:effectLst/>
                            </a:rPr>
                            <a:t> </a:t>
                          </a:r>
                          <a:endParaRPr lang="ru-RU" sz="40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 dirty="0">
                              <a:effectLst/>
                            </a:rPr>
                            <a:t> </a:t>
                          </a:r>
                          <a:r>
                            <a:rPr lang="ru-RU" sz="4000" dirty="0" smtClean="0">
                              <a:effectLst/>
                            </a:rPr>
                            <a:t>30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nor/>
                                </m:rPr>
                                <a:rPr lang="en-US" sz="4000" b="1" dirty="0" smtClean="0">
                                  <a:latin typeface="Arial" pitchFamily="34" charset="0"/>
                                  <a:cs typeface="Arial" pitchFamily="34" charset="0"/>
                                </a:rPr>
                                <m:t>ᵒ</m:t>
                              </m:r>
                              <m:r>
                                <m:rPr>
                                  <m:nor/>
                                </m:rPr>
                                <a:rPr lang="en-US" sz="4000" b="1" dirty="0" smtClean="0">
                                  <a:latin typeface="Arial" pitchFamily="34" charset="0"/>
                                  <a:cs typeface="Arial" pitchFamily="34" charset="0"/>
                                </a:rPr>
                                <m:t>C</m:t>
                              </m:r>
                            </m:oMath>
                          </a14:m>
                          <a:endParaRPr lang="ru-RU" sz="40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xmlns="" val="10000"/>
                      </a:ext>
                    </a:extLst>
                  </a:tr>
                  <a:tr h="1525904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>
                              <a:effectLst/>
                            </a:rPr>
                            <a:t>2</a:t>
                          </a:r>
                          <a:endParaRPr lang="ru-RU" sz="40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>
                              <a:effectLst/>
                            </a:rPr>
                            <a:t>1</a:t>
                          </a:r>
                          <a:endParaRPr lang="ru-RU" sz="40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 dirty="0">
                              <a:effectLst/>
                            </a:rPr>
                            <a:t>2</a:t>
                          </a:r>
                          <a:endParaRPr lang="ru-RU" sz="40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 dirty="0">
                              <a:effectLst/>
                            </a:rPr>
                            <a:t>4</a:t>
                          </a:r>
                          <a:endParaRPr lang="ru-RU" sz="40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xmlns="" val="10001"/>
                      </a:ext>
                    </a:extLst>
                  </a:tr>
                  <a:tr h="105645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>
                              <a:effectLst/>
                            </a:rPr>
                            <a:t>x</a:t>
                          </a:r>
                          <a:endParaRPr lang="ru-RU" sz="40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>
                              <a:effectLst/>
                            </a:rPr>
                            <a:t>1</a:t>
                          </a:r>
                          <a:endParaRPr lang="ru-RU" sz="40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>
                              <a:effectLst/>
                            </a:rPr>
                            <a:t>x</a:t>
                          </a:r>
                          <a:endParaRPr lang="ru-RU" sz="40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 dirty="0">
                              <a:effectLst/>
                            </a:rPr>
                            <a:t>x</a:t>
                          </a:r>
                          <a:r>
                            <a:rPr lang="en-US" sz="4000" baseline="30000" dirty="0">
                              <a:effectLst/>
                            </a:rPr>
                            <a:t>2</a:t>
                          </a:r>
                          <a:endParaRPr lang="ru-RU" sz="40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xmlns="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Таблица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64559498"/>
                  </p:ext>
                </p:extLst>
              </p:nvPr>
            </p:nvGraphicFramePr>
            <p:xfrm>
              <a:off x="3502025" y="1628236"/>
              <a:ext cx="6577965" cy="4182554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066800"/>
                    <a:gridCol w="1828800"/>
                    <a:gridCol w="2332355"/>
                    <a:gridCol w="1350010"/>
                  </a:tblGrid>
                  <a:tr h="160020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 dirty="0">
                              <a:effectLst/>
                            </a:rPr>
                            <a:t> </a:t>
                          </a:r>
                          <a:r>
                            <a:rPr lang="en-US" sz="4000" dirty="0" smtClean="0">
                              <a:solidFill>
                                <a:srgbClr val="002060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a:t>ᵞ</a:t>
                          </a:r>
                          <a:endParaRPr lang="ru-RU" sz="40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58333" t="-7634" r="-201667" b="-1622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124021" t="-7634" r="-57963" b="-1622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386486" t="-7634" b="-162214"/>
                          </a:stretch>
                        </a:blipFill>
                      </a:tcPr>
                    </a:tc>
                  </a:tr>
                  <a:tr h="1525904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>
                              <a:effectLst/>
                            </a:rPr>
                            <a:t>2</a:t>
                          </a:r>
                          <a:endParaRPr lang="ru-RU" sz="40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>
                              <a:effectLst/>
                            </a:rPr>
                            <a:t>1</a:t>
                          </a:r>
                          <a:endParaRPr lang="ru-RU" sz="40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 dirty="0">
                              <a:effectLst/>
                            </a:rPr>
                            <a:t>2</a:t>
                          </a:r>
                          <a:endParaRPr lang="ru-RU" sz="40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 dirty="0">
                              <a:effectLst/>
                            </a:rPr>
                            <a:t>4</a:t>
                          </a:r>
                          <a:endParaRPr lang="ru-RU" sz="40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105645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>
                              <a:effectLst/>
                            </a:rPr>
                            <a:t>x</a:t>
                          </a:r>
                          <a:endParaRPr lang="ru-RU" sz="40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>
                              <a:effectLst/>
                            </a:rPr>
                            <a:t>1</a:t>
                          </a:r>
                          <a:endParaRPr lang="ru-RU" sz="40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>
                              <a:effectLst/>
                            </a:rPr>
                            <a:t>x</a:t>
                          </a:r>
                          <a:endParaRPr lang="ru-RU" sz="40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 dirty="0">
                              <a:effectLst/>
                            </a:rPr>
                            <a:t>x</a:t>
                          </a:r>
                          <a:r>
                            <a:rPr lang="en-US" sz="4000" baseline="30000" dirty="0">
                              <a:effectLst/>
                            </a:rPr>
                            <a:t>2</a:t>
                          </a:r>
                          <a:endParaRPr lang="ru-RU" sz="40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Fallback>
      </mc:AlternateContent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3717925" y="3262313"/>
            <a:ext cx="12185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17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2.xml><?xml version="1.0" encoding="utf-8"?>
<a:theme xmlns:a="http://schemas.openxmlformats.org/drawingml/2006/main" name="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Тема7" id="{D065F3FC-3E9C-4AFC-AFB2-AD99FFD6EC12}" vid="{24D79D30-FFA8-4D6D-B82F-E600FF13E2CA}"/>
    </a:ext>
  </a:extLst>
</a:theme>
</file>

<file path=ppt/theme/theme3.xml><?xml version="1.0" encoding="utf-8"?>
<a:theme xmlns:a="http://schemas.openxmlformats.org/drawingml/2006/main" name="2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4.xml><?xml version="1.0" encoding="utf-8"?>
<a:theme xmlns:a="http://schemas.openxmlformats.org/drawingml/2006/main" name="3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4552</TotalTime>
  <Words>484</Words>
  <Application>Microsoft Office PowerPoint</Application>
  <PresentationFormat>Произвольный</PresentationFormat>
  <Paragraphs>163</Paragraphs>
  <Slides>27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27</vt:i4>
      </vt:variant>
    </vt:vector>
  </HeadingPairs>
  <TitlesOfParts>
    <vt:vector size="40" baseType="lpstr">
      <vt:lpstr>Arial</vt:lpstr>
      <vt:lpstr>Calibri</vt:lpstr>
      <vt:lpstr>Calibri Light</vt:lpstr>
      <vt:lpstr>Cambria Math</vt:lpstr>
      <vt:lpstr>Constantia</vt:lpstr>
      <vt:lpstr>Georgia</vt:lpstr>
      <vt:lpstr>Times New Roman</vt:lpstr>
      <vt:lpstr>Verdana</vt:lpstr>
      <vt:lpstr>Wingdings</vt:lpstr>
      <vt:lpstr>Тема10</vt:lpstr>
      <vt:lpstr>Тема7</vt:lpstr>
      <vt:lpstr>2_Тема10</vt:lpstr>
      <vt:lpstr>3_Тема10</vt:lpstr>
      <vt:lpstr>Презентация PowerPoint</vt:lpstr>
      <vt:lpstr>Презентация PowerPoint</vt:lpstr>
      <vt:lpstr>Презентация PowerPoint</vt:lpstr>
      <vt:lpstr>1-masalaning yechimi</vt:lpstr>
      <vt:lpstr>                  1-masalaning yechimi </vt:lpstr>
      <vt:lpstr>Презентация PowerPoint</vt:lpstr>
      <vt:lpstr>Презентация PowerPoint</vt:lpstr>
      <vt:lpstr>2-masalaning yechimi</vt:lpstr>
      <vt:lpstr>2-masalaning yechimi</vt:lpstr>
      <vt:lpstr>                   2-masalaning yechimi</vt:lpstr>
      <vt:lpstr>Презентация PowerPoint</vt:lpstr>
      <vt:lpstr>Презентация PowerPoint</vt:lpstr>
      <vt:lpstr>                    3-masalaning yechimi</vt:lpstr>
      <vt:lpstr>                    3-masalaning yechimi </vt:lpstr>
      <vt:lpstr>Презентация PowerPoint</vt:lpstr>
      <vt:lpstr>Презентация PowerPoint</vt:lpstr>
      <vt:lpstr>Презентация PowerPoint</vt:lpstr>
      <vt:lpstr>4-masalaning yechimi</vt:lpstr>
      <vt:lpstr>Презентация PowerPoint</vt:lpstr>
      <vt:lpstr>Презентация PowerPoint</vt:lpstr>
      <vt:lpstr>2-masalaning yechimi</vt:lpstr>
      <vt:lpstr>Презентация PowerPoint</vt:lpstr>
      <vt:lpstr>Презентация PowerPoint</vt:lpstr>
      <vt:lpstr>                    6-masalaning yechimi</vt:lpstr>
      <vt:lpstr>6-masalaning yechimi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Teacher</cp:lastModifiedBy>
  <cp:revision>449</cp:revision>
  <dcterms:created xsi:type="dcterms:W3CDTF">2020-04-09T07:32:19Z</dcterms:created>
  <dcterms:modified xsi:type="dcterms:W3CDTF">2021-02-02T09:37:03Z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