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8" r:id="rId14"/>
    <p:sldId id="279" r:id="rId15"/>
    <p:sldId id="280" r:id="rId16"/>
    <p:sldId id="275" r:id="rId17"/>
    <p:sldId id="276" r:id="rId18"/>
  </p:sldIdLst>
  <p:sldSz cx="5765800" cy="3244850"/>
  <p:notesSz cx="5765800" cy="3244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216" d="100"/>
          <a:sy n="216" d="100"/>
        </p:scale>
        <p:origin x="822" y="16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10352" y="-2328"/>
            <a:ext cx="5760085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30617" y="222930"/>
            <a:ext cx="4080510" cy="54673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lang="en-US" sz="3400" spc="-5" dirty="0" smtClean="0"/>
              <a:t>JAHON TARIXI</a:t>
            </a:r>
            <a:endParaRPr sz="3400" dirty="0"/>
          </a:p>
        </p:txBody>
      </p:sp>
      <p:sp>
        <p:nvSpPr>
          <p:cNvPr id="4" name="object 4"/>
          <p:cNvSpPr txBox="1"/>
          <p:nvPr/>
        </p:nvSpPr>
        <p:spPr>
          <a:xfrm>
            <a:off x="562369" y="1317625"/>
            <a:ext cx="2167060" cy="1136208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8387" algn="ctr">
              <a:lnSpc>
                <a:spcPts val="1952"/>
              </a:lnSpc>
              <a:spcBef>
                <a:spcPts val="110"/>
              </a:spcBef>
            </a:pPr>
            <a:r>
              <a:rPr lang="en-US" sz="2000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marL="18387">
              <a:lnSpc>
                <a:spcPts val="1952"/>
              </a:lnSpc>
              <a:spcBef>
                <a:spcPts val="110"/>
              </a:spcBef>
            </a:pPr>
            <a:endParaRPr lang="uz-Cyrl-UZ" sz="1600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8387" algn="ctr">
              <a:spcBef>
                <a:spcPts val="110"/>
              </a:spcBef>
            </a:pPr>
            <a:r>
              <a:rPr lang="ms-MY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1991 </a:t>
            </a:r>
            <a:r>
              <a:rPr lang="ms-MY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2017-yillarda </a:t>
            </a:r>
            <a:r>
              <a:rPr lang="uz-Cyrl-UZ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ms-MY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frika mamlakatlari</a:t>
            </a:r>
            <a:endParaRPr lang="en-US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16724" y="1191043"/>
            <a:ext cx="344170" cy="740410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17795" y="2103745"/>
            <a:ext cx="344170" cy="61939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" name="object 8"/>
          <p:cNvGrpSpPr/>
          <p:nvPr/>
        </p:nvGrpSpPr>
        <p:grpSpPr>
          <a:xfrm>
            <a:off x="4254501" y="263121"/>
            <a:ext cx="993142" cy="466351"/>
            <a:chOff x="4170495" y="228108"/>
            <a:chExt cx="1224286" cy="466351"/>
          </a:xfrm>
        </p:grpSpPr>
        <p:sp>
          <p:nvSpPr>
            <p:cNvPr id="9" name="object 9"/>
            <p:cNvSpPr/>
            <p:nvPr/>
          </p:nvSpPr>
          <p:spPr>
            <a:xfrm>
              <a:off x="4175581" y="228108"/>
              <a:ext cx="1219200" cy="466351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170495" y="228108"/>
              <a:ext cx="1224286" cy="466351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4295986" y="304257"/>
            <a:ext cx="1066799" cy="362279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5"/>
              </a:spcBef>
            </a:pPr>
            <a:r>
              <a:rPr lang="en-US" sz="2250" b="1" spc="10" dirty="0" smtClean="0">
                <a:solidFill>
                  <a:srgbClr val="FFFFFF"/>
                </a:solidFill>
                <a:latin typeface="Arial"/>
                <a:cs typeface="Arial"/>
              </a:rPr>
              <a:t>1</a:t>
            </a:r>
            <a:r>
              <a:rPr sz="2250" b="1" spc="10" dirty="0" smtClean="0">
                <a:solidFill>
                  <a:srgbClr val="FFFFFF"/>
                </a:solidFill>
                <a:latin typeface="Arial"/>
                <a:cs typeface="Arial"/>
              </a:rPr>
              <a:t>1</a:t>
            </a:r>
            <a:r>
              <a:rPr lang="en-US" sz="2250" b="1" spc="10" dirty="0" smtClean="0">
                <a:solidFill>
                  <a:srgbClr val="FFFFFF"/>
                </a:solidFill>
                <a:latin typeface="Arial"/>
                <a:cs typeface="Arial"/>
              </a:rPr>
              <a:t>-sinf</a:t>
            </a:r>
            <a:endParaRPr sz="2250" dirty="0">
              <a:latin typeface="Arial"/>
              <a:cs typeface="Arial"/>
            </a:endParaRPr>
          </a:p>
        </p:txBody>
      </p:sp>
      <p:pic>
        <p:nvPicPr>
          <p:cNvPr id="12" name="image105.jpe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729430" y="1059935"/>
            <a:ext cx="3020304" cy="218491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с двумя усеченными противолежащими углами 5"/>
          <p:cNvSpPr/>
          <p:nvPr/>
        </p:nvSpPr>
        <p:spPr>
          <a:xfrm>
            <a:off x="63500" y="631825"/>
            <a:ext cx="5638800" cy="1066800"/>
          </a:xfrm>
          <a:prstGeom prst="snip2Diag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ms-MY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  Afrika  </a:t>
            </a:r>
            <a:r>
              <a:rPr lang="ms-MY" sz="1200" dirty="0">
                <a:latin typeface="Arial" panose="020B0604020202020204" pitchFamily="34" charset="0"/>
                <a:cs typeface="Arial" panose="020B0604020202020204" pitchFamily="34" charset="0"/>
              </a:rPr>
              <a:t>mamlakatlarida    demokratlashtirish    tendensiyalari,    </a:t>
            </a:r>
            <a:r>
              <a:rPr lang="ms-MY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fuqarolik </a:t>
            </a:r>
            <a:r>
              <a:rPr lang="ms-MY" sz="1200" dirty="0">
                <a:latin typeface="Arial" panose="020B0604020202020204" pitchFamily="34" charset="0"/>
                <a:cs typeface="Arial" panose="020B0604020202020204" pitchFamily="34" charset="0"/>
              </a:rPr>
              <a:t>jamiyatini tuzishga intilish paydo bo‘ldi. Bir partiyali tizimdagi davlatlarning ko‘pchiligi ko‘p partiyali tizimga o‘tdi. Dasturida </a:t>
            </a:r>
            <a:r>
              <a:rPr lang="ms-MY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marksizm-leninizm </a:t>
            </a:r>
            <a:r>
              <a:rPr lang="ms-MY" sz="1200" dirty="0">
                <a:latin typeface="Arial" panose="020B0604020202020204" pitchFamily="34" charset="0"/>
                <a:cs typeface="Arial" panose="020B0604020202020204" pitchFamily="34" charset="0"/>
              </a:rPr>
              <a:t>haqidagi nizom saqlanib  qolayotgan  hukmron  partiyalar bu yo‘riqlardan voz kechdilar, marksizmga sodiq qolgan </a:t>
            </a:r>
            <a:r>
              <a:rPr lang="ms-MY" sz="1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Efiopiya</a:t>
            </a:r>
            <a:r>
              <a:rPr lang="ms-MY" sz="1200" dirty="0">
                <a:latin typeface="Arial" panose="020B0604020202020204" pitchFamily="34" charset="0"/>
                <a:cs typeface="Arial" panose="020B0604020202020204" pitchFamily="34" charset="0"/>
              </a:rPr>
              <a:t>dagi</a:t>
            </a:r>
            <a:r>
              <a:rPr lang="ms-MY" sz="1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ms-MY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Mengistu Xayle Mariam </a:t>
            </a:r>
            <a:r>
              <a:rPr lang="ms-MY" sz="1200" dirty="0">
                <a:latin typeface="Arial" panose="020B0604020202020204" pitchFamily="34" charset="0"/>
                <a:cs typeface="Arial" panose="020B0604020202020204" pitchFamily="34" charset="0"/>
              </a:rPr>
              <a:t>hukumati 1991-yili ag‘darib tashlandi.</a:t>
            </a: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с двумя усеченными противолежащими углами 6"/>
          <p:cNvSpPr/>
          <p:nvPr/>
        </p:nvSpPr>
        <p:spPr>
          <a:xfrm>
            <a:off x="63500" y="1903856"/>
            <a:ext cx="5638800" cy="1242569"/>
          </a:xfrm>
          <a:prstGeom prst="snip2Diag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ms-MY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    Ammo </a:t>
            </a:r>
            <a:r>
              <a:rPr lang="ms-MY" sz="1300" dirty="0">
                <a:latin typeface="Arial" panose="020B0604020202020204" pitchFamily="34" charset="0"/>
                <a:cs typeface="Arial" panose="020B0604020202020204" pitchFamily="34" charset="0"/>
              </a:rPr>
              <a:t>bu jarayonlar mintaqadagi siyosiy holatni keskinlashtirib yubordi. </a:t>
            </a:r>
            <a:r>
              <a:rPr lang="ms-MY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1989-yilda </a:t>
            </a:r>
            <a:r>
              <a:rPr lang="ms-MY" sz="13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Liberiya</a:t>
            </a:r>
            <a:r>
              <a:rPr lang="ms-MY" sz="1300" dirty="0">
                <a:latin typeface="Arial" panose="020B0604020202020204" pitchFamily="34" charset="0"/>
                <a:cs typeface="Arial" panose="020B0604020202020204" pitchFamily="34" charset="0"/>
              </a:rPr>
              <a:t>da</a:t>
            </a:r>
            <a:r>
              <a:rPr lang="ms-MY" sz="1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ms-MY" sz="1300" dirty="0">
                <a:latin typeface="Arial" panose="020B0604020202020204" pitchFamily="34" charset="0"/>
                <a:cs typeface="Arial" panose="020B0604020202020204" pitchFamily="34" charset="0"/>
              </a:rPr>
              <a:t>etnik asosda  boshlangan  fuqarolar  </a:t>
            </a:r>
            <a:r>
              <a:rPr lang="ms-MY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urushi ko‘plab </a:t>
            </a:r>
            <a:r>
              <a:rPr lang="ms-MY" sz="1300" dirty="0">
                <a:latin typeface="Arial" panose="020B0604020202020204" pitchFamily="34" charset="0"/>
                <a:cs typeface="Arial" panose="020B0604020202020204" pitchFamily="34" charset="0"/>
              </a:rPr>
              <a:t>qurbonlar va 1 </a:t>
            </a:r>
            <a:r>
              <a:rPr lang="ms-MY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million </a:t>
            </a:r>
            <a:r>
              <a:rPr lang="ms-MY" sz="1300" dirty="0">
                <a:latin typeface="Arial" panose="020B0604020202020204" pitchFamily="34" charset="0"/>
                <a:cs typeface="Arial" panose="020B0604020202020204" pitchFamily="34" charset="0"/>
              </a:rPr>
              <a:t>aholining qo‘shni davlatlarga  </a:t>
            </a:r>
            <a:r>
              <a:rPr lang="ms-MY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ommaviy </a:t>
            </a:r>
            <a:r>
              <a:rPr lang="ms-MY" sz="1300" dirty="0">
                <a:latin typeface="Arial" panose="020B0604020202020204" pitchFamily="34" charset="0"/>
                <a:cs typeface="Arial" panose="020B0604020202020204" pitchFamily="34" charset="0"/>
              </a:rPr>
              <a:t>qochishiga olib keldi. Mamlakat xarob ahvolga keldi. Faqat Liberiyaga xalqaro harbiy kuchlarni kiritish ahvolni biroz tartibga </a:t>
            </a:r>
            <a:r>
              <a:rPr lang="ms-MY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keltirdi.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6848" y="37465"/>
            <a:ext cx="5650865" cy="365760"/>
          </a:xfrm>
          <a:custGeom>
            <a:avLst/>
            <a:gdLst/>
            <a:ahLst/>
            <a:cxnLst/>
            <a:rect l="l" t="t" r="r" b="b"/>
            <a:pathLst>
              <a:path w="5650865" h="748665">
                <a:moveTo>
                  <a:pt x="5650710" y="0"/>
                </a:moveTo>
                <a:lnTo>
                  <a:pt x="0" y="0"/>
                </a:lnTo>
                <a:lnTo>
                  <a:pt x="0" y="748562"/>
                </a:lnTo>
                <a:lnTo>
                  <a:pt x="5650710" y="748562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/>
            <a:r>
              <a:rPr lang="en-US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Syerra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-Leone, Ruanda </a:t>
            </a:r>
            <a:r>
              <a:rPr lang="en-US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Burundi</a:t>
            </a:r>
            <a:endParaRPr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511300" y="631824"/>
            <a:ext cx="4206413" cy="914401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ms-MY" sz="1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Syerra-Leone</a:t>
            </a:r>
            <a:r>
              <a:rPr lang="ms-MY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</a:t>
            </a:r>
            <a:r>
              <a:rPr lang="ms-MY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ms-MY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 harbiy to‘ntarishlar va qurolli  mojarolar  </a:t>
            </a:r>
            <a:r>
              <a:rPr lang="ms-MY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fuqarolar </a:t>
            </a:r>
            <a:r>
              <a:rPr lang="ms-MY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urushiga olib keldi. Faqat BMT aralashuvi keskinlikni biroz yumshatdi, ammo mamlakat iqtisodi vayron bo‘lgan edi.</a:t>
            </a:r>
            <a:endParaRPr lang="ru-RU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3659" y="1622423"/>
            <a:ext cx="3057842" cy="1622427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ms-MY" sz="1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Ruanda va Burundi</a:t>
            </a:r>
            <a:r>
              <a:rPr lang="ms-MY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</a:t>
            </a:r>
            <a:r>
              <a:rPr lang="ms-MY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ms-MY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 qonli mojarolar bo‘lib o‘tdi. 1990-yillar o‘rtalariga kelib tutsi va xutu xalqlari o‘rtasidagi kurash keskinlashib, genotsidga olib keldi. Natijada Ruandaning 1 </a:t>
            </a:r>
            <a:r>
              <a:rPr lang="ms-MY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millionga </a:t>
            </a:r>
            <a:r>
              <a:rPr lang="ms-MY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yaqin  aholisi halok bo‘ldi, Burundida 1 </a:t>
            </a:r>
            <a:r>
              <a:rPr lang="ms-MY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millionga </a:t>
            </a:r>
            <a:r>
              <a:rPr lang="ms-MY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yaqin kishi qochoqqa aylandi.</a:t>
            </a:r>
            <a:endParaRPr lang="ru-RU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 descr="https://i.pinimg.com/originals/8c/e9/c6/8ce9c6b9765efab620c796e928aa82eb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59" y="631824"/>
            <a:ext cx="1381441" cy="914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s://live.staticflickr.com/1543/25302862334_10166955da_b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7700" y="1622423"/>
            <a:ext cx="1181153" cy="7878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достопримечательности Бурунди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5052" y="2410242"/>
            <a:ext cx="1143069" cy="737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Прямоугольник с двумя скругленными противолежащими углами 9"/>
          <p:cNvSpPr/>
          <p:nvPr/>
        </p:nvSpPr>
        <p:spPr>
          <a:xfrm>
            <a:off x="1358899" y="684107"/>
            <a:ext cx="4267201" cy="2368652"/>
          </a:xfrm>
          <a:prstGeom prst="round2Diag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ms-MY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 1997-yili </a:t>
            </a:r>
            <a:r>
              <a:rPr lang="ms-MY" sz="1200" b="1" dirty="0">
                <a:latin typeface="Arial" panose="020B0604020202020204" pitchFamily="34" charset="0"/>
                <a:cs typeface="Arial" panose="020B0604020202020204" pitchFamily="34" charset="0"/>
              </a:rPr>
              <a:t>Kongo Demokratik Respublikasida </a:t>
            </a:r>
            <a:r>
              <a:rPr lang="ms-MY" sz="1200" dirty="0">
                <a:latin typeface="Arial" panose="020B0604020202020204" pitchFamily="34" charset="0"/>
                <a:cs typeface="Arial" panose="020B0604020202020204" pitchFamily="34" charset="0"/>
              </a:rPr>
              <a:t>Mobutuning </a:t>
            </a:r>
            <a:r>
              <a:rPr lang="ms-MY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diktatorlik </a:t>
            </a:r>
            <a:r>
              <a:rPr lang="ms-MY" sz="1200" dirty="0">
                <a:latin typeface="Arial" panose="020B0604020202020204" pitchFamily="34" charset="0"/>
                <a:cs typeface="Arial" panose="020B0604020202020204" pitchFamily="34" charset="0"/>
              </a:rPr>
              <a:t>rejimi ag‘darildi. Ammo yangi hukumat uzoq yillar </a:t>
            </a:r>
            <a:r>
              <a:rPr lang="ms-MY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davomida to‘planib </a:t>
            </a:r>
            <a:r>
              <a:rPr lang="ms-MY" sz="1200" dirty="0">
                <a:latin typeface="Arial" panose="020B0604020202020204" pitchFamily="34" charset="0"/>
                <a:cs typeface="Arial" panose="020B0604020202020204" pitchFamily="34" charset="0"/>
              </a:rPr>
              <a:t>qolgan ijtimoiy-iqtisodiy inqirozni yengib, etnik ziddiyatlarni yumshata olmadi. </a:t>
            </a:r>
            <a:endParaRPr lang="ms-MY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ms-MY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ms-MY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 BMT  </a:t>
            </a:r>
            <a:r>
              <a:rPr lang="ms-MY" sz="1200" dirty="0">
                <a:latin typeface="Arial" panose="020B0604020202020204" pitchFamily="34" charset="0"/>
                <a:cs typeface="Arial" panose="020B0604020202020204" pitchFamily="34" charset="0"/>
              </a:rPr>
              <a:t>Kongo  Demokratik  Respublikasini  dunyoning eng qashshoq mamlakati deb tan </a:t>
            </a:r>
            <a:r>
              <a:rPr lang="ms-MY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oldi. Kongo </a:t>
            </a:r>
            <a:r>
              <a:rPr lang="ms-MY" sz="1200" dirty="0">
                <a:latin typeface="Arial" panose="020B0604020202020204" pitchFamily="34" charset="0"/>
                <a:cs typeface="Arial" panose="020B0604020202020204" pitchFamily="34" charset="0"/>
              </a:rPr>
              <a:t>inqiroziga Afrikadagi qator davlatlar: Janubiy Afrika </a:t>
            </a:r>
            <a:r>
              <a:rPr lang="ms-MY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Respublikasi</a:t>
            </a:r>
            <a:r>
              <a:rPr lang="ms-MY" sz="1200" dirty="0">
                <a:latin typeface="Arial" panose="020B0604020202020204" pitchFamily="34" charset="0"/>
                <a:cs typeface="Arial" panose="020B0604020202020204" pitchFamily="34" charset="0"/>
              </a:rPr>
              <a:t>,  Angola,  Namibiya,  Uganda,  Ruanda,  Zimbabve  ham  u  yoki bu darajada hissa qo‘shdi. Ularning  barchasi  mojaroni  tinch  yo‘l  </a:t>
            </a:r>
            <a:r>
              <a:rPr lang="ms-MY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bilan </a:t>
            </a:r>
            <a:r>
              <a:rPr lang="ms-MY" sz="1200" dirty="0">
                <a:latin typeface="Arial" panose="020B0604020202020204" pitchFamily="34" charset="0"/>
                <a:cs typeface="Arial" panose="020B0604020202020204" pitchFamily="34" charset="0"/>
              </a:rPr>
              <a:t>hal qilish to‘g‘risida bayonot bersalar-da, bir guruhi markaziy hokimiyatni, boshqalari isyonchilarni </a:t>
            </a:r>
            <a:r>
              <a:rPr lang="ms-MY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qo‘llab-quvvatladi.</a:t>
            </a: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240026" y="98425"/>
            <a:ext cx="40050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ms-MY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Kongo Demokratik Respublikasi</a:t>
            </a: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1026" name="Picture 2" descr="https://rossaprimavera.ru/static/files/28712f84214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160" y="684107"/>
            <a:ext cx="1127594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s13.stc.all.kpcdn.net/share/i/12/10461877/wr-96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75" y="1881280"/>
            <a:ext cx="1185179" cy="7765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Прямоугольник с двумя скругленными противолежащими углами 9"/>
          <p:cNvSpPr/>
          <p:nvPr/>
        </p:nvSpPr>
        <p:spPr>
          <a:xfrm>
            <a:off x="139700" y="668797"/>
            <a:ext cx="5334000" cy="2383962"/>
          </a:xfrm>
          <a:prstGeom prst="round2Diag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ms-MY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   Hozirgi  </a:t>
            </a:r>
            <a:r>
              <a:rPr lang="ms-MY" sz="1400" dirty="0">
                <a:latin typeface="Arial" panose="020B0604020202020204" pitchFamily="34" charset="0"/>
                <a:cs typeface="Arial" panose="020B0604020202020204" pitchFamily="34" charset="0"/>
              </a:rPr>
              <a:t>kunda qashshoqlik va korrupsiya  bilan   birga   </a:t>
            </a:r>
            <a:r>
              <a:rPr lang="ms-MY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mamlakatning </a:t>
            </a:r>
            <a:r>
              <a:rPr lang="ms-MY" sz="1400" dirty="0">
                <a:latin typeface="Arial" panose="020B0604020202020204" pitchFamily="34" charset="0"/>
                <a:cs typeface="Arial" panose="020B0604020202020204" pitchFamily="34" charset="0"/>
              </a:rPr>
              <a:t>eng katta muammolaridan biri  gender  tengsizlik  bo‘lib  </a:t>
            </a:r>
            <a:r>
              <a:rPr lang="ms-MY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qolmoqda</a:t>
            </a:r>
            <a:r>
              <a:rPr lang="ms-MY" sz="1400" dirty="0">
                <a:latin typeface="Arial" panose="020B0604020202020204" pitchFamily="34" charset="0"/>
                <a:cs typeface="Arial" panose="020B0604020202020204" pitchFamily="34" charset="0"/>
              </a:rPr>
              <a:t>. Ayollarga nisbatan zo‘ravonlik oddiy hol bo‘lib, eng dahshatlisi, aholining  katta qismi buni  oddiy   hol   sifatida   qabul   qiladi.   </a:t>
            </a:r>
            <a:endParaRPr lang="ms-MY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ms-MY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ms-MY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  Boshqa </a:t>
            </a:r>
            <a:r>
              <a:rPr lang="ms-MY" sz="1400" dirty="0">
                <a:latin typeface="Arial" panose="020B0604020202020204" pitchFamily="34" charset="0"/>
                <a:cs typeface="Arial" panose="020B0604020202020204" pitchFamily="34" charset="0"/>
              </a:rPr>
              <a:t>bir muammo Afrika mamlakatlarida zamonaviy qullikning saqlanib qolayotganligi bo‘lmoqda. Ayniqsa, bolalarning qullik holati jahon </a:t>
            </a:r>
            <a:r>
              <a:rPr lang="ms-MY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jamoatchiligini </a:t>
            </a:r>
            <a:r>
              <a:rPr lang="ms-MY" sz="1400" dirty="0">
                <a:latin typeface="Arial" panose="020B0604020202020204" pitchFamily="34" charset="0"/>
                <a:cs typeface="Arial" panose="020B0604020202020204" pitchFamily="34" charset="0"/>
              </a:rPr>
              <a:t>tashvishga solmoqda. Bugun Afrika mamlakatlarida </a:t>
            </a:r>
            <a:r>
              <a:rPr lang="ms-MY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millionlab </a:t>
            </a:r>
            <a:r>
              <a:rPr lang="ms-MY" sz="1400" dirty="0">
                <a:latin typeface="Arial" panose="020B0604020202020204" pitchFamily="34" charset="0"/>
                <a:cs typeface="Arial" panose="020B0604020202020204" pitchFamily="34" charset="0"/>
              </a:rPr>
              <a:t>bolalar qullik holatida hayot </a:t>
            </a:r>
            <a:r>
              <a:rPr lang="ms-MY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kechirismoqda.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206500" y="98425"/>
            <a:ext cx="4038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ms-MY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Kongo Demokratik Respublikasi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61986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Прямоугольник с двумя скругленными противолежащими углами 9"/>
          <p:cNvSpPr/>
          <p:nvPr/>
        </p:nvSpPr>
        <p:spPr>
          <a:xfrm>
            <a:off x="139700" y="668797"/>
            <a:ext cx="5334000" cy="2383962"/>
          </a:xfrm>
          <a:prstGeom prst="round2Diag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ms-MY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   Bu </a:t>
            </a:r>
            <a:r>
              <a:rPr lang="ms-MY" sz="1400" dirty="0">
                <a:latin typeface="Arial" panose="020B0604020202020204" pitchFamily="34" charset="0"/>
                <a:cs typeface="Arial" panose="020B0604020202020204" pitchFamily="34" charset="0"/>
              </a:rPr>
              <a:t>kabi kulfatlar Tropik va Janubiy Afrikaning katta qismidagi holatni aks ettiradi.  </a:t>
            </a:r>
            <a:r>
              <a:rPr lang="ms-MY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Bu yerda </a:t>
            </a:r>
            <a:r>
              <a:rPr lang="ms-MY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ijtimoiy-iqtisodiy  inqiroz  </a:t>
            </a:r>
            <a:r>
              <a:rPr lang="ms-MY" sz="1400" dirty="0">
                <a:latin typeface="Arial" panose="020B0604020202020204" pitchFamily="34" charset="0"/>
                <a:cs typeface="Arial" panose="020B0604020202020204" pitchFamily="34" charset="0"/>
              </a:rPr>
              <a:t>borgan  sari  kuchayib  </a:t>
            </a:r>
            <a:r>
              <a:rPr lang="ms-MY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bordi</a:t>
            </a:r>
            <a:r>
              <a:rPr lang="ms-MY" sz="1400" dirty="0">
                <a:latin typeface="Arial" panose="020B0604020202020204" pitchFamily="34" charset="0"/>
                <a:cs typeface="Arial" panose="020B0604020202020204" pitchFamily="34" charset="0"/>
              </a:rPr>
              <a:t>. Aholi o‘sish darajasining yuqoriligi ishsizlik muammosini yanada keskinlashtirdi.  Jahon  bozorida  Tropik  va  Janubiy  Afrika  </a:t>
            </a:r>
            <a:r>
              <a:rPr lang="ms-MY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xomashyosiga </a:t>
            </a:r>
            <a:r>
              <a:rPr lang="ms-MY" sz="1400" dirty="0">
                <a:latin typeface="Arial" panose="020B0604020202020204" pitchFamily="34" charset="0"/>
                <a:cs typeface="Arial" panose="020B0604020202020204" pitchFamily="34" charset="0"/>
              </a:rPr>
              <a:t>bo‘lgan talabning kamayishi mintaqa mamlakatlari  iqtisodiga  katta zarba bo‘ldi. </a:t>
            </a:r>
            <a:endParaRPr lang="ms-MY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ms-MY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ms-MY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  Afrikaning </a:t>
            </a:r>
            <a:r>
              <a:rPr lang="ms-MY" sz="1400" dirty="0">
                <a:latin typeface="Arial" panose="020B0604020202020204" pitchFamily="34" charset="0"/>
                <a:cs typeface="Arial" panose="020B0604020202020204" pitchFamily="34" charset="0"/>
              </a:rPr>
              <a:t>ko‘plab mamlakatlarida aholi jon boshiga </a:t>
            </a:r>
            <a:r>
              <a:rPr lang="ms-MY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yillik </a:t>
            </a:r>
            <a:r>
              <a:rPr lang="ms-MY" sz="1400" dirty="0">
                <a:latin typeface="Arial" panose="020B0604020202020204" pitchFamily="34" charset="0"/>
                <a:cs typeface="Arial" panose="020B0604020202020204" pitchFamily="34" charset="0"/>
              </a:rPr>
              <a:t>daromad 1960-yildagidan ham pastga tushib ketdi. Faqat 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ms-MY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XXI </a:t>
            </a:r>
            <a:r>
              <a:rPr lang="ms-MY" sz="1400" dirty="0">
                <a:latin typeface="Arial" panose="020B0604020202020204" pitchFamily="34" charset="0"/>
                <a:cs typeface="Arial" panose="020B0604020202020204" pitchFamily="34" charset="0"/>
              </a:rPr>
              <a:t>asr </a:t>
            </a:r>
            <a:r>
              <a:rPr lang="ms-MY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boshlariga kelib ijobiy </a:t>
            </a:r>
            <a:r>
              <a:rPr lang="ms-MY" sz="1400" dirty="0">
                <a:latin typeface="Arial" panose="020B0604020202020204" pitchFamily="34" charset="0"/>
                <a:cs typeface="Arial" panose="020B0604020202020204" pitchFamily="34" charset="0"/>
              </a:rPr>
              <a:t>tomonga o‘zgarish </a:t>
            </a:r>
            <a:r>
              <a:rPr lang="ms-MY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boshlandi.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57573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Прямоугольник с двумя скругленными противолежащими углами 9"/>
          <p:cNvSpPr/>
          <p:nvPr/>
        </p:nvSpPr>
        <p:spPr>
          <a:xfrm>
            <a:off x="139700" y="668797"/>
            <a:ext cx="5334000" cy="2383962"/>
          </a:xfrm>
          <a:prstGeom prst="round2Diag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ms-MY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   XXI </a:t>
            </a:r>
            <a:r>
              <a:rPr lang="ms-MY" sz="1400" dirty="0">
                <a:latin typeface="Arial" panose="020B0604020202020204" pitchFamily="34" charset="0"/>
                <a:cs typeface="Arial" panose="020B0604020202020204" pitchFamily="34" charset="0"/>
              </a:rPr>
              <a:t>asrda </a:t>
            </a:r>
            <a:r>
              <a:rPr lang="ms-MY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afrikaliklar </a:t>
            </a:r>
            <a:r>
              <a:rPr lang="ms-MY" sz="1400" dirty="0">
                <a:latin typeface="Arial" panose="020B0604020202020204" pitchFamily="34" charset="0"/>
                <a:cs typeface="Arial" panose="020B0604020202020204" pitchFamily="34" charset="0"/>
              </a:rPr>
              <a:t>oldida katta muammolar turgani aniq. Bulardan eng kattasi demografik </a:t>
            </a:r>
            <a:r>
              <a:rPr lang="ms-MY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muammo hisoblanadi. </a:t>
            </a:r>
            <a:r>
              <a:rPr lang="ms-MY" sz="1400" dirty="0">
                <a:latin typeface="Arial" panose="020B0604020202020204" pitchFamily="34" charset="0"/>
                <a:cs typeface="Arial" panose="020B0604020202020204" pitchFamily="34" charset="0"/>
              </a:rPr>
              <a:t>Qashshoqlik, dahshatli kasalliklarga  qaramasdan, XXI asr boshlarida Afrikaning  ko‘plab  mamlakatlarida  aholining  </a:t>
            </a:r>
            <a:r>
              <a:rPr lang="ms-MY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yillik </a:t>
            </a:r>
            <a:r>
              <a:rPr lang="ms-MY" sz="1400" dirty="0">
                <a:latin typeface="Arial" panose="020B0604020202020204" pitchFamily="34" charset="0"/>
                <a:cs typeface="Arial" panose="020B0604020202020204" pitchFamily="34" charset="0"/>
              </a:rPr>
              <a:t>o‘sishi juda </a:t>
            </a:r>
            <a:r>
              <a:rPr lang="ms-MY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yuqoriligicha qolmoqda. </a:t>
            </a:r>
          </a:p>
          <a:p>
            <a:pPr algn="just"/>
            <a:r>
              <a:rPr lang="ms-MY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ms-MY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  BMTning </a:t>
            </a:r>
            <a:r>
              <a:rPr lang="ms-MY" sz="1400" dirty="0">
                <a:latin typeface="Arial" panose="020B0604020202020204" pitchFamily="34" charset="0"/>
                <a:cs typeface="Arial" panose="020B0604020202020204" pitchFamily="34" charset="0"/>
              </a:rPr>
              <a:t>hisob-kitobiga ko‘ra, Afrika aholisi 2050-yilga  kelib  2  </a:t>
            </a:r>
            <a:r>
              <a:rPr lang="ms-MY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milliard  </a:t>
            </a:r>
            <a:r>
              <a:rPr lang="ms-MY" sz="1400" dirty="0">
                <a:latin typeface="Arial" panose="020B0604020202020204" pitchFamily="34" charset="0"/>
                <a:cs typeface="Arial" panose="020B0604020202020204" pitchFamily="34" charset="0"/>
              </a:rPr>
              <a:t>kishiga  yetadi.  Bu  yangi  asrda  Afrika  juda katta muammolar oldida turganligidan dalolat beradi.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349500" y="100522"/>
            <a:ext cx="7745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ms-MY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Afrika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19095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Прямоугольник с двумя усеченными противолежащими углами 8"/>
          <p:cNvSpPr/>
          <p:nvPr/>
        </p:nvSpPr>
        <p:spPr>
          <a:xfrm>
            <a:off x="164908" y="635495"/>
            <a:ext cx="5344987" cy="2129929"/>
          </a:xfrm>
          <a:prstGeom prst="snip2Diag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ms-MY" sz="1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Etnokonfessional mojaro </a:t>
            </a:r>
            <a:r>
              <a:rPr lang="ms-MY" sz="1400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ms-MY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bu etnik mojarolarning  shakllaridan </a:t>
            </a:r>
            <a:r>
              <a:rPr lang="ms-MY" sz="1400" dirty="0">
                <a:latin typeface="Arial" panose="020B0604020202020204" pitchFamily="34" charset="0"/>
                <a:cs typeface="Arial" panose="020B0604020202020204" pitchFamily="34" charset="0"/>
              </a:rPr>
              <a:t>biri bo‘lib, unda etnik ziddiyat diniy </a:t>
            </a:r>
            <a:r>
              <a:rPr lang="ms-MY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zid</a:t>
            </a:r>
            <a:r>
              <a:rPr lang="ms-MY" sz="1400" dirty="0">
                <a:latin typeface="Arial" panose="020B0604020202020204" pitchFamily="34" charset="0"/>
                <a:cs typeface="Arial" panose="020B0604020202020204" pitchFamily="34" charset="0"/>
              </a:rPr>
              <a:t>diyat </a:t>
            </a:r>
            <a:r>
              <a:rPr lang="ms-MY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bilan </a:t>
            </a:r>
            <a:r>
              <a:rPr lang="ms-MY" sz="1400" dirty="0">
                <a:latin typeface="Arial" panose="020B0604020202020204" pitchFamily="34" charset="0"/>
                <a:cs typeface="Arial" panose="020B0604020202020204" pitchFamily="34" charset="0"/>
              </a:rPr>
              <a:t>qo‘shilib </a:t>
            </a:r>
            <a:r>
              <a:rPr lang="ms-MY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ketadi.</a:t>
            </a:r>
          </a:p>
          <a:p>
            <a:pPr algn="just"/>
            <a:endParaRPr lang="ms-MY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ms-MY" sz="1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Gender </a:t>
            </a:r>
            <a:r>
              <a:rPr lang="ms-MY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tengsizlik </a:t>
            </a:r>
            <a:r>
              <a:rPr lang="ms-MY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–  bu ijtimoiy tizimning muhim belgisi bo‘lib, unga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binoan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turli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ijtimoiy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guruhlar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ayni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holatda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ms-MY" sz="1400" dirty="0">
                <a:latin typeface="Arial" panose="020B0604020202020204" pitchFamily="34" charset="0"/>
                <a:cs typeface="Arial" panose="020B0604020202020204" pitchFamily="34" charset="0"/>
              </a:rPr>
              <a:t>– erkaklar va ayollarning jamiyatdagi imkoniyatlari  bir-biridan keskin farq </a:t>
            </a:r>
            <a:r>
              <a:rPr lang="ms-MY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qiladi.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218" name="Picture 2" descr="https://dfwatch.net/wp-content/uploads/2013/10/ivanishvilii-margvelashvili_PK__12_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4" y="-6651625"/>
            <a:ext cx="2520000" cy="2112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568833" y="116204"/>
            <a:ext cx="28264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ms-MY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Mavzudagi yangi so’zlar</a:t>
            </a:r>
            <a:endParaRPr lang="ru-RU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3446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01320" y="89581"/>
            <a:ext cx="5029200" cy="315471"/>
          </a:xfrm>
        </p:spPr>
        <p:txBody>
          <a:bodyPr/>
          <a:lstStyle/>
          <a:p>
            <a:r>
              <a:rPr lang="en-US" b="0" dirty="0" err="1"/>
              <a:t>Mustahkamlash</a:t>
            </a:r>
            <a:r>
              <a:rPr lang="en-US" b="0" dirty="0"/>
              <a:t> </a:t>
            </a:r>
            <a:r>
              <a:rPr lang="en-US" b="0" dirty="0" err="1"/>
              <a:t>uchun</a:t>
            </a:r>
            <a:r>
              <a:rPr lang="en-US" b="0" dirty="0"/>
              <a:t> </a:t>
            </a:r>
            <a:r>
              <a:rPr lang="en-US" b="0" dirty="0" err="1"/>
              <a:t>savol</a:t>
            </a:r>
            <a:r>
              <a:rPr lang="en-US" b="0" dirty="0"/>
              <a:t> </a:t>
            </a:r>
            <a:r>
              <a:rPr lang="en-US" b="0" dirty="0" err="1"/>
              <a:t>va</a:t>
            </a:r>
            <a:r>
              <a:rPr lang="en-US" b="0" dirty="0"/>
              <a:t> </a:t>
            </a:r>
            <a:r>
              <a:rPr lang="en-US" b="0" dirty="0" err="1"/>
              <a:t>topshiriqlar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715876" y="659552"/>
            <a:ext cx="4910221" cy="479164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ms-MY" sz="1400" dirty="0">
                <a:latin typeface="Arial" panose="020B0604020202020204" pitchFamily="34" charset="0"/>
                <a:cs typeface="Arial" panose="020B0604020202020204" pitchFamily="34" charset="0"/>
              </a:rPr>
              <a:t>XXI asr boshiga kelib Misrning siyosiy hayotida islom </a:t>
            </a:r>
            <a:r>
              <a:rPr lang="ms-MY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fundamentalizmi </a:t>
            </a:r>
            <a:r>
              <a:rPr lang="ms-MY" sz="1400" dirty="0">
                <a:latin typeface="Arial" panose="020B0604020202020204" pitchFamily="34" charset="0"/>
                <a:cs typeface="Arial" panose="020B0604020202020204" pitchFamily="34" charset="0"/>
              </a:rPr>
              <a:t>qanday rol o‘ynadi?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15876" y="1218937"/>
            <a:ext cx="4909553" cy="697617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ms-MY" sz="1400" dirty="0">
                <a:latin typeface="Arial" panose="020B0604020202020204" pitchFamily="34" charset="0"/>
                <a:cs typeface="Arial" panose="020B0604020202020204" pitchFamily="34" charset="0"/>
              </a:rPr>
              <a:t>XX asr oxiri – XXI asr boshlarida Liviya va boshqa Shimoliy Afrika mamlakatlaridagi inqilob va to‘ntarishlar qanday </a:t>
            </a:r>
            <a:r>
              <a:rPr lang="ms-MY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oqibatlarga olib </a:t>
            </a:r>
            <a:r>
              <a:rPr lang="ms-MY" sz="1400" dirty="0">
                <a:latin typeface="Arial" panose="020B0604020202020204" pitchFamily="34" charset="0"/>
                <a:cs typeface="Arial" panose="020B0604020202020204" pitchFamily="34" charset="0"/>
              </a:rPr>
              <a:t>keldi?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15876" y="2054786"/>
            <a:ext cx="4909553" cy="45720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ms-MY" sz="1400" dirty="0"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ms-MY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Sovuq urush»ning  yakunlanishi  </a:t>
            </a:r>
            <a:r>
              <a:rPr lang="ms-MY" sz="1400" dirty="0">
                <a:latin typeface="Arial" panose="020B0604020202020204" pitchFamily="34" charset="0"/>
                <a:cs typeface="Arial" panose="020B0604020202020204" pitchFamily="34" charset="0"/>
              </a:rPr>
              <a:t>Afrika mamlakatlarida qanday jarayonlarni keltirib chiqardi?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716544" y="2650218"/>
            <a:ext cx="4909553" cy="45720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ms-MY" sz="1400" dirty="0">
                <a:latin typeface="Arial" panose="020B0604020202020204" pitchFamily="34" charset="0"/>
                <a:cs typeface="Arial" panose="020B0604020202020204" pitchFamily="34" charset="0"/>
              </a:rPr>
              <a:t>XXI asrda  Afrika  mamlakatlari  oldida  qanday  dolzarb  </a:t>
            </a:r>
            <a:r>
              <a:rPr lang="ms-MY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muammolar  </a:t>
            </a:r>
            <a:r>
              <a:rPr lang="ms-MY" sz="1400" dirty="0">
                <a:latin typeface="Arial" panose="020B0604020202020204" pitchFamily="34" charset="0"/>
                <a:cs typeface="Arial" panose="020B0604020202020204" pitchFamily="34" charset="0"/>
              </a:rPr>
              <a:t>turibdi?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172720" y="761737"/>
            <a:ext cx="457200" cy="4572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ru-RU" dirty="0"/>
          </a:p>
        </p:txBody>
      </p:sp>
      <p:sp>
        <p:nvSpPr>
          <p:cNvPr id="13" name="Овал 12"/>
          <p:cNvSpPr/>
          <p:nvPr/>
        </p:nvSpPr>
        <p:spPr>
          <a:xfrm>
            <a:off x="172720" y="1459354"/>
            <a:ext cx="457200" cy="4572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ru-RU" dirty="0"/>
          </a:p>
        </p:txBody>
      </p:sp>
      <p:sp>
        <p:nvSpPr>
          <p:cNvPr id="14" name="Овал 13"/>
          <p:cNvSpPr/>
          <p:nvPr/>
        </p:nvSpPr>
        <p:spPr>
          <a:xfrm>
            <a:off x="172720" y="2054786"/>
            <a:ext cx="457200" cy="4572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ru-RU" dirty="0"/>
          </a:p>
        </p:txBody>
      </p:sp>
      <p:sp>
        <p:nvSpPr>
          <p:cNvPr id="15" name="Овал 14"/>
          <p:cNvSpPr/>
          <p:nvPr/>
        </p:nvSpPr>
        <p:spPr>
          <a:xfrm>
            <a:off x="172720" y="2628324"/>
            <a:ext cx="457200" cy="4572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17143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882899" y="646703"/>
            <a:ext cx="2743201" cy="241348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just"/>
            <a:r>
              <a:rPr lang="en-US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ms-MY" sz="1300" b="1" dirty="0">
                <a:latin typeface="Arial" panose="020B0604020202020204" pitchFamily="34" charset="0"/>
                <a:cs typeface="Arial" panose="020B0604020202020204" pitchFamily="34" charset="0"/>
              </a:rPr>
              <a:t>Shimoliy Afrika. </a:t>
            </a:r>
            <a:r>
              <a:rPr lang="ms-MY" sz="1300" dirty="0">
                <a:latin typeface="Arial" panose="020B0604020202020204" pitchFamily="34" charset="0"/>
                <a:cs typeface="Arial" panose="020B0604020202020204" pitchFamily="34" charset="0"/>
              </a:rPr>
              <a:t>Shimoliy Afrika mamlakatlariga Misr, Sudan, Liviya,  Jazoir, Tunis, Marokash, Mavritaniya  va   G‘arbiy   Sahroyi </a:t>
            </a:r>
            <a:r>
              <a:rPr lang="ms-MY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Kabir kiradi</a:t>
            </a:r>
            <a:r>
              <a:rPr lang="en-US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.   </a:t>
            </a:r>
            <a:r>
              <a:rPr lang="ms-MY" sz="1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Misr </a:t>
            </a:r>
            <a:r>
              <a:rPr lang="ms-MY" sz="1300" dirty="0">
                <a:latin typeface="Arial" panose="020B0604020202020204" pitchFamily="34" charset="0"/>
                <a:cs typeface="Arial" panose="020B0604020202020204" pitchFamily="34" charset="0"/>
              </a:rPr>
              <a:t>sivilizatsiyaviy jihatdan ko‘proq Sharqiy O‘rtayer dengiziga mansub bo‘lsa-da, Afrikaning arab mamlakatlari hayotida katta rol o‘ynaydi. XX asr oxiri – XXI asr boshlarida  Misr  iqtisodiy  rivojla- nishda, qishloq xo‘jaligi, madaniyatda katta yutuqlarni qo‘lga </a:t>
            </a:r>
            <a:r>
              <a:rPr lang="ms-MY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kiritdi</a:t>
            </a: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 descr="https://arxiv.uz/data/documents/da7dfc70-9ab4-45aa-9564-ca697acca2ae/page-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043" y="646703"/>
            <a:ext cx="2608457" cy="24134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802489" y="98425"/>
            <a:ext cx="18560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ms-MY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Shimoliy Afrika</a:t>
            </a:r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654300" y="555625"/>
            <a:ext cx="2953524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ms-MY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   Misr rivojlangan </a:t>
            </a:r>
            <a:r>
              <a:rPr lang="ms-MY" sz="1400" dirty="0">
                <a:latin typeface="Arial" panose="020B0604020202020204" pitchFamily="34" charset="0"/>
                <a:cs typeface="Arial" panose="020B0604020202020204" pitchFamily="34" charset="0"/>
              </a:rPr>
              <a:t>sayyohlik industriyasini yaratdi, </a:t>
            </a:r>
            <a:r>
              <a:rPr lang="ms-MY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mamlakat-ning </a:t>
            </a:r>
            <a:r>
              <a:rPr lang="ms-MY" sz="1400" dirty="0">
                <a:latin typeface="Arial" panose="020B0604020202020204" pitchFamily="34" charset="0"/>
                <a:cs typeface="Arial" panose="020B0604020202020204" pitchFamily="34" charset="0"/>
              </a:rPr>
              <a:t>valuta </a:t>
            </a:r>
            <a:r>
              <a:rPr lang="ms-MY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zaxirasi </a:t>
            </a:r>
            <a:r>
              <a:rPr lang="ms-MY" sz="1400" dirty="0">
                <a:latin typeface="Arial" panose="020B0604020202020204" pitchFamily="34" charset="0"/>
                <a:cs typeface="Arial" panose="020B0604020202020204" pitchFamily="34" charset="0"/>
              </a:rPr>
              <a:t>to‘xtovsiz ortib bordi. Bu yutuqlar Misrga arab va musulmon dunyosining yetakchisi bo‘lish imkonini </a:t>
            </a:r>
            <a:r>
              <a:rPr lang="ms-MY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berdi. </a:t>
            </a:r>
          </a:p>
          <a:p>
            <a:pPr algn="just"/>
            <a:r>
              <a:rPr lang="ms-MY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   Ammo </a:t>
            </a:r>
            <a:r>
              <a:rPr lang="ms-MY" sz="1400" dirty="0">
                <a:latin typeface="Arial" panose="020B0604020202020204" pitchFamily="34" charset="0"/>
                <a:cs typeface="Arial" panose="020B0604020202020204" pitchFamily="34" charset="0"/>
              </a:rPr>
              <a:t>2000-yillarga kelib, Misrda ham islom fundamentalizmi faollashib qoldi. </a:t>
            </a:r>
            <a:r>
              <a:rPr lang="ms-MY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Ularning </a:t>
            </a:r>
            <a:r>
              <a:rPr lang="ms-MY" sz="1400" dirty="0">
                <a:latin typeface="Arial" panose="020B0604020202020204" pitchFamily="34" charset="0"/>
                <a:cs typeface="Arial" panose="020B0604020202020204" pitchFamily="34" charset="0"/>
              </a:rPr>
              <a:t>bosimi ostida Misr prezidenti Husni Muborak 2011-yili iste’foga chiqdi. 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4" name="Picture 2" descr="https://phototass4.cdnvideo.ru/width/1020_b9261fa1/tass/m2/uploads/i/20200225/5394415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907" y="1012825"/>
            <a:ext cx="2438400" cy="15514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425700" y="98425"/>
            <a:ext cx="6206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ms-MY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Misr</a:t>
            </a:r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172720" y="615504"/>
            <a:ext cx="5480473" cy="1464121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ms-MY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  Shundan </a:t>
            </a:r>
            <a:r>
              <a:rPr lang="ms-MY" sz="1400" dirty="0">
                <a:latin typeface="Arial" panose="020B0604020202020204" pitchFamily="34" charset="0"/>
                <a:cs typeface="Arial" panose="020B0604020202020204" pitchFamily="34" charset="0"/>
              </a:rPr>
              <a:t>so‘ng bo‘lib o‘tgan prezidentlik saylovlarida «Musulmon birodarlar» radikal tashkilotidan nomzod </a:t>
            </a:r>
            <a:r>
              <a:rPr lang="ms-MY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Muhammad </a:t>
            </a:r>
            <a:r>
              <a:rPr lang="ms-MY" sz="1400" dirty="0">
                <a:latin typeface="Arial" panose="020B0604020202020204" pitchFamily="34" charset="0"/>
                <a:cs typeface="Arial" panose="020B0604020202020204" pitchFamily="34" charset="0"/>
              </a:rPr>
              <a:t>Mursi  g‘alaba  qozondi.  </a:t>
            </a:r>
            <a:r>
              <a:rPr lang="ms-MY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M.Mursi  </a:t>
            </a:r>
            <a:r>
              <a:rPr lang="ms-MY" sz="1400" dirty="0">
                <a:latin typeface="Arial" panose="020B0604020202020204" pitchFamily="34" charset="0"/>
                <a:cs typeface="Arial" panose="020B0604020202020204" pitchFamily="34" charset="0"/>
              </a:rPr>
              <a:t>mamlakat  prezidenti  «</a:t>
            </a:r>
            <a:r>
              <a:rPr lang="ms-MY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inqilob  </a:t>
            </a:r>
            <a:r>
              <a:rPr lang="ms-MY" sz="1400" dirty="0">
                <a:latin typeface="Arial" panose="020B0604020202020204" pitchFamily="34" charset="0"/>
                <a:cs typeface="Arial" panose="020B0604020202020204" pitchFamily="34" charset="0"/>
              </a:rPr>
              <a:t>himoyasiga   yo‘naltirilgan   har   qanday   </a:t>
            </a:r>
            <a:r>
              <a:rPr lang="ms-MY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dekret»ni   </a:t>
            </a:r>
            <a:r>
              <a:rPr lang="ms-MY" sz="1400" dirty="0">
                <a:latin typeface="Arial" panose="020B0604020202020204" pitchFamily="34" charset="0"/>
                <a:cs typeface="Arial" panose="020B0604020202020204" pitchFamily="34" charset="0"/>
              </a:rPr>
              <a:t>imzolashi   va u  sudda rad etilishi  mumkin   emasligini   belgilab   qo‘ydi.   Bu   </a:t>
            </a:r>
            <a:r>
              <a:rPr lang="ms-MY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harakati </a:t>
            </a:r>
            <a:r>
              <a:rPr lang="ms-MY" sz="1400" dirty="0">
                <a:latin typeface="Arial" panose="020B0604020202020204" pitchFamily="34" charset="0"/>
                <a:cs typeface="Arial" panose="020B0604020202020204" pitchFamily="34" charset="0"/>
              </a:rPr>
              <a:t>uchun muxolifatchilar </a:t>
            </a:r>
            <a:r>
              <a:rPr lang="ms-MY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M.Mursini </a:t>
            </a:r>
            <a:r>
              <a:rPr lang="ms-MY" sz="1400" dirty="0">
                <a:latin typeface="Arial" panose="020B0604020202020204" pitchFamily="34" charset="0"/>
                <a:cs typeface="Arial" panose="020B0604020202020204" pitchFamily="34" charset="0"/>
              </a:rPr>
              <a:t>hokimiyatni egallab olishda, diktaturani tiklashda aybladi. 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172720" y="2246456"/>
            <a:ext cx="5480473" cy="899969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ms-MY" sz="1400" dirty="0">
                <a:latin typeface="Arial" panose="020B0604020202020204" pitchFamily="34" charset="0"/>
                <a:cs typeface="Arial" panose="020B0604020202020204" pitchFamily="34" charset="0"/>
              </a:rPr>
              <a:t>Armiyada norozilik boshlandi. Natijada 2013-yili </a:t>
            </a:r>
            <a:r>
              <a:rPr lang="ms-MY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M.Mursi </a:t>
            </a:r>
            <a:r>
              <a:rPr lang="ms-MY" sz="1400" dirty="0">
                <a:latin typeface="Arial" panose="020B0604020202020204" pitchFamily="34" charset="0"/>
                <a:cs typeface="Arial" panose="020B0604020202020204" pitchFamily="34" charset="0"/>
              </a:rPr>
              <a:t>harbiylar tomonidan ag‘darildi va qamoqqa olindi</a:t>
            </a:r>
            <a:r>
              <a:rPr lang="ms-MY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ms-MY" sz="1400" dirty="0">
                <a:latin typeface="Arial" panose="020B0604020202020204" pitchFamily="34" charset="0"/>
                <a:cs typeface="Arial" panose="020B0604020202020204" pitchFamily="34" charset="0"/>
              </a:rPr>
              <a:t>Hokimiyatga mudofaa vaziri general Abdul Fattoh as-Sisi keldi. U 2014-yili bo‘lib o‘tgan saylovlarda Misr prezidenti etib </a:t>
            </a:r>
            <a:r>
              <a:rPr lang="ms-MY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saylandi. 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425700" y="79341"/>
            <a:ext cx="6206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ms-MY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Misr</a:t>
            </a:r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Прямоугольник 17"/>
          <p:cNvSpPr/>
          <p:nvPr/>
        </p:nvSpPr>
        <p:spPr>
          <a:xfrm>
            <a:off x="213360" y="631825"/>
            <a:ext cx="5346196" cy="24384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ms-MY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   «</a:t>
            </a:r>
            <a:r>
              <a:rPr lang="ms-MY" sz="1400" dirty="0">
                <a:latin typeface="Arial" panose="020B0604020202020204" pitchFamily="34" charset="0"/>
                <a:cs typeface="Arial" panose="020B0604020202020204" pitchFamily="34" charset="0"/>
              </a:rPr>
              <a:t>Musulmon birodarlar» terrorchi tashkilot deb e’lon  qilindi,  uning faollari qatag‘onga uchradi. </a:t>
            </a:r>
            <a:r>
              <a:rPr lang="ms-MY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M.Mursi </a:t>
            </a:r>
            <a:r>
              <a:rPr lang="ms-MY" sz="1400" dirty="0">
                <a:latin typeface="Arial" panose="020B0604020202020204" pitchFamily="34" charset="0"/>
                <a:cs typeface="Arial" panose="020B0604020202020204" pitchFamily="34" charset="0"/>
              </a:rPr>
              <a:t>va tashkilotning yana bir </a:t>
            </a:r>
            <a:r>
              <a:rPr lang="ms-MY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qator faollari </a:t>
            </a:r>
            <a:r>
              <a:rPr lang="ms-MY" sz="1400" dirty="0">
                <a:latin typeface="Arial" panose="020B0604020202020204" pitchFamily="34" charset="0"/>
                <a:cs typeface="Arial" panose="020B0604020202020204" pitchFamily="34" charset="0"/>
              </a:rPr>
              <a:t>o‘lim  </a:t>
            </a:r>
            <a:r>
              <a:rPr lang="ms-MY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jazosiga hukm  </a:t>
            </a:r>
            <a:r>
              <a:rPr lang="ms-MY" sz="1400" dirty="0">
                <a:latin typeface="Arial" panose="020B0604020202020204" pitchFamily="34" charset="0"/>
                <a:cs typeface="Arial" panose="020B0604020202020204" pitchFamily="34" charset="0"/>
              </a:rPr>
              <a:t>qilindi.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ms-MY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    Ammo Misrda terroristik xavf yuqoriligicha qolmoqda. </a:t>
            </a:r>
          </a:p>
          <a:p>
            <a:pPr algn="just"/>
            <a:r>
              <a:rPr lang="ms-MY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ms-MY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  2017-yil </a:t>
            </a:r>
            <a:r>
              <a:rPr lang="ms-MY" sz="1400" dirty="0">
                <a:latin typeface="Arial" panose="020B0604020202020204" pitchFamily="34" charset="0"/>
                <a:cs typeface="Arial" panose="020B0604020202020204" pitchFamily="34" charset="0"/>
              </a:rPr>
              <a:t>24-noyabrda ISHID tarkibiga </a:t>
            </a:r>
            <a:r>
              <a:rPr lang="ms-MY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kiruvchi </a:t>
            </a:r>
            <a:r>
              <a:rPr lang="ms-MY" sz="1400" dirty="0">
                <a:latin typeface="Arial" panose="020B0604020202020204" pitchFamily="34" charset="0"/>
                <a:cs typeface="Arial" panose="020B0604020202020204" pitchFamily="34" charset="0"/>
              </a:rPr>
              <a:t>«Viloyat Sinay»  terrorchi  </a:t>
            </a:r>
            <a:r>
              <a:rPr lang="ms-MY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tashkiloti </a:t>
            </a:r>
            <a:r>
              <a:rPr lang="ms-MY" sz="1400" dirty="0">
                <a:latin typeface="Arial" panose="020B0604020202020204" pitchFamily="34" charset="0"/>
                <a:cs typeface="Arial" panose="020B0604020202020204" pitchFamily="34" charset="0"/>
              </a:rPr>
              <a:t>vakillari Sinay yarimorolidagi masjidda juma </a:t>
            </a:r>
            <a:r>
              <a:rPr lang="ms-MY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namozi paytida  portlash </a:t>
            </a:r>
            <a:r>
              <a:rPr lang="ms-MY" sz="1400" dirty="0">
                <a:latin typeface="Arial" panose="020B0604020202020204" pitchFamily="34" charset="0"/>
                <a:cs typeface="Arial" panose="020B0604020202020204" pitchFamily="34" charset="0"/>
              </a:rPr>
              <a:t>uyushtirib, namozxonlarga qarshi avtomatlardan o‘t  ochdi. </a:t>
            </a:r>
            <a:endParaRPr lang="ms-MY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ms-MY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ms-MY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 235 </a:t>
            </a:r>
            <a:r>
              <a:rPr lang="ms-MY" sz="1400" dirty="0">
                <a:latin typeface="Arial" panose="020B0604020202020204" pitchFamily="34" charset="0"/>
                <a:cs typeface="Arial" panose="020B0604020202020204" pitchFamily="34" charset="0"/>
              </a:rPr>
              <a:t>kishi, jumladan, bolalar halok bo‘ldi, 100 dan oshiq kishi yaralandi. 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76116" y="98425"/>
            <a:ext cx="6206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ms-MY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Misr</a:t>
            </a:r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object 18"/>
          <p:cNvSpPr txBox="1"/>
          <p:nvPr/>
        </p:nvSpPr>
        <p:spPr>
          <a:xfrm>
            <a:off x="849964" y="2449871"/>
            <a:ext cx="1025525" cy="2438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400" spc="-70" dirty="0">
                <a:solidFill>
                  <a:srgbClr val="FFFFFF"/>
                </a:solidFill>
                <a:latin typeface="Arial"/>
                <a:cs typeface="Arial"/>
              </a:rPr>
              <a:t>Г</a:t>
            </a:r>
            <a:r>
              <a:rPr sz="1400" spc="30" dirty="0">
                <a:solidFill>
                  <a:srgbClr val="FFFFFF"/>
                </a:solidFill>
                <a:latin typeface="Arial"/>
                <a:cs typeface="Arial"/>
              </a:rPr>
              <a:t>л</a:t>
            </a:r>
            <a:r>
              <a:rPr sz="1400" spc="15" dirty="0">
                <a:solidFill>
                  <a:srgbClr val="FFFFFF"/>
                </a:solidFill>
                <a:latin typeface="Arial"/>
                <a:cs typeface="Arial"/>
              </a:rPr>
              <a:t>о</a:t>
            </a:r>
            <a:r>
              <a:rPr sz="1400" spc="-20" dirty="0">
                <a:solidFill>
                  <a:srgbClr val="FFFFFF"/>
                </a:solidFill>
                <a:latin typeface="Arial"/>
                <a:cs typeface="Arial"/>
              </a:rPr>
              <a:t>б</a:t>
            </a:r>
            <a:r>
              <a:rPr sz="1400" spc="15" dirty="0">
                <a:solidFill>
                  <a:srgbClr val="FFFFFF"/>
                </a:solidFill>
                <a:latin typeface="Arial"/>
                <a:cs typeface="Arial"/>
              </a:rPr>
              <a:t>альная</a:t>
            </a:r>
            <a:endParaRPr sz="1400">
              <a:latin typeface="Arial"/>
              <a:cs typeface="Arial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139700" y="629893"/>
            <a:ext cx="5486400" cy="1417134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ms-MY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Sudan </a:t>
            </a:r>
            <a:r>
              <a:rPr lang="ms-MY" sz="1400" dirty="0">
                <a:latin typeface="Arial" panose="020B0604020202020204" pitchFamily="34" charset="0"/>
                <a:cs typeface="Arial" panose="020B0604020202020204" pitchFamily="34" charset="0"/>
              </a:rPr>
              <a:t>XX asr oxiri – XXI asr boshlarida mintaqaning eng </a:t>
            </a:r>
            <a:r>
              <a:rPr lang="ms-MY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qoloq mamlakati </a:t>
            </a:r>
            <a:r>
              <a:rPr lang="ms-MY" sz="1400" dirty="0">
                <a:latin typeface="Arial" panose="020B0604020202020204" pitchFamily="34" charset="0"/>
                <a:cs typeface="Arial" panose="020B0604020202020204" pitchFamily="34" charset="0"/>
              </a:rPr>
              <a:t>bo‘lib qolmoqda. Mamlakat aholisining asosiy qismi qishloq xo‘jaligida band. Sanoat juda sust rivojlangan, mamlakat </a:t>
            </a:r>
            <a:r>
              <a:rPr lang="ms-MY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aholisining faqat </a:t>
            </a:r>
            <a:r>
              <a:rPr lang="ms-MY" sz="1400" dirty="0">
                <a:latin typeface="Arial" panose="020B0604020202020204" pitchFamily="34" charset="0"/>
                <a:cs typeface="Arial" panose="020B0604020202020204" pitchFamily="34" charset="0"/>
              </a:rPr>
              <a:t>5%i  bu  sohada  </a:t>
            </a:r>
            <a:r>
              <a:rPr lang="ms-MY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band. Sudanning chegarasi mustamlaka davrida sun’iy bo‘lingan bo‘lib</a:t>
            </a:r>
            <a:r>
              <a:rPr lang="ms-MY" sz="1400" dirty="0">
                <a:latin typeface="Arial" panose="020B0604020202020204" pitchFamily="34" charset="0"/>
                <a:cs typeface="Arial" panose="020B0604020202020204" pitchFamily="34" charset="0"/>
              </a:rPr>
              <a:t>, bu ko‘plab </a:t>
            </a:r>
            <a:r>
              <a:rPr lang="ms-MY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etnokonfessional mojarolarga </a:t>
            </a:r>
            <a:r>
              <a:rPr lang="ms-MY" sz="1400" dirty="0">
                <a:latin typeface="Arial" panose="020B0604020202020204" pitchFamily="34" charset="0"/>
                <a:cs typeface="Arial" panose="020B0604020202020204" pitchFamily="34" charset="0"/>
              </a:rPr>
              <a:t>sabab bo‘lib </a:t>
            </a:r>
            <a:r>
              <a:rPr lang="ms-MY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kelmoqda.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167640" y="2155825"/>
            <a:ext cx="5486400" cy="940730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ms-MY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Liviyada  </a:t>
            </a:r>
            <a:r>
              <a:rPr lang="ms-MY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M.Kaddafiyning  </a:t>
            </a:r>
            <a:r>
              <a:rPr lang="ms-MY" sz="1400" dirty="0">
                <a:latin typeface="Arial" panose="020B0604020202020204" pitchFamily="34" charset="0"/>
                <a:cs typeface="Arial" panose="020B0604020202020204" pitchFamily="34" charset="0"/>
              </a:rPr>
              <a:t>uzoq  hukmronligi  davrida  neftdan  </a:t>
            </a:r>
            <a:r>
              <a:rPr lang="ms-MY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olingan </a:t>
            </a:r>
            <a:r>
              <a:rPr lang="ms-MY" sz="1400" dirty="0">
                <a:latin typeface="Arial" panose="020B0604020202020204" pitchFamily="34" charset="0"/>
                <a:cs typeface="Arial" panose="020B0604020202020204" pitchFamily="34" charset="0"/>
              </a:rPr>
              <a:t>daromad yirik ijtimoiy  islohotlarni  amalga  oshirish  imkonini  </a:t>
            </a:r>
            <a:r>
              <a:rPr lang="ms-MY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berdi</a:t>
            </a:r>
            <a:r>
              <a:rPr lang="ms-MY" sz="1400" dirty="0"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r>
              <a:rPr lang="ms-MY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Buning natijasida Liviyaliklar  </a:t>
            </a:r>
            <a:r>
              <a:rPr lang="ms-MY" sz="1400" dirty="0">
                <a:latin typeface="Arial" panose="020B0604020202020204" pitchFamily="34" charset="0"/>
                <a:cs typeface="Arial" panose="020B0604020202020204" pitchFamily="34" charset="0"/>
              </a:rPr>
              <a:t>Shimoliy  Afrikada  eng  </a:t>
            </a:r>
            <a:r>
              <a:rPr lang="ms-MY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yahshi ta’minlangan  </a:t>
            </a:r>
            <a:r>
              <a:rPr lang="ms-MY" sz="1400" dirty="0">
                <a:latin typeface="Arial" panose="020B0604020202020204" pitchFamily="34" charset="0"/>
                <a:cs typeface="Arial" panose="020B0604020202020204" pitchFamily="34" charset="0"/>
              </a:rPr>
              <a:t>aholiga  </a:t>
            </a:r>
            <a:r>
              <a:rPr lang="ms-MY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aylandi.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430495" y="161286"/>
            <a:ext cx="8899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ms-MY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Sudan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910840" y="173558"/>
            <a:ext cx="8386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ms-MY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Liviya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348162" y="168059"/>
            <a:ext cx="4411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endParaRPr lang="ru-RU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139700" y="636166"/>
            <a:ext cx="3733800" cy="2434059"/>
          </a:xfrm>
          <a:prstGeom prst="round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ms-MY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   Tashqi </a:t>
            </a:r>
            <a:r>
              <a:rPr lang="ms-MY" sz="1400" dirty="0">
                <a:latin typeface="Arial" panose="020B0604020202020204" pitchFamily="34" charset="0"/>
                <a:cs typeface="Arial" panose="020B0604020202020204" pitchFamily="34" charset="0"/>
              </a:rPr>
              <a:t>siyosatda </a:t>
            </a:r>
            <a:r>
              <a:rPr lang="ms-MY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M.Kaddafiy </a:t>
            </a:r>
            <a:r>
              <a:rPr lang="ms-MY" sz="1400" dirty="0">
                <a:latin typeface="Arial" panose="020B0604020202020204" pitchFamily="34" charset="0"/>
                <a:cs typeface="Arial" panose="020B0604020202020204" pitchFamily="34" charset="0"/>
              </a:rPr>
              <a:t>hukumati inqilobiy va terrorchi tashkilotlariga, ayniqsa, islom dini bayrog‘i ostida harakat qiluvchilarga yordam ko‘rsatdi. </a:t>
            </a:r>
            <a:endParaRPr lang="ms-MY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ms-MY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ms-MY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ms-MY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M.Kaddafiyning </a:t>
            </a:r>
            <a:r>
              <a:rPr lang="ms-MY" sz="1400" dirty="0">
                <a:latin typeface="Arial" panose="020B0604020202020204" pitchFamily="34" charset="0"/>
                <a:cs typeface="Arial" panose="020B0604020202020204" pitchFamily="34" charset="0"/>
              </a:rPr>
              <a:t>nomi bir qator terroristik aktlar bilan bog‘landi va bu xalqaro jamoatchilikning noroziligiga sabab </a:t>
            </a:r>
            <a:r>
              <a:rPr lang="ms-MY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bo‘ldi. </a:t>
            </a:r>
            <a:r>
              <a:rPr lang="ms-MY" sz="1400" dirty="0">
                <a:latin typeface="Arial" panose="020B0604020202020204" pitchFamily="34" charset="0"/>
                <a:cs typeface="Arial" panose="020B0604020202020204" pitchFamily="34" charset="0"/>
              </a:rPr>
              <a:t>2011-yili Liviyada ham hukumatga qarshi g‘alayonlar boshlandi. Qo‘zg‘olonchilar muvaqqat hukumat tuzib, yordam so‘rab NATOga murojaat </a:t>
            </a:r>
            <a:r>
              <a:rPr lang="ms-MY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qildi.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https://avatars.mds.yandex.net/get-zen_doc/1692094/pub_5daed4c9df944400b120759e_5daed907c49f2900b0a11df1/scale_120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3500" y="1089025"/>
            <a:ext cx="1785863" cy="11173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578100" y="98425"/>
            <a:ext cx="8386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ms-MY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Liviya</a:t>
            </a:r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6840" y="71163"/>
            <a:ext cx="5650873" cy="3114225"/>
            <a:chOff x="66840" y="71163"/>
            <a:chExt cx="5650873" cy="3114225"/>
          </a:xfrm>
        </p:grpSpPr>
        <p:sp>
          <p:nvSpPr>
            <p:cNvPr id="3" name="object 3"/>
            <p:cNvSpPr/>
            <p:nvPr/>
          </p:nvSpPr>
          <p:spPr>
            <a:xfrm>
              <a:off x="66840" y="500300"/>
              <a:ext cx="5650865" cy="2685088"/>
            </a:xfrm>
            <a:custGeom>
              <a:avLst/>
              <a:gdLst/>
              <a:ahLst/>
              <a:cxnLst/>
              <a:rect l="l" t="t" r="r" b="b"/>
              <a:pathLst>
                <a:path w="5650865" h="2366010">
                  <a:moveTo>
                    <a:pt x="5650712" y="24168"/>
                  </a:moveTo>
                  <a:lnTo>
                    <a:pt x="5626328" y="24168"/>
                  </a:lnTo>
                  <a:lnTo>
                    <a:pt x="5626328" y="2341765"/>
                  </a:lnTo>
                  <a:lnTo>
                    <a:pt x="5650712" y="2341765"/>
                  </a:lnTo>
                  <a:lnTo>
                    <a:pt x="5650712" y="24168"/>
                  </a:lnTo>
                  <a:close/>
                </a:path>
                <a:path w="5650865" h="2366010">
                  <a:moveTo>
                    <a:pt x="5650712" y="0"/>
                  </a:moveTo>
                  <a:lnTo>
                    <a:pt x="0" y="0"/>
                  </a:lnTo>
                  <a:lnTo>
                    <a:pt x="0" y="24130"/>
                  </a:lnTo>
                  <a:lnTo>
                    <a:pt x="0" y="2341880"/>
                  </a:lnTo>
                  <a:lnTo>
                    <a:pt x="0" y="2366010"/>
                  </a:lnTo>
                  <a:lnTo>
                    <a:pt x="5650712" y="2366010"/>
                  </a:lnTo>
                  <a:lnTo>
                    <a:pt x="5650712" y="2341880"/>
                  </a:lnTo>
                  <a:lnTo>
                    <a:pt x="24384" y="2341880"/>
                  </a:lnTo>
                  <a:lnTo>
                    <a:pt x="24384" y="24130"/>
                  </a:lnTo>
                  <a:lnTo>
                    <a:pt x="5650712" y="24130"/>
                  </a:lnTo>
                  <a:lnTo>
                    <a:pt x="5650712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66848" y="71163"/>
              <a:ext cx="5650865" cy="414930"/>
            </a:xfrm>
            <a:custGeom>
              <a:avLst/>
              <a:gdLst/>
              <a:ahLst/>
              <a:cxnLst/>
              <a:rect l="l" t="t" r="r" b="b"/>
              <a:pathLst>
                <a:path w="5650865" h="721360">
                  <a:moveTo>
                    <a:pt x="5650710" y="0"/>
                  </a:moveTo>
                  <a:lnTo>
                    <a:pt x="0" y="0"/>
                  </a:lnTo>
                  <a:lnTo>
                    <a:pt x="0" y="721321"/>
                  </a:lnTo>
                  <a:lnTo>
                    <a:pt x="5650710" y="721321"/>
                  </a:lnTo>
                  <a:lnTo>
                    <a:pt x="5650710" y="0"/>
                  </a:lnTo>
                  <a:close/>
                </a:path>
              </a:pathLst>
            </a:custGeom>
            <a:solidFill>
              <a:srgbClr val="2365C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Скругленный прямоугольник 13"/>
          <p:cNvSpPr/>
          <p:nvPr/>
        </p:nvSpPr>
        <p:spPr>
          <a:xfrm>
            <a:off x="165232" y="631825"/>
            <a:ext cx="5454079" cy="128409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ms-MY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   NATO </a:t>
            </a:r>
            <a:r>
              <a:rPr lang="ms-MY" sz="1400" dirty="0">
                <a:latin typeface="Arial" panose="020B0604020202020204" pitchFamily="34" charset="0"/>
                <a:cs typeface="Arial" panose="020B0604020202020204" pitchFamily="34" charset="0"/>
              </a:rPr>
              <a:t>kuchlari Liviyani bombardimon  qildi,  </a:t>
            </a:r>
            <a:r>
              <a:rPr lang="ms-MY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M.Kaddafiy </a:t>
            </a:r>
            <a:r>
              <a:rPr lang="ms-MY" sz="1400" dirty="0">
                <a:latin typeface="Arial" panose="020B0604020202020204" pitchFamily="34" charset="0"/>
                <a:cs typeface="Arial" panose="020B0604020202020204" pitchFamily="34" charset="0"/>
              </a:rPr>
              <a:t>o‘ldirildi, ammo turli guruhlar o‘rtasida to‘qnashuvlar to‘xtamadi. 2016-yili </a:t>
            </a:r>
            <a:r>
              <a:rPr lang="ms-MY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mamlakatda </a:t>
            </a:r>
            <a:r>
              <a:rPr lang="ms-MY" sz="1400" dirty="0">
                <a:latin typeface="Arial" panose="020B0604020202020204" pitchFamily="34" charset="0"/>
                <a:cs typeface="Arial" panose="020B0604020202020204" pitchFamily="34" charset="0"/>
              </a:rPr>
              <a:t>fuqarolar urushi boshlanib </a:t>
            </a:r>
            <a:r>
              <a:rPr lang="ms-MY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ketdi</a:t>
            </a:r>
            <a:r>
              <a:rPr lang="ms-MY" sz="1400" dirty="0">
                <a:latin typeface="Arial" panose="020B0604020202020204" pitchFamily="34" charset="0"/>
                <a:cs typeface="Arial" panose="020B0604020202020204" pitchFamily="34" charset="0"/>
              </a:rPr>
              <a:t>.   Bu   urushda turli </a:t>
            </a:r>
            <a:r>
              <a:rPr lang="ms-MY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diniy </a:t>
            </a:r>
            <a:r>
              <a:rPr lang="ms-MY" sz="1400" dirty="0">
                <a:latin typeface="Arial" panose="020B0604020202020204" pitchFamily="34" charset="0"/>
                <a:cs typeface="Arial" panose="020B0604020202020204" pitchFamily="34" charset="0"/>
              </a:rPr>
              <a:t>tashkilotlar ishtirok etmoqda.  Urush   Liviyani   </a:t>
            </a:r>
            <a:r>
              <a:rPr lang="ms-MY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iqtisodiy </a:t>
            </a:r>
            <a:r>
              <a:rPr lang="ms-MY" sz="1400" dirty="0">
                <a:latin typeface="Arial" panose="020B0604020202020204" pitchFamily="34" charset="0"/>
                <a:cs typeface="Arial" panose="020B0604020202020204" pitchFamily="34" charset="0"/>
              </a:rPr>
              <a:t>halokat yoqasiga  olib  keldi.  Millionlab  kishilar  mamlakatni  tark etib, qochoqqa </a:t>
            </a:r>
            <a:r>
              <a:rPr lang="ms-MY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aylandi.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65232" y="2031081"/>
            <a:ext cx="5454078" cy="111534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ms-MY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  Mintaqaning </a:t>
            </a:r>
            <a:r>
              <a:rPr lang="ms-MY" sz="1400" dirty="0">
                <a:latin typeface="Arial" panose="020B0604020202020204" pitchFamily="34" charset="0"/>
                <a:cs typeface="Arial" panose="020B0604020202020204" pitchFamily="34" charset="0"/>
              </a:rPr>
              <a:t>Jazoir, Tunis, Marokash va Mavritaniya kabi </a:t>
            </a:r>
            <a:r>
              <a:rPr lang="ms-MY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mamlakatlarida </a:t>
            </a:r>
            <a:r>
              <a:rPr lang="ms-MY" sz="1400" dirty="0">
                <a:latin typeface="Arial" panose="020B0604020202020204" pitchFamily="34" charset="0"/>
                <a:cs typeface="Arial" panose="020B0604020202020204" pitchFamily="34" charset="0"/>
              </a:rPr>
              <a:t>ham shu davrda  yuz  bergan  inqiloblar  va  to‘ntarishlar  </a:t>
            </a:r>
            <a:r>
              <a:rPr lang="ms-MY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murakkab </a:t>
            </a:r>
            <a:r>
              <a:rPr lang="ms-MY" sz="1400" dirty="0">
                <a:latin typeface="Arial" panose="020B0604020202020204" pitchFamily="34" charset="0"/>
                <a:cs typeface="Arial" panose="020B0604020202020204" pitchFamily="34" charset="0"/>
              </a:rPr>
              <a:t>ko‘rinishga, ko‘pincha diniy asosga ega bo‘lib, bu </a:t>
            </a:r>
            <a:r>
              <a:rPr lang="ms-MY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jamiyatlarning </a:t>
            </a:r>
            <a:r>
              <a:rPr lang="ms-MY" sz="1400" dirty="0">
                <a:latin typeface="Arial" panose="020B0604020202020204" pitchFamily="34" charset="0"/>
                <a:cs typeface="Arial" panose="020B0604020202020204" pitchFamily="34" charset="0"/>
              </a:rPr>
              <a:t>modernizatsiyaga muhtojligini </a:t>
            </a:r>
            <a:r>
              <a:rPr lang="ms-MY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ko‘rsatmoqda.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349500" y="71163"/>
            <a:ext cx="8386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ms-MY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Liviya</a:t>
            </a:r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двумя усеченными противолежащими углами 8"/>
          <p:cNvSpPr/>
          <p:nvPr/>
        </p:nvSpPr>
        <p:spPr>
          <a:xfrm>
            <a:off x="127000" y="1012825"/>
            <a:ext cx="5499100" cy="1583483"/>
          </a:xfrm>
          <a:prstGeom prst="snip2Diag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ms-MY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  1990-yillarda </a:t>
            </a:r>
            <a:r>
              <a:rPr lang="ms-MY" sz="1400" dirty="0">
                <a:latin typeface="Arial" panose="020B0604020202020204" pitchFamily="34" charset="0"/>
                <a:cs typeface="Arial" panose="020B0604020202020204" pitchFamily="34" charset="0"/>
              </a:rPr>
              <a:t>Tropik va Janubiy Afrika mamlakatlarida  ham </a:t>
            </a:r>
            <a:r>
              <a:rPr lang="ms-MY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muhim </a:t>
            </a:r>
            <a:r>
              <a:rPr lang="ms-MY" sz="1400" dirty="0">
                <a:latin typeface="Arial" panose="020B0604020202020204" pitchFamily="34" charset="0"/>
                <a:cs typeface="Arial" panose="020B0604020202020204" pitchFamily="34" charset="0"/>
              </a:rPr>
              <a:t>va  o‘ta   murakkab   o‘zgarishlar   yuz   </a:t>
            </a:r>
            <a:r>
              <a:rPr lang="ms-MY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berdi</a:t>
            </a:r>
            <a:r>
              <a:rPr lang="ms-MY" sz="1400" dirty="0">
                <a:latin typeface="Arial" panose="020B0604020202020204" pitchFamily="34" charset="0"/>
                <a:cs typeface="Arial" panose="020B0604020202020204" pitchFamily="34" charset="0"/>
              </a:rPr>
              <a:t>.  Bular Afrika  mamlakatlarining   o‘zidagi   rivojlanish   tendensiyalari va umumjahon ahamiyatiga ega bo‘lgan voqea – «sovuq urush»ning yakunlanishi bilan bog‘liq edi. </a:t>
            </a:r>
            <a:endParaRPr lang="ms-MY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ms-MY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ms-MY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 Ikki </a:t>
            </a:r>
            <a:r>
              <a:rPr lang="ms-MY" sz="1400" dirty="0">
                <a:latin typeface="Arial" panose="020B0604020202020204" pitchFamily="34" charset="0"/>
                <a:cs typeface="Arial" panose="020B0604020202020204" pitchFamily="34" charset="0"/>
              </a:rPr>
              <a:t>qarama-qarshi bloklar o‘rtasida Afrikaga ta’sir uchun kurash yakun topdi</a:t>
            </a:r>
            <a:r>
              <a:rPr lang="ms-MY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358900" y="98425"/>
            <a:ext cx="28435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ms-MY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Tropik va Janubiy Afrika</a:t>
            </a:r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996</TotalTime>
  <Words>1153</Words>
  <Application>Microsoft Office PowerPoint</Application>
  <PresentationFormat>Произвольный</PresentationFormat>
  <Paragraphs>62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0" baseType="lpstr">
      <vt:lpstr>Arial</vt:lpstr>
      <vt:lpstr>Calibri</vt:lpstr>
      <vt:lpstr>Office Theme</vt:lpstr>
      <vt:lpstr>JAHON TARIXI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Mustahkamlash uchun savol va topshiriqlar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JAHON TARIXI</dc:title>
  <cp:lastModifiedBy>User</cp:lastModifiedBy>
  <cp:revision>71</cp:revision>
  <dcterms:created xsi:type="dcterms:W3CDTF">2020-04-13T08:05:16Z</dcterms:created>
  <dcterms:modified xsi:type="dcterms:W3CDTF">2021-03-01T05:59:56Z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