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8" r:id="rId14"/>
    <p:sldId id="279" r:id="rId15"/>
    <p:sldId id="280" r:id="rId16"/>
    <p:sldId id="275" r:id="rId17"/>
    <p:sldId id="276" r:id="rId18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6" d="100"/>
          <a:sy n="216" d="100"/>
        </p:scale>
        <p:origin x="822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0352" y="-2328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3400" spc="-5" dirty="0" smtClean="0"/>
              <a:t>JAHON TARIXI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562369" y="1317625"/>
            <a:ext cx="2167060" cy="1136208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8387" algn="ctr">
              <a:lnSpc>
                <a:spcPts val="1952"/>
              </a:lnSpc>
              <a:spcBef>
                <a:spcPts val="110"/>
              </a:spcBef>
            </a:pP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endParaRPr lang="uz-Cyrl-UZ" sz="16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87" algn="ctr">
              <a:spcBef>
                <a:spcPts val="110"/>
              </a:spcBef>
            </a:pPr>
            <a:r>
              <a:rPr lang="ms-MY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1991 </a:t>
            </a:r>
            <a:r>
              <a:rPr lang="ms-MY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2017-yillarda </a:t>
            </a:r>
            <a:r>
              <a:rPr lang="uz-Cyrl-U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ms-MY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frika mamlakatlari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6724" y="1191043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7795" y="2103745"/>
            <a:ext cx="344170" cy="61939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254501" y="263121"/>
            <a:ext cx="993142" cy="466351"/>
            <a:chOff x="4170495" y="228108"/>
            <a:chExt cx="1224286" cy="466351"/>
          </a:xfrm>
        </p:grpSpPr>
        <p:sp>
          <p:nvSpPr>
            <p:cNvPr id="9" name="object 9"/>
            <p:cNvSpPr/>
            <p:nvPr/>
          </p:nvSpPr>
          <p:spPr>
            <a:xfrm>
              <a:off x="4175581" y="228108"/>
              <a:ext cx="1219200" cy="46635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70495" y="228108"/>
              <a:ext cx="1224286" cy="46635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295986" y="304257"/>
            <a:ext cx="1066799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-sinf</a:t>
            </a:r>
            <a:endParaRPr sz="2250" dirty="0">
              <a:latin typeface="Arial"/>
              <a:cs typeface="Arial"/>
            </a:endParaRPr>
          </a:p>
        </p:txBody>
      </p:sp>
      <p:pic>
        <p:nvPicPr>
          <p:cNvPr id="12" name="image105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29430" y="1059935"/>
            <a:ext cx="3020304" cy="2184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усеченными противолежащими углами 5"/>
          <p:cNvSpPr/>
          <p:nvPr/>
        </p:nvSpPr>
        <p:spPr>
          <a:xfrm>
            <a:off x="63500" y="631825"/>
            <a:ext cx="5638800" cy="10668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Afrika 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mamlakatlarida    demokratlashtirish    tendensiyalari,   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fuqarolik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jamiyatini tuzishga intilish paydo bo‘ldi. Bir partiyali tizimdagi davlatlarning ko‘pchiligi ko‘p partiyali tizimga o‘tdi. Dasturida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marksizm-leninizm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haqidagi nizom saqlanib  qolayotgan  hukmron  partiyalar bu yo‘riqlardan voz kechdilar, marksizmga sodiq qolgan </a:t>
            </a:r>
            <a:r>
              <a:rPr lang="ms-MY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Efiopiya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dagi</a:t>
            </a:r>
            <a:r>
              <a:rPr lang="ms-MY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Mengistu Xayle Mariam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hukumati 1991-yili ag‘darib tashlandi.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с двумя усеченными противолежащими углами 6"/>
          <p:cNvSpPr/>
          <p:nvPr/>
        </p:nvSpPr>
        <p:spPr>
          <a:xfrm>
            <a:off x="63500" y="1903856"/>
            <a:ext cx="5638800" cy="1242569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Ammo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bu jarayonlar mintaqadagi siyosiy holatni keskinlashtirib yubordi.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1989-yilda </a:t>
            </a:r>
            <a:r>
              <a:rPr lang="ms-MY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Liberiya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ms-MY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etnik asosda  boshlangan  fuqarolar 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urushi ko‘plab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qurbonlar va 1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million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aholining qo‘shni davlatlarga 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ommaviy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qochishiga olib keldi. Mamlakat xarob ahvolga keldi. Faqat Liberiyaga xalqaro harbiy kuchlarni kiritish ahvolni biroz tartibga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keltirdi.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848" y="37465"/>
            <a:ext cx="5650865" cy="365760"/>
          </a:xfrm>
          <a:custGeom>
            <a:avLst/>
            <a:gdLst/>
            <a:ahLst/>
            <a:cxnLst/>
            <a:rect l="l" t="t" r="r" b="b"/>
            <a:pathLst>
              <a:path w="5650865" h="748665">
                <a:moveTo>
                  <a:pt x="5650710" y="0"/>
                </a:moveTo>
                <a:lnTo>
                  <a:pt x="0" y="0"/>
                </a:lnTo>
                <a:lnTo>
                  <a:pt x="0" y="748562"/>
                </a:lnTo>
                <a:lnTo>
                  <a:pt x="5650710" y="748562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Syerra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-Leone, Ruanda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Burundi</a:t>
            </a:r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11300" y="631824"/>
            <a:ext cx="4206413" cy="9144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ms-MY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Syerra-Leone</a:t>
            </a:r>
            <a:r>
              <a:rPr lang="ms-MY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ms-MY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 harbiy to‘ntarishlar va qurolli  mojarolar  </a:t>
            </a:r>
            <a:r>
              <a:rPr lang="ms-MY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fuqarolar </a:t>
            </a:r>
            <a:r>
              <a:rPr lang="ms-MY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urushiga olib keldi. Faqat BMT aralashuvi keskinlikni biroz yumshatdi, ammo mamlakat iqtisodi vayron bo‘lgan edi.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659" y="1622423"/>
            <a:ext cx="3057842" cy="162242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ms-MY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Ruanda va Burundi</a:t>
            </a:r>
            <a:r>
              <a:rPr lang="ms-MY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ms-MY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 qonli mojarolar bo‘lib o‘tdi. 1990-yillar o‘rtalariga kelib tutsi va xutu xalqlari o‘rtasidagi kurash keskinlashib, genotsidga olib keldi. Natijada Ruandaning 1 </a:t>
            </a:r>
            <a:r>
              <a:rPr lang="ms-MY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millionga </a:t>
            </a:r>
            <a:r>
              <a:rPr lang="ms-MY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  aholisi halok bo‘ldi, Burundida 1 </a:t>
            </a:r>
            <a:r>
              <a:rPr lang="ms-MY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millionga </a:t>
            </a:r>
            <a:r>
              <a:rPr lang="ms-MY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 kishi qochoqqa aylandi.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i.pinimg.com/originals/8c/e9/c6/8ce9c6b9765efab620c796e928aa82e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9" y="631824"/>
            <a:ext cx="1381441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ive.staticflickr.com/1543/25302862334_10166955da_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1622423"/>
            <a:ext cx="1181153" cy="78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достопримечательности Бурунд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52" y="2410242"/>
            <a:ext cx="1143069" cy="737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358899" y="684107"/>
            <a:ext cx="4267201" cy="2368652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1997-yili </a:t>
            </a:r>
            <a:r>
              <a:rPr lang="ms-MY" sz="1200" b="1" dirty="0">
                <a:latin typeface="Arial" panose="020B0604020202020204" pitchFamily="34" charset="0"/>
                <a:cs typeface="Arial" panose="020B0604020202020204" pitchFamily="34" charset="0"/>
              </a:rPr>
              <a:t>Kongo Demokratik Respublikasida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Mobutuning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diktatorlik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rejimi ag‘darildi. Ammo yangi hukumat uzoq yillar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davomida to‘planib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qolgan ijtimoiy-iqtisodiy inqirozni yengib, etnik ziddiyatlarni yumshata olmadi. </a:t>
            </a:r>
            <a:endParaRPr lang="ms-MY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BMT 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Kongo  Demokratik  Respublikasini  dunyoning eng qashshoq mamlakati deb tan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oldi. Kongo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inqiroziga Afrikadagi qator davlatlar: Janubiy Afrika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,  Angola,  Namibiya,  Uganda,  Ruanda,  Zimbabve  ham  u  yoki bu darajada hissa qo‘shdi. Ularning  barchasi  mojaroni  tinch  yo‘l 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bilan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hal qilish to‘g‘risida bayonot bersalar-da, bir guruhi markaziy hokimiyatni, boshqalari isyonchilarni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qo‘llab-quvvatladi.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40026" y="98425"/>
            <a:ext cx="4005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Kongo Demokratik Respublikasi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rossaprimavera.ru/static/files/28712f8421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60" y="684107"/>
            <a:ext cx="1127594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13.stc.all.kpcdn.net/share/i/12/10461877/wr-9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5" y="1881280"/>
            <a:ext cx="1185179" cy="776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39700" y="668797"/>
            <a:ext cx="5334000" cy="2383962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Hozirgi 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kunda qashshoqlik va korrupsiya  bilan   birga 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mamlakatning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eng katta muammolaridan biri  gender  tengsizlik  bo‘lib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qolmoqda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. Ayollarga nisbatan zo‘ravonlik oddiy hol bo‘lib, eng dahshatlisi, aholining  katta qismi buni  oddiy   hol   sifatida   qabul   qiladi.   </a:t>
            </a:r>
            <a:endParaRPr lang="ms-MY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Boshqa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bir muammo Afrika mamlakatlarida zamonaviy qullikning saqlanib qolayotganligi bo‘lmoqda. Ayniqsa, bolalarning qullik holati jahon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jamoatchiligini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tashvishga solmoqda. Bugun Afrika mamlakatlarida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millionlab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bolalar qullik holatida hayot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kechirismoqda.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06500" y="98425"/>
            <a:ext cx="403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Kongo Demokratik Respublikasi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198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39700" y="668797"/>
            <a:ext cx="5334000" cy="2383962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Bu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kabi kulfatlar Tropik va Janubiy Afrikaning katta qismidagi holatni aks ettiradi.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 yerda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ijtimoiy-iqtisodiy  inqiroz 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borgan  sari  kuchayib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bordi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. Aholi o‘sish darajasining yuqoriligi ishsizlik muammosini yanada keskinlashtirdi.  Jahon  bozorida  Tropik  va  Janubiy  Afrika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xomashyosiga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bo‘lgan talabning kamayishi mintaqa mamlakatlari  iqtisodiga  katta zarba bo‘ldi. </a:t>
            </a:r>
            <a:endParaRPr lang="ms-MY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Afrikaning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ko‘plab mamlakatlarida aholi jon boshiga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yillik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daromad 1960-yildagidan ham pastga tushib ketdi. Faqat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XXI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asr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boshlariga kelib ijobiy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tomonga o‘zgarish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boshlandi.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757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39700" y="668797"/>
            <a:ext cx="5334000" cy="2383962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XXI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asrda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afrikaliklar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oldida katta muammolar turgani aniq. Bulardan eng kattasi demografik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muammo hisoblanadi.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Qashshoqlik, dahshatli kasalliklarga  qaramasdan, XXI asr boshlarida Afrikaning  ko‘plab  mamlakatlarida  aholining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yillik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o‘sishi juda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yuqoriligicha qolmoqda. </a:t>
            </a:r>
          </a:p>
          <a:p>
            <a:pPr algn="just"/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BMTning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hisob-kitobiga ko‘ra, Afrika aholisi 2050-yilga  kelib  2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milliard 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kishiga  yetadi.  Bu  yangi  asrda  Afrika  juda katta muammolar oldida turganligidan dalolat beradi.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49500" y="100522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Afrika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909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64908" y="635495"/>
            <a:ext cx="5344987" cy="2129929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Etnokonfessional mojaro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bu etnik mojarolarning  shakllaridan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biri bo‘lib, unda etnik ziddiyat diniy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zid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diyat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bilan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qo‘shilib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ketadi.</a:t>
            </a:r>
          </a:p>
          <a:p>
            <a:pPr algn="just"/>
            <a:endParaRPr lang="ms-MY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s-MY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 </a:t>
            </a:r>
            <a:r>
              <a:rPr lang="ms-MY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 bu ijtimoiy tizimning muhim belgisi bo‘lib, unga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binoan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ijtimoiy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guruhlar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ayni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holatda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– erkaklar va ayollarning jamiyatdagi imkoniyatlari  bir-biridan keskin farq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qiladi.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 descr="https://dfwatch.net/wp-content/uploads/2013/10/ivanishvilii-margvelashvili_PK__12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-6651625"/>
            <a:ext cx="2520000" cy="211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68833" y="116204"/>
            <a:ext cx="2826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Mavzudagi yangi so’zlar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44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320" y="89581"/>
            <a:ext cx="5029200" cy="315471"/>
          </a:xfrm>
        </p:spPr>
        <p:txBody>
          <a:bodyPr/>
          <a:lstStyle/>
          <a:p>
            <a:r>
              <a:rPr lang="en-US" b="0" dirty="0" err="1"/>
              <a:t>Mustahkamlash</a:t>
            </a:r>
            <a:r>
              <a:rPr lang="en-US" b="0" dirty="0"/>
              <a:t> </a:t>
            </a:r>
            <a:r>
              <a:rPr lang="en-US" b="0" dirty="0" err="1"/>
              <a:t>uchun</a:t>
            </a:r>
            <a:r>
              <a:rPr lang="en-US" b="0" dirty="0"/>
              <a:t> </a:t>
            </a:r>
            <a:r>
              <a:rPr lang="en-US" b="0" dirty="0" err="1"/>
              <a:t>savol</a:t>
            </a:r>
            <a:r>
              <a:rPr lang="en-US" b="0" dirty="0"/>
              <a:t> </a:t>
            </a:r>
            <a:r>
              <a:rPr lang="en-US" b="0" dirty="0" err="1"/>
              <a:t>va</a:t>
            </a:r>
            <a:r>
              <a:rPr lang="en-US" b="0" dirty="0"/>
              <a:t> </a:t>
            </a:r>
            <a:r>
              <a:rPr lang="en-US" b="0" dirty="0" err="1"/>
              <a:t>topshiriqlar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5876" y="659552"/>
            <a:ext cx="4910221" cy="4791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XXI asr boshiga kelib Misrning siyosiy hayotida islom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fundamentalizmi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qanday rol o‘ynadi?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5876" y="1218937"/>
            <a:ext cx="4909553" cy="6976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XX asr oxiri – XXI asr boshlarida Liviya va boshqa Shimoliy Afrika mamlakatlaridagi inqilob va to‘ntarishlar qanday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oqibatlarga olib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keldi?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5876" y="2054786"/>
            <a:ext cx="4909553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Sovuq urush»ning  yakunlanishi 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Afrika mamlakatlarida qanday jarayonlarni keltirib chiqardi?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6544" y="2650218"/>
            <a:ext cx="4909553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XXI asrda  Afrika  mamlakatlari  oldida  qanday  dolzarb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muammolar 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turibdi?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2720" y="761737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72720" y="1459354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172720" y="2054786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172720" y="2628324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1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882899" y="646703"/>
            <a:ext cx="2743201" cy="24134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ms-MY" sz="1300" b="1" dirty="0">
                <a:latin typeface="Arial" panose="020B0604020202020204" pitchFamily="34" charset="0"/>
                <a:cs typeface="Arial" panose="020B0604020202020204" pitchFamily="34" charset="0"/>
              </a:rPr>
              <a:t>Shimoliy Afrika.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Shimoliy Afrika mamlakatlariga Misr, Sudan, Liviya,  Jazoir, Tunis, Marokash, Mavritaniya  va   G‘arbiy   Sahroyi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Kabir kiradi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ms-MY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Misr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sivilizatsiyaviy jihatdan ko‘proq Sharqiy O‘rtayer dengiziga mansub bo‘lsa-da, Afrikaning arab mamlakatlari hayotida katta rol o‘ynaydi. XX asr oxiri – XXI asr boshlarida  Misr  iqtisodiy  rivojla- nishda, qishloq xo‘jaligi, madaniyatda katta yutuqlarni qo‘lga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kiritdi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arxiv.uz/data/documents/da7dfc70-9ab4-45aa-9564-ca697acca2ae/page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43" y="646703"/>
            <a:ext cx="2608457" cy="241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02489" y="98425"/>
            <a:ext cx="1856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Shimoliy Afrika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54300" y="555625"/>
            <a:ext cx="295352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Misr rivojlangan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sayyohlik industriyasini yaratdi,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mamlakat-ning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valuta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zaxirasi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to‘xtovsiz ortib bordi. Bu yutuqlar Misrga arab va musulmon dunyosining yetakchisi bo‘lish imkonini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berdi. </a:t>
            </a:r>
          </a:p>
          <a:p>
            <a:pPr algn="just"/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Ammo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2000-yillarga kelib, Misrda ham islom fundamentalizmi faollashib qoldi.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Ularning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bosimi ostida Misr prezidenti Husni Muborak 2011-yili iste’foga chiqdi.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https://phototass4.cdnvideo.ru/width/1020_b9261fa1/tass/m2/uploads/i/20200225/53944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07" y="1012825"/>
            <a:ext cx="2438400" cy="155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25700" y="98425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Misr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2720" y="615504"/>
            <a:ext cx="5480473" cy="14641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Shundan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so‘ng bo‘lib o‘tgan prezidentlik saylovlarida «Musulmon birodarlar» radikal tashkilotidan nomzod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Muhammad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Mursi  g‘alaba  qozondi.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M.Mursi 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mamlakat  prezidenti  «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inqilob 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himoyasiga   yo‘naltirilgan   har   qanday 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dekret»ni  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imzolashi   va u  sudda rad etilishi  mumkin   emasligini   belgilab   qo‘ydi.   Bu 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harakati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uchun muxolifatchilar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M.Mursini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hokimiyatni egallab olishda, diktaturani tiklashda aybladi.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2720" y="2246456"/>
            <a:ext cx="5480473" cy="8999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Armiyada norozilik boshlandi. Natijada 2013-yili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M.Mursi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harbiylar tomonidan ag‘darildi va qamoqqa olindi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Hokimiyatga mudofaa vaziri general Abdul Fattoh as-Sisi keldi. U 2014-yili bo‘lib o‘tgan saylovlarda Misr prezidenti etib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saylandi.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25700" y="79341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Misr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13360" y="631825"/>
            <a:ext cx="5346196" cy="243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«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Musulmon birodarlar» terrorchi tashkilot deb e’lon  qilindi,  uning faollari qatag‘onga uchradi.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M.Mursi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va tashkilotning yana bir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qator faollari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o‘lim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jazosiga hukm 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qilindi.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Ammo Misrda terroristik xavf yuqoriligicha qolmoqda. </a:t>
            </a:r>
          </a:p>
          <a:p>
            <a:pPr algn="just"/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2017-yil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24-noyabrda ISHID tarkibiga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kiruvchi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«Viloyat Sinay»  terrorchi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tashkiloti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vakillari Sinay yarimorolidagi masjidda juma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namozi paytida  portlash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uyushtirib, namozxonlarga qarshi avtomatlardan o‘t  ochdi. </a:t>
            </a:r>
            <a:endParaRPr lang="ms-MY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235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kishi, jumladan, bolalar halok bo‘ldi, 100 dan oshiq kishi yaralandi.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76116" y="98425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Misr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849964" y="2449871"/>
            <a:ext cx="102552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1400" spc="30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б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альная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9700" y="629893"/>
            <a:ext cx="5486400" cy="141713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Sudan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XX asr oxiri – XXI asr boshlarida mintaqaning eng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qoloq mamlakati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bo‘lib qolmoqda. Mamlakat aholisining asosiy qismi qishloq xo‘jaligida band. Sanoat juda sust rivojlangan, mamlakat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aholisining faqat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5%i  bu  sohada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band. Sudanning chegarasi mustamlaka davrida sun’iy bo‘lingan bo‘lib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, bu ko‘plab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etnokonfessional mojarolarga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sabab bo‘lib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kelmoqda.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7640" y="2155825"/>
            <a:ext cx="5486400" cy="94073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Liviyada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M.Kaddafiyning 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uzoq  hukmronligi  davrida  neftdan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olingan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daromad yirik ijtimoiy  islohotlarni  amalga  oshirish  imkonini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Buning natijasida Liviyaliklar 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Shimoliy  Afrikada  eng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yahshi ta’minlangan 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aholiga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aylandi.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30495" y="161286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Sudan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10840" y="173558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Liviya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48162" y="168059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39700" y="636166"/>
            <a:ext cx="3733800" cy="2434059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Tashqi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siyosatda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M.Kaddafiy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hukumati inqilobiy va terrorchi tashkilotlariga, ayniqsa, islom dini bayrog‘i ostida harakat qiluvchilarga yordam ko‘rsatdi. </a:t>
            </a:r>
            <a:endParaRPr lang="ms-MY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M.Kaddafiyning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nomi bir qator terroristik aktlar bilan bog‘landi va bu xalqaro jamoatchilikning noroziligiga sabab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bo‘ldi.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2011-yili Liviyada ham hukumatga qarshi g‘alayonlar boshlandi. Qo‘zg‘olonchilar muvaqqat hukumat tuzib, yordam so‘rab NATOga murojaat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qildi.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avatars.mds.yandex.net/get-zen_doc/1692094/pub_5daed4c9df944400b120759e_5daed907c49f2900b0a11df1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1089025"/>
            <a:ext cx="1785863" cy="111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78100" y="98425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Liviya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840" y="71163"/>
            <a:ext cx="5650873" cy="3114225"/>
            <a:chOff x="66840" y="71163"/>
            <a:chExt cx="5650873" cy="3114225"/>
          </a:xfrm>
        </p:grpSpPr>
        <p:sp>
          <p:nvSpPr>
            <p:cNvPr id="3" name="object 3"/>
            <p:cNvSpPr/>
            <p:nvPr/>
          </p:nvSpPr>
          <p:spPr>
            <a:xfrm>
              <a:off x="66840" y="500300"/>
              <a:ext cx="5650865" cy="2685088"/>
            </a:xfrm>
            <a:custGeom>
              <a:avLst/>
              <a:gdLst/>
              <a:ahLst/>
              <a:cxnLst/>
              <a:rect l="l" t="t" r="r" b="b"/>
              <a:pathLst>
                <a:path w="5650865" h="2366010">
                  <a:moveTo>
                    <a:pt x="5650712" y="24168"/>
                  </a:moveTo>
                  <a:lnTo>
                    <a:pt x="5626328" y="24168"/>
                  </a:lnTo>
                  <a:lnTo>
                    <a:pt x="5626328" y="2341765"/>
                  </a:lnTo>
                  <a:lnTo>
                    <a:pt x="5650712" y="2341765"/>
                  </a:lnTo>
                  <a:lnTo>
                    <a:pt x="5650712" y="24168"/>
                  </a:lnTo>
                  <a:close/>
                </a:path>
                <a:path w="5650865" h="2366010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341880"/>
                  </a:lnTo>
                  <a:lnTo>
                    <a:pt x="0" y="2366010"/>
                  </a:lnTo>
                  <a:lnTo>
                    <a:pt x="5650712" y="2366010"/>
                  </a:lnTo>
                  <a:lnTo>
                    <a:pt x="5650712" y="2341880"/>
                  </a:lnTo>
                  <a:lnTo>
                    <a:pt x="24384" y="2341880"/>
                  </a:lnTo>
                  <a:lnTo>
                    <a:pt x="24384" y="24130"/>
                  </a:lnTo>
                  <a:lnTo>
                    <a:pt x="5650712" y="24130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848" y="71163"/>
              <a:ext cx="5650865" cy="414930"/>
            </a:xfrm>
            <a:custGeom>
              <a:avLst/>
              <a:gdLst/>
              <a:ahLst/>
              <a:cxnLst/>
              <a:rect l="l" t="t" r="r" b="b"/>
              <a:pathLst>
                <a:path w="5650865" h="721360">
                  <a:moveTo>
                    <a:pt x="5650710" y="0"/>
                  </a:moveTo>
                  <a:lnTo>
                    <a:pt x="0" y="0"/>
                  </a:lnTo>
                  <a:lnTo>
                    <a:pt x="0" y="721321"/>
                  </a:lnTo>
                  <a:lnTo>
                    <a:pt x="5650710" y="721321"/>
                  </a:lnTo>
                  <a:lnTo>
                    <a:pt x="565071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165232" y="631825"/>
            <a:ext cx="5454079" cy="12840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NATO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kuchlari Liviyani bombardimon  qildi,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M.Kaddafiy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o‘ldirildi, ammo turli guruhlar o‘rtasida to‘qnashuvlar to‘xtamadi. 2016-yili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mamlakatda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fuqarolar urushi boshlanib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.   Bu   urushda turli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diniy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tashkilotlar ishtirok etmoqda.  Urush   Liviyani 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iqtisodiy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halokat yoqasiga  olib  keldi.  Millionlab  kishilar  mamlakatni  tark etib, qochoqqa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aylandi.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5232" y="2031081"/>
            <a:ext cx="5454078" cy="11153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Mintaqaning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Jazoir, Tunis, Marokash va Mavritaniya kabi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mamlakatlarida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ham shu davrda  yuz  bergan  inqiloblar  va  to‘ntarishlar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murakkab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ko‘rinishga, ko‘pincha diniy asosga ega bo‘lib, bu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jamiyatlarning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modernizatsiyaga muhtojligini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ko‘rsatmoqda.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49500" y="71163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Liviya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27000" y="1012825"/>
            <a:ext cx="5499100" cy="1583483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1990-yillarda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Tropik va Janubiy Afrika mamlakatlarida  ham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muhim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va  o‘ta   murakkab   o‘zgarishlar   yuz  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.  Bular Afrika  mamlakatlarining   o‘zidagi   rivojlanish   tendensiyalari va umumjahon ahamiyatiga ega bo‘lgan voqea – «sovuq urush»ning yakunlanishi bilan bog‘liq edi. </a:t>
            </a:r>
            <a:endParaRPr lang="ms-MY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Ikki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qarama-qarshi bloklar o‘rtasida Afrikaga ta’sir uchun kurash yakun topdi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58900" y="98425"/>
            <a:ext cx="2843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Tropik va Janubiy Afrika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</TotalTime>
  <Words>1153</Words>
  <Application>Microsoft Office PowerPoint</Application>
  <PresentationFormat>Произвольный</PresentationFormat>
  <Paragraphs>62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JAHON TARIXI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Mustahkamlash uchun savol va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JAHON TARIXI</dc:title>
  <cp:lastModifiedBy>User</cp:lastModifiedBy>
  <cp:revision>71</cp:revision>
  <dcterms:created xsi:type="dcterms:W3CDTF">2020-04-13T08:05:16Z</dcterms:created>
  <dcterms:modified xsi:type="dcterms:W3CDTF">2021-03-01T05:59:56Z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