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315" r:id="rId3"/>
    <p:sldId id="316" r:id="rId4"/>
    <p:sldId id="301" r:id="rId5"/>
    <p:sldId id="318" r:id="rId6"/>
    <p:sldId id="319" r:id="rId7"/>
    <p:sldId id="320" r:id="rId8"/>
    <p:sldId id="321" r:id="rId9"/>
    <p:sldId id="278" r:id="rId10"/>
    <p:sldId id="338" r:id="rId11"/>
    <p:sldId id="339" r:id="rId12"/>
    <p:sldId id="340" r:id="rId13"/>
    <p:sldId id="358" r:id="rId14"/>
    <p:sldId id="341" r:id="rId15"/>
    <p:sldId id="323" r:id="rId16"/>
    <p:sldId id="342" r:id="rId17"/>
    <p:sldId id="343" r:id="rId18"/>
    <p:sldId id="359" r:id="rId19"/>
    <p:sldId id="344" r:id="rId20"/>
    <p:sldId id="345" r:id="rId21"/>
    <p:sldId id="325" r:id="rId22"/>
    <p:sldId id="347" r:id="rId23"/>
    <p:sldId id="346" r:id="rId24"/>
    <p:sldId id="327" r:id="rId25"/>
    <p:sldId id="348" r:id="rId26"/>
    <p:sldId id="361" r:id="rId27"/>
    <p:sldId id="362" r:id="rId28"/>
    <p:sldId id="363" r:id="rId29"/>
    <p:sldId id="364" r:id="rId30"/>
    <p:sldId id="365" r:id="rId31"/>
    <p:sldId id="352" r:id="rId32"/>
    <p:sldId id="31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AEFFAE"/>
    <a:srgbClr val="66FF66"/>
    <a:srgbClr val="0000CC"/>
    <a:srgbClr val="00B0F0"/>
    <a:srgbClr val="007E00"/>
    <a:srgbClr val="FF66FF"/>
    <a:srgbClr val="009A00"/>
    <a:srgbClr val="6600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6263" autoAdjust="0"/>
  </p:normalViewPr>
  <p:slideViewPr>
    <p:cSldViewPr snapToGrid="0">
      <p:cViewPr>
        <p:scale>
          <a:sx n="66" d="100"/>
          <a:sy n="66" d="100"/>
        </p:scale>
        <p:origin x="-876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4BFA0E-0BEC-470F-AFCC-D3AE2EAE0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43B7B31-B170-4F47-ABD2-301DE21EF2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162181-9EF3-4C19-A2B6-1571FB844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6E1353-D456-444F-9B27-D6B71335E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34F7BE-FB02-4DE2-B67B-135622BE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1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57C3ED-3BA9-4A80-91E7-93F3B363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1A92A2-127A-41B1-B2B5-90EE8735A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8E1B25-A3DE-4889-817A-203A3515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2685EE-768D-4094-906F-E90151CE9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C4B349-0560-4C65-9137-64F90E0E5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433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366D024-F896-49F8-8566-ECD4FE2351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77A62E6-FE88-4A82-B31E-9924183F8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D78561-9449-4752-BDD3-C669CADE9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016279-6F47-4BE4-8040-9F642091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682D9E-91B6-411E-A208-E22034BC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7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814839-2E48-4E2F-B7E2-2E5E69D14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504CE51-C25B-466F-9DFB-17A31EA6E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D77672C-BA6A-4FD2-9993-81837C38B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A1248B-BEF8-4FE4-A48C-B29E838AC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1D1F86-1DC3-4431-9090-835D18947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7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701970-5262-4699-A9BC-4A6664AC2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2D326BE-82DF-4284-90E2-6FF2D3DEA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0878AF-06C2-4465-9BF9-A7EA85991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2A7859-EB05-43D2-B605-9482D3993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E1BECF-A9A1-4184-ADF3-A49A08E42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73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B2093B-8CD4-49D6-8446-5F8F97C7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0466D7-E430-4D18-AA79-B4228798E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A25905E-A1DF-4517-A7EA-2ED6685C1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B65F280-B59B-4754-B67C-9B052D723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04400B6-B134-44E3-BBDC-FB17CF921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2332D69-9C80-4F8E-A481-7BB90AC8B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09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0D1C74-E5CF-40CD-B686-8991E9F3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5D43BE8-D794-4C7C-93B1-2FF3EA1E1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C4C97D1-C1EB-4276-96A1-0E3487FDB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757AD28-14B2-4C60-95B0-ED352F4D8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9F88DD2-F409-4A6F-BD94-75D16DD7C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1B54341-AB07-4765-8A96-08ABE8D9C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24C78B5-020D-4D91-9BB0-DF39E3272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6B10073-9183-4D18-AA5D-1C5C339B5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41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5D8F31-9594-433C-B134-57FD5F5BD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47BD7B4-5540-4FBC-99AF-7E2A0DF2A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84FC5A1-29DC-4AE7-9A44-59C93191D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AD81631-C645-4F13-B374-F340AE5A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43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6C6FBFA-DA56-40CE-935A-E3A19B218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A72CADF-E7F8-4B23-A130-080B6112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2D66312-AF59-4FF6-8B8D-4D7BE7B6F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1F24A9-73B4-4AF1-BF28-19C6FAAC6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96A5E0-462A-4AEE-B229-512AF4363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8B257CD-8908-43B7-BB51-3D218CAEC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7BB08B1-D8FE-4B37-9A09-B939949C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B2842A-2236-4FB4-929C-86B4A6B4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F2660D8-FE0F-456D-A36C-02FC3811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66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4184DC-639F-4849-AD9D-B1B769AD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C54E35E-C7D5-400E-B310-4B7409431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2AB8D26-3AED-433F-83D2-22C7C82CC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870F828-71FD-4673-BD56-01F1B1AB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54003EF-0172-4C54-901C-54A79F93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25F4884-0A12-43AC-99DF-6376E186B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96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9B25F0-898E-442D-AD32-BE1C7F9E3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FEF870-061A-4270-B7AD-AE19CCE5C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BD520CD-BA2C-4EFD-8BB8-FABD785E4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3B137-3A4A-4531-BF57-071A7755DDD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7AD0DE-0B9B-47D5-B419-57493AAEF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129583-EADE-414C-AEE1-4BBC5CD1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86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40.png"/><Relationship Id="rId18" Type="http://schemas.openxmlformats.org/officeDocument/2006/relationships/image" Target="../media/image291.png"/><Relationship Id="rId3" Type="http://schemas.openxmlformats.org/officeDocument/2006/relationships/image" Target="../media/image28.png"/><Relationship Id="rId7" Type="http://schemas.openxmlformats.org/officeDocument/2006/relationships/image" Target="../media/image180.png"/><Relationship Id="rId12" Type="http://schemas.openxmlformats.org/officeDocument/2006/relationships/image" Target="../media/image230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220.png"/><Relationship Id="rId5" Type="http://schemas.openxmlformats.org/officeDocument/2006/relationships/image" Target="../media/image166.png"/><Relationship Id="rId15" Type="http://schemas.openxmlformats.org/officeDocument/2006/relationships/image" Target="../media/image260.png"/><Relationship Id="rId10" Type="http://schemas.openxmlformats.org/officeDocument/2006/relationships/image" Target="../media/image210.png"/><Relationship Id="rId19" Type="http://schemas.openxmlformats.org/officeDocument/2006/relationships/image" Target="../media/image300.png"/><Relationship Id="rId4" Type="http://schemas.microsoft.com/office/2007/relationships/hdphoto" Target="../media/hdphoto3.wdp"/><Relationship Id="rId9" Type="http://schemas.openxmlformats.org/officeDocument/2006/relationships/image" Target="../media/image31.png"/><Relationship Id="rId14" Type="http://schemas.openxmlformats.org/officeDocument/2006/relationships/image" Target="../media/image2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310.png"/><Relationship Id="rId18" Type="http://schemas.openxmlformats.org/officeDocument/2006/relationships/image" Target="../media/image36.png"/><Relationship Id="rId3" Type="http://schemas.openxmlformats.org/officeDocument/2006/relationships/image" Target="../media/image28.png"/><Relationship Id="rId21" Type="http://schemas.openxmlformats.org/officeDocument/2006/relationships/image" Target="../media/image39.png"/><Relationship Id="rId7" Type="http://schemas.openxmlformats.org/officeDocument/2006/relationships/image" Target="../media/image240.png"/><Relationship Id="rId12" Type="http://schemas.openxmlformats.org/officeDocument/2006/relationships/image" Target="../media/image290.png"/><Relationship Id="rId17" Type="http://schemas.openxmlformats.org/officeDocument/2006/relationships/image" Target="../media/image35.png"/><Relationship Id="rId2" Type="http://schemas.openxmlformats.org/officeDocument/2006/relationships/image" Target="../media/image27.jpe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24" Type="http://schemas.openxmlformats.org/officeDocument/2006/relationships/image" Target="../media/image42.png"/><Relationship Id="rId5" Type="http://schemas.openxmlformats.org/officeDocument/2006/relationships/image" Target="../media/image220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7.png"/><Relationship Id="rId19" Type="http://schemas.openxmlformats.org/officeDocument/2006/relationships/image" Target="../media/image37.png"/><Relationship Id="rId4" Type="http://schemas.microsoft.com/office/2007/relationships/hdphoto" Target="../media/hdphoto3.wdp"/><Relationship Id="rId9" Type="http://schemas.openxmlformats.org/officeDocument/2006/relationships/image" Target="../media/image260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4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45.png"/><Relationship Id="rId5" Type="http://schemas.openxmlformats.org/officeDocument/2006/relationships/image" Target="../media/image350.png"/><Relationship Id="rId10" Type="http://schemas.openxmlformats.org/officeDocument/2006/relationships/image" Target="../media/image400.png"/><Relationship Id="rId4" Type="http://schemas.openxmlformats.org/officeDocument/2006/relationships/image" Target="../media/image340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5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51.png"/><Relationship Id="rId5" Type="http://schemas.openxmlformats.org/officeDocument/2006/relationships/image" Target="../media/image350.png"/><Relationship Id="rId10" Type="http://schemas.openxmlformats.org/officeDocument/2006/relationships/image" Target="../media/image50.png"/><Relationship Id="rId4" Type="http://schemas.openxmlformats.org/officeDocument/2006/relationships/image" Target="../media/image340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500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49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480.png"/><Relationship Id="rId5" Type="http://schemas.openxmlformats.org/officeDocument/2006/relationships/image" Target="../media/image350.png"/><Relationship Id="rId15" Type="http://schemas.openxmlformats.org/officeDocument/2006/relationships/image" Target="../media/image56.png"/><Relationship Id="rId10" Type="http://schemas.openxmlformats.org/officeDocument/2006/relationships/image" Target="../media/image470.png"/><Relationship Id="rId4" Type="http://schemas.openxmlformats.org/officeDocument/2006/relationships/image" Target="../media/image340.png"/><Relationship Id="rId9" Type="http://schemas.openxmlformats.org/officeDocument/2006/relationships/image" Target="../media/image460.png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240.png"/><Relationship Id="rId18" Type="http://schemas.openxmlformats.org/officeDocument/2006/relationships/image" Target="../media/image290.png"/><Relationship Id="rId3" Type="http://schemas.openxmlformats.org/officeDocument/2006/relationships/image" Target="../media/image28.png"/><Relationship Id="rId7" Type="http://schemas.openxmlformats.org/officeDocument/2006/relationships/image" Target="../media/image180.png"/><Relationship Id="rId12" Type="http://schemas.openxmlformats.org/officeDocument/2006/relationships/image" Target="../media/image230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220.png"/><Relationship Id="rId5" Type="http://schemas.openxmlformats.org/officeDocument/2006/relationships/image" Target="../media/image166.png"/><Relationship Id="rId15" Type="http://schemas.openxmlformats.org/officeDocument/2006/relationships/image" Target="../media/image260.png"/><Relationship Id="rId10" Type="http://schemas.openxmlformats.org/officeDocument/2006/relationships/image" Target="../media/image570.png"/><Relationship Id="rId19" Type="http://schemas.openxmlformats.org/officeDocument/2006/relationships/image" Target="../media/image300.png"/><Relationship Id="rId4" Type="http://schemas.microsoft.com/office/2007/relationships/hdphoto" Target="../media/hdphoto3.wdp"/><Relationship Id="rId9" Type="http://schemas.openxmlformats.org/officeDocument/2006/relationships/image" Target="../media/image59.png"/><Relationship Id="rId14" Type="http://schemas.openxmlformats.org/officeDocument/2006/relationships/image" Target="../media/image2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580.png"/><Relationship Id="rId18" Type="http://schemas.openxmlformats.org/officeDocument/2006/relationships/image" Target="../media/image63.png"/><Relationship Id="rId3" Type="http://schemas.openxmlformats.org/officeDocument/2006/relationships/image" Target="../media/image28.png"/><Relationship Id="rId21" Type="http://schemas.openxmlformats.org/officeDocument/2006/relationships/image" Target="../media/image66.png"/><Relationship Id="rId7" Type="http://schemas.openxmlformats.org/officeDocument/2006/relationships/image" Target="../media/image240.png"/><Relationship Id="rId12" Type="http://schemas.openxmlformats.org/officeDocument/2006/relationships/image" Target="../media/image290.png"/><Relationship Id="rId17" Type="http://schemas.openxmlformats.org/officeDocument/2006/relationships/image" Target="../media/image62.png"/><Relationship Id="rId2" Type="http://schemas.openxmlformats.org/officeDocument/2006/relationships/image" Target="../media/image27.jpe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24" Type="http://schemas.openxmlformats.org/officeDocument/2006/relationships/image" Target="../media/image69.png"/><Relationship Id="rId5" Type="http://schemas.openxmlformats.org/officeDocument/2006/relationships/image" Target="../media/image22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10" Type="http://schemas.openxmlformats.org/officeDocument/2006/relationships/image" Target="../media/image27.png"/><Relationship Id="rId19" Type="http://schemas.openxmlformats.org/officeDocument/2006/relationships/image" Target="../media/image64.png"/><Relationship Id="rId4" Type="http://schemas.microsoft.com/office/2007/relationships/hdphoto" Target="../media/hdphoto3.wdp"/><Relationship Id="rId9" Type="http://schemas.openxmlformats.org/officeDocument/2006/relationships/image" Target="../media/image260.png"/><Relationship Id="rId14" Type="http://schemas.openxmlformats.org/officeDocument/2006/relationships/image" Target="../media/image590.png"/><Relationship Id="rId22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7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70.png"/><Relationship Id="rId5" Type="http://schemas.openxmlformats.org/officeDocument/2006/relationships/image" Target="../media/image350.png"/><Relationship Id="rId15" Type="http://schemas.openxmlformats.org/officeDocument/2006/relationships/image" Target="../media/image73.png"/><Relationship Id="rId10" Type="http://schemas.openxmlformats.org/officeDocument/2006/relationships/image" Target="../media/image400.png"/><Relationship Id="rId4" Type="http://schemas.openxmlformats.org/officeDocument/2006/relationships/image" Target="../media/image340.png"/><Relationship Id="rId1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7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74.png"/><Relationship Id="rId5" Type="http://schemas.openxmlformats.org/officeDocument/2006/relationships/image" Target="../media/image350.png"/><Relationship Id="rId10" Type="http://schemas.openxmlformats.org/officeDocument/2006/relationships/image" Target="../media/image620.png"/><Relationship Id="rId4" Type="http://schemas.openxmlformats.org/officeDocument/2006/relationships/image" Target="../media/image340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1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8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700.png"/><Relationship Id="rId5" Type="http://schemas.openxmlformats.org/officeDocument/2006/relationships/image" Target="../media/image350.png"/><Relationship Id="rId15" Type="http://schemas.openxmlformats.org/officeDocument/2006/relationships/image" Target="../media/image82.png"/><Relationship Id="rId4" Type="http://schemas.openxmlformats.org/officeDocument/2006/relationships/image" Target="../media/image340.png"/><Relationship Id="rId9" Type="http://schemas.openxmlformats.org/officeDocument/2006/relationships/image" Target="../media/image79.png"/><Relationship Id="rId14" Type="http://schemas.openxmlformats.org/officeDocument/2006/relationships/image" Target="../media/image8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240.png"/><Relationship Id="rId18" Type="http://schemas.openxmlformats.org/officeDocument/2006/relationships/image" Target="../media/image800.png"/><Relationship Id="rId3" Type="http://schemas.openxmlformats.org/officeDocument/2006/relationships/image" Target="../media/image28.png"/><Relationship Id="rId7" Type="http://schemas.openxmlformats.org/officeDocument/2006/relationships/image" Target="../media/image180.png"/><Relationship Id="rId12" Type="http://schemas.openxmlformats.org/officeDocument/2006/relationships/image" Target="../media/image230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20" Type="http://schemas.openxmlformats.org/officeDocument/2006/relationships/image" Target="../media/image8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220.png"/><Relationship Id="rId5" Type="http://schemas.openxmlformats.org/officeDocument/2006/relationships/image" Target="../media/image166.png"/><Relationship Id="rId15" Type="http://schemas.openxmlformats.org/officeDocument/2006/relationships/image" Target="../media/image260.png"/><Relationship Id="rId10" Type="http://schemas.openxmlformats.org/officeDocument/2006/relationships/image" Target="../media/image86.png"/><Relationship Id="rId19" Type="http://schemas.openxmlformats.org/officeDocument/2006/relationships/image" Target="../media/image810.png"/><Relationship Id="rId4" Type="http://schemas.microsoft.com/office/2007/relationships/hdphoto" Target="../media/hdphoto3.wdp"/><Relationship Id="rId9" Type="http://schemas.openxmlformats.org/officeDocument/2006/relationships/image" Target="../media/image85.png"/><Relationship Id="rId14" Type="http://schemas.openxmlformats.org/officeDocument/2006/relationships/image" Target="../media/image2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240.png"/><Relationship Id="rId18" Type="http://schemas.openxmlformats.org/officeDocument/2006/relationships/image" Target="../media/image800.png"/><Relationship Id="rId3" Type="http://schemas.openxmlformats.org/officeDocument/2006/relationships/image" Target="../media/image28.png"/><Relationship Id="rId7" Type="http://schemas.openxmlformats.org/officeDocument/2006/relationships/image" Target="../media/image180.png"/><Relationship Id="rId12" Type="http://schemas.openxmlformats.org/officeDocument/2006/relationships/image" Target="../media/image940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20" Type="http://schemas.openxmlformats.org/officeDocument/2006/relationships/image" Target="../media/image9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220.png"/><Relationship Id="rId5" Type="http://schemas.openxmlformats.org/officeDocument/2006/relationships/image" Target="../media/image166.png"/><Relationship Id="rId15" Type="http://schemas.openxmlformats.org/officeDocument/2006/relationships/image" Target="../media/image260.png"/><Relationship Id="rId10" Type="http://schemas.openxmlformats.org/officeDocument/2006/relationships/image" Target="../media/image98.png"/><Relationship Id="rId19" Type="http://schemas.openxmlformats.org/officeDocument/2006/relationships/image" Target="../media/image950.png"/><Relationship Id="rId4" Type="http://schemas.microsoft.com/office/2007/relationships/hdphoto" Target="../media/hdphoto3.wdp"/><Relationship Id="rId9" Type="http://schemas.openxmlformats.org/officeDocument/2006/relationships/image" Target="../media/image97.png"/><Relationship Id="rId14" Type="http://schemas.openxmlformats.org/officeDocument/2006/relationships/image" Target="../media/image2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970.png"/><Relationship Id="rId18" Type="http://schemas.openxmlformats.org/officeDocument/2006/relationships/image" Target="../media/image63.png"/><Relationship Id="rId3" Type="http://schemas.openxmlformats.org/officeDocument/2006/relationships/image" Target="../media/image28.png"/><Relationship Id="rId21" Type="http://schemas.openxmlformats.org/officeDocument/2006/relationships/image" Target="../media/image66.png"/><Relationship Id="rId7" Type="http://schemas.openxmlformats.org/officeDocument/2006/relationships/image" Target="../media/image240.png"/><Relationship Id="rId12" Type="http://schemas.openxmlformats.org/officeDocument/2006/relationships/image" Target="../media/image290.png"/><Relationship Id="rId17" Type="http://schemas.openxmlformats.org/officeDocument/2006/relationships/image" Target="../media/image62.png"/><Relationship Id="rId2" Type="http://schemas.openxmlformats.org/officeDocument/2006/relationships/image" Target="../media/image27.jpeg"/><Relationship Id="rId16" Type="http://schemas.openxmlformats.org/officeDocument/2006/relationships/image" Target="../media/image100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24" Type="http://schemas.openxmlformats.org/officeDocument/2006/relationships/image" Target="../media/image69.png"/><Relationship Id="rId5" Type="http://schemas.openxmlformats.org/officeDocument/2006/relationships/image" Target="../media/image220.png"/><Relationship Id="rId15" Type="http://schemas.openxmlformats.org/officeDocument/2006/relationships/image" Target="../media/image99.png"/><Relationship Id="rId23" Type="http://schemas.openxmlformats.org/officeDocument/2006/relationships/image" Target="../media/image68.png"/><Relationship Id="rId10" Type="http://schemas.openxmlformats.org/officeDocument/2006/relationships/image" Target="../media/image27.png"/><Relationship Id="rId19" Type="http://schemas.openxmlformats.org/officeDocument/2006/relationships/image" Target="../media/image64.png"/><Relationship Id="rId4" Type="http://schemas.microsoft.com/office/2007/relationships/hdphoto" Target="../media/hdphoto3.wdp"/><Relationship Id="rId9" Type="http://schemas.openxmlformats.org/officeDocument/2006/relationships/image" Target="../media/image260.png"/><Relationship Id="rId14" Type="http://schemas.openxmlformats.org/officeDocument/2006/relationships/image" Target="../media/image980.png"/><Relationship Id="rId22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6.png"/><Relationship Id="rId3" Type="http://schemas.openxmlformats.org/officeDocument/2006/relationships/image" Target="../media/image330.png"/><Relationship Id="rId7" Type="http://schemas.openxmlformats.org/officeDocument/2006/relationships/image" Target="../media/image101.png"/><Relationship Id="rId12" Type="http://schemas.openxmlformats.org/officeDocument/2006/relationships/image" Target="../media/image10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47.png"/><Relationship Id="rId5" Type="http://schemas.openxmlformats.org/officeDocument/2006/relationships/image" Target="../media/image350.png"/><Relationship Id="rId10" Type="http://schemas.openxmlformats.org/officeDocument/2006/relationships/image" Target="../media/image104.png"/><Relationship Id="rId4" Type="http://schemas.openxmlformats.org/officeDocument/2006/relationships/image" Target="../media/image340.png"/><Relationship Id="rId9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330.png"/><Relationship Id="rId7" Type="http://schemas.openxmlformats.org/officeDocument/2006/relationships/image" Target="../media/image101.png"/><Relationship Id="rId12" Type="http://schemas.openxmlformats.org/officeDocument/2006/relationships/image" Target="../media/image11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110.png"/><Relationship Id="rId5" Type="http://schemas.openxmlformats.org/officeDocument/2006/relationships/image" Target="../media/image350.png"/><Relationship Id="rId10" Type="http://schemas.openxmlformats.org/officeDocument/2006/relationships/image" Target="../media/image109.png"/><Relationship Id="rId4" Type="http://schemas.openxmlformats.org/officeDocument/2006/relationships/image" Target="../media/image340.png"/><Relationship Id="rId9" Type="http://schemas.openxmlformats.org/officeDocument/2006/relationships/image" Target="../media/image108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0.png"/><Relationship Id="rId18" Type="http://schemas.openxmlformats.org/officeDocument/2006/relationships/image" Target="../media/image800.png"/><Relationship Id="rId3" Type="http://schemas.openxmlformats.org/officeDocument/2006/relationships/image" Target="../media/image28.png"/><Relationship Id="rId21" Type="http://schemas.openxmlformats.org/officeDocument/2006/relationships/image" Target="../media/image113.png"/><Relationship Id="rId12" Type="http://schemas.openxmlformats.org/officeDocument/2006/relationships/image" Target="../media/image940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20.png"/><Relationship Id="rId24" Type="http://schemas.openxmlformats.org/officeDocument/2006/relationships/image" Target="../media/image116.png"/><Relationship Id="rId15" Type="http://schemas.openxmlformats.org/officeDocument/2006/relationships/image" Target="../media/image260.png"/><Relationship Id="rId23" Type="http://schemas.openxmlformats.org/officeDocument/2006/relationships/image" Target="../media/image115.png"/><Relationship Id="rId19" Type="http://schemas.openxmlformats.org/officeDocument/2006/relationships/image" Target="../media/image950.png"/><Relationship Id="rId4" Type="http://schemas.microsoft.com/office/2007/relationships/hdphoto" Target="../media/hdphoto3.wdp"/><Relationship Id="rId14" Type="http://schemas.openxmlformats.org/officeDocument/2006/relationships/image" Target="../media/image250.png"/><Relationship Id="rId22" Type="http://schemas.openxmlformats.org/officeDocument/2006/relationships/image" Target="../media/image1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7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123.png"/><Relationship Id="rId5" Type="http://schemas.openxmlformats.org/officeDocument/2006/relationships/image" Target="../media/image118.png"/><Relationship Id="rId10" Type="http://schemas.openxmlformats.org/officeDocument/2006/relationships/image" Target="../media/image122.png"/><Relationship Id="rId4" Type="http://schemas.openxmlformats.org/officeDocument/2006/relationships/image" Target="../media/image340.png"/><Relationship Id="rId9" Type="http://schemas.openxmlformats.org/officeDocument/2006/relationships/image" Target="../media/image12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microsoft.com/office/2007/relationships/hdphoto" Target="../media/hdphoto3.wdp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10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49625" y="2341632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49625" y="4534416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xmlns="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xmlns="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2322404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xmlns="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2352858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 11 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xmlns="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58877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Геометрия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xmlns="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xmlns="" id="{14392D96-CF1D-4433-B4AC-FEF43CEB7C4B}"/>
              </a:ext>
            </a:extLst>
          </p:cNvPr>
          <p:cNvSpPr txBox="1"/>
          <p:nvPr/>
        </p:nvSpPr>
        <p:spPr>
          <a:xfrm>
            <a:off x="1315869" y="2330145"/>
            <a:ext cx="7315623" cy="38257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ru-RU" sz="6000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60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60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ru-RU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Усеченная пирамида и ее свойства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Формула боковой поверхности неправильной пирамиды. Площадь боковой  поверхности пирамиды. Как поступить при вычислении площади боковой и полной  поверх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034" y="2751746"/>
            <a:ext cx="3331199" cy="280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268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8967" y="855564"/>
            <a:ext cx="1628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399013" y="2167520"/>
                <a:ext cx="226023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167520"/>
                <a:ext cx="2260234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389639" y="3396299"/>
                <a:ext cx="24813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39" y="3396299"/>
                <a:ext cx="2481385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399013" y="4094422"/>
                <a:ext cx="368844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4094422"/>
                <a:ext cx="3688446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24073" y="4753121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48967" y="5565708"/>
                <a:ext cx="29461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967" y="5565708"/>
                <a:ext cx="294619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8999858" y="2102904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858" y="2102904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4516" r="-6452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>
            <a:stCxn id="62" idx="3"/>
          </p:cNvCxnSpPr>
          <p:nvPr/>
        </p:nvCxnSpPr>
        <p:spPr>
          <a:xfrm flipH="1">
            <a:off x="7424572" y="1799072"/>
            <a:ext cx="2087456" cy="1639709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9522561" y="1801584"/>
            <a:ext cx="4108" cy="14706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530715" y="313390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715" y="3133902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Овал 73"/>
          <p:cNvSpPr/>
          <p:nvPr/>
        </p:nvSpPr>
        <p:spPr>
          <a:xfrm>
            <a:off x="9505333" y="324025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2565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91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9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0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1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2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6165" y="1573672"/>
                <a:ext cx="433105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5" y="1573672"/>
                <a:ext cx="4331057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86245" y="2802169"/>
                <a:ext cx="506818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5" y="2802169"/>
                <a:ext cx="5068182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Рамка 58"/>
          <p:cNvSpPr/>
          <p:nvPr/>
        </p:nvSpPr>
        <p:spPr>
          <a:xfrm>
            <a:off x="670961" y="1473996"/>
            <a:ext cx="2461984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Рамка 59"/>
          <p:cNvSpPr/>
          <p:nvPr/>
        </p:nvSpPr>
        <p:spPr>
          <a:xfrm>
            <a:off x="670960" y="2666810"/>
            <a:ext cx="3205715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7423668" y="3185804"/>
            <a:ext cx="2806072" cy="258883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8143751" y="1799072"/>
            <a:ext cx="1368277" cy="108055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2613856" y="45818"/>
                <a:ext cx="25099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856" y="45818"/>
                <a:ext cx="2509918" cy="61555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6100520" y="47632"/>
                <a:ext cx="27556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0520" y="47632"/>
                <a:ext cx="2755626" cy="61555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127809" y="3604611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809" y="3604611"/>
                <a:ext cx="216406" cy="307777"/>
              </a:xfrm>
              <a:prstGeom prst="rect">
                <a:avLst/>
              </a:prstGeom>
              <a:blipFill>
                <a:blip r:embed="rId17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081388" y="1323840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388" y="1323840"/>
                <a:ext cx="339260" cy="307777"/>
              </a:xfrm>
              <a:prstGeom prst="rect">
                <a:avLst/>
              </a:prstGeom>
              <a:blipFill>
                <a:blip r:embed="rId18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672106" y="3441215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2106" y="3441215"/>
                <a:ext cx="216406" cy="307777"/>
              </a:xfrm>
              <a:prstGeom prst="rect">
                <a:avLst/>
              </a:prstGeom>
              <a:blipFill>
                <a:blip r:embed="rId19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770150" y="2813257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150" y="2813257"/>
                <a:ext cx="216406" cy="307777"/>
              </a:xfrm>
              <a:prstGeom prst="rect">
                <a:avLst/>
              </a:prstGeom>
              <a:blipFill>
                <a:blip r:embed="rId20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9318796" y="2640476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8796" y="2640476"/>
                <a:ext cx="216406" cy="307777"/>
              </a:xfrm>
              <a:prstGeom prst="rect">
                <a:avLst/>
              </a:prstGeom>
              <a:blipFill>
                <a:blip r:embed="rId21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19741" y="1941235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741" y="1941235"/>
                <a:ext cx="339260" cy="307777"/>
              </a:xfrm>
              <a:prstGeom prst="rect">
                <a:avLst/>
              </a:prstGeom>
              <a:blipFill>
                <a:blip r:embed="rId22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149639" y="1399284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639" y="1399284"/>
                <a:ext cx="339260" cy="307777"/>
              </a:xfrm>
              <a:prstGeom prst="rect">
                <a:avLst/>
              </a:prstGeom>
              <a:blipFill>
                <a:blip r:embed="rId23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297642" y="1882904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642" y="1882904"/>
                <a:ext cx="339260" cy="307777"/>
              </a:xfrm>
              <a:prstGeom prst="rect">
                <a:avLst/>
              </a:prstGeom>
              <a:blipFill>
                <a:blip r:embed="rId24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477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679167" y="27701"/>
                <a:ext cx="270093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167" y="27701"/>
                <a:ext cx="2700932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288936" y="-18899"/>
                <a:ext cx="319234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936" y="-18899"/>
                <a:ext cx="3192349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720151" y="2860093"/>
            <a:ext cx="118356" cy="1590044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34850" y="1224851"/>
                <a:ext cx="308276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1224851"/>
                <a:ext cx="3082767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726041" y="2535806"/>
                <a:ext cx="5965544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1" smtClean="0">
                        <a:latin typeface="Cambria Math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535806"/>
                <a:ext cx="5965544" cy="9887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701592" y="4057485"/>
                <a:ext cx="452155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92" y="4057485"/>
                <a:ext cx="4521559" cy="68813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фигурная скобка 29"/>
          <p:cNvSpPr/>
          <p:nvPr/>
        </p:nvSpPr>
        <p:spPr>
          <a:xfrm rot="16200000">
            <a:off x="7694023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blipFill>
                <a:blip r:embed="rId13"/>
                <a:stretch>
                  <a:fillRect l="-24324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араллелограмм 31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78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561750" y="27884"/>
                <a:ext cx="270093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750" y="27884"/>
                <a:ext cx="2700932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171519" y="-18716"/>
                <a:ext cx="319234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519" y="-18716"/>
                <a:ext cx="3192349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52336" y="2672426"/>
            <a:ext cx="198505" cy="2045525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26041" y="1035563"/>
                <a:ext cx="308276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1035563"/>
                <a:ext cx="3082767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726041" y="2157230"/>
                <a:ext cx="5965544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1" smtClean="0">
                        <a:latin typeface="Cambria Math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157230"/>
                <a:ext cx="5965544" cy="9887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726041" y="5310805"/>
                <a:ext cx="6297365" cy="6080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𝑨𝑬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600" b="1" i="1" smtClean="0">
                        <a:latin typeface="Cambria Math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5310805"/>
                <a:ext cx="6297365" cy="608052"/>
              </a:xfrm>
              <a:prstGeom prst="rect">
                <a:avLst/>
              </a:prstGeom>
              <a:blipFill rotWithShape="1">
                <a:blip r:embed="rId12"/>
                <a:stretch>
                  <a:fillRect l="-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656400" y="3458631"/>
                <a:ext cx="4071884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3600" b="1" i="1" smtClean="0">
                          <a:latin typeface="Cambria Math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0" y="3458631"/>
                <a:ext cx="4071884" cy="61933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6400" y="4405826"/>
                <a:ext cx="305372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𝑨𝑬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0" y="4405826"/>
                <a:ext cx="3053721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араллелограмм 33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32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36256" y="1058042"/>
            <a:ext cx="6247672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11022" y="996771"/>
            <a:ext cx="3651257" cy="36217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19641" y="98794"/>
                <a:ext cx="23035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41" y="98794"/>
                <a:ext cx="230357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095139" y="39999"/>
                <a:ext cx="271535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𝑨𝑬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139" y="39999"/>
                <a:ext cx="2715359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113410" y="104941"/>
                <a:ext cx="29461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410" y="104941"/>
                <a:ext cx="294619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7558176" y="1904974"/>
            <a:ext cx="2033690" cy="1620364"/>
          </a:xfrm>
          <a:prstGeom prst="triangle">
            <a:avLst>
              <a:gd name="adj" fmla="val 99590"/>
            </a:avLst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68711" y="1105292"/>
                <a:ext cx="58977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11" y="1105292"/>
                <a:ext cx="5897768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52652" y="2177277"/>
                <a:ext cx="58977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52" y="2177277"/>
                <a:ext cx="5897768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45884" y="3001785"/>
                <a:ext cx="6365139" cy="787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𝑬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84" y="3001785"/>
                <a:ext cx="6365139" cy="78726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1212961" y="4120697"/>
                <a:ext cx="27892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961" y="4120697"/>
                <a:ext cx="2789290" cy="615553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7122715" y="5482471"/>
                <a:ext cx="279339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твет</a:t>
                </a:r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endParaRPr lang="ru-RU" sz="40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715" y="5482471"/>
                <a:ext cx="2793393" cy="615553"/>
              </a:xfrm>
              <a:prstGeom prst="rect">
                <a:avLst/>
              </a:prstGeom>
              <a:blipFill rotWithShape="1">
                <a:blip r:embed="rId15"/>
                <a:stretch>
                  <a:fillRect l="-10893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араллелограмм 30"/>
          <p:cNvSpPr/>
          <p:nvPr/>
        </p:nvSpPr>
        <p:spPr>
          <a:xfrm>
            <a:off x="9471560" y="3404935"/>
            <a:ext cx="117465" cy="129120"/>
          </a:xfrm>
          <a:prstGeom prst="parallelogram">
            <a:avLst>
              <a:gd name="adj" fmla="val 0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>
            <a:endCxn id="38" idx="6"/>
          </p:cNvCxnSpPr>
          <p:nvPr/>
        </p:nvCxnSpPr>
        <p:spPr>
          <a:xfrm flipH="1">
            <a:off x="7543501" y="1893653"/>
            <a:ext cx="2030849" cy="165484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5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32576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№2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:a14="http://schemas.microsoft.com/office/drawing/2010/main" xmlns:mc="http://schemas.openxmlformats.org/markup-compatibility/2006" xmlns="" id="{74EBF314-D613-4FE3-8A1E-80E587F27D73}"/>
              </a:ext>
            </a:extLst>
          </p:cNvPr>
          <p:cNvSpPr txBox="1"/>
          <p:nvPr/>
        </p:nvSpPr>
        <p:spPr>
          <a:xfrm>
            <a:off x="380138" y="800101"/>
            <a:ext cx="114317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Стороны оснований правильной четырехугольной усеченной пирамиды равны 24 см и  40 см, а высота равна 16 см.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Найти диагональ усеченной пирамиды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934" y="4618376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0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8967" y="855564"/>
            <a:ext cx="1771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399013" y="2167520"/>
                <a:ext cx="215924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167520"/>
                <a:ext cx="2159245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389639" y="3396299"/>
                <a:ext cx="238039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39" y="3396299"/>
                <a:ext cx="2380395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399013" y="4094422"/>
                <a:ext cx="365157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4094422"/>
                <a:ext cx="3651577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24073" y="4753121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48967" y="5565708"/>
                <a:ext cx="287565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967" y="5565708"/>
                <a:ext cx="287565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>
            <a:stCxn id="62" idx="3"/>
          </p:cNvCxnSpPr>
          <p:nvPr/>
        </p:nvCxnSpPr>
        <p:spPr>
          <a:xfrm flipH="1">
            <a:off x="7424572" y="1799072"/>
            <a:ext cx="2087456" cy="1639709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9522561" y="1801584"/>
            <a:ext cx="4108" cy="14706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530715" y="313390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715" y="3133902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Овал 73"/>
          <p:cNvSpPr/>
          <p:nvPr/>
        </p:nvSpPr>
        <p:spPr>
          <a:xfrm>
            <a:off x="9505333" y="324025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2565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3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9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0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1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2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6165" y="1573672"/>
                <a:ext cx="433105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5" y="1573672"/>
                <a:ext cx="4331057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86245" y="2802169"/>
                <a:ext cx="506818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5" y="2802169"/>
                <a:ext cx="5068182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Рамка 58"/>
          <p:cNvSpPr/>
          <p:nvPr/>
        </p:nvSpPr>
        <p:spPr>
          <a:xfrm>
            <a:off x="670961" y="1473996"/>
            <a:ext cx="2461984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Рамка 59"/>
          <p:cNvSpPr/>
          <p:nvPr/>
        </p:nvSpPr>
        <p:spPr>
          <a:xfrm>
            <a:off x="670960" y="2666810"/>
            <a:ext cx="3205715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7423668" y="3185804"/>
            <a:ext cx="2806072" cy="258883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8143751" y="1799072"/>
            <a:ext cx="1368277" cy="108055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3051650" y="60606"/>
                <a:ext cx="23977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650" y="60606"/>
                <a:ext cx="2397708" cy="61555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6746530" y="33208"/>
                <a:ext cx="26434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6530" y="33208"/>
                <a:ext cx="2643416" cy="61555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129655" y="3598466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655" y="3598466"/>
                <a:ext cx="259686" cy="369332"/>
              </a:xfrm>
              <a:prstGeom prst="rect">
                <a:avLst/>
              </a:prstGeom>
              <a:blipFill>
                <a:blip r:embed="rId17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053946" y="1361496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3946" y="1361496"/>
                <a:ext cx="339260" cy="307777"/>
              </a:xfrm>
              <a:prstGeom prst="rect">
                <a:avLst/>
              </a:prstGeom>
              <a:blipFill>
                <a:blip r:embed="rId18"/>
                <a:stretch>
                  <a:fillRect l="-10714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648182" y="344754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182" y="3447543"/>
                <a:ext cx="259686" cy="369332"/>
              </a:xfrm>
              <a:prstGeom prst="rect">
                <a:avLst/>
              </a:prstGeom>
              <a:blipFill>
                <a:blip r:embed="rId19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793057" y="266775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057" y="2667750"/>
                <a:ext cx="259686" cy="369332"/>
              </a:xfrm>
              <a:prstGeom prst="rect">
                <a:avLst/>
              </a:prstGeom>
              <a:blipFill>
                <a:blip r:embed="rId20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9264575" y="260962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575" y="2609623"/>
                <a:ext cx="259686" cy="369332"/>
              </a:xfrm>
              <a:prstGeom prst="rect">
                <a:avLst/>
              </a:prstGeom>
              <a:blipFill>
                <a:blip r:embed="rId21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279181" y="1900761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181" y="1900761"/>
                <a:ext cx="339260" cy="307777"/>
              </a:xfrm>
              <a:prstGeom prst="rect">
                <a:avLst/>
              </a:prstGeom>
              <a:blipFill>
                <a:blip r:embed="rId22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175123" y="1397759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5123" y="1397759"/>
                <a:ext cx="339260" cy="307777"/>
              </a:xfrm>
              <a:prstGeom prst="rect">
                <a:avLst/>
              </a:prstGeom>
              <a:blipFill>
                <a:blip r:embed="rId23"/>
                <a:stretch>
                  <a:fillRect l="-10714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257082" y="1842430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082" y="1842430"/>
                <a:ext cx="339260" cy="307777"/>
              </a:xfrm>
              <a:prstGeom prst="rect">
                <a:avLst/>
              </a:prstGeom>
              <a:blipFill>
                <a:blip r:embed="rId24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319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720151" y="2860093"/>
            <a:ext cx="118356" cy="1590044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34850" y="1224851"/>
                <a:ext cx="308276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1224851"/>
                <a:ext cx="3082767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726041" y="2535806"/>
                <a:ext cx="5853334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1" smtClean="0">
                        <a:latin typeface="Cambria Math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535806"/>
                <a:ext cx="5853334" cy="9887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701592" y="4057485"/>
                <a:ext cx="440934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92" y="4057485"/>
                <a:ext cx="4409349" cy="68813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фигурная скобка 29"/>
          <p:cNvSpPr/>
          <p:nvPr/>
        </p:nvSpPr>
        <p:spPr>
          <a:xfrm rot="16200000">
            <a:off x="7694023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blipFill>
                <a:blip r:embed="rId13"/>
                <a:stretch>
                  <a:fillRect l="-24324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1975652" y="5519"/>
                <a:ext cx="3383811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0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i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652" y="5519"/>
                <a:ext cx="3383811" cy="68813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6307826" y="-36384"/>
                <a:ext cx="387522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826" y="-36384"/>
                <a:ext cx="3875228" cy="68813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Параллелограмм 43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1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1975652" y="5519"/>
                <a:ext cx="3383811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0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i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652" y="5519"/>
                <a:ext cx="3383811" cy="68813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6307826" y="-36384"/>
                <a:ext cx="387522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826" y="-36384"/>
                <a:ext cx="3875228" cy="68813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91622" y="2639354"/>
            <a:ext cx="126146" cy="2039311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85170" y="1105991"/>
                <a:ext cx="308276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70" y="1105991"/>
                <a:ext cx="3082767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85170" y="2258824"/>
                <a:ext cx="5170454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70" y="2258824"/>
                <a:ext cx="5170454" cy="9887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734850" y="5422581"/>
                <a:ext cx="5782802" cy="6080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𝑨𝑬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6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5422581"/>
                <a:ext cx="5782802" cy="608052"/>
              </a:xfrm>
              <a:prstGeom prst="rect">
                <a:avLst/>
              </a:prstGeom>
              <a:blipFill rotWithShape="1">
                <a:blip r:embed="rId12"/>
                <a:stretch>
                  <a:fillRect l="-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85170" y="4557294"/>
                <a:ext cx="305372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𝑨𝑬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70" y="4557294"/>
                <a:ext cx="3053721" cy="553998"/>
              </a:xfrm>
              <a:prstGeom prst="rect">
                <a:avLst/>
              </a:prstGeom>
              <a:blipFill>
                <a:blip r:embed="rId13"/>
                <a:stretch>
                  <a:fillRect l="-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640015" y="3491447"/>
                <a:ext cx="3950890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15" y="3491447"/>
                <a:ext cx="3950890" cy="68813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араллелограмм 29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30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04" r="33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AFA5667-E5C8-4C5D-B2A2-F752185F4ED9}"/>
              </a:ext>
            </a:extLst>
          </p:cNvPr>
          <p:cNvSpPr txBox="1"/>
          <p:nvPr/>
        </p:nvSpPr>
        <p:spPr>
          <a:xfrm>
            <a:off x="578158" y="452527"/>
            <a:ext cx="458892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Плоскость, пересекающая пирамиду и параллельная ее основанию , отсекает подобную ей пирамиду.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55785" y="-26348"/>
            <a:ext cx="26136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Теорема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араллелограмм 11"/>
          <p:cNvSpPr/>
          <p:nvPr/>
        </p:nvSpPr>
        <p:spPr>
          <a:xfrm rot="711024">
            <a:off x="8024044" y="2432523"/>
            <a:ext cx="1745607" cy="700742"/>
          </a:xfrm>
          <a:prstGeom prst="parallelogram">
            <a:avLst>
              <a:gd name="adj" fmla="val 61931"/>
            </a:avLst>
          </a:prstGeom>
          <a:solidFill>
            <a:srgbClr val="FF7C80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17"/>
          <p:cNvSpPr/>
          <p:nvPr/>
        </p:nvSpPr>
        <p:spPr>
          <a:xfrm rot="711024">
            <a:off x="6702490" y="3885999"/>
            <a:ext cx="4387952" cy="1679597"/>
          </a:xfrm>
          <a:prstGeom prst="parallelogram">
            <a:avLst>
              <a:gd name="adj" fmla="val 67321"/>
            </a:avLst>
          </a:prstGeom>
          <a:solidFill>
            <a:srgbClr val="66FF66"/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8028317" y="1411550"/>
            <a:ext cx="875988" cy="226905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6568421" y="1411550"/>
            <a:ext cx="2352626" cy="3698062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904306" y="1411550"/>
            <a:ext cx="2344255" cy="294448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904305" y="1411550"/>
            <a:ext cx="849295" cy="434514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8865324" y="1394572"/>
            <a:ext cx="111445" cy="94521"/>
          </a:xfrm>
          <a:prstGeom prst="ellipse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48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endCxn id="15" idx="6"/>
          </p:cNvCxnSpPr>
          <p:nvPr/>
        </p:nvCxnSpPr>
        <p:spPr>
          <a:xfrm flipH="1">
            <a:off x="7543501" y="1893653"/>
            <a:ext cx="2030849" cy="165484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2263077" y="33528"/>
                <a:ext cx="252479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077" y="33528"/>
                <a:ext cx="2524794" cy="61555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6390725" y="12654"/>
                <a:ext cx="293977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𝑨𝑬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725" y="12654"/>
                <a:ext cx="2939779" cy="68813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7574544" y="1916200"/>
            <a:ext cx="2009204" cy="1624578"/>
          </a:xfrm>
          <a:prstGeom prst="triangle">
            <a:avLst>
              <a:gd name="adj" fmla="val 99379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93194" y="1270880"/>
                <a:ext cx="58977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94" y="1270880"/>
                <a:ext cx="5897768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1177937" y="4440145"/>
                <a:ext cx="322993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937" y="4440145"/>
                <a:ext cx="3229939" cy="61555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6925545" y="5504692"/>
                <a:ext cx="335444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endParaRPr lang="ru-RU" sz="40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5545" y="5504692"/>
                <a:ext cx="3354444" cy="615553"/>
              </a:xfrm>
              <a:prstGeom prst="rect">
                <a:avLst/>
              </a:prstGeom>
              <a:blipFill rotWithShape="1">
                <a:blip r:embed="rId13"/>
                <a:stretch>
                  <a:fillRect l="-4909" t="-24752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93194" y="2101188"/>
                <a:ext cx="6219651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𝟏𝟖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94" y="2101188"/>
                <a:ext cx="6219651" cy="8747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41172" y="3348919"/>
                <a:ext cx="358739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𝟐𝟑𝟎𝟒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2" y="3348919"/>
                <a:ext cx="3587392" cy="62946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араллелограмм 28"/>
          <p:cNvSpPr/>
          <p:nvPr/>
        </p:nvSpPr>
        <p:spPr>
          <a:xfrm>
            <a:off x="9499292" y="3468430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5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3115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Задача №3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:a14="http://schemas.microsoft.com/office/drawing/2010/main" xmlns:mc="http://schemas.openxmlformats.org/markup-compatibility/2006" xmlns="" id="{74EBF314-D613-4FE3-8A1E-80E587F27D73}"/>
              </a:ext>
            </a:extLst>
          </p:cNvPr>
          <p:cNvSpPr txBox="1"/>
          <p:nvPr/>
        </p:nvSpPr>
        <p:spPr>
          <a:xfrm>
            <a:off x="380138" y="800101"/>
            <a:ext cx="11431724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боковую поверхность правильной четырехугольной усеченной пирамиды, если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стороны ее оснований равны 12 см и 36 см, а апофема равна 6 см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934" y="4618376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5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8967" y="855564"/>
            <a:ext cx="1771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399013" y="2167520"/>
                <a:ext cx="226023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167520"/>
                <a:ext cx="2260234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389639" y="3396299"/>
                <a:ext cx="238039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39" y="3396299"/>
                <a:ext cx="2380395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399013" y="4094422"/>
                <a:ext cx="296715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𝑭𝑬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4094422"/>
                <a:ext cx="2967159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65670" y="4753121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1107284" y="5565708"/>
                <a:ext cx="18853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бок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284" y="5565708"/>
                <a:ext cx="1885388" cy="61555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9505333" y="17731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741783" y="3487936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1783" y="3487936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4324" r="-297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араллелограмм 58"/>
          <p:cNvSpPr/>
          <p:nvPr/>
        </p:nvSpPr>
        <p:spPr>
          <a:xfrm rot="19838766">
            <a:off x="9638888" y="3431442"/>
            <a:ext cx="119992" cy="102781"/>
          </a:xfrm>
          <a:prstGeom prst="parallelogram">
            <a:avLst>
              <a:gd name="adj" fmla="val 14837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9287243" y="1956027"/>
            <a:ext cx="486752" cy="1533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756773" y="3461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9264767" y="193701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9097774" y="1717914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774" y="1717914"/>
                <a:ext cx="226024" cy="307777"/>
              </a:xfrm>
              <a:prstGeom prst="rect">
                <a:avLst/>
              </a:prstGeom>
              <a:blipFill>
                <a:blip r:embed="rId20"/>
                <a:stretch>
                  <a:fillRect l="-24324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2565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8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97620" y="4490507"/>
                <a:ext cx="7938840" cy="1768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бок.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𝟓𝟕𝟔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см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20" y="4490507"/>
                <a:ext cx="7938840" cy="17680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301127" y="1689629"/>
                <a:ext cx="608423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27" y="1689629"/>
                <a:ext cx="6084230" cy="61555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04646" y="3090068"/>
                <a:ext cx="61572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46" y="3090068"/>
                <a:ext cx="6157263" cy="61555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8633692" y="112035"/>
                <a:ext cx="267696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92" y="112035"/>
                <a:ext cx="2676964" cy="61555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6521922" y="1999940"/>
                <a:ext cx="4775282" cy="1244828"/>
              </a:xfrm>
              <a:prstGeom prst="rect">
                <a:avLst/>
              </a:prstGeom>
              <a:scene3d>
                <a:camera prst="perspectiveContrastingRightFacing"/>
                <a:lightRig rig="threePt" dir="t"/>
              </a:scene3d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  <m:t>бок.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922" y="1999940"/>
                <a:ext cx="4775282" cy="124482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520319" y="5697668"/>
                <a:ext cx="3875017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𝟓𝟕𝟔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см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319" y="5697668"/>
                <a:ext cx="3875017" cy="629468"/>
              </a:xfrm>
              <a:prstGeom prst="rect">
                <a:avLst/>
              </a:prstGeom>
              <a:blipFill rotWithShape="1">
                <a:blip r:embed="rId8"/>
                <a:stretch>
                  <a:fillRect l="-8031" t="-23301" b="-475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171018" y="66407"/>
                <a:ext cx="1827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018" y="66407"/>
                <a:ext cx="1827039" cy="61555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4890881" y="82744"/>
                <a:ext cx="207274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881" y="82744"/>
                <a:ext cx="2072747" cy="61555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527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3115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Задача №4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:a14="http://schemas.microsoft.com/office/drawing/2010/main" xmlns:mc="http://schemas.openxmlformats.org/markup-compatibility/2006" xmlns="" id="{74EBF314-D613-4FE3-8A1E-80E587F27D73}"/>
              </a:ext>
            </a:extLst>
          </p:cNvPr>
          <p:cNvSpPr txBox="1"/>
          <p:nvPr/>
        </p:nvSpPr>
        <p:spPr>
          <a:xfrm>
            <a:off x="380137" y="800101"/>
            <a:ext cx="115668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>
              <a:lnSpc>
                <a:spcPct val="150000"/>
              </a:lnSpc>
            </a:pP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Найдите полную поверхность правильной четырехугольной пирамиды, если стороны ее оснований 8 и 2 см, а высота 4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934" y="4618376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66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8967" y="855564"/>
            <a:ext cx="1771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399013" y="2167520"/>
                <a:ext cx="188352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167520"/>
                <a:ext cx="1883529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389639" y="3396299"/>
                <a:ext cx="21046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39" y="3396299"/>
                <a:ext cx="2104679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355364" y="4094422"/>
                <a:ext cx="354023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4" y="4094422"/>
                <a:ext cx="3540232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65670" y="4753121"/>
            <a:ext cx="2037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1139499" y="5511788"/>
                <a:ext cx="236757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ru-RU" sz="3600" b="1" i="0" smtClean="0">
                              <a:latin typeface="Cambria Math"/>
                              <a:cs typeface="Arial" panose="020B0604020202020204" pitchFamily="34" charset="0"/>
                            </a:rPr>
                            <m:t>полн.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499" y="5511788"/>
                <a:ext cx="2367571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араллелограмм 58"/>
          <p:cNvSpPr/>
          <p:nvPr/>
        </p:nvSpPr>
        <p:spPr>
          <a:xfrm rot="19838766">
            <a:off x="9884626" y="3259818"/>
            <a:ext cx="119992" cy="102781"/>
          </a:xfrm>
          <a:prstGeom prst="parallelogram">
            <a:avLst>
              <a:gd name="adj" fmla="val 14837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9525664" y="1784702"/>
            <a:ext cx="486752" cy="1533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992704" y="329525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9506468" y="1818877"/>
            <a:ext cx="24306" cy="143328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9485055" y="321655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9297848" y="3226834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848" y="3226834"/>
                <a:ext cx="245260" cy="307777"/>
              </a:xfrm>
              <a:prstGeom prst="rect">
                <a:avLst/>
              </a:prstGeom>
              <a:blipFill>
                <a:blip r:embed="rId20"/>
                <a:stretch>
                  <a:fillRect l="-22500" r="-27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25651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9505333" y="17731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8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9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0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1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2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6165" y="1573672"/>
                <a:ext cx="4024884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5" y="1573672"/>
                <a:ext cx="4024884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86245" y="2802169"/>
                <a:ext cx="476200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5" y="2802169"/>
                <a:ext cx="4762009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Рамка 58"/>
          <p:cNvSpPr/>
          <p:nvPr/>
        </p:nvSpPr>
        <p:spPr>
          <a:xfrm>
            <a:off x="670961" y="1473996"/>
            <a:ext cx="2461984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Рамка 59"/>
          <p:cNvSpPr/>
          <p:nvPr/>
        </p:nvSpPr>
        <p:spPr>
          <a:xfrm>
            <a:off x="670960" y="2666810"/>
            <a:ext cx="3205715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7423668" y="3185804"/>
            <a:ext cx="2806072" cy="258883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8143751" y="1799072"/>
            <a:ext cx="1368277" cy="108055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3051650" y="60606"/>
                <a:ext cx="152086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650" y="60606"/>
                <a:ext cx="1520865" cy="615553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6746530" y="33208"/>
                <a:ext cx="17665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6530" y="33208"/>
                <a:ext cx="1766574" cy="615553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129655" y="3598466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655" y="3598466"/>
                <a:ext cx="259686" cy="369332"/>
              </a:xfrm>
              <a:prstGeom prst="rect">
                <a:avLst/>
              </a:prstGeom>
              <a:blipFill>
                <a:blip r:embed="rId17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053946" y="1361496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3946" y="1361496"/>
                <a:ext cx="339260" cy="307777"/>
              </a:xfrm>
              <a:prstGeom prst="rect">
                <a:avLst/>
              </a:prstGeom>
              <a:blipFill>
                <a:blip r:embed="rId18"/>
                <a:stretch>
                  <a:fillRect l="-10714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648182" y="344754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182" y="3447543"/>
                <a:ext cx="259686" cy="369332"/>
              </a:xfrm>
              <a:prstGeom prst="rect">
                <a:avLst/>
              </a:prstGeom>
              <a:blipFill>
                <a:blip r:embed="rId19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793057" y="266775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057" y="2667750"/>
                <a:ext cx="259686" cy="369332"/>
              </a:xfrm>
              <a:prstGeom prst="rect">
                <a:avLst/>
              </a:prstGeom>
              <a:blipFill>
                <a:blip r:embed="rId20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9264575" y="260962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575" y="2609623"/>
                <a:ext cx="259686" cy="369332"/>
              </a:xfrm>
              <a:prstGeom prst="rect">
                <a:avLst/>
              </a:prstGeom>
              <a:blipFill>
                <a:blip r:embed="rId21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279181" y="1900761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181" y="1900761"/>
                <a:ext cx="339260" cy="307777"/>
              </a:xfrm>
              <a:prstGeom prst="rect">
                <a:avLst/>
              </a:prstGeom>
              <a:blipFill>
                <a:blip r:embed="rId22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175123" y="1397759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5123" y="1397759"/>
                <a:ext cx="339260" cy="307777"/>
              </a:xfrm>
              <a:prstGeom prst="rect">
                <a:avLst/>
              </a:prstGeom>
              <a:blipFill>
                <a:blip r:embed="rId23"/>
                <a:stretch>
                  <a:fillRect l="-10714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257082" y="1842430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082" y="1842430"/>
                <a:ext cx="339260" cy="307777"/>
              </a:xfrm>
              <a:prstGeom prst="rect">
                <a:avLst/>
              </a:prstGeom>
              <a:blipFill>
                <a:blip r:embed="rId24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060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720151" y="2860093"/>
            <a:ext cx="118356" cy="1590044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34850" y="1224851"/>
                <a:ext cx="3121239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1224851"/>
                <a:ext cx="3121239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726041" y="2535806"/>
                <a:ext cx="5442965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1" smtClean="0">
                        <a:latin typeface="Cambria Math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535806"/>
                <a:ext cx="5442965" cy="9887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701592" y="4057485"/>
                <a:ext cx="4447821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92" y="4057485"/>
                <a:ext cx="4447821" cy="68813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фигурная скобка 29"/>
          <p:cNvSpPr/>
          <p:nvPr/>
        </p:nvSpPr>
        <p:spPr>
          <a:xfrm rot="16200000">
            <a:off x="7694023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blipFill>
                <a:blip r:embed="rId11"/>
                <a:stretch>
                  <a:fillRect l="-24324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1975652" y="5519"/>
                <a:ext cx="250696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i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652" y="5519"/>
                <a:ext cx="2506968" cy="68813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6307826" y="-36384"/>
                <a:ext cx="3569054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826" y="-36384"/>
                <a:ext cx="3569054" cy="68813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араллелограмм 31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58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500702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91622" y="2639354"/>
            <a:ext cx="126146" cy="2039311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160003" y="14605"/>
                <a:ext cx="3112903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𝑶𝑪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3" y="14605"/>
                <a:ext cx="3112903" cy="68813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6489296" y="102136"/>
                <a:ext cx="354023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см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96" y="102136"/>
                <a:ext cx="3540232" cy="5539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3342" y="2437928"/>
                <a:ext cx="5894639" cy="8747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42" y="2437928"/>
                <a:ext cx="5894639" cy="8747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621421" y="3795713"/>
                <a:ext cx="3725795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𝟑𝟒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1" y="3795713"/>
                <a:ext cx="3725795" cy="68813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9613374" y="1925452"/>
            <a:ext cx="371354" cy="160282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EFF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5" idx="4"/>
            <a:endCxn id="46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араллелограмм 46"/>
          <p:cNvSpPr/>
          <p:nvPr/>
        </p:nvSpPr>
        <p:spPr>
          <a:xfrm>
            <a:off x="9620823" y="3455138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5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араллелограмм 58"/>
          <p:cNvSpPr/>
          <p:nvPr/>
        </p:nvSpPr>
        <p:spPr>
          <a:xfrm rot="19838766">
            <a:off x="9884626" y="3259818"/>
            <a:ext cx="119992" cy="102781"/>
          </a:xfrm>
          <a:prstGeom prst="parallelogram">
            <a:avLst>
              <a:gd name="adj" fmla="val 14837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9525664" y="1784702"/>
            <a:ext cx="486752" cy="1533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992704" y="329525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9505333" y="17731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/>
              <p:cNvSpPr txBox="1"/>
              <p:nvPr/>
            </p:nvSpPr>
            <p:spPr>
              <a:xfrm>
                <a:off x="1346409" y="47907"/>
                <a:ext cx="34665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409" y="47907"/>
                <a:ext cx="3466526" cy="615553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6123898" y="32651"/>
                <a:ext cx="42036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898" y="32651"/>
                <a:ext cx="4203651" cy="615553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804799" y="1022432"/>
                <a:ext cx="653012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sSub>
                      <m:sSub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равнобокая трапеция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99" y="1022432"/>
                <a:ext cx="6530121" cy="615553"/>
              </a:xfrm>
              <a:prstGeom prst="rect">
                <a:avLst/>
              </a:prstGeom>
              <a:blipFill rotWithShape="1">
                <a:blip r:embed="rId22"/>
                <a:stretch>
                  <a:fillRect r="-2054" b="-27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770193" y="2736275"/>
                <a:ext cx="314688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𝑪𝑫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93" y="2736275"/>
                <a:ext cx="3146887" cy="88620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8" name="TextBox 67"/>
              <p:cNvSpPr txBox="1"/>
              <p:nvPr/>
            </p:nvSpPr>
            <p:spPr>
              <a:xfrm>
                <a:off x="761384" y="4047230"/>
                <a:ext cx="3820790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000" b="1" i="1" smtClean="0">
                        <a:latin typeface="Cambria Math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384" y="4047230"/>
                <a:ext cx="3820790" cy="88620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19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04" r="33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4896" y="-26348"/>
            <a:ext cx="26136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Теорема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араллелограмм 17"/>
          <p:cNvSpPr/>
          <p:nvPr/>
        </p:nvSpPr>
        <p:spPr>
          <a:xfrm rot="711024">
            <a:off x="6702490" y="3885999"/>
            <a:ext cx="4387952" cy="1679597"/>
          </a:xfrm>
          <a:prstGeom prst="parallelogram">
            <a:avLst>
              <a:gd name="adj" fmla="val 67321"/>
            </a:avLst>
          </a:prstGeom>
          <a:solidFill>
            <a:srgbClr val="66FF66"/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8028317" y="1411550"/>
            <a:ext cx="875988" cy="226905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6568421" y="1411550"/>
            <a:ext cx="2352626" cy="3698062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904306" y="1411550"/>
            <a:ext cx="2344255" cy="294448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араллелограмм 12"/>
          <p:cNvSpPr/>
          <p:nvPr/>
        </p:nvSpPr>
        <p:spPr>
          <a:xfrm rot="711024">
            <a:off x="2207378" y="2948234"/>
            <a:ext cx="1747615" cy="691169"/>
          </a:xfrm>
          <a:prstGeom prst="parallelogram">
            <a:avLst>
              <a:gd name="adj" fmla="val 61931"/>
            </a:avLst>
          </a:prstGeom>
          <a:solidFill>
            <a:srgbClr val="FF7C80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711024">
            <a:off x="886828" y="4401814"/>
            <a:ext cx="4387952" cy="1679597"/>
          </a:xfrm>
          <a:prstGeom prst="parallelogram">
            <a:avLst>
              <a:gd name="adj" fmla="val 67321"/>
            </a:avLst>
          </a:prstGeom>
          <a:solidFill>
            <a:srgbClr val="66FF66"/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212655" y="3538105"/>
            <a:ext cx="282189" cy="66288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752760" y="3453349"/>
            <a:ext cx="1402272" cy="2172078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015709" y="3138055"/>
            <a:ext cx="1417190" cy="173379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423303" y="3726938"/>
            <a:ext cx="514635" cy="2545571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араллелограмм 25"/>
          <p:cNvSpPr/>
          <p:nvPr/>
        </p:nvSpPr>
        <p:spPr>
          <a:xfrm rot="711024">
            <a:off x="2480768" y="1655092"/>
            <a:ext cx="1745607" cy="700742"/>
          </a:xfrm>
          <a:prstGeom prst="parallelogram">
            <a:avLst>
              <a:gd name="adj" fmla="val 61931"/>
            </a:avLst>
          </a:prstGeom>
          <a:solidFill>
            <a:srgbClr val="FF7C80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3016154" y="634119"/>
            <a:ext cx="363253" cy="926616"/>
          </a:xfrm>
          <a:prstGeom prst="line">
            <a:avLst/>
          </a:prstGeom>
          <a:ln w="5715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2420651" y="649312"/>
            <a:ext cx="958756" cy="1536501"/>
          </a:xfrm>
          <a:prstGeom prst="line">
            <a:avLst/>
          </a:prstGeom>
          <a:ln w="5715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356662" y="626246"/>
            <a:ext cx="935599" cy="1216221"/>
          </a:xfrm>
          <a:prstGeom prst="line">
            <a:avLst/>
          </a:prstGeom>
          <a:ln w="5715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363454" y="679376"/>
            <a:ext cx="339575" cy="1762717"/>
          </a:xfrm>
          <a:prstGeom prst="line">
            <a:avLst/>
          </a:prstGeom>
          <a:ln w="5715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3335511" y="605545"/>
            <a:ext cx="87792" cy="97607"/>
          </a:xfrm>
          <a:prstGeom prst="ellipse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араллелограмм 23"/>
          <p:cNvSpPr/>
          <p:nvPr/>
        </p:nvSpPr>
        <p:spPr>
          <a:xfrm rot="711024">
            <a:off x="8048243" y="2426198"/>
            <a:ext cx="1745607" cy="700742"/>
          </a:xfrm>
          <a:prstGeom prst="parallelogram">
            <a:avLst>
              <a:gd name="adj" fmla="val 61212"/>
            </a:avLst>
          </a:prstGeom>
          <a:solidFill>
            <a:srgbClr val="FF7C80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904305" y="1411550"/>
            <a:ext cx="849295" cy="434514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8858537" y="1372120"/>
            <a:ext cx="111445" cy="100577"/>
          </a:xfrm>
          <a:prstGeom prst="ellipse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43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500702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50068" cy="307777"/>
              </a:xfrm>
              <a:prstGeom prst="rect">
                <a:avLst/>
              </a:prstGeom>
              <a:blipFill>
                <a:blip r:embed="rId3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72923" cy="307777"/>
              </a:xfrm>
              <a:prstGeom prst="rect">
                <a:avLst/>
              </a:prstGeom>
              <a:blipFill>
                <a:blip r:embed="rId5"/>
                <a:stretch>
                  <a:fillRect l="-14754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91622" y="2639354"/>
            <a:ext cx="126146" cy="2039311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2160003" y="14605"/>
                <a:ext cx="243137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3" y="14605"/>
                <a:ext cx="2431371" cy="61555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6489296" y="14605"/>
                <a:ext cx="3540232" cy="6193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𝟑𝟒</m:t>
                          </m:r>
                        </m:e>
                      </m:rad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3600" b="1" i="1" smtClean="0">
                          <a:solidFill>
                            <a:schemeClr val="bg1"/>
                          </a:solidFill>
                          <a:latin typeface="Cambria Math"/>
                          <a:cs typeface="Arial" panose="020B0604020202020204" pitchFamily="34" charset="0"/>
                        </a:rPr>
                        <m:t>см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96" y="14605"/>
                <a:ext cx="3540232" cy="61933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06069" y="3115575"/>
                <a:ext cx="5894639" cy="8747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𝟑𝟒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069" y="3115575"/>
                <a:ext cx="5894639" cy="8747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621422" y="4456474"/>
                <a:ext cx="309782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2" y="4456474"/>
                <a:ext cx="3097824" cy="61555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9613374" y="1925452"/>
            <a:ext cx="371354" cy="160282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EFF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5" idx="4"/>
            <a:endCxn id="46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араллелограмм 27"/>
          <p:cNvSpPr/>
          <p:nvPr/>
        </p:nvSpPr>
        <p:spPr>
          <a:xfrm>
            <a:off x="9629908" y="3432219"/>
            <a:ext cx="80761" cy="107397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27098" y="2342888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98" y="2342888"/>
                <a:ext cx="4597342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693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12838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1775677" y="75772"/>
                <a:ext cx="208550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 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677" y="75772"/>
                <a:ext cx="2085507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891178" y="34336"/>
                <a:ext cx="240764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  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178" y="34336"/>
                <a:ext cx="2407647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8146007" y="34336"/>
                <a:ext cx="207390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</a:rPr>
                  <a:t> </a:t>
                </a:r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6007" y="34336"/>
                <a:ext cx="2073901" cy="61555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696891" y="2857212"/>
                <a:ext cx="5501314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ru-RU" sz="3600" b="1" i="1" smtClean="0">
                              <a:solidFill>
                                <a:schemeClr val="tx1"/>
                              </a:solidFill>
                            </a:rPr>
                            <m:t> основ</m:t>
                          </m:r>
                          <m: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.</m:t>
                          </m:r>
                          <m: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2857212"/>
                <a:ext cx="5501314" cy="5665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96891" y="1047454"/>
                <a:ext cx="492602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1047454"/>
                <a:ext cx="4926029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6489230" y="1036384"/>
                <a:ext cx="509261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30" y="1036384"/>
                <a:ext cx="5092613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789359" y="1836307"/>
                <a:ext cx="10113218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3600" b="1" i="1" smtClean="0">
                            <a:solidFill>
                              <a:schemeClr val="tx1"/>
                            </a:solidFill>
                          </a:rPr>
                          <m:t> бок</m:t>
                        </m:r>
                        <m:r>
                          <m:rPr>
                            <m:nor/>
                          </m:rPr>
                          <a:rPr lang="ru-RU" sz="3600" b="1">
                            <a:solidFill>
                              <a:schemeClr val="tx1"/>
                            </a:solidFill>
                          </a:rPr>
                          <m:t> </m:t>
                        </m:r>
                      </m:sub>
                    </m:sSub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latin typeface="Cambria Math"/>
                          </a:rPr>
                          <m:t> см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59" y="1836307"/>
                <a:ext cx="10113218" cy="79759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696891" y="3585461"/>
                <a:ext cx="5895653" cy="5947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ru-RU" sz="3600" b="1" i="1" smtClean="0">
                              <a:solidFill>
                                <a:schemeClr val="tx1"/>
                              </a:solidFill>
                            </a:rPr>
                            <m:t> основ.</m:t>
                          </m:r>
                          <m:r>
                            <m:rPr>
                              <m:nor/>
                            </m:rPr>
                            <a:rPr lang="ru-RU" sz="3600" b="1" i="0" smtClean="0">
                              <a:solidFill>
                                <a:schemeClr val="tx1"/>
                              </a:solidFill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ru-RU" sz="3600" b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ru-RU" sz="3600" b="1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3585461"/>
                <a:ext cx="5895653" cy="59471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96891" y="4358675"/>
                <a:ext cx="8309711" cy="5961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ru-RU" sz="3600" b="1" i="1" smtClean="0">
                              <a:solidFill>
                                <a:schemeClr val="tx1"/>
                              </a:solidFill>
                            </a:rPr>
                            <m:t> по</m:t>
                          </m:r>
                          <m:r>
                            <m:rPr>
                              <m:nor/>
                            </m:rPr>
                            <a:rPr lang="ru-RU" sz="3600" b="1" i="0" smtClean="0">
                              <a:solidFill>
                                <a:schemeClr val="tx1"/>
                              </a:solidFill>
                            </a:rPr>
                            <m:t>лн.</m:t>
                          </m:r>
                          <m:r>
                            <m:rPr>
                              <m:nor/>
                            </m:rPr>
                            <a:rPr lang="ru-RU" sz="3600" b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ru-RU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  <m:t>бок.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ru-RU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  <m:t>основ</m:t>
                          </m:r>
                          <m:r>
                            <m:rPr>
                              <m:nor/>
                            </m:rPr>
                            <a:rPr lang="en-US" sz="3600" b="1" i="1" smtClean="0"/>
                            <m:t>1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ru-RU" sz="3600" b="1" i="1" smtClean="0">
                              <a:latin typeface="Cambria Math"/>
                              <a:cs typeface="Arial" panose="020B0604020202020204" pitchFamily="34" charset="0"/>
                            </a:rPr>
                            <m:t>основ.</m:t>
                          </m:r>
                          <m:r>
                            <m:rPr>
                              <m:nor/>
                            </m:rPr>
                            <a:rPr lang="en-US" sz="3600" b="1" i="1" smtClean="0"/>
                            <m:t>2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4358675"/>
                <a:ext cx="8309711" cy="59618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96891" y="5297590"/>
                <a:ext cx="6977744" cy="6134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tx1"/>
                              </a:solidFill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o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3600" b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600" b="1" i="1" smtClean="0">
                              <a:latin typeface="Cambria Math"/>
                            </a:rPr>
                            <m:t>см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5297590"/>
                <a:ext cx="6977744" cy="61343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7794824" y="5945318"/>
                <a:ext cx="3875017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40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𝟏𝟔𝟖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rgbClr val="7030A0"/>
                            </a:solidFill>
                            <a:latin typeface="Cambria Math"/>
                          </a:rPr>
                          <m:t> см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824" y="5945318"/>
                <a:ext cx="3875017" cy="629468"/>
              </a:xfrm>
              <a:prstGeom prst="rect">
                <a:avLst/>
              </a:prstGeom>
              <a:blipFill rotWithShape="1">
                <a:blip r:embed="rId12"/>
                <a:stretch>
                  <a:fillRect l="-8031" t="-22115" b="-47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368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4706038" y="2096497"/>
            <a:ext cx="2115238" cy="761004"/>
          </a:xfrm>
          <a:prstGeom prst="roundRect">
            <a:avLst/>
          </a:prstGeom>
          <a:gradFill>
            <a:gsLst>
              <a:gs pos="97080">
                <a:srgbClr val="FF99FF"/>
              </a:gs>
              <a:gs pos="0">
                <a:schemeClr val="bg1">
                  <a:lumMod val="97000"/>
                  <a:lumOff val="3000"/>
                </a:schemeClr>
              </a:gs>
            </a:gsLst>
            <a:lin ang="5400000" scaled="1"/>
          </a:gradFill>
          <a:ln>
            <a:solidFill>
              <a:srgbClr val="FF99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377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85342" y="1399696"/>
            <a:ext cx="4571999" cy="1067216"/>
          </a:xfrm>
          <a:prstGeom prst="ellipse">
            <a:avLst/>
          </a:prstGeom>
          <a:gradFill>
            <a:gsLst>
              <a:gs pos="97080">
                <a:srgbClr val="00B0F0"/>
              </a:gs>
              <a:gs pos="0">
                <a:schemeClr val="bg1">
                  <a:lumMod val="97000"/>
                  <a:lumOff val="3000"/>
                </a:schemeClr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страница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</a:t>
            </a:r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38381" y="3764953"/>
            <a:ext cx="2115238" cy="2854921"/>
          </a:xfrm>
          <a:prstGeom prst="roundRect">
            <a:avLst/>
          </a:prstGeom>
          <a:gradFill>
            <a:gsLst>
              <a:gs pos="97080">
                <a:srgbClr val="FF99FF"/>
              </a:gs>
              <a:gs pos="0">
                <a:schemeClr val="bg1">
                  <a:lumMod val="97000"/>
                  <a:lumOff val="3000"/>
                </a:schemeClr>
              </a:gs>
            </a:gsLst>
            <a:lin ang="5400000" scaled="1"/>
          </a:gradFill>
          <a:ln>
            <a:solidFill>
              <a:srgbClr val="FF99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380</a:t>
            </a:r>
          </a:p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381</a:t>
            </a:r>
            <a:endParaRPr lang="en-US" sz="4400" b="1" dirty="0" smtClean="0">
              <a:solidFill>
                <a:schemeClr val="tx1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85342" y="3163713"/>
            <a:ext cx="4572000" cy="1016968"/>
          </a:xfrm>
          <a:prstGeom prst="ellipse">
            <a:avLst/>
          </a:prstGeom>
          <a:gradFill>
            <a:gsLst>
              <a:gs pos="97080">
                <a:srgbClr val="00B0F0"/>
              </a:gs>
              <a:gs pos="0">
                <a:schemeClr val="bg1">
                  <a:lumMod val="97000"/>
                  <a:lumOff val="3000"/>
                </a:schemeClr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страница 120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2656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FA5667-E5C8-4C5D-B2A2-F752185F4ED9}"/>
              </a:ext>
            </a:extLst>
          </p:cNvPr>
          <p:cNvSpPr txBox="1"/>
          <p:nvPr/>
        </p:nvSpPr>
        <p:spPr>
          <a:xfrm>
            <a:off x="1847477" y="23634"/>
            <a:ext cx="87813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Основания усеченной пирамиды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Усечённая тре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7"/>
          <a:stretch/>
        </p:blipFill>
        <p:spPr bwMode="auto">
          <a:xfrm>
            <a:off x="178190" y="814871"/>
            <a:ext cx="3333750" cy="302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Усечённая пяти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4"/>
          <a:stretch/>
        </p:blipFill>
        <p:spPr bwMode="auto">
          <a:xfrm>
            <a:off x="8530835" y="956603"/>
            <a:ext cx="3333750" cy="298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Усечённая четырех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1"/>
          <a:stretch/>
        </p:blipFill>
        <p:spPr bwMode="auto">
          <a:xfrm>
            <a:off x="4429125" y="1037173"/>
            <a:ext cx="3333750" cy="298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Усечённая семи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0" b="7275"/>
          <a:stretch/>
        </p:blipFill>
        <p:spPr bwMode="auto">
          <a:xfrm>
            <a:off x="4292722" y="3882683"/>
            <a:ext cx="3333750" cy="28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Усечённая восьмиугольная пирамида - геометрическое тело - Mnogogranniki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254" y="3524250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Усечённая шестиугольная пирамида - геометрическое тело - Mnogogranniki.r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53" y="3826412"/>
            <a:ext cx="3108668" cy="30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49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Усечённая тре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557" b="11784"/>
          <a:stretch/>
        </p:blipFill>
        <p:spPr bwMode="auto">
          <a:xfrm>
            <a:off x="2040594" y="818146"/>
            <a:ext cx="7411453" cy="603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AFA5667-E5C8-4C5D-B2A2-F752185F4ED9}"/>
              </a:ext>
            </a:extLst>
          </p:cNvPr>
          <p:cNvSpPr txBox="1"/>
          <p:nvPr/>
        </p:nvSpPr>
        <p:spPr>
          <a:xfrm>
            <a:off x="1258874" y="23634"/>
            <a:ext cx="9674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ковые грани усеченной пирамиды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10250184">
            <a:off x="4862023" y="1687387"/>
            <a:ext cx="2505507" cy="1127650"/>
          </a:xfrm>
          <a:prstGeom prst="triangle">
            <a:avLst>
              <a:gd name="adj" fmla="val 31084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3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AFA5667-E5C8-4C5D-B2A2-F752185F4ED9}"/>
              </a:ext>
            </a:extLst>
          </p:cNvPr>
          <p:cNvSpPr txBox="1"/>
          <p:nvPr/>
        </p:nvSpPr>
        <p:spPr>
          <a:xfrm>
            <a:off x="2739953" y="23634"/>
            <a:ext cx="78856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Высота усеченной пирамиды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Объем пирамиды - Объемы тел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035" y="1540042"/>
            <a:ext cx="7194885" cy="459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79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AFA5667-E5C8-4C5D-B2A2-F752185F4ED9}"/>
              </a:ext>
            </a:extLst>
          </p:cNvPr>
          <p:cNvSpPr txBox="1"/>
          <p:nvPr/>
        </p:nvSpPr>
        <p:spPr>
          <a:xfrm>
            <a:off x="2285640" y="0"/>
            <a:ext cx="8893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Правильная усеченная пирамида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033" y="1938343"/>
            <a:ext cx="5257799" cy="447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араллелограмм 5"/>
          <p:cNvSpPr/>
          <p:nvPr/>
        </p:nvSpPr>
        <p:spPr>
          <a:xfrm rot="19838766">
            <a:off x="7588178" y="5296109"/>
            <a:ext cx="179725" cy="224213"/>
          </a:xfrm>
          <a:prstGeom prst="parallelogram">
            <a:avLst>
              <a:gd name="adj" fmla="val 1483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820558" y="2756672"/>
            <a:ext cx="973417" cy="272472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87493" y="3738338"/>
                <a:ext cx="2148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493" y="3738338"/>
                <a:ext cx="21480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13402" y="2396217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402" y="2396217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87021" y="174558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021" y="1745588"/>
                <a:ext cx="366511" cy="307777"/>
              </a:xfrm>
              <a:prstGeom prst="rect">
                <a:avLst/>
              </a:prstGeom>
              <a:blipFill>
                <a:blip r:embed="rId6"/>
                <a:stretch>
                  <a:fillRect l="-16667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337177" y="2193619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177" y="2193619"/>
                <a:ext cx="340863" cy="307777"/>
              </a:xfrm>
              <a:prstGeom prst="rect">
                <a:avLst/>
              </a:prstGeom>
              <a:blipFill>
                <a:blip r:embed="rId7"/>
                <a:stretch>
                  <a:fillRect l="-17857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983972" y="3026542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3972" y="3026542"/>
                <a:ext cx="372923" cy="307777"/>
              </a:xfrm>
              <a:prstGeom prst="rect">
                <a:avLst/>
              </a:prstGeom>
              <a:blipFill>
                <a:blip r:embed="rId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82252" y="527226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252" y="5272269"/>
                <a:ext cx="227626" cy="307777"/>
              </a:xfrm>
              <a:prstGeom prst="rect">
                <a:avLst/>
              </a:prstGeom>
              <a:blipFill>
                <a:blip r:embed="rId9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91402" y="3861448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402" y="3861448"/>
                <a:ext cx="243656" cy="307777"/>
              </a:xfrm>
              <a:prstGeom prst="rect">
                <a:avLst/>
              </a:prstGeom>
              <a:blipFill>
                <a:blip r:embed="rId10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614533" y="4880508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4533" y="4880508"/>
                <a:ext cx="218008" cy="307777"/>
              </a:xfrm>
              <a:prstGeom prst="rect">
                <a:avLst/>
              </a:prstGeom>
              <a:blipFill>
                <a:blip r:embed="rId11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82527" y="6285550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527" y="6285550"/>
                <a:ext cx="250068" cy="307777"/>
              </a:xfrm>
              <a:prstGeom prst="rect">
                <a:avLst/>
              </a:prstGeom>
              <a:blipFill>
                <a:blip r:embed="rId12"/>
                <a:stretch>
                  <a:fillRect l="-21951" r="-26829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21886" y="884718"/>
                <a:ext cx="1139818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𝑨𝑩𝑪𝑫</m:t>
                    </m:r>
                    <m:sSub>
                      <m:sSub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правильная усеченная пирамида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886" y="884718"/>
                <a:ext cx="11398185" cy="615553"/>
              </a:xfrm>
              <a:prstGeom prst="rect">
                <a:avLst/>
              </a:prstGeom>
              <a:blipFill rotWithShape="1">
                <a:blip r:embed="rId13"/>
                <a:stretch>
                  <a:fillRect l="-53" t="-3960" r="-1283" b="-35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мка 2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>
            <a:endCxn id="28" idx="3"/>
          </p:cNvCxnSpPr>
          <p:nvPr/>
        </p:nvCxnSpPr>
        <p:spPr>
          <a:xfrm flipH="1">
            <a:off x="3898543" y="2402034"/>
            <a:ext cx="2197465" cy="896770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2963030" y="3524360"/>
            <a:ext cx="2723991" cy="1742092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38731" y="2944861"/>
            <a:ext cx="30598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основания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7624458" y="3098749"/>
            <a:ext cx="949393" cy="825473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702433" y="2569583"/>
            <a:ext cx="26138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апофема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514410" y="2448895"/>
                <a:ext cx="34887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410" y="2448895"/>
                <a:ext cx="348878" cy="307777"/>
              </a:xfrm>
              <a:prstGeom prst="rect">
                <a:avLst/>
              </a:prstGeom>
              <a:blipFill>
                <a:blip r:embed="rId14"/>
                <a:stretch>
                  <a:fillRect l="-17544" r="-8772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770584" y="5522113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584" y="5522113"/>
                <a:ext cx="226024" cy="307777"/>
              </a:xfrm>
              <a:prstGeom prst="rect">
                <a:avLst/>
              </a:prstGeom>
              <a:blipFill>
                <a:blip r:embed="rId1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37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04" r="33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AFA5667-E5C8-4C5D-B2A2-F752185F4ED9}"/>
              </a:ext>
            </a:extLst>
          </p:cNvPr>
          <p:cNvSpPr txBox="1"/>
          <p:nvPr/>
        </p:nvSpPr>
        <p:spPr>
          <a:xfrm>
            <a:off x="551426" y="612844"/>
            <a:ext cx="1111920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Площадь боковой поверхности правильной усеченной пирамиды равна произведению 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полусуммы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периметров ее оснований на апофему.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4896" y="-26348"/>
            <a:ext cx="26136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Теорема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896" y="3475166"/>
            <a:ext cx="3816933" cy="27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с двумя скругленными противолежащими углами 3"/>
              <p:cNvSpPr/>
              <p:nvPr/>
            </p:nvSpPr>
            <p:spPr>
              <a:xfrm>
                <a:off x="757991" y="3982452"/>
                <a:ext cx="6292514" cy="167239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B0F0"/>
                  </a:gs>
                  <a:gs pos="50000">
                    <a:schemeClr val="bg1"/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бок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>
          <p:sp>
            <p:nvSpPr>
              <p:cNvPr id="4" name="Прямоугольник с двумя скругленными противолежащими углами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91" y="3982452"/>
                <a:ext cx="6292514" cy="167239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араллелограмм 5"/>
          <p:cNvSpPr/>
          <p:nvPr/>
        </p:nvSpPr>
        <p:spPr>
          <a:xfrm rot="19838766">
            <a:off x="10502400" y="5567327"/>
            <a:ext cx="138943" cy="146836"/>
          </a:xfrm>
          <a:prstGeom prst="parallelogram">
            <a:avLst>
              <a:gd name="adj" fmla="val 1483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0001523" y="3982452"/>
            <a:ext cx="666891" cy="1690761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367928" y="4564698"/>
                <a:ext cx="2148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7928" y="4564698"/>
                <a:ext cx="21480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6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3115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Задача №1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:a14="http://schemas.microsoft.com/office/drawing/2010/main" xmlns:mc="http://schemas.openxmlformats.org/markup-compatibility/2006" xmlns="" id="{74EBF314-D613-4FE3-8A1E-80E587F27D73}"/>
              </a:ext>
            </a:extLst>
          </p:cNvPr>
          <p:cNvSpPr txBox="1"/>
          <p:nvPr/>
        </p:nvSpPr>
        <p:spPr>
          <a:xfrm>
            <a:off x="294806" y="809954"/>
            <a:ext cx="116023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Стороны оснований правильной четырехугольной усеченной пирамиды равны 14 см и 10 см, а диагональ равна 18 см. Найдите высоту  усеченной пирамиды.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934" y="4618376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78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2190</TotalTime>
  <Words>2003</Words>
  <Application>Microsoft Office PowerPoint</Application>
  <PresentationFormat>Произвольный</PresentationFormat>
  <Paragraphs>316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Flesh</cp:lastModifiedBy>
  <cp:revision>234</cp:revision>
  <dcterms:created xsi:type="dcterms:W3CDTF">2020-11-18T06:49:46Z</dcterms:created>
  <dcterms:modified xsi:type="dcterms:W3CDTF">2020-12-23T15:23:47Z</dcterms:modified>
</cp:coreProperties>
</file>