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5" r:id="rId3"/>
    <p:sldId id="316" r:id="rId4"/>
    <p:sldId id="301" r:id="rId5"/>
    <p:sldId id="318" r:id="rId6"/>
    <p:sldId id="319" r:id="rId7"/>
    <p:sldId id="320" r:id="rId8"/>
    <p:sldId id="321" r:id="rId9"/>
    <p:sldId id="278" r:id="rId10"/>
    <p:sldId id="338" r:id="rId11"/>
    <p:sldId id="339" r:id="rId12"/>
    <p:sldId id="340" r:id="rId13"/>
    <p:sldId id="358" r:id="rId14"/>
    <p:sldId id="341" r:id="rId15"/>
    <p:sldId id="323" r:id="rId16"/>
    <p:sldId id="342" r:id="rId17"/>
    <p:sldId id="343" r:id="rId18"/>
    <p:sldId id="359" r:id="rId19"/>
    <p:sldId id="344" r:id="rId20"/>
    <p:sldId id="345" r:id="rId21"/>
    <p:sldId id="325" r:id="rId22"/>
    <p:sldId id="347" r:id="rId23"/>
    <p:sldId id="346" r:id="rId24"/>
    <p:sldId id="327" r:id="rId25"/>
    <p:sldId id="348" r:id="rId26"/>
    <p:sldId id="361" r:id="rId27"/>
    <p:sldId id="362" r:id="rId28"/>
    <p:sldId id="363" r:id="rId29"/>
    <p:sldId id="364" r:id="rId30"/>
    <p:sldId id="365" r:id="rId31"/>
    <p:sldId id="352" r:id="rId32"/>
    <p:sldId id="31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AEFFAE"/>
    <a:srgbClr val="66FF66"/>
    <a:srgbClr val="0000CC"/>
    <a:srgbClr val="00B0F0"/>
    <a:srgbClr val="007E00"/>
    <a:srgbClr val="FF66FF"/>
    <a:srgbClr val="009A00"/>
    <a:srgbClr val="66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263" autoAdjust="0"/>
  </p:normalViewPr>
  <p:slideViewPr>
    <p:cSldViewPr snapToGrid="0">
      <p:cViewPr>
        <p:scale>
          <a:sx n="66" d="100"/>
          <a:sy n="66" d="100"/>
        </p:scale>
        <p:origin x="-87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4BFA0E-0BEC-470F-AFCC-D3AE2EAE0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3B7B31-B170-4F47-ABD2-301DE21E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162181-9EF3-4C19-A2B6-1571FB84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6E1353-D456-444F-9B27-D6B71335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34F7BE-FB02-4DE2-B67B-135622BE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1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7C3ED-3BA9-4A80-91E7-93F3B363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1A92A2-127A-41B1-B2B5-90EE8735A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8E1B25-A3DE-4889-817A-203A3515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2685EE-768D-4094-906F-E90151C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4B349-0560-4C65-9137-64F90E0E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3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66D024-F896-49F8-8566-ECD4FE235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7A62E6-FE88-4A82-B31E-9924183F8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D78561-9449-4752-BDD3-C669CADE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016279-6F47-4BE4-8040-9F642091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682D9E-91B6-411E-A208-E22034BC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814839-2E48-4E2F-B7E2-2E5E69D1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4CE51-C25B-466F-9DFB-17A31EA6E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77672C-BA6A-4FD2-9993-81837C38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A1248B-BEF8-4FE4-A48C-B29E838A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1D1F86-1DC3-4431-9090-835D1894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01970-5262-4699-A9BC-4A6664AC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D326BE-82DF-4284-90E2-6FF2D3DEA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0878AF-06C2-4465-9BF9-A7EA8599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2A7859-EB05-43D2-B605-9482D399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E1BECF-A9A1-4184-ADF3-A49A08E4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3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2093B-8CD4-49D6-8446-5F8F97C7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0466D7-E430-4D18-AA79-B4228798E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25905E-A1DF-4517-A7EA-2ED6685C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65F280-B59B-4754-B67C-9B052D72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4400B6-B134-44E3-BBDC-FB17CF92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332D69-9C80-4F8E-A481-7BB90AC8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0D1C74-E5CF-40CD-B686-8991E9F3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D43BE8-D794-4C7C-93B1-2FF3EA1E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4C97D1-C1EB-4276-96A1-0E3487FDB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757AD28-14B2-4C60-95B0-ED352F4D8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9F88DD2-F409-4A6F-BD94-75D16DD7C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B54341-AB07-4765-8A96-08ABE8D9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4C78B5-020D-4D91-9BB0-DF39E327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6B10073-9183-4D18-AA5D-1C5C339B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1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D8F31-9594-433C-B134-57FD5F5B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7BD7B4-5540-4FBC-99AF-7E2A0DF2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84FC5A1-29DC-4AE7-9A44-59C93191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D81631-C645-4F13-B374-F340AE5A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6C6FBFA-DA56-40CE-935A-E3A19B21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A72CADF-E7F8-4B23-A130-080B6112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D66312-AF59-4FF6-8B8D-4D7BE7B6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F24A9-73B4-4AF1-BF28-19C6FAAC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96A5E0-462A-4AEE-B229-512AF436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8B257CD-8908-43B7-BB51-3D218CAEC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BB08B1-D8FE-4B37-9A09-B939949C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B2842A-2236-4FB4-929C-86B4A6B4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2660D8-FE0F-456D-A36C-02FC3811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4184DC-639F-4849-AD9D-B1B769AD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54E35E-C7D5-400E-B310-4B7409431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AB8D26-3AED-433F-83D2-22C7C82C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70F828-71FD-4673-BD56-01F1B1AB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4003EF-0172-4C54-901C-54A79F93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5F4884-0A12-43AC-99DF-6376E186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9B25F0-898E-442D-AD32-BE1C7F9E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FEF870-061A-4270-B7AD-AE19CCE5C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D520CD-BA2C-4EFD-8BB8-FABD785E4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B137-3A4A-4531-BF57-071A7755DDD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7AD0DE-0B9B-47D5-B419-57493AAEF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129583-EADE-414C-AEE1-4BBC5CD16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6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40.png"/><Relationship Id="rId18" Type="http://schemas.openxmlformats.org/officeDocument/2006/relationships/image" Target="../media/image291.png"/><Relationship Id="rId3" Type="http://schemas.openxmlformats.org/officeDocument/2006/relationships/image" Target="../media/image28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20.png"/><Relationship Id="rId5" Type="http://schemas.openxmlformats.org/officeDocument/2006/relationships/image" Target="../media/image166.png"/><Relationship Id="rId15" Type="http://schemas.openxmlformats.org/officeDocument/2006/relationships/image" Target="../media/image260.png"/><Relationship Id="rId10" Type="http://schemas.openxmlformats.org/officeDocument/2006/relationships/image" Target="../media/image210.png"/><Relationship Id="rId19" Type="http://schemas.openxmlformats.org/officeDocument/2006/relationships/image" Target="../media/image300.png"/><Relationship Id="rId4" Type="http://schemas.microsoft.com/office/2007/relationships/hdphoto" Target="../media/hdphoto3.wdp"/><Relationship Id="rId9" Type="http://schemas.openxmlformats.org/officeDocument/2006/relationships/image" Target="../media/image31.png"/><Relationship Id="rId1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10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21" Type="http://schemas.openxmlformats.org/officeDocument/2006/relationships/image" Target="../media/image39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5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24" Type="http://schemas.openxmlformats.org/officeDocument/2006/relationships/image" Target="../media/image42.png"/><Relationship Id="rId5" Type="http://schemas.openxmlformats.org/officeDocument/2006/relationships/image" Target="../media/image220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7.png"/><Relationship Id="rId19" Type="http://schemas.openxmlformats.org/officeDocument/2006/relationships/image" Target="../media/image37.png"/><Relationship Id="rId4" Type="http://schemas.microsoft.com/office/2007/relationships/hdphoto" Target="../media/hdphoto3.wdp"/><Relationship Id="rId9" Type="http://schemas.openxmlformats.org/officeDocument/2006/relationships/image" Target="../media/image260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4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5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5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51.png"/><Relationship Id="rId5" Type="http://schemas.openxmlformats.org/officeDocument/2006/relationships/image" Target="../media/image350.png"/><Relationship Id="rId10" Type="http://schemas.openxmlformats.org/officeDocument/2006/relationships/image" Target="../media/image50.png"/><Relationship Id="rId4" Type="http://schemas.openxmlformats.org/officeDocument/2006/relationships/image" Target="../media/image340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49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80.png"/><Relationship Id="rId5" Type="http://schemas.openxmlformats.org/officeDocument/2006/relationships/image" Target="../media/image350.png"/><Relationship Id="rId15" Type="http://schemas.openxmlformats.org/officeDocument/2006/relationships/image" Target="../media/image56.png"/><Relationship Id="rId10" Type="http://schemas.openxmlformats.org/officeDocument/2006/relationships/image" Target="../media/image470.png"/><Relationship Id="rId4" Type="http://schemas.openxmlformats.org/officeDocument/2006/relationships/image" Target="../media/image340.png"/><Relationship Id="rId9" Type="http://schemas.openxmlformats.org/officeDocument/2006/relationships/image" Target="../media/image46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40.png"/><Relationship Id="rId1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220.png"/><Relationship Id="rId5" Type="http://schemas.openxmlformats.org/officeDocument/2006/relationships/image" Target="../media/image166.png"/><Relationship Id="rId15" Type="http://schemas.openxmlformats.org/officeDocument/2006/relationships/image" Target="../media/image260.png"/><Relationship Id="rId10" Type="http://schemas.openxmlformats.org/officeDocument/2006/relationships/image" Target="../media/image570.png"/><Relationship Id="rId19" Type="http://schemas.openxmlformats.org/officeDocument/2006/relationships/image" Target="../media/image300.png"/><Relationship Id="rId4" Type="http://schemas.microsoft.com/office/2007/relationships/hdphoto" Target="../media/hdphoto3.wdp"/><Relationship Id="rId9" Type="http://schemas.openxmlformats.org/officeDocument/2006/relationships/image" Target="../media/image59.png"/><Relationship Id="rId1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580.png"/><Relationship Id="rId18" Type="http://schemas.openxmlformats.org/officeDocument/2006/relationships/image" Target="../media/image63.png"/><Relationship Id="rId3" Type="http://schemas.openxmlformats.org/officeDocument/2006/relationships/image" Target="../media/image28.png"/><Relationship Id="rId21" Type="http://schemas.openxmlformats.org/officeDocument/2006/relationships/image" Target="../media/image66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62.png"/><Relationship Id="rId2" Type="http://schemas.openxmlformats.org/officeDocument/2006/relationships/image" Target="../media/image27.jpe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24" Type="http://schemas.openxmlformats.org/officeDocument/2006/relationships/image" Target="../media/image69.png"/><Relationship Id="rId5" Type="http://schemas.openxmlformats.org/officeDocument/2006/relationships/image" Target="../media/image22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27.png"/><Relationship Id="rId19" Type="http://schemas.openxmlformats.org/officeDocument/2006/relationships/image" Target="../media/image64.png"/><Relationship Id="rId4" Type="http://schemas.microsoft.com/office/2007/relationships/hdphoto" Target="../media/hdphoto3.wdp"/><Relationship Id="rId9" Type="http://schemas.openxmlformats.org/officeDocument/2006/relationships/image" Target="../media/image260.png"/><Relationship Id="rId14" Type="http://schemas.openxmlformats.org/officeDocument/2006/relationships/image" Target="../media/image590.png"/><Relationship Id="rId22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7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70.png"/><Relationship Id="rId5" Type="http://schemas.openxmlformats.org/officeDocument/2006/relationships/image" Target="../media/image350.png"/><Relationship Id="rId15" Type="http://schemas.openxmlformats.org/officeDocument/2006/relationships/image" Target="../media/image73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1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7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74.png"/><Relationship Id="rId5" Type="http://schemas.openxmlformats.org/officeDocument/2006/relationships/image" Target="../media/image350.png"/><Relationship Id="rId10" Type="http://schemas.openxmlformats.org/officeDocument/2006/relationships/image" Target="../media/image620.png"/><Relationship Id="rId4" Type="http://schemas.openxmlformats.org/officeDocument/2006/relationships/image" Target="../media/image340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8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700.png"/><Relationship Id="rId5" Type="http://schemas.openxmlformats.org/officeDocument/2006/relationships/image" Target="../media/image350.png"/><Relationship Id="rId15" Type="http://schemas.openxmlformats.org/officeDocument/2006/relationships/image" Target="../media/image82.png"/><Relationship Id="rId4" Type="http://schemas.openxmlformats.org/officeDocument/2006/relationships/image" Target="../media/image340.png"/><Relationship Id="rId9" Type="http://schemas.openxmlformats.org/officeDocument/2006/relationships/image" Target="../media/image79.png"/><Relationship Id="rId14" Type="http://schemas.openxmlformats.org/officeDocument/2006/relationships/image" Target="../media/image8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240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20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220.png"/><Relationship Id="rId5" Type="http://schemas.openxmlformats.org/officeDocument/2006/relationships/image" Target="../media/image166.png"/><Relationship Id="rId15" Type="http://schemas.openxmlformats.org/officeDocument/2006/relationships/image" Target="../media/image260.png"/><Relationship Id="rId10" Type="http://schemas.openxmlformats.org/officeDocument/2006/relationships/image" Target="../media/image86.png"/><Relationship Id="rId19" Type="http://schemas.openxmlformats.org/officeDocument/2006/relationships/image" Target="../media/image810.png"/><Relationship Id="rId4" Type="http://schemas.microsoft.com/office/2007/relationships/hdphoto" Target="../media/hdphoto3.wdp"/><Relationship Id="rId9" Type="http://schemas.openxmlformats.org/officeDocument/2006/relationships/image" Target="../media/image85.png"/><Relationship Id="rId14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240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7" Type="http://schemas.openxmlformats.org/officeDocument/2006/relationships/image" Target="../media/image180.png"/><Relationship Id="rId12" Type="http://schemas.openxmlformats.org/officeDocument/2006/relationships/image" Target="../media/image940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20" Type="http://schemas.openxmlformats.org/officeDocument/2006/relationships/image" Target="../media/image9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220.png"/><Relationship Id="rId5" Type="http://schemas.openxmlformats.org/officeDocument/2006/relationships/image" Target="../media/image166.png"/><Relationship Id="rId15" Type="http://schemas.openxmlformats.org/officeDocument/2006/relationships/image" Target="../media/image260.png"/><Relationship Id="rId10" Type="http://schemas.openxmlformats.org/officeDocument/2006/relationships/image" Target="../media/image98.png"/><Relationship Id="rId19" Type="http://schemas.openxmlformats.org/officeDocument/2006/relationships/image" Target="../media/image950.png"/><Relationship Id="rId4" Type="http://schemas.microsoft.com/office/2007/relationships/hdphoto" Target="../media/hdphoto3.wdp"/><Relationship Id="rId9" Type="http://schemas.openxmlformats.org/officeDocument/2006/relationships/image" Target="../media/image97.png"/><Relationship Id="rId1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970.png"/><Relationship Id="rId18" Type="http://schemas.openxmlformats.org/officeDocument/2006/relationships/image" Target="../media/image63.png"/><Relationship Id="rId3" Type="http://schemas.openxmlformats.org/officeDocument/2006/relationships/image" Target="../media/image28.png"/><Relationship Id="rId21" Type="http://schemas.openxmlformats.org/officeDocument/2006/relationships/image" Target="../media/image66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62.png"/><Relationship Id="rId2" Type="http://schemas.openxmlformats.org/officeDocument/2006/relationships/image" Target="../media/image27.jpeg"/><Relationship Id="rId16" Type="http://schemas.openxmlformats.org/officeDocument/2006/relationships/image" Target="../media/image10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24" Type="http://schemas.openxmlformats.org/officeDocument/2006/relationships/image" Target="../media/image69.png"/><Relationship Id="rId5" Type="http://schemas.openxmlformats.org/officeDocument/2006/relationships/image" Target="../media/image220.png"/><Relationship Id="rId15" Type="http://schemas.openxmlformats.org/officeDocument/2006/relationships/image" Target="../media/image99.png"/><Relationship Id="rId23" Type="http://schemas.openxmlformats.org/officeDocument/2006/relationships/image" Target="../media/image68.png"/><Relationship Id="rId10" Type="http://schemas.openxmlformats.org/officeDocument/2006/relationships/image" Target="../media/image27.png"/><Relationship Id="rId19" Type="http://schemas.openxmlformats.org/officeDocument/2006/relationships/image" Target="../media/image64.png"/><Relationship Id="rId4" Type="http://schemas.microsoft.com/office/2007/relationships/hdphoto" Target="../media/hdphoto3.wdp"/><Relationship Id="rId9" Type="http://schemas.openxmlformats.org/officeDocument/2006/relationships/image" Target="../media/image260.png"/><Relationship Id="rId14" Type="http://schemas.openxmlformats.org/officeDocument/2006/relationships/image" Target="../media/image980.png"/><Relationship Id="rId22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3" Type="http://schemas.openxmlformats.org/officeDocument/2006/relationships/image" Target="../media/image330.png"/><Relationship Id="rId7" Type="http://schemas.openxmlformats.org/officeDocument/2006/relationships/image" Target="../media/image101.png"/><Relationship Id="rId12" Type="http://schemas.openxmlformats.org/officeDocument/2006/relationships/image" Target="../media/image10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7.png"/><Relationship Id="rId5" Type="http://schemas.openxmlformats.org/officeDocument/2006/relationships/image" Target="../media/image350.png"/><Relationship Id="rId10" Type="http://schemas.openxmlformats.org/officeDocument/2006/relationships/image" Target="../media/image104.png"/><Relationship Id="rId4" Type="http://schemas.openxmlformats.org/officeDocument/2006/relationships/image" Target="../media/image340.png"/><Relationship Id="rId9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30.png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110.png"/><Relationship Id="rId5" Type="http://schemas.openxmlformats.org/officeDocument/2006/relationships/image" Target="../media/image350.png"/><Relationship Id="rId10" Type="http://schemas.openxmlformats.org/officeDocument/2006/relationships/image" Target="../media/image109.png"/><Relationship Id="rId4" Type="http://schemas.openxmlformats.org/officeDocument/2006/relationships/image" Target="../media/image340.png"/><Relationship Id="rId9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21" Type="http://schemas.openxmlformats.org/officeDocument/2006/relationships/image" Target="../media/image113.png"/><Relationship Id="rId12" Type="http://schemas.openxmlformats.org/officeDocument/2006/relationships/image" Target="../media/image940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0.png"/><Relationship Id="rId24" Type="http://schemas.openxmlformats.org/officeDocument/2006/relationships/image" Target="../media/image116.png"/><Relationship Id="rId15" Type="http://schemas.openxmlformats.org/officeDocument/2006/relationships/image" Target="../media/image260.png"/><Relationship Id="rId23" Type="http://schemas.openxmlformats.org/officeDocument/2006/relationships/image" Target="../media/image115.png"/><Relationship Id="rId19" Type="http://schemas.openxmlformats.org/officeDocument/2006/relationships/image" Target="../media/image950.png"/><Relationship Id="rId4" Type="http://schemas.microsoft.com/office/2007/relationships/hdphoto" Target="../media/hdphoto3.wdp"/><Relationship Id="rId14" Type="http://schemas.openxmlformats.org/officeDocument/2006/relationships/image" Target="../media/image250.png"/><Relationship Id="rId22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123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340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49625" y="2341632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49625" y="4534416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xmlns="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2322404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xmlns="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2352858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 11 класс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588771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Геометрия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xmlns="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xmlns="" id="{14392D96-CF1D-4433-B4AC-FEF43CEB7C4B}"/>
              </a:ext>
            </a:extLst>
          </p:cNvPr>
          <p:cNvSpPr txBox="1"/>
          <p:nvPr/>
        </p:nvSpPr>
        <p:spPr>
          <a:xfrm>
            <a:off x="1315869" y="2330145"/>
            <a:ext cx="7315623" cy="382572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lang="ru-RU" sz="6000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60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6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Усеченная пирамида и ее свойства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Формула боковой поверхности неправильной пирамиды. Площадь боковой  поверхности пирамиды. Как поступить при вычислении площади боковой и полной  поверх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34" y="2751746"/>
            <a:ext cx="3331199" cy="280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6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8967" y="855564"/>
            <a:ext cx="1628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99013" y="2167520"/>
                <a:ext cx="22602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167520"/>
                <a:ext cx="2260234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89639" y="3396299"/>
                <a:ext cx="24813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9" y="3396299"/>
                <a:ext cx="2481385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99013" y="4094422"/>
                <a:ext cx="36884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4094422"/>
                <a:ext cx="3688446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24073" y="4753121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48967" y="5565708"/>
                <a:ext cx="29461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67" y="5565708"/>
                <a:ext cx="294619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999858" y="2102904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858" y="2102904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4516" r="-6452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>
            <a:stCxn id="62" idx="3"/>
          </p:cNvCxnSpPr>
          <p:nvPr/>
        </p:nvCxnSpPr>
        <p:spPr>
          <a:xfrm flipH="1">
            <a:off x="7424572" y="1799072"/>
            <a:ext cx="2087456" cy="163970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9522561" y="1801584"/>
            <a:ext cx="4108" cy="14706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530715" y="313390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15" y="3133902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Овал 73"/>
          <p:cNvSpPr/>
          <p:nvPr/>
        </p:nvSpPr>
        <p:spPr>
          <a:xfrm>
            <a:off x="9505333" y="32402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256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9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0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1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2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6165" y="1573672"/>
                <a:ext cx="433105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5" y="1573672"/>
                <a:ext cx="4331057" cy="688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6245" y="2802169"/>
                <a:ext cx="506818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5" y="2802169"/>
                <a:ext cx="5068182" cy="688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Рамка 58"/>
          <p:cNvSpPr/>
          <p:nvPr/>
        </p:nvSpPr>
        <p:spPr>
          <a:xfrm>
            <a:off x="670961" y="1473996"/>
            <a:ext cx="2461984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Рамка 59"/>
          <p:cNvSpPr/>
          <p:nvPr/>
        </p:nvSpPr>
        <p:spPr>
          <a:xfrm>
            <a:off x="670960" y="2666810"/>
            <a:ext cx="3205715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7423668" y="3185804"/>
            <a:ext cx="2806072" cy="258883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8143751" y="1799072"/>
            <a:ext cx="1368277" cy="108055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613856" y="45818"/>
                <a:ext cx="25099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56" y="45818"/>
                <a:ext cx="2509918" cy="61555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100520" y="47632"/>
                <a:ext cx="27556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20" y="47632"/>
                <a:ext cx="2755626" cy="61555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27809" y="3604611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809" y="3604611"/>
                <a:ext cx="216406" cy="307777"/>
              </a:xfrm>
              <a:prstGeom prst="rect">
                <a:avLst/>
              </a:prstGeom>
              <a:blipFill>
                <a:blip r:embed="rId1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81388" y="1323840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388" y="1323840"/>
                <a:ext cx="339260" cy="307777"/>
              </a:xfrm>
              <a:prstGeom prst="rect">
                <a:avLst/>
              </a:prstGeom>
              <a:blipFill>
                <a:blip r:embed="rId18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672106" y="344121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106" y="3441215"/>
                <a:ext cx="216406" cy="307777"/>
              </a:xfrm>
              <a:prstGeom prst="rect">
                <a:avLst/>
              </a:prstGeom>
              <a:blipFill>
                <a:blip r:embed="rId19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0150" y="2813257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150" y="2813257"/>
                <a:ext cx="216406" cy="307777"/>
              </a:xfrm>
              <a:prstGeom prst="rect">
                <a:avLst/>
              </a:prstGeom>
              <a:blipFill>
                <a:blip r:embed="rId20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318796" y="2640476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796" y="2640476"/>
                <a:ext cx="216406" cy="307777"/>
              </a:xfrm>
              <a:prstGeom prst="rect">
                <a:avLst/>
              </a:prstGeom>
              <a:blipFill>
                <a:blip r:embed="rId21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19741" y="1941235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41" y="1941235"/>
                <a:ext cx="339260" cy="307777"/>
              </a:xfrm>
              <a:prstGeom prst="rect">
                <a:avLst/>
              </a:prstGeom>
              <a:blipFill>
                <a:blip r:embed="rId22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49639" y="1399284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39" y="1399284"/>
                <a:ext cx="339260" cy="307777"/>
              </a:xfrm>
              <a:prstGeom prst="rect">
                <a:avLst/>
              </a:prstGeom>
              <a:blipFill>
                <a:blip r:embed="rId23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297642" y="1882904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642" y="1882904"/>
                <a:ext cx="339260" cy="307777"/>
              </a:xfrm>
              <a:prstGeom prst="rect">
                <a:avLst/>
              </a:prstGeom>
              <a:blipFill>
                <a:blip r:embed="rId24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7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79167" y="27701"/>
                <a:ext cx="270093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67" y="27701"/>
                <a:ext cx="2700932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88936" y="-18899"/>
                <a:ext cx="319234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936" y="-18899"/>
                <a:ext cx="3192349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720151" y="2860093"/>
            <a:ext cx="118356" cy="1590044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4850" y="1224851"/>
                <a:ext cx="308276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1224851"/>
                <a:ext cx="3082767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26041" y="2535806"/>
                <a:ext cx="5965544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000" b="1" i="1" smtClean="0">
                        <a:latin typeface="Cambria Math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535806"/>
                <a:ext cx="5965544" cy="988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701592" y="4057485"/>
                <a:ext cx="452155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2" y="4057485"/>
                <a:ext cx="4521559" cy="6881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16200000">
            <a:off x="7694023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blipFill>
                <a:blip r:embed="rId13"/>
                <a:stretch>
                  <a:fillRect l="-24324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араллелограмм 31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61750" y="27884"/>
                <a:ext cx="270093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750" y="27884"/>
                <a:ext cx="2700932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71519" y="-18716"/>
                <a:ext cx="319234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19" y="-18716"/>
                <a:ext cx="3192349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52336" y="2672426"/>
            <a:ext cx="198505" cy="2045525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6041" y="1035563"/>
                <a:ext cx="308276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1035563"/>
                <a:ext cx="3082767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26041" y="2157230"/>
                <a:ext cx="5965544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000" b="1" i="1" smtClean="0">
                        <a:latin typeface="Cambria Math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157230"/>
                <a:ext cx="5965544" cy="988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26041" y="5310805"/>
                <a:ext cx="6297365" cy="60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𝑨𝑬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𝟏𝟒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3600" b="1" i="1" smtClean="0">
                        <a:latin typeface="Cambria Math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5310805"/>
                <a:ext cx="6297365" cy="608052"/>
              </a:xfrm>
              <a:prstGeom prst="rect">
                <a:avLst/>
              </a:prstGeom>
              <a:blipFill rotWithShape="1">
                <a:blip r:embed="rId12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56400" y="3458631"/>
                <a:ext cx="4071884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3600" b="1" i="1" smtClean="0">
                          <a:latin typeface="Cambria Math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0" y="3458631"/>
                <a:ext cx="4071884" cy="61933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400" y="4405826"/>
                <a:ext cx="30537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𝑨𝑬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0" y="4405826"/>
                <a:ext cx="3053721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араллелограмм 33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36256" y="1058042"/>
            <a:ext cx="6247672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11022" y="996771"/>
            <a:ext cx="3651257" cy="36217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9641" y="98794"/>
                <a:ext cx="23035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41" y="98794"/>
                <a:ext cx="230357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95139" y="39999"/>
                <a:ext cx="271535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𝑨𝑬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39" y="39999"/>
                <a:ext cx="2715359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13410" y="104941"/>
                <a:ext cx="29461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410" y="104941"/>
                <a:ext cx="294619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7558176" y="1904974"/>
            <a:ext cx="2033690" cy="1620364"/>
          </a:xfrm>
          <a:prstGeom prst="triangle">
            <a:avLst>
              <a:gd name="adj" fmla="val 99590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8711" y="1105292"/>
                <a:ext cx="589776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11" y="1105292"/>
                <a:ext cx="5897768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2652" y="2177277"/>
                <a:ext cx="589776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52" y="2177277"/>
                <a:ext cx="5897768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5884" y="3001785"/>
                <a:ext cx="6365139" cy="78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84" y="3001785"/>
                <a:ext cx="6365139" cy="7872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212961" y="4120697"/>
                <a:ext cx="2789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61" y="4120697"/>
                <a:ext cx="2789290" cy="6155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7122715" y="5482471"/>
                <a:ext cx="279339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твет</a:t>
                </a:r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endParaRPr lang="ru-RU" sz="40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15" y="5482471"/>
                <a:ext cx="2793393" cy="615553"/>
              </a:xfrm>
              <a:prstGeom prst="rect">
                <a:avLst/>
              </a:prstGeom>
              <a:blipFill rotWithShape="1">
                <a:blip r:embed="rId15"/>
                <a:stretch>
                  <a:fillRect l="-10893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араллелограмм 30"/>
          <p:cNvSpPr/>
          <p:nvPr/>
        </p:nvSpPr>
        <p:spPr>
          <a:xfrm>
            <a:off x="9471560" y="3404935"/>
            <a:ext cx="117465" cy="129120"/>
          </a:xfrm>
          <a:prstGeom prst="parallelogram">
            <a:avLst>
              <a:gd name="adj" fmla="val 0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endCxn id="38" idx="6"/>
          </p:cNvCxnSpPr>
          <p:nvPr/>
        </p:nvCxnSpPr>
        <p:spPr>
          <a:xfrm flipH="1">
            <a:off x="7543501" y="1893653"/>
            <a:ext cx="2030849" cy="16548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3257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№2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74EBF314-D613-4FE3-8A1E-80E587F27D73}"/>
              </a:ext>
            </a:extLst>
          </p:cNvPr>
          <p:cNvSpPr txBox="1"/>
          <p:nvPr/>
        </p:nvSpPr>
        <p:spPr>
          <a:xfrm>
            <a:off x="380138" y="800101"/>
            <a:ext cx="11431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Стороны оснований правильной четырехугольной усеченной пирамиды равны 24 см и  40 см, а высота равна 16 см.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Найти диагональ усеченной пирамиды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34" y="4618376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8967" y="855564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99013" y="2167520"/>
                <a:ext cx="21592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167520"/>
                <a:ext cx="2159245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89639" y="3396299"/>
                <a:ext cx="23803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9" y="3396299"/>
                <a:ext cx="2380395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99013" y="4094422"/>
                <a:ext cx="36515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4094422"/>
                <a:ext cx="3651577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24073" y="4753121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48967" y="5565708"/>
                <a:ext cx="28756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67" y="5565708"/>
                <a:ext cx="2875659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>
            <a:stCxn id="62" idx="3"/>
          </p:cNvCxnSpPr>
          <p:nvPr/>
        </p:nvCxnSpPr>
        <p:spPr>
          <a:xfrm flipH="1">
            <a:off x="7424572" y="1799072"/>
            <a:ext cx="2087456" cy="163970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9522561" y="1801584"/>
            <a:ext cx="4108" cy="14706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530715" y="313390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15" y="3133902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Овал 73"/>
          <p:cNvSpPr/>
          <p:nvPr/>
        </p:nvSpPr>
        <p:spPr>
          <a:xfrm>
            <a:off x="9505333" y="32402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256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9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0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1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2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6165" y="1573672"/>
                <a:ext cx="433105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5" y="1573672"/>
                <a:ext cx="4331057" cy="688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6245" y="2802169"/>
                <a:ext cx="506818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5" y="2802169"/>
                <a:ext cx="5068182" cy="688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Рамка 58"/>
          <p:cNvSpPr/>
          <p:nvPr/>
        </p:nvSpPr>
        <p:spPr>
          <a:xfrm>
            <a:off x="670961" y="1473996"/>
            <a:ext cx="2461984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Рамка 59"/>
          <p:cNvSpPr/>
          <p:nvPr/>
        </p:nvSpPr>
        <p:spPr>
          <a:xfrm>
            <a:off x="670960" y="2666810"/>
            <a:ext cx="3205715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7423668" y="3185804"/>
            <a:ext cx="2806072" cy="258883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8143751" y="1799072"/>
            <a:ext cx="1368277" cy="108055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051650" y="60606"/>
                <a:ext cx="23977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50" y="60606"/>
                <a:ext cx="2397708" cy="61555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746530" y="33208"/>
                <a:ext cx="26434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30" y="33208"/>
                <a:ext cx="2643416" cy="61555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29655" y="359846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655" y="3598466"/>
                <a:ext cx="259686" cy="369332"/>
              </a:xfrm>
              <a:prstGeom prst="rect">
                <a:avLst/>
              </a:prstGeom>
              <a:blipFill>
                <a:blip r:embed="rId17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53946" y="1361496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46" y="1361496"/>
                <a:ext cx="339260" cy="307777"/>
              </a:xfrm>
              <a:prstGeom prst="rect">
                <a:avLst/>
              </a:prstGeom>
              <a:blipFill>
                <a:blip r:embed="rId18"/>
                <a:stretch>
                  <a:fillRect l="-10714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648182" y="344754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82" y="3447543"/>
                <a:ext cx="259686" cy="369332"/>
              </a:xfrm>
              <a:prstGeom prst="rect">
                <a:avLst/>
              </a:prstGeom>
              <a:blipFill>
                <a:blip r:embed="rId19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93057" y="266775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057" y="2667750"/>
                <a:ext cx="259686" cy="369332"/>
              </a:xfrm>
              <a:prstGeom prst="rect">
                <a:avLst/>
              </a:prstGeom>
              <a:blipFill>
                <a:blip r:embed="rId20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264575" y="260962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75" y="2609623"/>
                <a:ext cx="259686" cy="369332"/>
              </a:xfrm>
              <a:prstGeom prst="rect">
                <a:avLst/>
              </a:prstGeom>
              <a:blipFill>
                <a:blip r:embed="rId21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279181" y="1900761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81" y="1900761"/>
                <a:ext cx="339260" cy="307777"/>
              </a:xfrm>
              <a:prstGeom prst="rect">
                <a:avLst/>
              </a:prstGeom>
              <a:blipFill>
                <a:blip r:embed="rId22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75123" y="1397759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123" y="1397759"/>
                <a:ext cx="339260" cy="307777"/>
              </a:xfrm>
              <a:prstGeom prst="rect">
                <a:avLst/>
              </a:prstGeom>
              <a:blipFill>
                <a:blip r:embed="rId23"/>
                <a:stretch>
                  <a:fillRect l="-10714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257082" y="1842430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082" y="1842430"/>
                <a:ext cx="339260" cy="307777"/>
              </a:xfrm>
              <a:prstGeom prst="rect">
                <a:avLst/>
              </a:prstGeom>
              <a:blipFill>
                <a:blip r:embed="rId24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1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720151" y="2860093"/>
            <a:ext cx="118356" cy="1590044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4850" y="1224851"/>
                <a:ext cx="308276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1224851"/>
                <a:ext cx="3082767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26041" y="2535806"/>
                <a:ext cx="5853334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000" b="1" i="1" smtClean="0">
                        <a:latin typeface="Cambria Math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535806"/>
                <a:ext cx="5853334" cy="988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701592" y="4057485"/>
                <a:ext cx="440934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2" y="4057485"/>
                <a:ext cx="4409349" cy="6881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16200000">
            <a:off x="7694023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blipFill>
                <a:blip r:embed="rId13"/>
                <a:stretch>
                  <a:fillRect l="-24324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975652" y="5519"/>
                <a:ext cx="3383811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0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52" y="5519"/>
                <a:ext cx="3383811" cy="68813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307826" y="-36384"/>
                <a:ext cx="387522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826" y="-36384"/>
                <a:ext cx="3875228" cy="6881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араллелограмм 43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975652" y="5519"/>
                <a:ext cx="3383811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0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52" y="5519"/>
                <a:ext cx="3383811" cy="6881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307826" y="-36384"/>
                <a:ext cx="387522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826" y="-36384"/>
                <a:ext cx="3875228" cy="6881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91622" y="2639354"/>
            <a:ext cx="126146" cy="2039311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5170" y="1105991"/>
                <a:ext cx="308276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0" y="1105991"/>
                <a:ext cx="3082767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5170" y="2258824"/>
                <a:ext cx="5170454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0" y="2258824"/>
                <a:ext cx="5170454" cy="988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34850" y="5422581"/>
                <a:ext cx="5782802" cy="60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𝑨𝑬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36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5422581"/>
                <a:ext cx="5782802" cy="608052"/>
              </a:xfrm>
              <a:prstGeom prst="rect">
                <a:avLst/>
              </a:prstGeom>
              <a:blipFill rotWithShape="1">
                <a:blip r:embed="rId12"/>
                <a:stretch>
                  <a:fillRect l="-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170" y="4557294"/>
                <a:ext cx="30537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𝑨𝑬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0" y="4557294"/>
                <a:ext cx="3053721" cy="553998"/>
              </a:xfrm>
              <a:prstGeom prst="rect">
                <a:avLst/>
              </a:prstGeom>
              <a:blipFill>
                <a:blip r:embed="rId13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40015" y="3491447"/>
                <a:ext cx="3950890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5" y="3491447"/>
                <a:ext cx="3950890" cy="68813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араллелограмм 29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4" r="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FA5667-E5C8-4C5D-B2A2-F752185F4ED9}"/>
              </a:ext>
            </a:extLst>
          </p:cNvPr>
          <p:cNvSpPr txBox="1"/>
          <p:nvPr/>
        </p:nvSpPr>
        <p:spPr>
          <a:xfrm>
            <a:off x="578158" y="452527"/>
            <a:ext cx="4588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Плоскость, пересекающая пирамиду и параллельная ее основанию , отсекает подобную ей пирамиду.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5785" y="-26348"/>
            <a:ext cx="2613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Теорема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 rot="711024">
            <a:off x="8024044" y="2432523"/>
            <a:ext cx="1745607" cy="700742"/>
          </a:xfrm>
          <a:prstGeom prst="parallelogram">
            <a:avLst>
              <a:gd name="adj" fmla="val 61931"/>
            </a:avLst>
          </a:prstGeom>
          <a:solidFill>
            <a:srgbClr val="FF7C80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 rot="711024">
            <a:off x="6702490" y="3885999"/>
            <a:ext cx="4387952" cy="1679597"/>
          </a:xfrm>
          <a:prstGeom prst="parallelogram">
            <a:avLst>
              <a:gd name="adj" fmla="val 67321"/>
            </a:avLst>
          </a:prstGeom>
          <a:solidFill>
            <a:srgbClr val="66FF66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028317" y="1411550"/>
            <a:ext cx="875988" cy="226905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568421" y="1411550"/>
            <a:ext cx="2352626" cy="3698062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04306" y="1411550"/>
            <a:ext cx="2344255" cy="294448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904305" y="1411550"/>
            <a:ext cx="849295" cy="434514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8865324" y="1394572"/>
            <a:ext cx="111445" cy="94521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endCxn id="15" idx="6"/>
          </p:cNvCxnSpPr>
          <p:nvPr/>
        </p:nvCxnSpPr>
        <p:spPr>
          <a:xfrm flipH="1">
            <a:off x="7543501" y="1893653"/>
            <a:ext cx="2030849" cy="16548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263077" y="33528"/>
                <a:ext cx="25247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77" y="33528"/>
                <a:ext cx="2524794" cy="6155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390725" y="12654"/>
                <a:ext cx="293977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𝑨𝑬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725" y="12654"/>
                <a:ext cx="2939779" cy="6881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7574544" y="1916200"/>
            <a:ext cx="2009204" cy="1624578"/>
          </a:xfrm>
          <a:prstGeom prst="triangle">
            <a:avLst>
              <a:gd name="adj" fmla="val 99379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3194" y="1270880"/>
                <a:ext cx="589776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4" y="1270880"/>
                <a:ext cx="5897768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177937" y="4440145"/>
                <a:ext cx="322993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37" y="4440145"/>
                <a:ext cx="3229939" cy="6155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925545" y="5504692"/>
                <a:ext cx="33544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Ответ</a:t>
                </a:r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endParaRPr lang="ru-RU" sz="40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545" y="5504692"/>
                <a:ext cx="3354444" cy="615553"/>
              </a:xfrm>
              <a:prstGeom prst="rect">
                <a:avLst/>
              </a:prstGeom>
              <a:blipFill rotWithShape="1">
                <a:blip r:embed="rId13"/>
                <a:stretch>
                  <a:fillRect l="-4909" t="-24752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3194" y="2101188"/>
                <a:ext cx="6219651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𝟏𝟖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4" y="2101188"/>
                <a:ext cx="6219651" cy="8747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1172" y="3348919"/>
                <a:ext cx="358739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𝟐𝟑𝟎𝟒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2" y="3348919"/>
                <a:ext cx="3587392" cy="6294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араллелограмм 28"/>
          <p:cNvSpPr/>
          <p:nvPr/>
        </p:nvSpPr>
        <p:spPr>
          <a:xfrm>
            <a:off x="9499292" y="3468430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3115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Задача №3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74EBF314-D613-4FE3-8A1E-80E587F27D73}"/>
              </a:ext>
            </a:extLst>
          </p:cNvPr>
          <p:cNvSpPr txBox="1"/>
          <p:nvPr/>
        </p:nvSpPr>
        <p:spPr>
          <a:xfrm>
            <a:off x="380138" y="800101"/>
            <a:ext cx="114317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боковую поверхность правильной четырехугольной усеченной пирамиды, если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стороны ее оснований равны 12 см и 36 см, а апофема равна 6 см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34" y="4618376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8967" y="855564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99013" y="2167520"/>
                <a:ext cx="22602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167520"/>
                <a:ext cx="2260234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89639" y="3396299"/>
                <a:ext cx="23803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9" y="3396299"/>
                <a:ext cx="2380395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99013" y="4094422"/>
                <a:ext cx="29671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𝑭𝑬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4094422"/>
                <a:ext cx="2967159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65670" y="4753121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107284" y="5565708"/>
                <a:ext cx="18853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  <m:t>бок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4" y="5565708"/>
                <a:ext cx="1885388" cy="61555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505333" y="1773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741783" y="3487936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783" y="3487936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4324" r="-297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араллелограмм 58"/>
          <p:cNvSpPr/>
          <p:nvPr/>
        </p:nvSpPr>
        <p:spPr>
          <a:xfrm rot="19838766">
            <a:off x="9638888" y="3431442"/>
            <a:ext cx="119992" cy="102781"/>
          </a:xfrm>
          <a:prstGeom prst="parallelogram">
            <a:avLst>
              <a:gd name="adj" fmla="val 1483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287243" y="1956027"/>
            <a:ext cx="486752" cy="1533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756773" y="3461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9264767" y="19370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097774" y="1717914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774" y="1717914"/>
                <a:ext cx="226024" cy="307777"/>
              </a:xfrm>
              <a:prstGeom prst="rect">
                <a:avLst/>
              </a:prstGeom>
              <a:blipFill>
                <a:blip r:embed="rId20"/>
                <a:stretch>
                  <a:fillRect l="-24324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256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7620" y="4490507"/>
                <a:ext cx="7938840" cy="1768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бок.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𝟓𝟕𝟔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см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0" y="4490507"/>
                <a:ext cx="7938840" cy="17680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1127" y="1689629"/>
                <a:ext cx="608423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7" y="1689629"/>
                <a:ext cx="6084230" cy="615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04646" y="3090068"/>
                <a:ext cx="61572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46" y="3090068"/>
                <a:ext cx="6157263" cy="6155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633692" y="112035"/>
                <a:ext cx="267696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692" y="112035"/>
                <a:ext cx="2676964" cy="6155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6521922" y="1999940"/>
                <a:ext cx="4775282" cy="1244828"/>
              </a:xfrm>
              <a:prstGeom prst="rect">
                <a:avLst/>
              </a:prstGeom>
              <a:scene3d>
                <a:camera prst="perspectiveContrastingRightFacing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бок.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922" y="1999940"/>
                <a:ext cx="4775282" cy="12448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520319" y="5697668"/>
                <a:ext cx="387501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𝟓𝟕𝟔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19" y="5697668"/>
                <a:ext cx="3875017" cy="629468"/>
              </a:xfrm>
              <a:prstGeom prst="rect">
                <a:avLst/>
              </a:prstGeom>
              <a:blipFill rotWithShape="1">
                <a:blip r:embed="rId8"/>
                <a:stretch>
                  <a:fillRect l="-8031" t="-23301" b="-47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171018" y="66407"/>
                <a:ext cx="18270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18" y="66407"/>
                <a:ext cx="1827039" cy="6155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90881" y="82744"/>
                <a:ext cx="20727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881" y="82744"/>
                <a:ext cx="2072747" cy="61555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2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3115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Задача №4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74EBF314-D613-4FE3-8A1E-80E587F27D73}"/>
              </a:ext>
            </a:extLst>
          </p:cNvPr>
          <p:cNvSpPr txBox="1"/>
          <p:nvPr/>
        </p:nvSpPr>
        <p:spPr>
          <a:xfrm>
            <a:off x="380137" y="800101"/>
            <a:ext cx="11566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>
              <a:lnSpc>
                <a:spcPct val="150000"/>
              </a:lnSpc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полную поверхность правильной четырехугольной пирамиды, если стороны ее оснований 8 и 2 см, а высота 4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34" y="4618376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8967" y="855564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Дано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99013" y="2167520"/>
                <a:ext cx="18835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167520"/>
                <a:ext cx="1883529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89639" y="3396299"/>
                <a:ext cx="2104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9" y="3396299"/>
                <a:ext cx="2104679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55364" y="4094422"/>
                <a:ext cx="35402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4" y="4094422"/>
                <a:ext cx="3540232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65670" y="4753121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139499" y="5511788"/>
                <a:ext cx="23675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3600" b="1" i="0" smtClean="0">
                              <a:latin typeface="Cambria Math"/>
                              <a:cs typeface="Arial" panose="020B0604020202020204" pitchFamily="34" charset="0"/>
                            </a:rPr>
                            <m:t>полн.</m:t>
                          </m:r>
                          <m:r>
                            <m:rPr>
                              <m:nor/>
                            </m:rPr>
                            <a:rPr lang="ru-RU" sz="3600" b="1"/>
                            <m:t> 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99" y="5511788"/>
                <a:ext cx="2367571" cy="5539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араллелограмм 58"/>
          <p:cNvSpPr/>
          <p:nvPr/>
        </p:nvSpPr>
        <p:spPr>
          <a:xfrm rot="19838766">
            <a:off x="9884626" y="3259818"/>
            <a:ext cx="119992" cy="102781"/>
          </a:xfrm>
          <a:prstGeom prst="parallelogram">
            <a:avLst>
              <a:gd name="adj" fmla="val 1483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525664" y="1784702"/>
            <a:ext cx="486752" cy="1533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992704" y="32952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9506468" y="1818877"/>
            <a:ext cx="24306" cy="143328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485055" y="32165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297848" y="3226834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848" y="3226834"/>
                <a:ext cx="245260" cy="307777"/>
              </a:xfrm>
              <a:prstGeom prst="rect">
                <a:avLst/>
              </a:prstGeom>
              <a:blipFill>
                <a:blip r:embed="rId20"/>
                <a:stretch>
                  <a:fillRect l="-22500" r="-27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256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9505333" y="1773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9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0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1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2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6165" y="1573672"/>
                <a:ext cx="402488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5" y="1573672"/>
                <a:ext cx="4024884" cy="688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6245" y="2802169"/>
                <a:ext cx="476200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5" y="2802169"/>
                <a:ext cx="4762009" cy="688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Рамка 58"/>
          <p:cNvSpPr/>
          <p:nvPr/>
        </p:nvSpPr>
        <p:spPr>
          <a:xfrm>
            <a:off x="670961" y="1473996"/>
            <a:ext cx="2461984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Рамка 59"/>
          <p:cNvSpPr/>
          <p:nvPr/>
        </p:nvSpPr>
        <p:spPr>
          <a:xfrm>
            <a:off x="670960" y="2666810"/>
            <a:ext cx="3205715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7423668" y="3185804"/>
            <a:ext cx="2806072" cy="258883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8143751" y="1799072"/>
            <a:ext cx="1368277" cy="108055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051650" y="60606"/>
                <a:ext cx="15208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50" y="60606"/>
                <a:ext cx="1520865" cy="61555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746530" y="33208"/>
                <a:ext cx="17665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30" y="33208"/>
                <a:ext cx="1766574" cy="61555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29655" y="359846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655" y="3598466"/>
                <a:ext cx="259686" cy="369332"/>
              </a:xfrm>
              <a:prstGeom prst="rect">
                <a:avLst/>
              </a:prstGeom>
              <a:blipFill>
                <a:blip r:embed="rId17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53946" y="1361496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46" y="1361496"/>
                <a:ext cx="339260" cy="307777"/>
              </a:xfrm>
              <a:prstGeom prst="rect">
                <a:avLst/>
              </a:prstGeom>
              <a:blipFill>
                <a:blip r:embed="rId18"/>
                <a:stretch>
                  <a:fillRect l="-10714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648182" y="344754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82" y="3447543"/>
                <a:ext cx="259686" cy="369332"/>
              </a:xfrm>
              <a:prstGeom prst="rect">
                <a:avLst/>
              </a:prstGeom>
              <a:blipFill>
                <a:blip r:embed="rId19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93057" y="266775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057" y="2667750"/>
                <a:ext cx="259686" cy="369332"/>
              </a:xfrm>
              <a:prstGeom prst="rect">
                <a:avLst/>
              </a:prstGeom>
              <a:blipFill>
                <a:blip r:embed="rId20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264575" y="260962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75" y="2609623"/>
                <a:ext cx="259686" cy="369332"/>
              </a:xfrm>
              <a:prstGeom prst="rect">
                <a:avLst/>
              </a:prstGeom>
              <a:blipFill>
                <a:blip r:embed="rId21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279181" y="1900761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81" y="1900761"/>
                <a:ext cx="339260" cy="307777"/>
              </a:xfrm>
              <a:prstGeom prst="rect">
                <a:avLst/>
              </a:prstGeom>
              <a:blipFill>
                <a:blip r:embed="rId22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75123" y="1397759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123" y="1397759"/>
                <a:ext cx="339260" cy="307777"/>
              </a:xfrm>
              <a:prstGeom prst="rect">
                <a:avLst/>
              </a:prstGeom>
              <a:blipFill>
                <a:blip r:embed="rId23"/>
                <a:stretch>
                  <a:fillRect l="-10714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257082" y="1842430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082" y="1842430"/>
                <a:ext cx="339260" cy="307777"/>
              </a:xfrm>
              <a:prstGeom prst="rect">
                <a:avLst/>
              </a:prstGeom>
              <a:blipFill>
                <a:blip r:embed="rId24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720151" y="2860093"/>
            <a:ext cx="118356" cy="1590044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4850" y="1224851"/>
                <a:ext cx="3121239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1224851"/>
                <a:ext cx="3121239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26041" y="2535806"/>
                <a:ext cx="5442965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000" b="1" i="1" smtClean="0">
                        <a:latin typeface="Cambria Math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535806"/>
                <a:ext cx="5442965" cy="988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701592" y="4057485"/>
                <a:ext cx="4447821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2" y="4057485"/>
                <a:ext cx="4447821" cy="6881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16200000">
            <a:off x="7694023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blipFill>
                <a:blip r:embed="rId11"/>
                <a:stretch>
                  <a:fillRect l="-24324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975652" y="5519"/>
                <a:ext cx="250696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52" y="5519"/>
                <a:ext cx="2506968" cy="6881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307826" y="-36384"/>
                <a:ext cx="356905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826" y="-36384"/>
                <a:ext cx="3569054" cy="68813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араллелограмм 31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500702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91622" y="2639354"/>
            <a:ext cx="126146" cy="2039311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160003" y="14605"/>
                <a:ext cx="3112903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𝑶𝑪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3" y="14605"/>
                <a:ext cx="3112903" cy="6881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489296" y="102136"/>
                <a:ext cx="35402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6" y="102136"/>
                <a:ext cx="3540232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3342" y="2437928"/>
                <a:ext cx="5894639" cy="874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2" y="2437928"/>
                <a:ext cx="5894639" cy="8747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21421" y="3795713"/>
                <a:ext cx="3725795" cy="688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𝟑𝟒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4000" b="1" i="1" smtClean="0"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" y="3795713"/>
                <a:ext cx="3725795" cy="6881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9613374" y="1925452"/>
            <a:ext cx="371354" cy="160282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EF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5" idx="4"/>
            <a:endCxn id="46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араллелограмм 46"/>
          <p:cNvSpPr/>
          <p:nvPr/>
        </p:nvSpPr>
        <p:spPr>
          <a:xfrm>
            <a:off x="9620823" y="3455138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араллелограмм 58"/>
          <p:cNvSpPr/>
          <p:nvPr/>
        </p:nvSpPr>
        <p:spPr>
          <a:xfrm rot="19838766">
            <a:off x="9884626" y="3259818"/>
            <a:ext cx="119992" cy="102781"/>
          </a:xfrm>
          <a:prstGeom prst="parallelogram">
            <a:avLst>
              <a:gd name="adj" fmla="val 1483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525664" y="1784702"/>
            <a:ext cx="486752" cy="1533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992704" y="32952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9505333" y="1773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1346409" y="47907"/>
                <a:ext cx="34665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09" y="47907"/>
                <a:ext cx="3466526" cy="61555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6123898" y="32651"/>
                <a:ext cx="4203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98" y="32651"/>
                <a:ext cx="4203651" cy="61555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04799" y="1022432"/>
                <a:ext cx="65301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sSub>
                      <m:sSub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равнобокая трапеция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99" y="1022432"/>
                <a:ext cx="6530121" cy="615553"/>
              </a:xfrm>
              <a:prstGeom prst="rect">
                <a:avLst/>
              </a:prstGeom>
              <a:blipFill rotWithShape="1">
                <a:blip r:embed="rId22"/>
                <a:stretch>
                  <a:fillRect r="-2054" b="-27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70193" y="2736275"/>
                <a:ext cx="314688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𝑪𝑫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3" y="2736275"/>
                <a:ext cx="3146887" cy="88620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761384" y="4047230"/>
                <a:ext cx="3820790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4000" b="1" i="1" smtClean="0">
                        <a:latin typeface="Cambria Math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84" y="4047230"/>
                <a:ext cx="3820790" cy="88620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1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4" r="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4896" y="-26348"/>
            <a:ext cx="2613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Теорема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 rot="711024">
            <a:off x="6702490" y="3885999"/>
            <a:ext cx="4387952" cy="1679597"/>
          </a:xfrm>
          <a:prstGeom prst="parallelogram">
            <a:avLst>
              <a:gd name="adj" fmla="val 67321"/>
            </a:avLst>
          </a:prstGeom>
          <a:solidFill>
            <a:srgbClr val="66FF66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028317" y="1411550"/>
            <a:ext cx="875988" cy="226905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568421" y="1411550"/>
            <a:ext cx="2352626" cy="3698062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04306" y="1411550"/>
            <a:ext cx="2344255" cy="294448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араллелограмм 12"/>
          <p:cNvSpPr/>
          <p:nvPr/>
        </p:nvSpPr>
        <p:spPr>
          <a:xfrm rot="711024">
            <a:off x="2207378" y="2948234"/>
            <a:ext cx="1747615" cy="691169"/>
          </a:xfrm>
          <a:prstGeom prst="parallelogram">
            <a:avLst>
              <a:gd name="adj" fmla="val 61931"/>
            </a:avLst>
          </a:prstGeom>
          <a:solidFill>
            <a:srgbClr val="FF7C80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711024">
            <a:off x="886828" y="4401814"/>
            <a:ext cx="4387952" cy="1679597"/>
          </a:xfrm>
          <a:prstGeom prst="parallelogram">
            <a:avLst>
              <a:gd name="adj" fmla="val 67321"/>
            </a:avLst>
          </a:prstGeom>
          <a:solidFill>
            <a:srgbClr val="66FF66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212655" y="3538105"/>
            <a:ext cx="282189" cy="66288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52760" y="3453349"/>
            <a:ext cx="1402272" cy="2172078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15709" y="3138055"/>
            <a:ext cx="1417190" cy="173379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23303" y="3726938"/>
            <a:ext cx="514635" cy="2545571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араллелограмм 25"/>
          <p:cNvSpPr/>
          <p:nvPr/>
        </p:nvSpPr>
        <p:spPr>
          <a:xfrm rot="711024">
            <a:off x="2480768" y="1655092"/>
            <a:ext cx="1745607" cy="700742"/>
          </a:xfrm>
          <a:prstGeom prst="parallelogram">
            <a:avLst>
              <a:gd name="adj" fmla="val 61931"/>
            </a:avLst>
          </a:prstGeom>
          <a:solidFill>
            <a:srgbClr val="FF7C80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3016154" y="634119"/>
            <a:ext cx="363253" cy="926616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420651" y="649312"/>
            <a:ext cx="958756" cy="1536501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56662" y="626246"/>
            <a:ext cx="935599" cy="1216221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363454" y="679376"/>
            <a:ext cx="339575" cy="1762717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335511" y="605545"/>
            <a:ext cx="87792" cy="97607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3"/>
          <p:cNvSpPr/>
          <p:nvPr/>
        </p:nvSpPr>
        <p:spPr>
          <a:xfrm rot="711024">
            <a:off x="8048243" y="2426198"/>
            <a:ext cx="1745607" cy="700742"/>
          </a:xfrm>
          <a:prstGeom prst="parallelogram">
            <a:avLst>
              <a:gd name="adj" fmla="val 61212"/>
            </a:avLst>
          </a:prstGeom>
          <a:solidFill>
            <a:srgbClr val="FF7C80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904305" y="1411550"/>
            <a:ext cx="849295" cy="434514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858537" y="1372120"/>
            <a:ext cx="111445" cy="100577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500702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50068" cy="307777"/>
              </a:xfrm>
              <a:prstGeom prst="rect">
                <a:avLst/>
              </a:prstGeom>
              <a:blipFill>
                <a:blip r:embed="rId3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72923" cy="307777"/>
              </a:xfrm>
              <a:prstGeom prst="rect">
                <a:avLst/>
              </a:prstGeom>
              <a:blipFill>
                <a:blip r:embed="rId5"/>
                <a:stretch>
                  <a:fillRect l="-14754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91622" y="2639354"/>
            <a:ext cx="126146" cy="2039311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160003" y="14605"/>
                <a:ext cx="24313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3" y="14605"/>
                <a:ext cx="2431371" cy="6155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489296" y="14605"/>
                <a:ext cx="3540232" cy="61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𝟑𝟒</m:t>
                          </m:r>
                        </m:e>
                      </m:rad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см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6" y="14605"/>
                <a:ext cx="3540232" cy="6193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6069" y="3115575"/>
                <a:ext cx="5894639" cy="874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𝟑𝟒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3115575"/>
                <a:ext cx="5894639" cy="8747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21422" y="4456474"/>
                <a:ext cx="309782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см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2" y="4456474"/>
                <a:ext cx="3097824" cy="6155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9613374" y="1925452"/>
            <a:ext cx="371354" cy="160282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EF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5" idx="4"/>
            <a:endCxn id="46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9629908" y="3432219"/>
            <a:ext cx="80761" cy="107397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7098" y="2342888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8" y="2342888"/>
                <a:ext cx="4597342" cy="6294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1283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775677" y="75772"/>
                <a:ext cx="20855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 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77" y="75772"/>
                <a:ext cx="2085507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891178" y="34336"/>
                <a:ext cx="24076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  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78" y="34336"/>
                <a:ext cx="2407647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146007" y="34336"/>
                <a:ext cx="20739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 </a:t>
                </a:r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007" y="34336"/>
                <a:ext cx="2073901" cy="615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96891" y="2857212"/>
                <a:ext cx="5501314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3600" b="1" i="1" smtClean="0">
                              <a:solidFill>
                                <a:schemeClr val="tx1"/>
                              </a:solidFill>
                            </a:rPr>
                            <m:t> основ</m:t>
                          </m:r>
                          <m: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2857212"/>
                <a:ext cx="5501314" cy="566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96891" y="1047454"/>
                <a:ext cx="49260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1047454"/>
                <a:ext cx="4926029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489230" y="1036384"/>
                <a:ext cx="50926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см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30" y="1036384"/>
                <a:ext cx="509261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89359" y="1836307"/>
                <a:ext cx="10113218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3600" b="1" i="1" smtClean="0">
                            <a:solidFill>
                              <a:schemeClr val="tx1"/>
                            </a:solidFill>
                          </a:rPr>
                          <m:t> бок</m:t>
                        </m:r>
                        <m:r>
                          <m:rPr>
                            <m:nor/>
                          </m:rPr>
                          <a:rPr lang="ru-RU" sz="3600" b="1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latin typeface="Cambria Math"/>
                          </a:rPr>
                          <m:t> см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59" y="1836307"/>
                <a:ext cx="10113218" cy="7975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96891" y="3585461"/>
                <a:ext cx="5895653" cy="594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3600" b="1" i="1" smtClean="0">
                              <a:solidFill>
                                <a:schemeClr val="tx1"/>
                              </a:solidFill>
                            </a:rPr>
                            <m:t> основ.</m:t>
                          </m:r>
                          <m:r>
                            <m:rPr>
                              <m:nor/>
                            </m:rPr>
                            <a:rPr lang="ru-RU" sz="3600" b="1" i="0" smtClean="0">
                              <a:solidFill>
                                <a:schemeClr val="tx1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3600" b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ru-RU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3585461"/>
                <a:ext cx="5895653" cy="5947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96891" y="4358675"/>
                <a:ext cx="8309711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3600" b="1" i="1" smtClean="0">
                              <a:solidFill>
                                <a:schemeClr val="tx1"/>
                              </a:solidFill>
                            </a:rPr>
                            <m:t> по</m:t>
                          </m:r>
                          <m:r>
                            <m:rPr>
                              <m:nor/>
                            </m:rPr>
                            <a:rPr lang="ru-RU" sz="3600" b="1" i="0" smtClean="0">
                              <a:solidFill>
                                <a:schemeClr val="tx1"/>
                              </a:solidFill>
                            </a:rPr>
                            <m:t>лн.</m:t>
                          </m:r>
                          <m:r>
                            <m:rPr>
                              <m:nor/>
                            </m:rPr>
                            <a:rPr lang="ru-RU" sz="3600" b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  <m:t>бок.</m:t>
                          </m:r>
                          <m:r>
                            <m:rPr>
                              <m:nor/>
                            </m:rPr>
                            <a:rPr lang="ru-RU" sz="3600" b="1"/>
                            <m:t> 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  <m:t>основ</m:t>
                          </m:r>
                          <m:r>
                            <m:rPr>
                              <m:nor/>
                            </m:rPr>
                            <a:rPr lang="en-US" sz="3600" b="1" i="1" smtClean="0"/>
                            <m:t>1</m:t>
                          </m:r>
                          <m:r>
                            <m:rPr>
                              <m:nor/>
                            </m:rPr>
                            <a:rPr lang="ru-RU" sz="3600" b="1"/>
                            <m:t> 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3600" b="1" i="1" smtClean="0">
                              <a:latin typeface="Cambria Math"/>
                              <a:cs typeface="Arial" panose="020B0604020202020204" pitchFamily="34" charset="0"/>
                            </a:rPr>
                            <m:t>основ.</m:t>
                          </m:r>
                          <m:r>
                            <m:rPr>
                              <m:nor/>
                            </m:rPr>
                            <a:rPr lang="en-US" sz="3600" b="1" i="1" smtClean="0"/>
                            <m:t>2</m:t>
                          </m:r>
                          <m:r>
                            <m:rPr>
                              <m:nor/>
                            </m:rPr>
                            <a:rPr lang="ru-RU" sz="3600" b="1"/>
                            <m:t> 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4358675"/>
                <a:ext cx="8309711" cy="59618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96891" y="5297590"/>
                <a:ext cx="697774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3600" b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latin typeface="Cambria Math"/>
                            </a:rPr>
                            <m:t>см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5297590"/>
                <a:ext cx="6977744" cy="6134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794824" y="5945318"/>
                <a:ext cx="387501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𝟏𝟔𝟖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см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24" y="5945318"/>
                <a:ext cx="3875017" cy="629468"/>
              </a:xfrm>
              <a:prstGeom prst="rect">
                <a:avLst/>
              </a:prstGeom>
              <a:blipFill rotWithShape="1">
                <a:blip r:embed="rId12"/>
                <a:stretch>
                  <a:fillRect l="-8031" t="-22115" b="-47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6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решения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06038" y="2096497"/>
            <a:ext cx="2115238" cy="761004"/>
          </a:xfrm>
          <a:prstGeom prst="roundRect">
            <a:avLst/>
          </a:prstGeom>
          <a:gradFill>
            <a:gsLst>
              <a:gs pos="97080">
                <a:srgbClr val="FF99FF"/>
              </a:gs>
              <a:gs pos="0">
                <a:schemeClr val="bg1">
                  <a:lumMod val="97000"/>
                  <a:lumOff val="3000"/>
                </a:schemeClr>
              </a:gs>
            </a:gsLst>
            <a:lin ang="5400000" scaled="1"/>
          </a:gra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342" y="1399696"/>
            <a:ext cx="4571999" cy="1067216"/>
          </a:xfrm>
          <a:prstGeom prst="ellipse">
            <a:avLst/>
          </a:prstGeom>
          <a:gradFill>
            <a:gsLst>
              <a:gs pos="97080">
                <a:srgbClr val="00B0F0"/>
              </a:gs>
              <a:gs pos="0">
                <a:schemeClr val="bg1">
                  <a:lumMod val="97000"/>
                  <a:lumOff val="3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38381" y="3764953"/>
            <a:ext cx="2115238" cy="2854921"/>
          </a:xfrm>
          <a:prstGeom prst="roundRect">
            <a:avLst/>
          </a:prstGeom>
          <a:gradFill>
            <a:gsLst>
              <a:gs pos="97080">
                <a:srgbClr val="FF99FF"/>
              </a:gs>
              <a:gs pos="0">
                <a:schemeClr val="bg1">
                  <a:lumMod val="97000"/>
                  <a:lumOff val="3000"/>
                </a:schemeClr>
              </a:gs>
            </a:gsLst>
            <a:lin ang="5400000" scaled="1"/>
          </a:gra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380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381</a:t>
            </a:r>
            <a:endParaRPr lang="en-US" sz="4400" b="1" dirty="0" smtClean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5342" y="3163713"/>
            <a:ext cx="4572000" cy="1016968"/>
          </a:xfrm>
          <a:prstGeom prst="ellipse">
            <a:avLst/>
          </a:prstGeom>
          <a:gradFill>
            <a:gsLst>
              <a:gs pos="97080">
                <a:srgbClr val="00B0F0"/>
              </a:gs>
              <a:gs pos="0">
                <a:schemeClr val="bg1">
                  <a:lumMod val="97000"/>
                  <a:lumOff val="3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120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265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FA5667-E5C8-4C5D-B2A2-F752185F4ED9}"/>
              </a:ext>
            </a:extLst>
          </p:cNvPr>
          <p:cNvSpPr txBox="1"/>
          <p:nvPr/>
        </p:nvSpPr>
        <p:spPr>
          <a:xfrm>
            <a:off x="1847477" y="23634"/>
            <a:ext cx="878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Основания усеченной пирамиды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Усечённая тре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 bwMode="auto">
          <a:xfrm>
            <a:off x="178190" y="814871"/>
            <a:ext cx="3333750" cy="30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сечённая пяти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4"/>
          <a:stretch/>
        </p:blipFill>
        <p:spPr bwMode="auto">
          <a:xfrm>
            <a:off x="8530835" y="956603"/>
            <a:ext cx="3333750" cy="29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ечённая четырех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/>
          <a:stretch/>
        </p:blipFill>
        <p:spPr bwMode="auto">
          <a:xfrm>
            <a:off x="4429125" y="1037173"/>
            <a:ext cx="3333750" cy="29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Усечённая семи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 b="7275"/>
          <a:stretch/>
        </p:blipFill>
        <p:spPr bwMode="auto">
          <a:xfrm>
            <a:off x="4292722" y="3882683"/>
            <a:ext cx="3333750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сечённая восьмиугольная пирамида - геометрическое тело - Mnogogranniki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54" y="3524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Усечённая шестиугольная пирамида - геометрическое тело - Mnogogranniki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3" y="3826412"/>
            <a:ext cx="3108668" cy="30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Усечённая тре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57" b="11784"/>
          <a:stretch/>
        </p:blipFill>
        <p:spPr bwMode="auto">
          <a:xfrm>
            <a:off x="2040594" y="818146"/>
            <a:ext cx="7411453" cy="60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FA5667-E5C8-4C5D-B2A2-F752185F4ED9}"/>
              </a:ext>
            </a:extLst>
          </p:cNvPr>
          <p:cNvSpPr txBox="1"/>
          <p:nvPr/>
        </p:nvSpPr>
        <p:spPr>
          <a:xfrm>
            <a:off x="1258874" y="23634"/>
            <a:ext cx="967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ковые грани усеченной пирамиды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0250184">
            <a:off x="4862023" y="1687387"/>
            <a:ext cx="2505507" cy="1127650"/>
          </a:xfrm>
          <a:prstGeom prst="triangle">
            <a:avLst>
              <a:gd name="adj" fmla="val 31084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FA5667-E5C8-4C5D-B2A2-F752185F4ED9}"/>
              </a:ext>
            </a:extLst>
          </p:cNvPr>
          <p:cNvSpPr txBox="1"/>
          <p:nvPr/>
        </p:nvSpPr>
        <p:spPr>
          <a:xfrm>
            <a:off x="2739953" y="23634"/>
            <a:ext cx="7885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Высота усеченной пирамиды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Объем пирамиды - Объемы те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35" y="1540042"/>
            <a:ext cx="7194885" cy="4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FA5667-E5C8-4C5D-B2A2-F752185F4ED9}"/>
              </a:ext>
            </a:extLst>
          </p:cNvPr>
          <p:cNvSpPr txBox="1"/>
          <p:nvPr/>
        </p:nvSpPr>
        <p:spPr>
          <a:xfrm>
            <a:off x="2285640" y="0"/>
            <a:ext cx="8893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Правильная усеченная пирамида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33" y="1938343"/>
            <a:ext cx="5257799" cy="447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араллелограмм 5"/>
          <p:cNvSpPr/>
          <p:nvPr/>
        </p:nvSpPr>
        <p:spPr>
          <a:xfrm rot="19838766">
            <a:off x="7588178" y="5296109"/>
            <a:ext cx="179725" cy="224213"/>
          </a:xfrm>
          <a:prstGeom prst="parallelogram">
            <a:avLst>
              <a:gd name="adj" fmla="val 148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20558" y="2756672"/>
            <a:ext cx="973417" cy="272472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87493" y="3738338"/>
                <a:ext cx="2148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93" y="3738338"/>
                <a:ext cx="21480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3402" y="2396217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02" y="2396217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87021" y="174558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021" y="1745588"/>
                <a:ext cx="366511" cy="307777"/>
              </a:xfrm>
              <a:prstGeom prst="rect">
                <a:avLst/>
              </a:prstGeom>
              <a:blipFill>
                <a:blip r:embed="rId6"/>
                <a:stretch>
                  <a:fillRect l="-16667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37177" y="2193619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77" y="2193619"/>
                <a:ext cx="340863" cy="307777"/>
              </a:xfrm>
              <a:prstGeom prst="rect">
                <a:avLst/>
              </a:prstGeom>
              <a:blipFill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83972" y="3026542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72" y="3026542"/>
                <a:ext cx="372923" cy="307777"/>
              </a:xfrm>
              <a:prstGeom prst="rect">
                <a:avLst/>
              </a:prstGeom>
              <a:blipFill>
                <a:blip r:embed="rId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2252" y="527226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52" y="5272269"/>
                <a:ext cx="227626" cy="307777"/>
              </a:xfrm>
              <a:prstGeom prst="rect">
                <a:avLst/>
              </a:prstGeom>
              <a:blipFill>
                <a:blip r:embed="rId9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91402" y="3861448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02" y="3861448"/>
                <a:ext cx="243656" cy="307777"/>
              </a:xfrm>
              <a:prstGeom prst="rect">
                <a:avLst/>
              </a:prstGeom>
              <a:blipFill>
                <a:blip r:embed="rId10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4533" y="4880508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533" y="4880508"/>
                <a:ext cx="218008" cy="307777"/>
              </a:xfrm>
              <a:prstGeom prst="rect">
                <a:avLst/>
              </a:prstGeom>
              <a:blipFill>
                <a:blip r:embed="rId11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82527" y="628555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27" y="6285550"/>
                <a:ext cx="250068" cy="307777"/>
              </a:xfrm>
              <a:prstGeom prst="rect">
                <a:avLst/>
              </a:prstGeom>
              <a:blipFill>
                <a:blip r:embed="rId12"/>
                <a:stretch>
                  <a:fillRect l="-21951" r="-26829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21886" y="884718"/>
                <a:ext cx="113981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𝑨𝑩𝑪𝑫</m:t>
                    </m:r>
                    <m:sSub>
                      <m:sSub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правильная усеченная пирамида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6" y="884718"/>
                <a:ext cx="11398185" cy="615553"/>
              </a:xfrm>
              <a:prstGeom prst="rect">
                <a:avLst/>
              </a:prstGeom>
              <a:blipFill rotWithShape="1">
                <a:blip r:embed="rId13"/>
                <a:stretch>
                  <a:fillRect l="-53" t="-3960" r="-1283" b="-35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Рамка 2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endCxn id="28" idx="3"/>
          </p:cNvCxnSpPr>
          <p:nvPr/>
        </p:nvCxnSpPr>
        <p:spPr>
          <a:xfrm flipH="1">
            <a:off x="3898543" y="2402034"/>
            <a:ext cx="2197465" cy="896770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963030" y="3524360"/>
            <a:ext cx="2723991" cy="1742092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8731" y="2944861"/>
            <a:ext cx="3059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основания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624458" y="3098749"/>
            <a:ext cx="949393" cy="825473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02433" y="2569583"/>
            <a:ext cx="2613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апофема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14410" y="2448895"/>
                <a:ext cx="3488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410" y="2448895"/>
                <a:ext cx="348878" cy="307777"/>
              </a:xfrm>
              <a:prstGeom prst="rect">
                <a:avLst/>
              </a:prstGeom>
              <a:blipFill>
                <a:blip r:embed="rId14"/>
                <a:stretch>
                  <a:fillRect l="-17544" r="-8772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70584" y="5522113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584" y="5522113"/>
                <a:ext cx="226024" cy="307777"/>
              </a:xfrm>
              <a:prstGeom prst="rect">
                <a:avLst/>
              </a:prstGeom>
              <a:blipFill>
                <a:blip r:embed="rId1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4" r="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FA5667-E5C8-4C5D-B2A2-F752185F4ED9}"/>
              </a:ext>
            </a:extLst>
          </p:cNvPr>
          <p:cNvSpPr txBox="1"/>
          <p:nvPr/>
        </p:nvSpPr>
        <p:spPr>
          <a:xfrm>
            <a:off x="551426" y="612844"/>
            <a:ext cx="111192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боковой поверхности правильной усеченной пирамиды равна произведению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полусуммы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периметров ее оснований на апофему.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4896" y="-26348"/>
            <a:ext cx="2613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Теорема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96" y="3475166"/>
            <a:ext cx="3816933" cy="27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с двумя скругленными противолежащими углами 3"/>
              <p:cNvSpPr/>
              <p:nvPr/>
            </p:nvSpPr>
            <p:spPr>
              <a:xfrm>
                <a:off x="757991" y="3982452"/>
                <a:ext cx="6292514" cy="167239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бок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>
          <p:sp>
            <p:nvSpPr>
              <p:cNvPr id="4" name="Прямоугольник с двумя скругленными противолежащими углами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91" y="3982452"/>
                <a:ext cx="6292514" cy="167239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араллелограмм 5"/>
          <p:cNvSpPr/>
          <p:nvPr/>
        </p:nvSpPr>
        <p:spPr>
          <a:xfrm rot="19838766">
            <a:off x="10502400" y="5567327"/>
            <a:ext cx="138943" cy="146836"/>
          </a:xfrm>
          <a:prstGeom prst="parallelogram">
            <a:avLst>
              <a:gd name="adj" fmla="val 148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001523" y="3982452"/>
            <a:ext cx="666891" cy="1690761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67928" y="4564698"/>
                <a:ext cx="2148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928" y="4564698"/>
                <a:ext cx="21480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3115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Задача №1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74EBF314-D613-4FE3-8A1E-80E587F27D73}"/>
              </a:ext>
            </a:extLst>
          </p:cNvPr>
          <p:cNvSpPr txBox="1"/>
          <p:nvPr/>
        </p:nvSpPr>
        <p:spPr>
          <a:xfrm>
            <a:off x="294806" y="809954"/>
            <a:ext cx="116023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Стороны оснований правильной четырехугольной усеченной пирамиды равны 14 см и 10 см, а диагональ равна 18 см. Найдите высоту  усеченной пирамиды.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34" y="4618376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2003</Words>
  <Application>Microsoft Office PowerPoint</Application>
  <PresentationFormat>Произвольный</PresentationFormat>
  <Paragraphs>316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Flesh</cp:lastModifiedBy>
  <cp:revision>234</cp:revision>
  <dcterms:created xsi:type="dcterms:W3CDTF">2020-11-18T06:49:46Z</dcterms:created>
  <dcterms:modified xsi:type="dcterms:W3CDTF">2020-12-23T15:23:47Z</dcterms:modified>
</cp:coreProperties>
</file>