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62" r:id="rId4"/>
    <p:sldId id="258" r:id="rId5"/>
    <p:sldId id="259" r:id="rId6"/>
    <p:sldId id="264" r:id="rId7"/>
    <p:sldId id="265" r:id="rId8"/>
    <p:sldId id="266" r:id="rId9"/>
    <p:sldId id="267" r:id="rId10"/>
    <p:sldId id="268" r:id="rId11"/>
    <p:sldId id="269" r:id="rId12"/>
    <p:sldId id="272" r:id="rId13"/>
    <p:sldId id="273" r:id="rId14"/>
    <p:sldId id="274" r:id="rId15"/>
    <p:sldId id="270" r:id="rId16"/>
    <p:sldId id="271" r:id="rId17"/>
    <p:sldId id="275" r:id="rId18"/>
    <p:sldId id="276" r:id="rId19"/>
    <p:sldId id="277" r:id="rId20"/>
    <p:sldId id="261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33CC33"/>
    <a:srgbClr val="990099"/>
    <a:srgbClr val="66FF33"/>
    <a:srgbClr val="800080"/>
    <a:srgbClr val="0000CC"/>
    <a:srgbClr val="CCFFFF"/>
    <a:srgbClr val="66FFFF"/>
    <a:srgbClr val="FFFF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0474-DEDF-4647-93DB-8A2C66D88DF7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5509-C642-41A2-9AD7-FEA30FFE5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9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0474-DEDF-4647-93DB-8A2C66D88DF7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5509-C642-41A2-9AD7-FEA30FFE5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125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0474-DEDF-4647-93DB-8A2C66D88DF7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5509-C642-41A2-9AD7-FEA30FFE5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35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0474-DEDF-4647-93DB-8A2C66D88DF7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5509-C642-41A2-9AD7-FEA30FFE5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864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0474-DEDF-4647-93DB-8A2C66D88DF7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5509-C642-41A2-9AD7-FEA30FFE5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99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0474-DEDF-4647-93DB-8A2C66D88DF7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5509-C642-41A2-9AD7-FEA30FFE5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588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0474-DEDF-4647-93DB-8A2C66D88DF7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5509-C642-41A2-9AD7-FEA30FFE5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620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0474-DEDF-4647-93DB-8A2C66D88DF7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5509-C642-41A2-9AD7-FEA30FFE5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816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0474-DEDF-4647-93DB-8A2C66D88DF7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5509-C642-41A2-9AD7-FEA30FFE5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578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0474-DEDF-4647-93DB-8A2C66D88DF7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5509-C642-41A2-9AD7-FEA30FFE5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779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0474-DEDF-4647-93DB-8A2C66D88DF7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5509-C642-41A2-9AD7-FEA30FFE5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111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C0474-DEDF-4647-93DB-8A2C66D88DF7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35509-C642-41A2-9AD7-FEA30FFE5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00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4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50.png"/><Relationship Id="rId7" Type="http://schemas.openxmlformats.org/officeDocument/2006/relationships/image" Target="NUL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4" Type="http://schemas.openxmlformats.org/officeDocument/2006/relationships/image" Target="../media/image51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3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54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56.png"/><Relationship Id="rId7" Type="http://schemas.openxmlformats.org/officeDocument/2006/relationships/image" Target="../media/image6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5.png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75.png"/><Relationship Id="rId4" Type="http://schemas.openxmlformats.org/officeDocument/2006/relationships/image" Target="../media/image7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8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7.png"/><Relationship Id="rId4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10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57292" y="2334175"/>
            <a:ext cx="608858" cy="160143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13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657292" y="4182927"/>
            <a:ext cx="608858" cy="160143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27" name="object 2">
            <a:extLst>
              <a:ext uri="{FF2B5EF4-FFF2-40B4-BE49-F238E27FC236}">
                <a16:creationId xmlns=""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19261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8" name="object 9">
            <a:extLst>
              <a:ext uri="{FF2B5EF4-FFF2-40B4-BE49-F238E27FC236}">
                <a16:creationId xmlns="" xmlns:a16="http://schemas.microsoft.com/office/drawing/2014/main" id="{F509CE63-EA07-4147-A5FD-1F5904E99FB9}"/>
              </a:ext>
            </a:extLst>
          </p:cNvPr>
          <p:cNvSpPr/>
          <p:nvPr/>
        </p:nvSpPr>
        <p:spPr>
          <a:xfrm>
            <a:off x="9296400" y="450905"/>
            <a:ext cx="2255819" cy="754642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9" name="object 12">
            <a:extLst>
              <a:ext uri="{FF2B5EF4-FFF2-40B4-BE49-F238E27FC236}">
                <a16:creationId xmlns="" xmlns:a16="http://schemas.microsoft.com/office/drawing/2014/main" id="{1009E430-E2A9-4BD4-AC5C-69057C90208A}"/>
              </a:ext>
            </a:extLst>
          </p:cNvPr>
          <p:cNvSpPr txBox="1"/>
          <p:nvPr/>
        </p:nvSpPr>
        <p:spPr>
          <a:xfrm>
            <a:off x="9157348" y="556113"/>
            <a:ext cx="2646217" cy="64943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000" b="1" spc="21" dirty="0" smtClean="0">
                <a:solidFill>
                  <a:srgbClr val="FEFEFE"/>
                </a:solidFill>
                <a:latin typeface="Arial"/>
                <a:cs typeface="Arial"/>
              </a:rPr>
              <a:t> 11 класс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0" name="object 2">
            <a:extLst>
              <a:ext uri="{FF2B5EF4-FFF2-40B4-BE49-F238E27FC236}">
                <a16:creationId xmlns="" xmlns:a16="http://schemas.microsoft.com/office/drawing/2014/main" id="{E90F6910-3ECD-4DFB-8ECF-6AF3799CA502}"/>
              </a:ext>
            </a:extLst>
          </p:cNvPr>
          <p:cNvSpPr txBox="1">
            <a:spLocks/>
          </p:cNvSpPr>
          <p:nvPr/>
        </p:nvSpPr>
        <p:spPr>
          <a:xfrm>
            <a:off x="2923263" y="222537"/>
            <a:ext cx="5860519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 smtClean="0">
                <a:solidFill>
                  <a:sysClr val="window" lastClr="FFFFFF"/>
                </a:solidFill>
              </a:rPr>
              <a:t> Геометрия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31" name="object 11">
            <a:extLst>
              <a:ext uri="{FF2B5EF4-FFF2-40B4-BE49-F238E27FC236}">
                <a16:creationId xmlns="" xmlns:a16="http://schemas.microsoft.com/office/drawing/2014/main" id="{4A8F95AD-6C6B-4BAD-BCA4-7A90954DE64F}"/>
              </a:ext>
            </a:extLst>
          </p:cNvPr>
          <p:cNvSpPr/>
          <p:nvPr/>
        </p:nvSpPr>
        <p:spPr>
          <a:xfrm>
            <a:off x="847166" y="260921"/>
            <a:ext cx="937406" cy="1061797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4">
            <a:extLst>
              <a:ext uri="{FF2B5EF4-FFF2-40B4-BE49-F238E27FC236}">
                <a16:creationId xmlns="" xmlns:a16="http://schemas.microsoft.com/office/drawing/2014/main" id="{14392D96-CF1D-4433-B4AC-FEF43CEB7C4B}"/>
              </a:ext>
            </a:extLst>
          </p:cNvPr>
          <p:cNvSpPr txBox="1"/>
          <p:nvPr/>
        </p:nvSpPr>
        <p:spPr>
          <a:xfrm>
            <a:off x="1855203" y="2195744"/>
            <a:ext cx="8625254" cy="953143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spcBef>
                <a:spcPts val="233"/>
              </a:spcBef>
              <a:spcAft>
                <a:spcPts val="600"/>
              </a:spcAft>
            </a:pPr>
            <a:r>
              <a:rPr lang="ru-RU" sz="6000" b="1" dirty="0" smtClean="0">
                <a:solidFill>
                  <a:srgbClr val="0070C0"/>
                </a:solidFill>
                <a:latin typeface="Arial"/>
                <a:cs typeface="Arial"/>
              </a:rPr>
              <a:t> Тема</a:t>
            </a:r>
            <a:r>
              <a:rPr sz="6000" b="1" dirty="0" smtClean="0">
                <a:solidFill>
                  <a:srgbClr val="0070C0"/>
                </a:solidFill>
                <a:latin typeface="Arial"/>
                <a:cs typeface="Arial"/>
              </a:rPr>
              <a:t>:</a:t>
            </a:r>
            <a:r>
              <a:rPr lang="en-US" sz="6000" b="1" dirty="0" smtClean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ru-RU" sz="6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Объём шара</a:t>
            </a:r>
            <a:endParaRPr lang="en-US" sz="6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Картинки по запросу &quot;объем шар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4" descr="Картинки по запросу &quot;объем шар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3"/>
          <a:stretch/>
        </p:blipFill>
        <p:spPr bwMode="auto">
          <a:xfrm>
            <a:off x="3977080" y="3148887"/>
            <a:ext cx="4381500" cy="306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95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4775" y="104775"/>
            <a:ext cx="11963400" cy="6665302"/>
          </a:xfrm>
          <a:prstGeom prst="roundRect">
            <a:avLst>
              <a:gd name="adj" fmla="val 808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15764" y="650337"/>
            <a:ext cx="6623031" cy="903577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41539" y="691463"/>
            <a:ext cx="28043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Решение</a:t>
            </a:r>
            <a:endParaRPr lang="ru-RU" sz="4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727" y="197368"/>
            <a:ext cx="2743004" cy="1795749"/>
          </a:xfrm>
          <a:prstGeom prst="ellipse">
            <a:avLst/>
          </a:prstGeom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10" name="TextBox 9"/>
          <p:cNvSpPr txBox="1"/>
          <p:nvPr/>
        </p:nvSpPr>
        <p:spPr>
          <a:xfrm>
            <a:off x="594312" y="1995433"/>
            <a:ext cx="17716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Дано</a:t>
            </a:r>
            <a:r>
              <a:rPr lang="en-US" sz="40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65278" y="2776911"/>
                <a:ext cx="273461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см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78" y="2776911"/>
                <a:ext cx="2734611" cy="707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65278" y="4311310"/>
                <a:ext cx="2227148" cy="7630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𝑽</m:t>
                          </m:r>
                        </m:e>
                        <m:sub>
                          <m:r>
                            <a:rPr lang="ru-RU" sz="4000" b="1" i="1" smtClean="0">
                              <a:latin typeface="Cambria Math"/>
                              <a:cs typeface="Arial" panose="020B0604020202020204" pitchFamily="34" charset="0"/>
                            </a:rPr>
                            <m:t>шар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?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78" y="4311310"/>
                <a:ext cx="2227148" cy="76309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94312" y="3505868"/>
            <a:ext cx="2037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Найти</a:t>
            </a:r>
            <a:r>
              <a:rPr lang="en-US" sz="40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503659" y="2043609"/>
                <a:ext cx="177734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𝑹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659" y="2043609"/>
                <a:ext cx="1777346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395731" y="5862427"/>
                <a:ext cx="393825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000" b="1" dirty="0" smtClean="0">
                    <a:solidFill>
                      <a:srgbClr val="9900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Ответ</a:t>
                </a:r>
                <a:r>
                  <a:rPr lang="en-US" sz="4000" b="1" dirty="0" smtClean="0">
                    <a:solidFill>
                      <a:srgbClr val="9900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𝟐𝟖𝟖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см</m:t>
                    </m:r>
                    <m:r>
                      <a:rPr lang="ru-RU" sz="4000" b="1" i="1" baseline="30000" smtClean="0">
                        <a:latin typeface="Cambria Math"/>
                        <a:ea typeface="Cambria Math" panose="02040503050406030204" pitchFamily="18" charset="0"/>
                      </a:rPr>
                      <m:t>𝟑</m:t>
                    </m:r>
                  </m:oMath>
                </a14:m>
                <a:endParaRPr lang="ru-RU" sz="4000" b="1" baseline="30000" dirty="0">
                  <a:solidFill>
                    <a:srgbClr val="9900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5731" y="5862427"/>
                <a:ext cx="3938258" cy="707886"/>
              </a:xfrm>
              <a:prstGeom prst="rect">
                <a:avLst/>
              </a:prstGeom>
              <a:blipFill rotWithShape="1">
                <a:blip r:embed="rId6"/>
                <a:stretch>
                  <a:fillRect l="-1858"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216034" y="1901625"/>
                <a:ext cx="1381404" cy="8955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𝑹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𝒅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6034" y="1901625"/>
                <a:ext cx="1381404" cy="8955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455234" y="3759131"/>
                <a:ext cx="3196131" cy="9798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𝑽</m:t>
                        </m:r>
                      </m:e>
                      <m:sub>
                        <m:r>
                          <a:rPr lang="ru-RU" sz="4000" b="1" i="1" smtClean="0">
                            <a:latin typeface="Cambria Math"/>
                            <a:cs typeface="Arial" panose="020B0604020202020204" pitchFamily="34" charset="0"/>
                          </a:rPr>
                          <m:t>шар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4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ru-RU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sSup>
                      <m:sSupPr>
                        <m:ctrlPr>
                          <a:rPr lang="ru-RU" sz="40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000" dirty="0" smtClean="0"/>
                  <a:t> </a:t>
                </a:r>
                <a:endParaRPr lang="ru-RU" sz="40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234" y="3759131"/>
                <a:ext cx="3196131" cy="9798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575003" y="2779916"/>
                <a:ext cx="3246914" cy="8862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𝑹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𝟏𝟐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см</m:t>
                    </m:r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003" y="2779916"/>
                <a:ext cx="3246914" cy="88620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/>
          <p:cNvCxnSpPr/>
          <p:nvPr/>
        </p:nvCxnSpPr>
        <p:spPr>
          <a:xfrm>
            <a:off x="4171950" y="2181225"/>
            <a:ext cx="0" cy="28765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Хорда 17"/>
          <p:cNvSpPr/>
          <p:nvPr/>
        </p:nvSpPr>
        <p:spPr>
          <a:xfrm rot="20234444" flipH="1">
            <a:off x="9208486" y="2226412"/>
            <a:ext cx="2105026" cy="2116285"/>
          </a:xfrm>
          <a:prstGeom prst="chord">
            <a:avLst>
              <a:gd name="adj1" fmla="val 3616763"/>
              <a:gd name="adj2" fmla="val 3285863"/>
            </a:avLst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 rot="16200000">
            <a:off x="9885264" y="2253010"/>
            <a:ext cx="751471" cy="2074750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>
            <a:stCxn id="40" idx="7"/>
          </p:cNvCxnSpPr>
          <p:nvPr/>
        </p:nvCxnSpPr>
        <p:spPr>
          <a:xfrm flipV="1">
            <a:off x="10296853" y="2958126"/>
            <a:ext cx="493852" cy="315023"/>
          </a:xfrm>
          <a:prstGeom prst="line">
            <a:avLst/>
          </a:prstGeom>
          <a:ln w="3810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4455234" y="4831961"/>
                <a:ext cx="6208623" cy="9798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𝑽</m:t>
                        </m:r>
                      </m:e>
                      <m:sub>
                        <m:r>
                          <a:rPr lang="ru-RU" sz="4000" b="1" i="1" smtClean="0">
                            <a:latin typeface="Cambria Math"/>
                            <a:cs typeface="Arial" panose="020B0604020202020204" pitchFamily="34" charset="0"/>
                          </a:rPr>
                          <m:t>шар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40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𝟐𝟖𝟖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см</m:t>
                    </m:r>
                    <m:sSup>
                      <m:sSupPr>
                        <m:ctrlPr>
                          <a:rPr lang="en-US" sz="40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4000" b="1" i="1" smtClean="0"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000" dirty="0" smtClean="0"/>
                  <a:t> </a:t>
                </a:r>
                <a:endParaRPr lang="ru-RU" sz="4000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234" y="4831961"/>
                <a:ext cx="6208623" cy="9798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10263145" y="2848011"/>
                <a:ext cx="3978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𝑹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3145" y="2848011"/>
                <a:ext cx="39786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Прямая соединительная линия 33"/>
          <p:cNvCxnSpPr/>
          <p:nvPr/>
        </p:nvCxnSpPr>
        <p:spPr>
          <a:xfrm flipV="1">
            <a:off x="9243505" y="3304734"/>
            <a:ext cx="2045193" cy="6105"/>
          </a:xfrm>
          <a:prstGeom prst="line">
            <a:avLst/>
          </a:prstGeom>
          <a:ln w="3810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10215475" y="3259832"/>
            <a:ext cx="95340" cy="9093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1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04775" y="104775"/>
            <a:ext cx="11963400" cy="6665302"/>
          </a:xfrm>
          <a:prstGeom prst="roundRect">
            <a:avLst>
              <a:gd name="adj" fmla="val 808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08110" y="773750"/>
            <a:ext cx="4200524" cy="955639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86474" y="842475"/>
            <a:ext cx="31438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Задача №4</a:t>
            </a:r>
            <a:endParaRPr lang="ru-RU" sz="4000" dirty="0"/>
          </a:p>
        </p:txBody>
      </p:sp>
      <p:pic>
        <p:nvPicPr>
          <p:cNvPr id="5122" name="Picture 2" descr="Картинки по запросу &quot;3d book question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0" b="16625"/>
          <a:stretch/>
        </p:blipFill>
        <p:spPr bwMode="auto">
          <a:xfrm>
            <a:off x="2381250" y="312391"/>
            <a:ext cx="3279774" cy="1878359"/>
          </a:xfrm>
          <a:prstGeom prst="ellipse">
            <a:avLst/>
          </a:prstGeom>
          <a:noFill/>
          <a:ln w="3810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61936" y="2445472"/>
                <a:ext cx="11649076" cy="4549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ru-RU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Найдите объём шара, если площадь его сечения , находящегося на расстоянии 6 см от центра, равна  </a:t>
                </a:r>
                <a14:m>
                  <m:oMath xmlns:m="http://schemas.openxmlformats.org/officeDocument/2006/math">
                    <m:r>
                      <a:rPr lang="ru-RU" sz="4800" b="1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ru-RU" sz="4800" b="1" i="1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𝟔𝟒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48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4800" b="1" i="1" smtClean="0">
                            <a:latin typeface="Cambria Math"/>
                            <a:cs typeface="Arial" panose="020B0604020202020204" pitchFamily="34" charset="0"/>
                          </a:rPr>
                          <m:t> см</m:t>
                        </m:r>
                      </m:e>
                      <m:sup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936" y="2445472"/>
                <a:ext cx="11649076" cy="4549451"/>
              </a:xfrm>
              <a:prstGeom prst="rect">
                <a:avLst/>
              </a:prstGeom>
              <a:blipFill rotWithShape="1">
                <a:blip r:embed="rId3"/>
                <a:stretch>
                  <a:fillRect l="-2407" r="-2355" b="-29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860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95851" y="2167335"/>
            <a:ext cx="20890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Дано</a:t>
            </a:r>
            <a:r>
              <a:rPr lang="en-US" sz="44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44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97735" y="2939366"/>
                <a:ext cx="305231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𝑶</m:t>
                      </m:r>
                      <m:sSub>
                        <m:sSubPr>
                          <m:ctrlPr>
                            <a:rPr lang="en-US" sz="4400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см</m:t>
                      </m:r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735" y="2939366"/>
                <a:ext cx="3052310" cy="67710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95851" y="3672030"/>
                <a:ext cx="4904741" cy="6924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ru-RU" sz="4400" b="1" i="1" smtClean="0">
                              <a:latin typeface="Cambria Math"/>
                              <a:ea typeface="Cambria Math" panose="02040503050406030204" pitchFamily="18" charset="0"/>
                            </a:rPr>
                            <m:t>сечение</m:t>
                          </m:r>
                        </m:sub>
                      </m:sSub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𝟔𝟒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400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4400" b="1" i="1" smtClean="0">
                              <a:latin typeface="Cambria Math"/>
                              <a:ea typeface="Cambria Math" panose="02040503050406030204" pitchFamily="18" charset="0"/>
                            </a:rPr>
                            <m:t>см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851" y="3672030"/>
                <a:ext cx="4904741" cy="69243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88323" y="5264446"/>
                <a:ext cx="2219134" cy="7378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ru-RU" sz="4400" b="1" i="1" smtClean="0">
                              <a:latin typeface="Cambria Math"/>
                            </a:rPr>
                            <m:t>шар</m:t>
                          </m:r>
                        </m:sub>
                      </m:sSub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323" y="5264446"/>
                <a:ext cx="2219134" cy="7378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495851" y="4427864"/>
            <a:ext cx="23759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Найти</a:t>
            </a:r>
            <a:r>
              <a:rPr lang="en-US" sz="44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44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араллелограмм 20"/>
          <p:cNvSpPr/>
          <p:nvPr/>
        </p:nvSpPr>
        <p:spPr>
          <a:xfrm>
            <a:off x="7263245" y="2406533"/>
            <a:ext cx="3879372" cy="681724"/>
          </a:xfrm>
          <a:prstGeom prst="parallelogram">
            <a:avLst>
              <a:gd name="adj" fmla="val 36971"/>
            </a:avLst>
          </a:prstGeom>
          <a:solidFill>
            <a:srgbClr val="FFC000">
              <a:alpha val="34118"/>
            </a:srgbClr>
          </a:solidFill>
          <a:ln w="38100"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7866955" y="2116182"/>
            <a:ext cx="2609456" cy="2547257"/>
          </a:xfrm>
          <a:prstGeom prst="ellipse">
            <a:avLst/>
          </a:prstGeom>
          <a:solidFill>
            <a:srgbClr val="00B0F0">
              <a:alpha val="2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7263245" y="3088257"/>
            <a:ext cx="3591989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8070191" y="2584278"/>
            <a:ext cx="2218248" cy="35249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H="1" flipV="1">
            <a:off x="9155652" y="2760119"/>
            <a:ext cx="1132787" cy="408"/>
          </a:xfrm>
          <a:prstGeom prst="line">
            <a:avLst/>
          </a:prstGeom>
          <a:ln w="28575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Арка 45"/>
          <p:cNvSpPr/>
          <p:nvPr/>
        </p:nvSpPr>
        <p:spPr>
          <a:xfrm>
            <a:off x="7919378" y="3180272"/>
            <a:ext cx="2499360" cy="491758"/>
          </a:xfrm>
          <a:prstGeom prst="blockArc">
            <a:avLst>
              <a:gd name="adj1" fmla="val 10924035"/>
              <a:gd name="adj2" fmla="val 10842389"/>
              <a:gd name="adj3" fmla="val 0"/>
            </a:avLst>
          </a:prstGeom>
          <a:ln w="381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flipH="1">
            <a:off x="9172533" y="2777443"/>
            <a:ext cx="1115906" cy="634236"/>
          </a:xfrm>
          <a:prstGeom prst="line">
            <a:avLst/>
          </a:prstGeom>
          <a:ln w="28575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9169058" y="2767994"/>
            <a:ext cx="1406" cy="615386"/>
          </a:xfrm>
          <a:prstGeom prst="line">
            <a:avLst/>
          </a:prstGeom>
          <a:ln w="28575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Овал 53"/>
          <p:cNvSpPr/>
          <p:nvPr/>
        </p:nvSpPr>
        <p:spPr>
          <a:xfrm>
            <a:off x="9144094" y="2745135"/>
            <a:ext cx="49929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9144094" y="3383380"/>
            <a:ext cx="52740" cy="479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10275254" y="2745135"/>
            <a:ext cx="49929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9265064" y="2767994"/>
            <a:ext cx="0" cy="8619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5400000">
            <a:off x="9225303" y="2798806"/>
            <a:ext cx="0" cy="8619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8942787" y="3347016"/>
                <a:ext cx="19717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2787" y="3347016"/>
                <a:ext cx="197170" cy="246221"/>
              </a:xfrm>
              <a:prstGeom prst="rect">
                <a:avLst/>
              </a:prstGeom>
              <a:blipFill>
                <a:blip r:embed="rId6"/>
                <a:stretch>
                  <a:fillRect l="-25000" r="-21875" b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0354731" y="2636946"/>
                <a:ext cx="19556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4731" y="2636946"/>
                <a:ext cx="195566" cy="246221"/>
              </a:xfrm>
              <a:prstGeom prst="rect">
                <a:avLst/>
              </a:prstGeom>
              <a:blipFill>
                <a:blip r:embed="rId7"/>
                <a:stretch>
                  <a:fillRect l="-25000" r="-21875"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8825909" y="2615828"/>
                <a:ext cx="368114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5909" y="2615828"/>
                <a:ext cx="368114" cy="246221"/>
              </a:xfrm>
              <a:prstGeom prst="rect">
                <a:avLst/>
              </a:prstGeom>
              <a:blipFill>
                <a:blip r:embed="rId8"/>
                <a:stretch>
                  <a:fillRect l="-3333" b="-1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Скругленный прямоугольник 30"/>
          <p:cNvSpPr/>
          <p:nvPr/>
        </p:nvSpPr>
        <p:spPr>
          <a:xfrm>
            <a:off x="104775" y="104775"/>
            <a:ext cx="11963400" cy="6665302"/>
          </a:xfrm>
          <a:prstGeom prst="roundRect">
            <a:avLst>
              <a:gd name="adj" fmla="val 808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815764" y="650337"/>
            <a:ext cx="6623031" cy="903577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657533" y="691463"/>
            <a:ext cx="28043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Решение</a:t>
            </a:r>
            <a:endParaRPr lang="ru-RU" sz="4400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52727" y="197368"/>
            <a:ext cx="2743004" cy="1795749"/>
          </a:xfrm>
          <a:prstGeom prst="ellipse">
            <a:avLst/>
          </a:prstGeom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413187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47770" y="2006645"/>
                <a:ext cx="2528128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см</m:t>
                      </m:r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770" y="2006645"/>
                <a:ext cx="2528128" cy="67710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62382" y="403593"/>
                <a:ext cx="3940694" cy="6924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smtClean="0">
                              <a:solidFill>
                                <a:srgbClr val="990099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ru-RU" sz="4400" b="1" i="1" smtClean="0">
                              <a:solidFill>
                                <a:srgbClr val="990099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сечения</m:t>
                          </m:r>
                        </m:sub>
                      </m:sSub>
                      <m:r>
                        <a:rPr lang="en-US" sz="4400" b="1" i="1" smtClean="0">
                          <a:solidFill>
                            <a:srgbClr val="99009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99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US" sz="4400" b="1" i="1" smtClean="0">
                              <a:solidFill>
                                <a:srgbClr val="990099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4400" b="1" i="1" smtClean="0">
                                  <a:solidFill>
                                    <a:srgbClr val="990099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mtClean="0">
                                  <a:solidFill>
                                    <a:srgbClr val="99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4400" b="1" i="1" smtClean="0">
                                  <a:solidFill>
                                    <a:srgbClr val="99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  <m:sup>
                          <m:r>
                            <a:rPr lang="en-US" sz="4400" b="1" i="1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400" b="1" dirty="0">
                  <a:solidFill>
                    <a:srgbClr val="990099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382" y="403593"/>
                <a:ext cx="3940694" cy="69243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Параллелограмм 20"/>
          <p:cNvSpPr/>
          <p:nvPr/>
        </p:nvSpPr>
        <p:spPr>
          <a:xfrm>
            <a:off x="7263245" y="874121"/>
            <a:ext cx="3879372" cy="681724"/>
          </a:xfrm>
          <a:prstGeom prst="parallelogram">
            <a:avLst>
              <a:gd name="adj" fmla="val 36971"/>
            </a:avLst>
          </a:prstGeom>
          <a:solidFill>
            <a:srgbClr val="FFC000">
              <a:alpha val="34118"/>
            </a:srgbClr>
          </a:solidFill>
          <a:ln w="38100"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7866955" y="583770"/>
            <a:ext cx="2609456" cy="2547257"/>
          </a:xfrm>
          <a:prstGeom prst="ellipse">
            <a:avLst/>
          </a:prstGeom>
          <a:solidFill>
            <a:srgbClr val="00B0F0">
              <a:alpha val="2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7263245" y="1555845"/>
            <a:ext cx="3591989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8070191" y="1051866"/>
            <a:ext cx="2218248" cy="35249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H="1" flipV="1">
            <a:off x="9155652" y="1227707"/>
            <a:ext cx="1132787" cy="408"/>
          </a:xfrm>
          <a:prstGeom prst="line">
            <a:avLst/>
          </a:prstGeom>
          <a:ln w="28575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Арка 45"/>
          <p:cNvSpPr/>
          <p:nvPr/>
        </p:nvSpPr>
        <p:spPr>
          <a:xfrm>
            <a:off x="7919378" y="1647860"/>
            <a:ext cx="2499360" cy="491758"/>
          </a:xfrm>
          <a:prstGeom prst="blockArc">
            <a:avLst>
              <a:gd name="adj1" fmla="val 10924035"/>
              <a:gd name="adj2" fmla="val 10842389"/>
              <a:gd name="adj3" fmla="val 0"/>
            </a:avLst>
          </a:prstGeom>
          <a:ln w="381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flipH="1">
            <a:off x="9172533" y="1245031"/>
            <a:ext cx="1115906" cy="634236"/>
          </a:xfrm>
          <a:prstGeom prst="line">
            <a:avLst/>
          </a:prstGeom>
          <a:ln w="28575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9169058" y="1235582"/>
            <a:ext cx="1406" cy="615386"/>
          </a:xfrm>
          <a:prstGeom prst="line">
            <a:avLst/>
          </a:prstGeom>
          <a:ln w="28575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Овал 53"/>
          <p:cNvSpPr/>
          <p:nvPr/>
        </p:nvSpPr>
        <p:spPr>
          <a:xfrm>
            <a:off x="9144094" y="1212723"/>
            <a:ext cx="49929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9144094" y="1850968"/>
            <a:ext cx="52740" cy="479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10275254" y="1212723"/>
            <a:ext cx="49929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9265064" y="1235582"/>
            <a:ext cx="0" cy="8619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5400000">
            <a:off x="9225303" y="1266394"/>
            <a:ext cx="0" cy="8619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8942787" y="1814604"/>
                <a:ext cx="19717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2787" y="1814604"/>
                <a:ext cx="197170" cy="246221"/>
              </a:xfrm>
              <a:prstGeom prst="rect">
                <a:avLst/>
              </a:prstGeom>
              <a:blipFill>
                <a:blip r:embed="rId4"/>
                <a:stretch>
                  <a:fillRect l="-25000" r="-21875"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0354731" y="1104534"/>
                <a:ext cx="19556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4731" y="1104534"/>
                <a:ext cx="195566" cy="246221"/>
              </a:xfrm>
              <a:prstGeom prst="rect">
                <a:avLst/>
              </a:prstGeom>
              <a:blipFill>
                <a:blip r:embed="rId5"/>
                <a:stretch>
                  <a:fillRect l="-25000" r="-21875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8825909" y="1083416"/>
                <a:ext cx="300195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5909" y="1083416"/>
                <a:ext cx="300195" cy="246221"/>
              </a:xfrm>
              <a:prstGeom prst="rect">
                <a:avLst/>
              </a:prstGeom>
              <a:blipFill>
                <a:blip r:embed="rId6"/>
                <a:stretch>
                  <a:fillRect l="-16327" r="-2041" b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Скругленный прямоугольник 30"/>
          <p:cNvSpPr/>
          <p:nvPr/>
        </p:nvSpPr>
        <p:spPr>
          <a:xfrm>
            <a:off x="104775" y="104775"/>
            <a:ext cx="11963400" cy="6665302"/>
          </a:xfrm>
          <a:prstGeom prst="roundRect">
            <a:avLst>
              <a:gd name="adj" fmla="val 808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62382" y="1214983"/>
                <a:ext cx="3155864" cy="6924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US" sz="4400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4400" b="1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  <m:sup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382" y="1214983"/>
                <a:ext cx="3155864" cy="6924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84664" y="2026373"/>
                <a:ext cx="2383217" cy="6924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4400" b="1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  <m:sup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𝟔𝟒</m:t>
                      </m:r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664" y="2026373"/>
                <a:ext cx="2383217" cy="69243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62382" y="2850249"/>
                <a:ext cx="252909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382" y="2850249"/>
                <a:ext cx="2529090" cy="6771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371361" y="2850249"/>
                <a:ext cx="3047501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см</m:t>
                      </m:r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361" y="2850249"/>
                <a:ext cx="3047501" cy="67710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45801" y="3762803"/>
                <a:ext cx="5483874" cy="6924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rgbClr val="990099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𝑶𝑩</m:t>
                          </m:r>
                        </m:e>
                        <m:sup>
                          <m:r>
                            <a:rPr lang="en-US" sz="4400" b="1" i="1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solidFill>
                            <a:srgbClr val="99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 smtClean="0">
                              <a:solidFill>
                                <a:srgbClr val="990099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4400" b="1" i="1">
                                  <a:solidFill>
                                    <a:srgbClr val="990099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srgbClr val="99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en-US" sz="4400" b="1" i="1">
                                  <a:solidFill>
                                    <a:srgbClr val="99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400" b="1" i="1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400" b="1" i="1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solidFill>
                            <a:srgbClr val="99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990099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4400" b="1" i="1">
                                  <a:solidFill>
                                    <a:srgbClr val="990099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mtClean="0">
                                  <a:solidFill>
                                    <a:srgbClr val="99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𝑶</m:t>
                              </m:r>
                              <m:r>
                                <a:rPr lang="en-US" sz="4400" b="1" i="1">
                                  <a:solidFill>
                                    <a:srgbClr val="99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en-US" sz="4400" b="1" i="1">
                                  <a:solidFill>
                                    <a:srgbClr val="99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400" b="1" i="1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400" b="1" dirty="0">
                  <a:solidFill>
                    <a:srgbClr val="990099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801" y="3762803"/>
                <a:ext cx="5483874" cy="69243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45801" y="4658095"/>
                <a:ext cx="8480398" cy="6924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𝑶𝑩</m:t>
                          </m:r>
                        </m:e>
                        <m:sup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</m:e>
                        <m:sup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𝟔𝟒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𝟑𝟔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</m:t>
                      </m:r>
                    </m:oMath>
                  </m:oMathPara>
                </a14:m>
                <a:endParaRPr lang="ru-RU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801" y="4658095"/>
                <a:ext cx="8480398" cy="69243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945801" y="5565445"/>
                <a:ext cx="3489801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𝑹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𝑶𝑩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ru-RU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801" y="5565445"/>
                <a:ext cx="3489801" cy="67710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063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араллелограмм 20"/>
          <p:cNvSpPr/>
          <p:nvPr/>
        </p:nvSpPr>
        <p:spPr>
          <a:xfrm>
            <a:off x="7263245" y="874121"/>
            <a:ext cx="3879372" cy="681724"/>
          </a:xfrm>
          <a:prstGeom prst="parallelogram">
            <a:avLst>
              <a:gd name="adj" fmla="val 36971"/>
            </a:avLst>
          </a:prstGeom>
          <a:solidFill>
            <a:srgbClr val="FFC000">
              <a:alpha val="34118"/>
            </a:srgbClr>
          </a:solidFill>
          <a:ln w="38100"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7866955" y="583770"/>
            <a:ext cx="2609456" cy="2547257"/>
          </a:xfrm>
          <a:prstGeom prst="ellipse">
            <a:avLst/>
          </a:prstGeom>
          <a:solidFill>
            <a:srgbClr val="00B0F0">
              <a:alpha val="2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7263245" y="1555845"/>
            <a:ext cx="3591989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8070191" y="1051866"/>
            <a:ext cx="2218248" cy="35249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H="1" flipV="1">
            <a:off x="9155652" y="1227707"/>
            <a:ext cx="1132787" cy="408"/>
          </a:xfrm>
          <a:prstGeom prst="line">
            <a:avLst/>
          </a:prstGeom>
          <a:ln w="28575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Арка 45"/>
          <p:cNvSpPr/>
          <p:nvPr/>
        </p:nvSpPr>
        <p:spPr>
          <a:xfrm>
            <a:off x="7919378" y="1647860"/>
            <a:ext cx="2499360" cy="491758"/>
          </a:xfrm>
          <a:prstGeom prst="blockArc">
            <a:avLst>
              <a:gd name="adj1" fmla="val 10924035"/>
              <a:gd name="adj2" fmla="val 10842389"/>
              <a:gd name="adj3" fmla="val 0"/>
            </a:avLst>
          </a:prstGeom>
          <a:ln w="381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flipH="1">
            <a:off x="9172533" y="1245031"/>
            <a:ext cx="1115906" cy="634236"/>
          </a:xfrm>
          <a:prstGeom prst="line">
            <a:avLst/>
          </a:prstGeom>
          <a:ln w="28575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9169058" y="1235582"/>
            <a:ext cx="1406" cy="615386"/>
          </a:xfrm>
          <a:prstGeom prst="line">
            <a:avLst/>
          </a:prstGeom>
          <a:ln w="28575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Овал 53"/>
          <p:cNvSpPr/>
          <p:nvPr/>
        </p:nvSpPr>
        <p:spPr>
          <a:xfrm>
            <a:off x="9144094" y="1212723"/>
            <a:ext cx="49929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9144094" y="1850968"/>
            <a:ext cx="52740" cy="479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10275254" y="1212723"/>
            <a:ext cx="49929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9265064" y="1235582"/>
            <a:ext cx="0" cy="8619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5400000">
            <a:off x="9225303" y="1266394"/>
            <a:ext cx="0" cy="8619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8942787" y="1814604"/>
                <a:ext cx="19717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2787" y="1814604"/>
                <a:ext cx="197170" cy="246221"/>
              </a:xfrm>
              <a:prstGeom prst="rect">
                <a:avLst/>
              </a:prstGeom>
              <a:blipFill>
                <a:blip r:embed="rId2"/>
                <a:stretch>
                  <a:fillRect l="-25000" r="-21875"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0354731" y="1104534"/>
                <a:ext cx="19556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4731" y="1104534"/>
                <a:ext cx="195566" cy="246221"/>
              </a:xfrm>
              <a:prstGeom prst="rect">
                <a:avLst/>
              </a:prstGeom>
              <a:blipFill>
                <a:blip r:embed="rId3"/>
                <a:stretch>
                  <a:fillRect l="-25000" r="-21875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8825909" y="1083416"/>
                <a:ext cx="300195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5909" y="1083416"/>
                <a:ext cx="300195" cy="246221"/>
              </a:xfrm>
              <a:prstGeom prst="rect">
                <a:avLst/>
              </a:prstGeom>
              <a:blipFill>
                <a:blip r:embed="rId4"/>
                <a:stretch>
                  <a:fillRect l="-16327" r="-2041" b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Скругленный прямоугольник 30"/>
          <p:cNvSpPr/>
          <p:nvPr/>
        </p:nvSpPr>
        <p:spPr>
          <a:xfrm>
            <a:off x="104775" y="104775"/>
            <a:ext cx="11963400" cy="6665302"/>
          </a:xfrm>
          <a:prstGeom prst="roundRect">
            <a:avLst>
              <a:gd name="adj" fmla="val 808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945801" y="897028"/>
                <a:ext cx="3489801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𝑹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𝑶𝑩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ru-RU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801" y="897028"/>
                <a:ext cx="3489801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820115" y="1957528"/>
                <a:ext cx="3295774" cy="1862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𝑽</m:t>
                          </m:r>
                        </m:e>
                        <m:sub>
                          <m:r>
                            <a:rPr lang="ru-RU" sz="4000" b="1" i="1" smtClean="0">
                              <a:latin typeface="Cambria Math"/>
                              <a:cs typeface="Arial" panose="020B0604020202020204" pitchFamily="34" charset="0"/>
                            </a:rPr>
                            <m:t>шар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0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ru-RU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ru-RU" sz="4000" b="1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4000" dirty="0" smtClean="0"/>
              </a:p>
              <a:p>
                <a:r>
                  <a:rPr lang="en-US" sz="4000" dirty="0" smtClean="0"/>
                  <a:t> </a:t>
                </a:r>
                <a:endParaRPr lang="ru-RU" sz="4000" dirty="0"/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115" y="1957528"/>
                <a:ext cx="3295774" cy="186204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824252" y="3620790"/>
                <a:ext cx="10799367" cy="1864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𝑽</m:t>
                          </m:r>
                        </m:e>
                        <m:sub>
                          <m:r>
                            <a:rPr lang="ru-RU" sz="4000" b="1" i="1" smtClean="0">
                              <a:latin typeface="Cambria Math"/>
                              <a:cs typeface="Arial" panose="020B0604020202020204" pitchFamily="34" charset="0"/>
                            </a:rPr>
                            <m:t>шар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𝟒𝟎𝟎𝟎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см</m:t>
                      </m:r>
                      <m:sSup>
                        <m:sSupPr>
                          <m:ctrlPr>
                            <a:rPr lang="en-US" sz="4000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ru-RU" sz="4000" b="1" i="1" smtClean="0"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4000" dirty="0" smtClean="0"/>
              </a:p>
              <a:p>
                <a:r>
                  <a:rPr lang="en-US" sz="4000" dirty="0" smtClean="0"/>
                  <a:t> </a:t>
                </a:r>
                <a:endParaRPr lang="ru-RU" sz="4000" dirty="0"/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252" y="3620790"/>
                <a:ext cx="10799367" cy="186435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662253" y="5333076"/>
                <a:ext cx="3435428" cy="9814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000" b="1" dirty="0" smtClean="0">
                    <a:solidFill>
                      <a:srgbClr val="9900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</a:t>
                </a:r>
                <a:r>
                  <a:rPr lang="en-US" sz="4000" b="1" dirty="0" smtClean="0">
                    <a:solidFill>
                      <a:srgbClr val="9900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𝟒𝟎𝟎𝟎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253" y="5333076"/>
                <a:ext cx="3435428" cy="981487"/>
              </a:xfrm>
              <a:prstGeom prst="rect">
                <a:avLst/>
              </a:prstGeom>
              <a:blipFill rotWithShape="1">
                <a:blip r:embed="rId8"/>
                <a:stretch>
                  <a:fillRect l="-6394" b="-111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882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04775" y="104775"/>
            <a:ext cx="11963400" cy="6665302"/>
          </a:xfrm>
          <a:prstGeom prst="roundRect">
            <a:avLst>
              <a:gd name="adj" fmla="val 808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08110" y="773750"/>
            <a:ext cx="4200524" cy="955639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86474" y="842475"/>
            <a:ext cx="31150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Задача №5</a:t>
            </a:r>
            <a:endParaRPr lang="ru-RU" sz="4000" dirty="0"/>
          </a:p>
        </p:txBody>
      </p:sp>
      <p:pic>
        <p:nvPicPr>
          <p:cNvPr id="5122" name="Picture 2" descr="Картинки по запросу &quot;3d book question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0" b="16625"/>
          <a:stretch/>
        </p:blipFill>
        <p:spPr bwMode="auto">
          <a:xfrm>
            <a:off x="2381250" y="312391"/>
            <a:ext cx="3279774" cy="1878359"/>
          </a:xfrm>
          <a:prstGeom prst="ellipse">
            <a:avLst/>
          </a:prstGeom>
          <a:noFill/>
          <a:ln w="3810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4824" y="2398364"/>
            <a:ext cx="11163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На одну чашу весов положили шары с радиусами 3 см и 5 см, а на другую –шар с радиусом 8 см. Какая чаша тяжелее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03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4775" y="104775"/>
            <a:ext cx="11963400" cy="6665302"/>
          </a:xfrm>
          <a:prstGeom prst="roundRect">
            <a:avLst>
              <a:gd name="adj" fmla="val 808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15764" y="650337"/>
            <a:ext cx="6623031" cy="903577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57533" y="691463"/>
            <a:ext cx="28043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Решение</a:t>
            </a:r>
            <a:endParaRPr lang="ru-RU" sz="4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727" y="197368"/>
            <a:ext cx="2743004" cy="1795749"/>
          </a:xfrm>
          <a:prstGeom prst="ellipse">
            <a:avLst/>
          </a:prstGeom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0101" y="2105996"/>
                <a:ext cx="11672748" cy="11689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𝟑𝟔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𝟓𝟎𝟎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𝟔𝟎𝟖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01" y="2105996"/>
                <a:ext cx="11672748" cy="11689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93001" y="3555135"/>
                <a:ext cx="8293824" cy="11564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𝟓𝟏𝟐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𝟐𝟎𝟒𝟖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01" y="3555135"/>
                <a:ext cx="8293824" cy="11564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38414" y="4893199"/>
                <a:ext cx="2778849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4000" b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ru-RU" sz="4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414" y="4893199"/>
                <a:ext cx="2778849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15764" y="5799045"/>
                <a:ext cx="589552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000" b="1" dirty="0" smtClean="0">
                    <a:solidFill>
                      <a:srgbClr val="9900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Ответ</a:t>
                </a:r>
                <a:r>
                  <a:rPr lang="en-US" sz="4000" b="1" dirty="0" smtClean="0">
                    <a:solidFill>
                      <a:srgbClr val="9900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ru-RU" sz="4000" b="1" i="1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ru-RU" sz="4000" b="1" i="1" smtClean="0">
                        <a:latin typeface="Cambria Math"/>
                        <a:ea typeface="Cambria Math" panose="02040503050406030204" pitchFamily="18" charset="0"/>
                      </a:rPr>
                      <m:t>𝟐</m:t>
                    </m:r>
                    <m:r>
                      <a:rPr lang="ru-RU" sz="4000" b="1" i="1" smtClean="0">
                        <a:latin typeface="Cambria Math"/>
                        <a:ea typeface="Cambria Math" panose="02040503050406030204" pitchFamily="18" charset="0"/>
                      </a:rPr>
                      <m:t> чаша тяжелее</m:t>
                    </m:r>
                  </m:oMath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5764" y="5799045"/>
                <a:ext cx="5895525" cy="707886"/>
              </a:xfrm>
              <a:prstGeom prst="rect">
                <a:avLst/>
              </a:prstGeom>
              <a:blipFill rotWithShape="1">
                <a:blip r:embed="rId6"/>
                <a:stretch>
                  <a:fillRect l="-1344"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437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04775" y="104775"/>
            <a:ext cx="11963400" cy="6665302"/>
          </a:xfrm>
          <a:prstGeom prst="roundRect">
            <a:avLst>
              <a:gd name="adj" fmla="val 808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08110" y="773750"/>
            <a:ext cx="4200524" cy="955639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86474" y="842475"/>
            <a:ext cx="32576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Задача № 6</a:t>
            </a:r>
            <a:endParaRPr lang="ru-RU" sz="4000" dirty="0"/>
          </a:p>
        </p:txBody>
      </p:sp>
      <p:pic>
        <p:nvPicPr>
          <p:cNvPr id="5122" name="Picture 2" descr="Картинки по запросу &quot;3d book question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0" b="16625"/>
          <a:stretch/>
        </p:blipFill>
        <p:spPr bwMode="auto">
          <a:xfrm>
            <a:off x="2381250" y="312391"/>
            <a:ext cx="3279774" cy="1878359"/>
          </a:xfrm>
          <a:prstGeom prst="ellipse">
            <a:avLst/>
          </a:prstGeom>
          <a:noFill/>
          <a:ln w="3810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2706" y="2398364"/>
            <a:ext cx="108024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В шар вписан куб. Во сколько раз объём куба меньше объёма шара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21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4775" y="104775"/>
            <a:ext cx="11963400" cy="6665302"/>
          </a:xfrm>
          <a:prstGeom prst="roundRect">
            <a:avLst>
              <a:gd name="adj" fmla="val 808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15764" y="650337"/>
            <a:ext cx="6623031" cy="903577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57533" y="691463"/>
            <a:ext cx="28043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Решение</a:t>
            </a:r>
            <a:endParaRPr lang="ru-RU" sz="4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727" y="197368"/>
            <a:ext cx="2743004" cy="1795749"/>
          </a:xfrm>
          <a:prstGeom prst="ellipse">
            <a:avLst/>
          </a:prstGeom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10" name="TextBox 9"/>
          <p:cNvSpPr txBox="1"/>
          <p:nvPr/>
        </p:nvSpPr>
        <p:spPr>
          <a:xfrm>
            <a:off x="1495851" y="2080226"/>
            <a:ext cx="20890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Дано</a:t>
            </a:r>
            <a:r>
              <a:rPr lang="en-US" sz="44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44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588323" y="2849667"/>
                <a:ext cx="1535036" cy="7394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ru-RU" sz="4400" b="1" i="1" smtClean="0">
                              <a:latin typeface="Cambria Math"/>
                              <a:ea typeface="Cambria Math" panose="02040503050406030204" pitchFamily="18" charset="0"/>
                            </a:rPr>
                            <m:t> куб</m:t>
                          </m:r>
                        </m:sub>
                      </m:sSub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 </m:t>
                      </m:r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323" y="2849667"/>
                <a:ext cx="1535036" cy="7394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588323" y="4687235"/>
                <a:ext cx="2310504" cy="14922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ru-RU" sz="4400" b="1" i="1" smtClean="0">
                                  <a:latin typeface="Cambria Math"/>
                                </a:rPr>
                                <m:t> шар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400" b="1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ru-RU" sz="4400" b="1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 куб</m:t>
                              </m:r>
                            </m:sub>
                          </m:sSub>
                        </m:den>
                      </m:f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323" y="4687235"/>
                <a:ext cx="2310504" cy="149220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495851" y="3729130"/>
            <a:ext cx="23759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Найти</a:t>
            </a:r>
            <a:r>
              <a:rPr lang="en-US" sz="44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44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09917" y="2839724"/>
                <a:ext cx="1618392" cy="7378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ru-RU" sz="4400" b="1" i="1" smtClean="0">
                              <a:latin typeface="Cambria Math"/>
                              <a:ea typeface="Cambria Math" panose="02040503050406030204" pitchFamily="18" charset="0"/>
                            </a:rPr>
                            <m:t> шар</m:t>
                          </m:r>
                        </m:sub>
                      </m:sSub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917" y="2839724"/>
                <a:ext cx="1618392" cy="7378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Картинки по запросу &quot;opisannoy shar v kub&quot;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9" t="21895" r="28721" b="22027"/>
          <a:stretch/>
        </p:blipFill>
        <p:spPr bwMode="auto">
          <a:xfrm>
            <a:off x="6857694" y="2006883"/>
            <a:ext cx="3935504" cy="377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49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4775" y="104775"/>
            <a:ext cx="11963400" cy="6665302"/>
          </a:xfrm>
          <a:prstGeom prst="roundRect">
            <a:avLst>
              <a:gd name="adj" fmla="val 808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63991" y="445403"/>
                <a:ext cx="2296013" cy="7003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ru-RU" sz="4000" b="1" i="1" smtClean="0">
                              <a:latin typeface="Cambria Math"/>
                            </a:rPr>
                            <m:t>куб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991" y="445403"/>
                <a:ext cx="2296013" cy="7003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94410" y="216239"/>
                <a:ext cx="1843710" cy="987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000" b="1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410" y="216239"/>
                <a:ext cx="1843710" cy="9872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835153" y="286195"/>
                <a:ext cx="1588192" cy="9173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b="1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5153" y="286195"/>
                <a:ext cx="1588192" cy="9173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45011" y="1452370"/>
                <a:ext cx="4328493" cy="1070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ru-RU" sz="4000" b="1" i="1" smtClean="0">
                            <a:latin typeface="Cambria Math"/>
                          </a:rPr>
                          <m:t>куб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1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0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4000" b="1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0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  <m:sSup>
                          <m:sSupPr>
                            <m:ctrlPr>
                              <a:rPr lang="en-US" sz="40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sz="4000" b="1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011" y="1452370"/>
                <a:ext cx="4328493" cy="10709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835153" y="1544125"/>
                <a:ext cx="3011465" cy="8874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ru-RU" sz="4000" b="1" i="1" smtClean="0">
                            <a:latin typeface="Cambria Math"/>
                          </a:rPr>
                          <m:t>шар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4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ru-RU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sSup>
                      <m:sSupPr>
                        <m:ctrlPr>
                          <a:rPr lang="ru-RU" sz="40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5153" y="1544125"/>
                <a:ext cx="3011465" cy="8874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63991" y="2772242"/>
                <a:ext cx="5007589" cy="22825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40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ru-RU" sz="4000" b="1" i="1" smtClean="0">
                                  <a:latin typeface="Cambria Math"/>
                                </a:rPr>
                                <m:t> шар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40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ru-RU" sz="4000" b="1" i="1" smtClean="0">
                                  <a:latin typeface="Cambria Math"/>
                                </a:rPr>
                                <m:t>куб</m:t>
                              </m:r>
                            </m:sub>
                          </m:sSub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ru-RU" sz="40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ru-RU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sSup>
                            <m:sSupPr>
                              <m:ctrlPr>
                                <a:rPr lang="ru-RU" sz="4000" b="1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f>
                            <m:fPr>
                              <m:ctrlPr>
                                <a:rPr lang="en-US" sz="40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000" b="1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000" b="1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US" sz="4000" b="1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991" y="2772242"/>
                <a:ext cx="5007589" cy="228254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56087" y="5303663"/>
                <a:ext cx="3181192" cy="10795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000" b="1" dirty="0" smtClean="0">
                    <a:solidFill>
                      <a:srgbClr val="9900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Ответ </a:t>
                </a:r>
                <a:r>
                  <a:rPr lang="en-US" sz="4000" b="1" dirty="0" smtClean="0">
                    <a:solidFill>
                      <a:srgbClr val="9900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000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087" y="5303663"/>
                <a:ext cx="3181192" cy="1079591"/>
              </a:xfrm>
              <a:prstGeom prst="rect">
                <a:avLst/>
              </a:prstGeom>
              <a:blipFill rotWithShape="1">
                <a:blip r:embed="rId8"/>
                <a:stretch>
                  <a:fillRect l="-2490" b="-101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506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5508" y="447261"/>
            <a:ext cx="11992707" cy="6322816"/>
          </a:xfrm>
          <a:prstGeom prst="roundRect">
            <a:avLst>
              <a:gd name="adj" fmla="val 15670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740002" y="77305"/>
            <a:ext cx="6777318" cy="691063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99788" y="77305"/>
            <a:ext cx="54709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ринцип Кавальери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7956" y="862071"/>
                <a:ext cx="11787809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Если площади сечений , получающиеся при пересечении двух пространственных тел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и </a:t>
                </a:r>
                <a:r>
                  <a:rPr lang="en-US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плоскостями , параллельными одной и той же плоскости, равны, то равны объёмы этих тел. </a:t>
                </a:r>
                <a:endParaRPr lang="ru-RU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56" y="862071"/>
                <a:ext cx="11787809" cy="2123658"/>
              </a:xfrm>
              <a:prstGeom prst="rect">
                <a:avLst/>
              </a:prstGeom>
              <a:blipFill rotWithShape="1">
                <a:blip r:embed="rId2"/>
                <a:stretch>
                  <a:fillRect l="-1293" t="-1433" r="-1344" b="-83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араллелограмм 6"/>
          <p:cNvSpPr/>
          <p:nvPr/>
        </p:nvSpPr>
        <p:spPr>
          <a:xfrm>
            <a:off x="3086155" y="5009682"/>
            <a:ext cx="7225552" cy="1532965"/>
          </a:xfrm>
          <a:prstGeom prst="parallelogram">
            <a:avLst>
              <a:gd name="adj" fmla="val 94591"/>
            </a:avLst>
          </a:prstGeom>
          <a:solidFill>
            <a:srgbClr val="FFFF00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араллелограмм 7"/>
          <p:cNvSpPr/>
          <p:nvPr/>
        </p:nvSpPr>
        <p:spPr>
          <a:xfrm>
            <a:off x="3413995" y="2955040"/>
            <a:ext cx="7225552" cy="1532965"/>
          </a:xfrm>
          <a:prstGeom prst="parallelogram">
            <a:avLst>
              <a:gd name="adj" fmla="val 94591"/>
            </a:avLst>
          </a:prstGeom>
          <a:solidFill>
            <a:srgbClr val="FFFF00">
              <a:alpha val="30980"/>
            </a:srgb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806217" y="3511679"/>
            <a:ext cx="1631714" cy="52809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806217" y="5457776"/>
            <a:ext cx="1602863" cy="68273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4524645" y="3080090"/>
            <a:ext cx="2174286" cy="3066385"/>
          </a:xfrm>
          <a:custGeom>
            <a:avLst/>
            <a:gdLst>
              <a:gd name="connsiteX0" fmla="*/ 1085512 w 2254778"/>
              <a:gd name="connsiteY0" fmla="*/ 3066385 h 3066385"/>
              <a:gd name="connsiteX1" fmla="*/ 583489 w 2254778"/>
              <a:gd name="connsiteY1" fmla="*/ 2976738 h 3066385"/>
              <a:gd name="connsiteX2" fmla="*/ 251794 w 2254778"/>
              <a:gd name="connsiteY2" fmla="*/ 2725726 h 3066385"/>
              <a:gd name="connsiteX3" fmla="*/ 54571 w 2254778"/>
              <a:gd name="connsiteY3" fmla="*/ 2187844 h 3066385"/>
              <a:gd name="connsiteX4" fmla="*/ 18712 w 2254778"/>
              <a:gd name="connsiteY4" fmla="*/ 1336197 h 3066385"/>
              <a:gd name="connsiteX5" fmla="*/ 314547 w 2254778"/>
              <a:gd name="connsiteY5" fmla="*/ 511444 h 3066385"/>
              <a:gd name="connsiteX6" fmla="*/ 726924 w 2254778"/>
              <a:gd name="connsiteY6" fmla="*/ 116997 h 3066385"/>
              <a:gd name="connsiteX7" fmla="*/ 1139300 w 2254778"/>
              <a:gd name="connsiteY7" fmla="*/ 456 h 3066385"/>
              <a:gd name="connsiteX8" fmla="*/ 1506853 w 2254778"/>
              <a:gd name="connsiteY8" fmla="*/ 90103 h 3066385"/>
              <a:gd name="connsiteX9" fmla="*/ 1856477 w 2254778"/>
              <a:gd name="connsiteY9" fmla="*/ 394903 h 3066385"/>
              <a:gd name="connsiteX10" fmla="*/ 2152312 w 2254778"/>
              <a:gd name="connsiteY10" fmla="*/ 923821 h 3066385"/>
              <a:gd name="connsiteX11" fmla="*/ 2250924 w 2254778"/>
              <a:gd name="connsiteY11" fmla="*/ 1551350 h 3066385"/>
              <a:gd name="connsiteX12" fmla="*/ 2215065 w 2254778"/>
              <a:gd name="connsiteY12" fmla="*/ 2134056 h 3066385"/>
              <a:gd name="connsiteX13" fmla="*/ 2035771 w 2254778"/>
              <a:gd name="connsiteY13" fmla="*/ 2689868 h 3066385"/>
              <a:gd name="connsiteX14" fmla="*/ 1677183 w 2254778"/>
              <a:gd name="connsiteY14" fmla="*/ 2976738 h 3066385"/>
              <a:gd name="connsiteX15" fmla="*/ 1085512 w 2254778"/>
              <a:gd name="connsiteY15" fmla="*/ 3066385 h 306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54778" h="3066385">
                <a:moveTo>
                  <a:pt x="1085512" y="3066385"/>
                </a:moveTo>
                <a:cubicBezTo>
                  <a:pt x="903230" y="3066385"/>
                  <a:pt x="722442" y="3033514"/>
                  <a:pt x="583489" y="2976738"/>
                </a:cubicBezTo>
                <a:cubicBezTo>
                  <a:pt x="444536" y="2919962"/>
                  <a:pt x="339947" y="2857208"/>
                  <a:pt x="251794" y="2725726"/>
                </a:cubicBezTo>
                <a:cubicBezTo>
                  <a:pt x="163641" y="2594244"/>
                  <a:pt x="93418" y="2419432"/>
                  <a:pt x="54571" y="2187844"/>
                </a:cubicBezTo>
                <a:cubicBezTo>
                  <a:pt x="15724" y="1956256"/>
                  <a:pt x="-24617" y="1615597"/>
                  <a:pt x="18712" y="1336197"/>
                </a:cubicBezTo>
                <a:cubicBezTo>
                  <a:pt x="62041" y="1056797"/>
                  <a:pt x="196512" y="714644"/>
                  <a:pt x="314547" y="511444"/>
                </a:cubicBezTo>
                <a:cubicBezTo>
                  <a:pt x="432582" y="308244"/>
                  <a:pt x="589465" y="202162"/>
                  <a:pt x="726924" y="116997"/>
                </a:cubicBezTo>
                <a:cubicBezTo>
                  <a:pt x="864383" y="31832"/>
                  <a:pt x="1009312" y="4938"/>
                  <a:pt x="1139300" y="456"/>
                </a:cubicBezTo>
                <a:cubicBezTo>
                  <a:pt x="1269288" y="-4026"/>
                  <a:pt x="1387323" y="24362"/>
                  <a:pt x="1506853" y="90103"/>
                </a:cubicBezTo>
                <a:cubicBezTo>
                  <a:pt x="1626383" y="155844"/>
                  <a:pt x="1748901" y="255950"/>
                  <a:pt x="1856477" y="394903"/>
                </a:cubicBezTo>
                <a:cubicBezTo>
                  <a:pt x="1964053" y="533856"/>
                  <a:pt x="2086571" y="731080"/>
                  <a:pt x="2152312" y="923821"/>
                </a:cubicBezTo>
                <a:cubicBezTo>
                  <a:pt x="2218053" y="1116562"/>
                  <a:pt x="2240465" y="1349644"/>
                  <a:pt x="2250924" y="1551350"/>
                </a:cubicBezTo>
                <a:cubicBezTo>
                  <a:pt x="2261383" y="1753056"/>
                  <a:pt x="2250924" y="1944303"/>
                  <a:pt x="2215065" y="2134056"/>
                </a:cubicBezTo>
                <a:cubicBezTo>
                  <a:pt x="2179206" y="2323809"/>
                  <a:pt x="2125418" y="2549421"/>
                  <a:pt x="2035771" y="2689868"/>
                </a:cubicBezTo>
                <a:cubicBezTo>
                  <a:pt x="1946124" y="2830315"/>
                  <a:pt x="1841536" y="2912491"/>
                  <a:pt x="1677183" y="2976738"/>
                </a:cubicBezTo>
                <a:cubicBezTo>
                  <a:pt x="1512830" y="3040985"/>
                  <a:pt x="1267794" y="3066385"/>
                  <a:pt x="1085512" y="3066385"/>
                </a:cubicBezTo>
                <a:close/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 rot="21333842">
            <a:off x="7938696" y="3504916"/>
            <a:ext cx="1749943" cy="53729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4534583" y="5009682"/>
            <a:ext cx="2164348" cy="16205"/>
          </a:xfrm>
          <a:prstGeom prst="line">
            <a:avLst/>
          </a:prstGeom>
          <a:ln w="571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142529" y="5009682"/>
            <a:ext cx="2254778" cy="0"/>
          </a:xfrm>
          <a:prstGeom prst="line">
            <a:avLst/>
          </a:prstGeom>
          <a:ln w="571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726640" y="5004338"/>
            <a:ext cx="338997" cy="0"/>
          </a:xfrm>
          <a:prstGeom prst="line">
            <a:avLst/>
          </a:prstGeom>
          <a:ln w="571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9397307" y="5004338"/>
            <a:ext cx="914400" cy="5343"/>
          </a:xfrm>
          <a:prstGeom prst="line">
            <a:avLst/>
          </a:prstGeom>
          <a:ln w="571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086155" y="6542647"/>
            <a:ext cx="5733875" cy="0"/>
          </a:xfrm>
          <a:prstGeom prst="line">
            <a:avLst/>
          </a:prstGeom>
          <a:ln w="571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8803413" y="5006061"/>
            <a:ext cx="1491677" cy="1536586"/>
          </a:xfrm>
          <a:prstGeom prst="line">
            <a:avLst/>
          </a:prstGeom>
          <a:ln w="571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3086155" y="5015974"/>
            <a:ext cx="1468915" cy="1516760"/>
          </a:xfrm>
          <a:prstGeom prst="line">
            <a:avLst/>
          </a:prstGeom>
          <a:ln w="571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556168" y="6020970"/>
                <a:ext cx="27731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168" y="6020970"/>
                <a:ext cx="277319" cy="369332"/>
              </a:xfrm>
              <a:prstGeom prst="rect">
                <a:avLst/>
              </a:prstGeom>
              <a:blipFill>
                <a:blip r:embed="rId3"/>
                <a:stretch>
                  <a:fillRect l="-36957" r="-39130" b="-3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824723" y="4039770"/>
                <a:ext cx="27731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4723" y="4039770"/>
                <a:ext cx="277319" cy="369332"/>
              </a:xfrm>
              <a:prstGeom prst="rect">
                <a:avLst/>
              </a:prstGeom>
              <a:blipFill>
                <a:blip r:embed="rId4"/>
                <a:stretch>
                  <a:fillRect l="-15217" r="-15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501075" y="3549836"/>
                <a:ext cx="39106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075" y="3549836"/>
                <a:ext cx="391069" cy="369332"/>
              </a:xfrm>
              <a:prstGeom prst="rect">
                <a:avLst/>
              </a:prstGeom>
              <a:blipFill>
                <a:blip r:embed="rId5"/>
                <a:stretch>
                  <a:fillRect l="-16923" r="-6154" b="-14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676449" y="3551142"/>
                <a:ext cx="39106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449" y="3551142"/>
                <a:ext cx="391068" cy="369332"/>
              </a:xfrm>
              <a:prstGeom prst="rect">
                <a:avLst/>
              </a:prstGeom>
              <a:blipFill>
                <a:blip r:embed="rId6"/>
                <a:stretch>
                  <a:fillRect l="-17188" r="-7813"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348950" y="3084084"/>
                <a:ext cx="41351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8950" y="3084084"/>
                <a:ext cx="413511" cy="369332"/>
              </a:xfrm>
              <a:prstGeom prst="rect">
                <a:avLst/>
              </a:prstGeom>
              <a:blipFill>
                <a:blip r:embed="rId7"/>
                <a:stretch>
                  <a:fillRect l="-16176" r="-7353" b="-14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683750" y="3044662"/>
                <a:ext cx="4135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3750" y="3044662"/>
                <a:ext cx="413510" cy="369332"/>
              </a:xfrm>
              <a:prstGeom prst="rect">
                <a:avLst/>
              </a:prstGeom>
              <a:blipFill>
                <a:blip r:embed="rId8"/>
                <a:stretch>
                  <a:fillRect l="-17910" r="-8955" b="-14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Овал 29"/>
          <p:cNvSpPr/>
          <p:nvPr/>
        </p:nvSpPr>
        <p:spPr>
          <a:xfrm rot="21196802">
            <a:off x="7002103" y="5442582"/>
            <a:ext cx="1767398" cy="6833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>
            <a:off x="6959743" y="3170172"/>
            <a:ext cx="2784684" cy="2970338"/>
          </a:xfrm>
          <a:custGeom>
            <a:avLst/>
            <a:gdLst>
              <a:gd name="connsiteX0" fmla="*/ 613875 w 2784684"/>
              <a:gd name="connsiteY0" fmla="*/ 2967339 h 2970338"/>
              <a:gd name="connsiteX1" fmla="*/ 255287 w 2784684"/>
              <a:gd name="connsiteY1" fmla="*/ 2904586 h 2970338"/>
              <a:gd name="connsiteX2" fmla="*/ 22204 w 2784684"/>
              <a:gd name="connsiteY2" fmla="*/ 2716327 h 2970338"/>
              <a:gd name="connsiteX3" fmla="*/ 49099 w 2784684"/>
              <a:gd name="connsiteY3" fmla="*/ 2160515 h 2970338"/>
              <a:gd name="connsiteX4" fmla="*/ 371828 w 2784684"/>
              <a:gd name="connsiteY4" fmla="*/ 1344727 h 2970338"/>
              <a:gd name="connsiteX5" fmla="*/ 936604 w 2784684"/>
              <a:gd name="connsiteY5" fmla="*/ 618586 h 2970338"/>
              <a:gd name="connsiteX6" fmla="*/ 1528275 w 2784684"/>
              <a:gd name="connsiteY6" fmla="*/ 179315 h 2970338"/>
              <a:gd name="connsiteX7" fmla="*/ 2173734 w 2784684"/>
              <a:gd name="connsiteY7" fmla="*/ 21 h 2970338"/>
              <a:gd name="connsiteX8" fmla="*/ 2586110 w 2784684"/>
              <a:gd name="connsiteY8" fmla="*/ 188280 h 2970338"/>
              <a:gd name="connsiteX9" fmla="*/ 2783334 w 2784684"/>
              <a:gd name="connsiteY9" fmla="*/ 654444 h 2970338"/>
              <a:gd name="connsiteX10" fmla="*/ 2648863 w 2784684"/>
              <a:gd name="connsiteY10" fmla="*/ 1434374 h 2970338"/>
              <a:gd name="connsiteX11" fmla="*/ 2218557 w 2784684"/>
              <a:gd name="connsiteY11" fmla="*/ 2169480 h 2970338"/>
              <a:gd name="connsiteX12" fmla="*/ 1698604 w 2784684"/>
              <a:gd name="connsiteY12" fmla="*/ 2707362 h 2970338"/>
              <a:gd name="connsiteX13" fmla="*/ 1124863 w 2784684"/>
              <a:gd name="connsiteY13" fmla="*/ 2931480 h 2970338"/>
              <a:gd name="connsiteX14" fmla="*/ 613875 w 2784684"/>
              <a:gd name="connsiteY14" fmla="*/ 2967339 h 2970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84684" h="2970338">
                <a:moveTo>
                  <a:pt x="613875" y="2967339"/>
                </a:moveTo>
                <a:cubicBezTo>
                  <a:pt x="468946" y="2962857"/>
                  <a:pt x="353899" y="2946421"/>
                  <a:pt x="255287" y="2904586"/>
                </a:cubicBezTo>
                <a:cubicBezTo>
                  <a:pt x="156675" y="2862751"/>
                  <a:pt x="56569" y="2840339"/>
                  <a:pt x="22204" y="2716327"/>
                </a:cubicBezTo>
                <a:cubicBezTo>
                  <a:pt x="-12161" y="2592315"/>
                  <a:pt x="-9172" y="2389115"/>
                  <a:pt x="49099" y="2160515"/>
                </a:cubicBezTo>
                <a:cubicBezTo>
                  <a:pt x="107370" y="1931915"/>
                  <a:pt x="223911" y="1601715"/>
                  <a:pt x="371828" y="1344727"/>
                </a:cubicBezTo>
                <a:cubicBezTo>
                  <a:pt x="519745" y="1087739"/>
                  <a:pt x="743863" y="812821"/>
                  <a:pt x="936604" y="618586"/>
                </a:cubicBezTo>
                <a:cubicBezTo>
                  <a:pt x="1129345" y="424351"/>
                  <a:pt x="1322087" y="282409"/>
                  <a:pt x="1528275" y="179315"/>
                </a:cubicBezTo>
                <a:cubicBezTo>
                  <a:pt x="1734463" y="76221"/>
                  <a:pt x="1997428" y="-1473"/>
                  <a:pt x="2173734" y="21"/>
                </a:cubicBezTo>
                <a:cubicBezTo>
                  <a:pt x="2350040" y="1515"/>
                  <a:pt x="2484510" y="79210"/>
                  <a:pt x="2586110" y="188280"/>
                </a:cubicBezTo>
                <a:cubicBezTo>
                  <a:pt x="2687710" y="297350"/>
                  <a:pt x="2772875" y="446762"/>
                  <a:pt x="2783334" y="654444"/>
                </a:cubicBezTo>
                <a:cubicBezTo>
                  <a:pt x="2793793" y="862126"/>
                  <a:pt x="2742992" y="1181868"/>
                  <a:pt x="2648863" y="1434374"/>
                </a:cubicBezTo>
                <a:cubicBezTo>
                  <a:pt x="2554734" y="1686880"/>
                  <a:pt x="2376933" y="1957315"/>
                  <a:pt x="2218557" y="2169480"/>
                </a:cubicBezTo>
                <a:cubicBezTo>
                  <a:pt x="2060181" y="2381645"/>
                  <a:pt x="1880886" y="2580362"/>
                  <a:pt x="1698604" y="2707362"/>
                </a:cubicBezTo>
                <a:cubicBezTo>
                  <a:pt x="1516322" y="2834362"/>
                  <a:pt x="1305651" y="2885162"/>
                  <a:pt x="1124863" y="2931480"/>
                </a:cubicBezTo>
                <a:cubicBezTo>
                  <a:pt x="944075" y="2977798"/>
                  <a:pt x="758804" y="2971821"/>
                  <a:pt x="613875" y="2967339"/>
                </a:cubicBezTo>
                <a:close/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AutoShape 2" descr="Картинки по запросу &quot;объем шар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86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F5071248-ABD6-428A-8E4D-CA894BD4D9FD}"/>
              </a:ext>
            </a:extLst>
          </p:cNvPr>
          <p:cNvSpPr/>
          <p:nvPr/>
        </p:nvSpPr>
        <p:spPr>
          <a:xfrm>
            <a:off x="0" y="-20027"/>
            <a:ext cx="12192000" cy="111911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1C2E114-8608-49C2-85BA-43468F4E3BA2}"/>
              </a:ext>
            </a:extLst>
          </p:cNvPr>
          <p:cNvSpPr txBox="1"/>
          <p:nvPr/>
        </p:nvSpPr>
        <p:spPr>
          <a:xfrm>
            <a:off x="1257378" y="184370"/>
            <a:ext cx="10149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для самостоятельного выполнения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5401" t="10451" r="15508" b="18086"/>
          <a:stretch/>
        </p:blipFill>
        <p:spPr>
          <a:xfrm flipH="1">
            <a:off x="7637029" y="2164255"/>
            <a:ext cx="3962399" cy="4372817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895476" y="1769237"/>
            <a:ext cx="4200524" cy="955639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страница 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158</a:t>
            </a:r>
            <a:r>
              <a:rPr lang="ru-RU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82494" y="3395025"/>
            <a:ext cx="2173142" cy="955639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539</a:t>
            </a:r>
            <a:endParaRPr lang="ru-RU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86485" y="3395025"/>
            <a:ext cx="2173142" cy="955639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543</a:t>
            </a:r>
            <a:endParaRPr lang="ru-RU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00338" y="5256058"/>
            <a:ext cx="2173142" cy="955639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548</a:t>
            </a:r>
            <a:endParaRPr lang="ru-RU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 стрелкой 9"/>
          <p:cNvCxnSpPr>
            <a:endCxn id="7" idx="0"/>
          </p:cNvCxnSpPr>
          <p:nvPr/>
        </p:nvCxnSpPr>
        <p:spPr>
          <a:xfrm flipH="1">
            <a:off x="1869065" y="2724876"/>
            <a:ext cx="1917844" cy="670149"/>
          </a:xfrm>
          <a:prstGeom prst="straightConnector1">
            <a:avLst/>
          </a:prstGeom>
          <a:ln w="38100">
            <a:solidFill>
              <a:srgbClr val="33CC33"/>
            </a:solidFill>
            <a:tailEnd type="triangle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786909" y="2724876"/>
            <a:ext cx="1603020" cy="670149"/>
          </a:xfrm>
          <a:prstGeom prst="straightConnector1">
            <a:avLst/>
          </a:prstGeom>
          <a:ln w="38100">
            <a:solidFill>
              <a:srgbClr val="33CC33"/>
            </a:solidFill>
            <a:tailEnd type="triangle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786909" y="2697261"/>
            <a:ext cx="0" cy="2531182"/>
          </a:xfrm>
          <a:prstGeom prst="straightConnector1">
            <a:avLst/>
          </a:prstGeom>
          <a:ln w="38100">
            <a:solidFill>
              <a:srgbClr val="33CC33"/>
            </a:solidFill>
            <a:tailEnd type="triangle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104775" y="1237673"/>
            <a:ext cx="11963400" cy="5477163"/>
          </a:xfrm>
          <a:prstGeom prst="roundRect">
            <a:avLst>
              <a:gd name="adj" fmla="val 808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2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5508" y="447261"/>
            <a:ext cx="11992707" cy="6322816"/>
          </a:xfrm>
          <a:prstGeom prst="roundRect">
            <a:avLst>
              <a:gd name="adj" fmla="val 11000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13202" y="94128"/>
            <a:ext cx="6777318" cy="691063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99788" y="77305"/>
            <a:ext cx="54709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Принцип Кавальери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39577" y="851687"/>
                <a:ext cx="11924567" cy="2369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600" b="1" dirty="0" smtClean="0"/>
                  <a:t>	</a:t>
                </a:r>
                <a:r>
                  <a:rPr lang="ru-RU" sz="3600" b="1" dirty="0" smtClean="0"/>
                  <a:t> </a:t>
                </a:r>
                <a:r>
                  <a:rPr lang="ru-RU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При пересечении тел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и 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плоскостями, параллельными данной плоскости, тела составлены из тонких плоских слоев.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Если принять эти слои за прямые цилиндры равной толщины , то их объёмы тоже будут равны , тогда и эти тела также имеют равные объёмы.</a:t>
                </a:r>
                <a:endParaRPr lang="ru-RU" sz="28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77" y="851687"/>
                <a:ext cx="11924567" cy="2369880"/>
              </a:xfrm>
              <a:prstGeom prst="rect">
                <a:avLst/>
              </a:prstGeom>
              <a:blipFill rotWithShape="1">
                <a:blip r:embed="rId2"/>
                <a:stretch>
                  <a:fillRect l="-1074" r="-1022" b="-59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Овал 6"/>
          <p:cNvSpPr/>
          <p:nvPr/>
        </p:nvSpPr>
        <p:spPr>
          <a:xfrm>
            <a:off x="2207404" y="5173025"/>
            <a:ext cx="3467100" cy="1238095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716991" y="5306869"/>
            <a:ext cx="2447925" cy="913411"/>
          </a:xfrm>
          <a:prstGeom prst="ellipse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003474" y="5301965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009611" y="5177432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009611" y="5063132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003474" y="4950248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009611" y="4825715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009611" y="4711415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003474" y="4583889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009611" y="4459356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009611" y="4345056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003474" y="4232172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009611" y="4107639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009611" y="3993339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009611" y="3879039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009611" y="3764739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3182283" y="3845305"/>
            <a:ext cx="1453546" cy="624758"/>
          </a:xfrm>
          <a:custGeom>
            <a:avLst/>
            <a:gdLst>
              <a:gd name="connsiteX0" fmla="*/ 98778 w 1350168"/>
              <a:gd name="connsiteY0" fmla="*/ 479079 h 479112"/>
              <a:gd name="connsiteX1" fmla="*/ 136878 w 1350168"/>
              <a:gd name="connsiteY1" fmla="*/ 402879 h 479112"/>
              <a:gd name="connsiteX2" fmla="*/ 3528 w 1350168"/>
              <a:gd name="connsiteY2" fmla="*/ 279054 h 479112"/>
              <a:gd name="connsiteX3" fmla="*/ 51153 w 1350168"/>
              <a:gd name="connsiteY3" fmla="*/ 126654 h 479112"/>
              <a:gd name="connsiteX4" fmla="*/ 184503 w 1350168"/>
              <a:gd name="connsiteY4" fmla="*/ 107604 h 479112"/>
              <a:gd name="connsiteX5" fmla="*/ 355953 w 1350168"/>
              <a:gd name="connsiteY5" fmla="*/ 12354 h 479112"/>
              <a:gd name="connsiteX6" fmla="*/ 536928 w 1350168"/>
              <a:gd name="connsiteY6" fmla="*/ 69504 h 479112"/>
              <a:gd name="connsiteX7" fmla="*/ 717903 w 1350168"/>
              <a:gd name="connsiteY7" fmla="*/ 2829 h 479112"/>
              <a:gd name="connsiteX8" fmla="*/ 984603 w 1350168"/>
              <a:gd name="connsiteY8" fmla="*/ 12354 h 479112"/>
              <a:gd name="connsiteX9" fmla="*/ 1146528 w 1350168"/>
              <a:gd name="connsiteY9" fmla="*/ 12354 h 479112"/>
              <a:gd name="connsiteX10" fmla="*/ 1327503 w 1350168"/>
              <a:gd name="connsiteY10" fmla="*/ 183804 h 479112"/>
              <a:gd name="connsiteX11" fmla="*/ 1308453 w 1350168"/>
              <a:gd name="connsiteY11" fmla="*/ 402879 h 479112"/>
              <a:gd name="connsiteX12" fmla="*/ 975078 w 1350168"/>
              <a:gd name="connsiteY12" fmla="*/ 402879 h 479112"/>
              <a:gd name="connsiteX13" fmla="*/ 603603 w 1350168"/>
              <a:gd name="connsiteY13" fmla="*/ 412404 h 479112"/>
              <a:gd name="connsiteX14" fmla="*/ 422628 w 1350168"/>
              <a:gd name="connsiteY14" fmla="*/ 479079 h 479112"/>
              <a:gd name="connsiteX15" fmla="*/ 251178 w 1350168"/>
              <a:gd name="connsiteY15" fmla="*/ 402879 h 479112"/>
              <a:gd name="connsiteX16" fmla="*/ 98778 w 1350168"/>
              <a:gd name="connsiteY16" fmla="*/ 479079 h 47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50168" h="479112">
                <a:moveTo>
                  <a:pt x="98778" y="479079"/>
                </a:moveTo>
                <a:cubicBezTo>
                  <a:pt x="79728" y="479079"/>
                  <a:pt x="152753" y="436216"/>
                  <a:pt x="136878" y="402879"/>
                </a:cubicBezTo>
                <a:cubicBezTo>
                  <a:pt x="121003" y="369542"/>
                  <a:pt x="17815" y="325091"/>
                  <a:pt x="3528" y="279054"/>
                </a:cubicBezTo>
                <a:cubicBezTo>
                  <a:pt x="-10759" y="233017"/>
                  <a:pt x="20991" y="155229"/>
                  <a:pt x="51153" y="126654"/>
                </a:cubicBezTo>
                <a:cubicBezTo>
                  <a:pt x="81315" y="98079"/>
                  <a:pt x="133703" y="126654"/>
                  <a:pt x="184503" y="107604"/>
                </a:cubicBezTo>
                <a:cubicBezTo>
                  <a:pt x="235303" y="88554"/>
                  <a:pt x="297216" y="18704"/>
                  <a:pt x="355953" y="12354"/>
                </a:cubicBezTo>
                <a:cubicBezTo>
                  <a:pt x="414690" y="6004"/>
                  <a:pt x="476603" y="71091"/>
                  <a:pt x="536928" y="69504"/>
                </a:cubicBezTo>
                <a:cubicBezTo>
                  <a:pt x="597253" y="67917"/>
                  <a:pt x="643291" y="12354"/>
                  <a:pt x="717903" y="2829"/>
                </a:cubicBezTo>
                <a:cubicBezTo>
                  <a:pt x="792515" y="-6696"/>
                  <a:pt x="913166" y="10766"/>
                  <a:pt x="984603" y="12354"/>
                </a:cubicBezTo>
                <a:cubicBezTo>
                  <a:pt x="1056041" y="13941"/>
                  <a:pt x="1089378" y="-16221"/>
                  <a:pt x="1146528" y="12354"/>
                </a:cubicBezTo>
                <a:cubicBezTo>
                  <a:pt x="1203678" y="40929"/>
                  <a:pt x="1300516" y="118717"/>
                  <a:pt x="1327503" y="183804"/>
                </a:cubicBezTo>
                <a:cubicBezTo>
                  <a:pt x="1354490" y="248891"/>
                  <a:pt x="1367190" y="366367"/>
                  <a:pt x="1308453" y="402879"/>
                </a:cubicBezTo>
                <a:cubicBezTo>
                  <a:pt x="1249716" y="439391"/>
                  <a:pt x="1092553" y="401291"/>
                  <a:pt x="975078" y="402879"/>
                </a:cubicBezTo>
                <a:cubicBezTo>
                  <a:pt x="857603" y="404466"/>
                  <a:pt x="695678" y="399704"/>
                  <a:pt x="603603" y="412404"/>
                </a:cubicBezTo>
                <a:cubicBezTo>
                  <a:pt x="511528" y="425104"/>
                  <a:pt x="481365" y="480666"/>
                  <a:pt x="422628" y="479079"/>
                </a:cubicBezTo>
                <a:cubicBezTo>
                  <a:pt x="363891" y="477492"/>
                  <a:pt x="306740" y="401292"/>
                  <a:pt x="251178" y="402879"/>
                </a:cubicBezTo>
                <a:cubicBezTo>
                  <a:pt x="195616" y="404466"/>
                  <a:pt x="117828" y="479079"/>
                  <a:pt x="98778" y="479079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Куб 23"/>
          <p:cNvSpPr/>
          <p:nvPr/>
        </p:nvSpPr>
        <p:spPr>
          <a:xfrm>
            <a:off x="3523778" y="4033297"/>
            <a:ext cx="445752" cy="124533"/>
          </a:xfrm>
          <a:prstGeom prst="cube">
            <a:avLst>
              <a:gd name="adj" fmla="val 42083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3933302" y="3257245"/>
            <a:ext cx="0" cy="381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903939" y="3257245"/>
            <a:ext cx="0" cy="381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3949881" y="3447745"/>
            <a:ext cx="954058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277035" y="3210091"/>
                <a:ext cx="274114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035" y="3210091"/>
                <a:ext cx="274114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Прямая соединительная линия 31"/>
          <p:cNvCxnSpPr/>
          <p:nvPr/>
        </p:nvCxnSpPr>
        <p:spPr>
          <a:xfrm>
            <a:off x="8594676" y="3247952"/>
            <a:ext cx="0" cy="381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9565313" y="3247952"/>
            <a:ext cx="0" cy="381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8611255" y="3438452"/>
            <a:ext cx="954058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938409" y="3200798"/>
                <a:ext cx="274114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8409" y="3200798"/>
                <a:ext cx="27411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Овал 35"/>
          <p:cNvSpPr/>
          <p:nvPr/>
        </p:nvSpPr>
        <p:spPr>
          <a:xfrm>
            <a:off x="6329332" y="5173025"/>
            <a:ext cx="3467100" cy="1238095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6838919" y="5306869"/>
            <a:ext cx="2447925" cy="913411"/>
          </a:xfrm>
          <a:prstGeom prst="ellipse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7122049" y="5318991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7141444" y="5229158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7171048" y="5125653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7208320" y="5030545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7243812" y="4935941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7281907" y="4849490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7322807" y="4755123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7358807" y="4657889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7395921" y="4571452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7437901" y="4479287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7465884" y="4384619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7489455" y="4304750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7520716" y="4210146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7551977" y="4123695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577848" y="4041578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7594770" y="3962842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7618341" y="3879056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7641912" y="3784394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>
            <a:off x="7856178" y="3798827"/>
            <a:ext cx="1589576" cy="792599"/>
          </a:xfrm>
          <a:custGeom>
            <a:avLst/>
            <a:gdLst>
              <a:gd name="connsiteX0" fmla="*/ 140865 w 1589576"/>
              <a:gd name="connsiteY0" fmla="*/ 542973 h 610372"/>
              <a:gd name="connsiteX1" fmla="*/ 150390 w 1589576"/>
              <a:gd name="connsiteY1" fmla="*/ 419148 h 610372"/>
              <a:gd name="connsiteX2" fmla="*/ 7515 w 1589576"/>
              <a:gd name="connsiteY2" fmla="*/ 323898 h 610372"/>
              <a:gd name="connsiteX3" fmla="*/ 55140 w 1589576"/>
              <a:gd name="connsiteY3" fmla="*/ 161973 h 610372"/>
              <a:gd name="connsiteX4" fmla="*/ 350415 w 1589576"/>
              <a:gd name="connsiteY4" fmla="*/ 76248 h 610372"/>
              <a:gd name="connsiteX5" fmla="*/ 607590 w 1589576"/>
              <a:gd name="connsiteY5" fmla="*/ 66723 h 610372"/>
              <a:gd name="connsiteX6" fmla="*/ 750465 w 1589576"/>
              <a:gd name="connsiteY6" fmla="*/ 48 h 610372"/>
              <a:gd name="connsiteX7" fmla="*/ 950490 w 1589576"/>
              <a:gd name="connsiteY7" fmla="*/ 57198 h 610372"/>
              <a:gd name="connsiteX8" fmla="*/ 1036215 w 1589576"/>
              <a:gd name="connsiteY8" fmla="*/ 123873 h 610372"/>
              <a:gd name="connsiteX9" fmla="*/ 1255290 w 1589576"/>
              <a:gd name="connsiteY9" fmla="*/ 190548 h 610372"/>
              <a:gd name="connsiteX10" fmla="*/ 1512465 w 1589576"/>
              <a:gd name="connsiteY10" fmla="*/ 171498 h 610372"/>
              <a:gd name="connsiteX11" fmla="*/ 1588665 w 1589576"/>
              <a:gd name="connsiteY11" fmla="*/ 476298 h 610372"/>
              <a:gd name="connsiteX12" fmla="*/ 1474365 w 1589576"/>
              <a:gd name="connsiteY12" fmla="*/ 400098 h 610372"/>
              <a:gd name="connsiteX13" fmla="*/ 1245765 w 1589576"/>
              <a:gd name="connsiteY13" fmla="*/ 390573 h 610372"/>
              <a:gd name="connsiteX14" fmla="*/ 979065 w 1589576"/>
              <a:gd name="connsiteY14" fmla="*/ 542973 h 610372"/>
              <a:gd name="connsiteX15" fmla="*/ 798090 w 1589576"/>
              <a:gd name="connsiteY15" fmla="*/ 609648 h 610372"/>
              <a:gd name="connsiteX16" fmla="*/ 674265 w 1589576"/>
              <a:gd name="connsiteY16" fmla="*/ 504873 h 610372"/>
              <a:gd name="connsiteX17" fmla="*/ 445665 w 1589576"/>
              <a:gd name="connsiteY17" fmla="*/ 533448 h 610372"/>
              <a:gd name="connsiteX18" fmla="*/ 226590 w 1589576"/>
              <a:gd name="connsiteY18" fmla="*/ 523923 h 610372"/>
              <a:gd name="connsiteX19" fmla="*/ 140865 w 1589576"/>
              <a:gd name="connsiteY19" fmla="*/ 542973 h 61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89576" h="610372">
                <a:moveTo>
                  <a:pt x="140865" y="542973"/>
                </a:moveTo>
                <a:cubicBezTo>
                  <a:pt x="128165" y="525510"/>
                  <a:pt x="172615" y="455660"/>
                  <a:pt x="150390" y="419148"/>
                </a:cubicBezTo>
                <a:cubicBezTo>
                  <a:pt x="128165" y="382636"/>
                  <a:pt x="23390" y="366760"/>
                  <a:pt x="7515" y="323898"/>
                </a:cubicBezTo>
                <a:cubicBezTo>
                  <a:pt x="-8360" y="281036"/>
                  <a:pt x="-2010" y="203248"/>
                  <a:pt x="55140" y="161973"/>
                </a:cubicBezTo>
                <a:cubicBezTo>
                  <a:pt x="112290" y="120698"/>
                  <a:pt x="258340" y="92123"/>
                  <a:pt x="350415" y="76248"/>
                </a:cubicBezTo>
                <a:cubicBezTo>
                  <a:pt x="442490" y="60373"/>
                  <a:pt x="540915" y="79423"/>
                  <a:pt x="607590" y="66723"/>
                </a:cubicBezTo>
                <a:cubicBezTo>
                  <a:pt x="674265" y="54023"/>
                  <a:pt x="693315" y="1635"/>
                  <a:pt x="750465" y="48"/>
                </a:cubicBezTo>
                <a:cubicBezTo>
                  <a:pt x="807615" y="-1540"/>
                  <a:pt x="902865" y="36560"/>
                  <a:pt x="950490" y="57198"/>
                </a:cubicBezTo>
                <a:cubicBezTo>
                  <a:pt x="998115" y="77835"/>
                  <a:pt x="985415" y="101648"/>
                  <a:pt x="1036215" y="123873"/>
                </a:cubicBezTo>
                <a:cubicBezTo>
                  <a:pt x="1087015" y="146098"/>
                  <a:pt x="1175915" y="182611"/>
                  <a:pt x="1255290" y="190548"/>
                </a:cubicBezTo>
                <a:cubicBezTo>
                  <a:pt x="1334665" y="198485"/>
                  <a:pt x="1456903" y="123873"/>
                  <a:pt x="1512465" y="171498"/>
                </a:cubicBezTo>
                <a:cubicBezTo>
                  <a:pt x="1568027" y="219123"/>
                  <a:pt x="1595015" y="438198"/>
                  <a:pt x="1588665" y="476298"/>
                </a:cubicBezTo>
                <a:cubicBezTo>
                  <a:pt x="1582315" y="514398"/>
                  <a:pt x="1531515" y="414385"/>
                  <a:pt x="1474365" y="400098"/>
                </a:cubicBezTo>
                <a:cubicBezTo>
                  <a:pt x="1417215" y="385810"/>
                  <a:pt x="1328315" y="366760"/>
                  <a:pt x="1245765" y="390573"/>
                </a:cubicBezTo>
                <a:cubicBezTo>
                  <a:pt x="1163215" y="414385"/>
                  <a:pt x="1053677" y="506461"/>
                  <a:pt x="979065" y="542973"/>
                </a:cubicBezTo>
                <a:cubicBezTo>
                  <a:pt x="904453" y="579485"/>
                  <a:pt x="848890" y="615998"/>
                  <a:pt x="798090" y="609648"/>
                </a:cubicBezTo>
                <a:cubicBezTo>
                  <a:pt x="747290" y="603298"/>
                  <a:pt x="733003" y="517573"/>
                  <a:pt x="674265" y="504873"/>
                </a:cubicBezTo>
                <a:cubicBezTo>
                  <a:pt x="615528" y="492173"/>
                  <a:pt x="520277" y="530273"/>
                  <a:pt x="445665" y="533448"/>
                </a:cubicBezTo>
                <a:cubicBezTo>
                  <a:pt x="371053" y="536623"/>
                  <a:pt x="277390" y="523923"/>
                  <a:pt x="226590" y="523923"/>
                </a:cubicBezTo>
                <a:cubicBezTo>
                  <a:pt x="175790" y="523923"/>
                  <a:pt x="153565" y="560436"/>
                  <a:pt x="140865" y="542973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Куб 60"/>
          <p:cNvSpPr/>
          <p:nvPr/>
        </p:nvSpPr>
        <p:spPr>
          <a:xfrm>
            <a:off x="8144229" y="4030980"/>
            <a:ext cx="445752" cy="124533"/>
          </a:xfrm>
          <a:prstGeom prst="cube">
            <a:avLst>
              <a:gd name="adj" fmla="val 42083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rot="16200000">
            <a:off x="10366326" y="3917139"/>
            <a:ext cx="0" cy="381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rot="16200000">
            <a:off x="10366326" y="5767983"/>
            <a:ext cx="0" cy="381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flipH="1" flipV="1">
            <a:off x="10374159" y="4114397"/>
            <a:ext cx="8091" cy="184408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10266329" y="4797779"/>
                <a:ext cx="309379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6329" y="4797779"/>
                <a:ext cx="309379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195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52399" y="542925"/>
            <a:ext cx="11868151" cy="6227152"/>
          </a:xfrm>
          <a:prstGeom prst="roundRect">
            <a:avLst>
              <a:gd name="adj" fmla="val 15670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13202" y="94128"/>
            <a:ext cx="6777318" cy="925047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23613" y="127426"/>
            <a:ext cx="42016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Объём шара</a:t>
            </a:r>
            <a:endParaRPr lang="ru-RU" sz="4800" dirty="0"/>
          </a:p>
        </p:txBody>
      </p:sp>
      <p:pic>
        <p:nvPicPr>
          <p:cNvPr id="2050" name="Picture 2" descr="Картинки по запросу &quot;шар геометрия&quot;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920" y="1598894"/>
            <a:ext cx="42672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5964" y="1149661"/>
                <a:ext cx="6710742" cy="6121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ru-RU" sz="4800" b="1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Теорема</a:t>
                </a:r>
                <a:r>
                  <a:rPr lang="en-US" sz="4800" b="1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sz="4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Объём шара радиуса  </a:t>
                </a:r>
                <a:r>
                  <a:rPr lang="en-US" sz="4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𝑹</m:t>
                    </m:r>
                  </m:oMath>
                </a14:m>
                <a:r>
                  <a:rPr lang="en-US" sz="4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равен</a:t>
                </a:r>
                <a:endParaRPr lang="en-US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4800" b="1" dirty="0" smtClean="0"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𝑽</m:t>
                    </m:r>
                    <m:r>
                      <a:rPr lang="en-US" sz="4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  <m:r>
                      <a:rPr lang="en-US" sz="4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𝝅</m:t>
                    </m:r>
                    <m:sSup>
                      <m:sSupPr>
                        <m:ctrlPr>
                          <a:rPr lang="en-US" sz="48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𝑹</m:t>
                        </m:r>
                      </m:e>
                      <m:sup>
                        <m:r>
                          <a:rPr lang="en-US" sz="4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ru-RU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64" y="1149661"/>
                <a:ext cx="6710742" cy="612167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utoShape 2" descr="Картинки по запросу &quot;объем шар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6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04775" y="104775"/>
            <a:ext cx="11963400" cy="6665302"/>
          </a:xfrm>
          <a:prstGeom prst="roundRect">
            <a:avLst>
              <a:gd name="adj" fmla="val 808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08110" y="773750"/>
            <a:ext cx="4200524" cy="955639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86474" y="842475"/>
            <a:ext cx="31438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Задача №1</a:t>
            </a:r>
            <a:endParaRPr lang="ru-RU" sz="4000" dirty="0"/>
          </a:p>
        </p:txBody>
      </p:sp>
      <p:pic>
        <p:nvPicPr>
          <p:cNvPr id="5122" name="Picture 2" descr="Картинки по запросу &quot;3d book question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0" b="16625"/>
          <a:stretch/>
        </p:blipFill>
        <p:spPr bwMode="auto">
          <a:xfrm>
            <a:off x="2381250" y="312391"/>
            <a:ext cx="3279774" cy="1878359"/>
          </a:xfrm>
          <a:prstGeom prst="ellipse">
            <a:avLst/>
          </a:prstGeom>
          <a:noFill/>
          <a:ln w="3810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0987" y="2338857"/>
            <a:ext cx="116109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Найдите радиус шара В, если объём шара В </a:t>
            </a:r>
            <a:r>
              <a:rPr lang="ru-RU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два раза больше его объёма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426971" y="5200036"/>
            <a:ext cx="1316604" cy="1238249"/>
          </a:xfrm>
          <a:prstGeom prst="ellipse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145270" y="4829175"/>
            <a:ext cx="1712458" cy="1644479"/>
          </a:xfrm>
          <a:prstGeom prst="ellipse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94510" y="5655412"/>
            <a:ext cx="827727" cy="8668"/>
          </a:xfrm>
          <a:prstGeom prst="line">
            <a:avLst/>
          </a:prstGeom>
          <a:ln w="5715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118591" y="5842896"/>
            <a:ext cx="603286" cy="8668"/>
          </a:xfrm>
          <a:prstGeom prst="line">
            <a:avLst/>
          </a:prstGeom>
          <a:ln w="3810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6959019" y="5605948"/>
            <a:ext cx="95340" cy="9093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085273" y="5810492"/>
            <a:ext cx="66636" cy="648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122514" y="5540535"/>
                <a:ext cx="48731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  см</m:t>
                      </m:r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514" y="5540535"/>
                <a:ext cx="487313" cy="246221"/>
              </a:xfrm>
              <a:prstGeom prst="rect">
                <a:avLst/>
              </a:prstGeom>
              <a:blipFill rotWithShape="1">
                <a:blip r:embed="rId3"/>
                <a:stretch>
                  <a:fillRect l="-8750" r="-6250"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128648" y="5328949"/>
                <a:ext cx="5354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 см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8648" y="5328949"/>
                <a:ext cx="535403" cy="276999"/>
              </a:xfrm>
              <a:prstGeom prst="rect">
                <a:avLst/>
              </a:prstGeom>
              <a:blipFill rotWithShape="1">
                <a:blip r:embed="rId4"/>
                <a:stretch>
                  <a:fillRect l="-4545" r="-7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824329" y="6080449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329" y="6080449"/>
                <a:ext cx="227626" cy="307777"/>
              </a:xfrm>
              <a:prstGeom prst="rect">
                <a:avLst/>
              </a:prstGeom>
              <a:blipFill>
                <a:blip r:embed="rId5"/>
                <a:stretch>
                  <a:fillRect l="-23684" r="-26316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731393" y="6068222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393" y="6068222"/>
                <a:ext cx="243656" cy="307777"/>
              </a:xfrm>
              <a:prstGeom prst="rect">
                <a:avLst/>
              </a:prstGeom>
              <a:blipFill>
                <a:blip r:embed="rId6"/>
                <a:stretch>
                  <a:fillRect l="-22500" r="-2500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448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4775" y="104775"/>
            <a:ext cx="11963400" cy="6665302"/>
          </a:xfrm>
          <a:prstGeom prst="roundRect">
            <a:avLst>
              <a:gd name="adj" fmla="val 808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31976" y="688455"/>
            <a:ext cx="6623031" cy="903577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65639" y="755522"/>
            <a:ext cx="28043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Решение</a:t>
            </a:r>
            <a:endParaRPr lang="ru-RU" sz="4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727" y="276891"/>
            <a:ext cx="2743004" cy="1795749"/>
          </a:xfrm>
          <a:prstGeom prst="ellipse">
            <a:avLst/>
          </a:prstGeom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10" name="TextBox 9"/>
          <p:cNvSpPr txBox="1"/>
          <p:nvPr/>
        </p:nvSpPr>
        <p:spPr>
          <a:xfrm>
            <a:off x="1442777" y="2210143"/>
            <a:ext cx="17716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Дано</a:t>
            </a:r>
            <a:r>
              <a:rPr lang="en-US" sz="40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42777" y="2948555"/>
                <a:ext cx="259276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𝒓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см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777" y="2948555"/>
                <a:ext cx="2592763" cy="707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33736" y="5163791"/>
                <a:ext cx="174945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𝒓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𝑩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?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736" y="5163791"/>
                <a:ext cx="1749453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269808" y="3686967"/>
                <a:ext cx="262655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𝑽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𝑩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sSub>
                        <m:sSubPr>
                          <m:ctrlPr>
                            <a:rPr lang="en-US" sz="4000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𝑽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808" y="3686967"/>
                <a:ext cx="2626553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442777" y="4471728"/>
            <a:ext cx="2037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Найти</a:t>
            </a:r>
            <a:r>
              <a:rPr lang="en-US" sz="40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014234" y="2154316"/>
                <a:ext cx="4388637" cy="8874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ru-RU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sSup>
                      <m:sSupPr>
                        <m:ctrlPr>
                          <a:rPr lang="ru-RU" sz="40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ru-RU" sz="4000" b="1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ru-RU" sz="4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ru-RU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sSup>
                      <m:sSupPr>
                        <m:ctrlPr>
                          <a:rPr lang="ru-RU" sz="40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ru-RU" sz="4000" b="1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234" y="2154316"/>
                <a:ext cx="4388637" cy="887487"/>
              </a:xfrm>
              <a:prstGeom prst="rect">
                <a:avLst/>
              </a:prstGeom>
              <a:blipFill>
                <a:blip r:embed="rId6"/>
                <a:stretch>
                  <a:fillRect l="-1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856016" y="3411099"/>
                <a:ext cx="4705071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ru-RU" sz="4000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ru-RU" sz="4000" b="1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ru-RU" sz="4000" b="1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ru-RU" sz="4000" b="1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016" y="3411099"/>
                <a:ext cx="4705071" cy="6294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964482" y="4413691"/>
                <a:ext cx="2358017" cy="691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ad>
                        <m:radPr>
                          <m:ctrlPr>
                            <a:rPr lang="en-US" sz="4000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g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4482" y="4413691"/>
                <a:ext cx="2358017" cy="6919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932043" y="5517734"/>
                <a:ext cx="3138295" cy="7716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000" b="1" dirty="0" smtClean="0">
                    <a:solidFill>
                      <a:srgbClr val="9900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Ответ</a:t>
                </a:r>
                <a:r>
                  <a:rPr lang="en-US" sz="4000" b="1" dirty="0" smtClean="0">
                    <a:solidFill>
                      <a:srgbClr val="9900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ad>
                      <m:radPr>
                        <m:ctrlPr>
                          <a:rPr lang="en-US" sz="40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g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endParaRPr lang="ru-RU" sz="4000" b="1" dirty="0">
                  <a:solidFill>
                    <a:srgbClr val="9900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2043" y="5517734"/>
                <a:ext cx="3138295" cy="771686"/>
              </a:xfrm>
              <a:prstGeom prst="rect">
                <a:avLst/>
              </a:prstGeom>
              <a:blipFill rotWithShape="1">
                <a:blip r:embed="rId9"/>
                <a:stretch>
                  <a:fillRect l="-2330" t="-6299" b="-322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Прямая соединительная линия 33"/>
          <p:cNvCxnSpPr/>
          <p:nvPr/>
        </p:nvCxnSpPr>
        <p:spPr>
          <a:xfrm flipH="1">
            <a:off x="5337089" y="2387979"/>
            <a:ext cx="9525" cy="33051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00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04775" y="104775"/>
            <a:ext cx="11963400" cy="6665302"/>
          </a:xfrm>
          <a:prstGeom prst="roundRect">
            <a:avLst>
              <a:gd name="adj" fmla="val 808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08110" y="773750"/>
            <a:ext cx="4200524" cy="955639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86474" y="842475"/>
            <a:ext cx="34231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Задача №2</a:t>
            </a:r>
            <a:endParaRPr lang="ru-RU" sz="4400" dirty="0"/>
          </a:p>
        </p:txBody>
      </p:sp>
      <p:pic>
        <p:nvPicPr>
          <p:cNvPr id="5122" name="Picture 2" descr="Картинки по запросу &quot;3d book question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0" b="16625"/>
          <a:stretch/>
        </p:blipFill>
        <p:spPr bwMode="auto">
          <a:xfrm>
            <a:off x="2381250" y="312391"/>
            <a:ext cx="3279774" cy="1878359"/>
          </a:xfrm>
          <a:prstGeom prst="ellipse">
            <a:avLst/>
          </a:prstGeom>
          <a:noFill/>
          <a:ln w="3810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95299" y="2331500"/>
                <a:ext cx="11182349" cy="2325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ru-RU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Объём куба равен 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𝟖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48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4800" b="1" i="1" smtClean="0">
                            <a:latin typeface="Cambria Math"/>
                            <a:cs typeface="Arial" panose="020B0604020202020204" pitchFamily="34" charset="0"/>
                          </a:rPr>
                          <m:t>м</m:t>
                        </m:r>
                      </m:e>
                      <m:sup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Найдите объём  шара вписанного в этот куб 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99" y="2331500"/>
                <a:ext cx="11182349" cy="2325060"/>
              </a:xfrm>
              <a:prstGeom prst="rect">
                <a:avLst/>
              </a:prstGeom>
              <a:blipFill rotWithShape="1">
                <a:blip r:embed="rId3"/>
                <a:stretch>
                  <a:fillRect l="-2452" t="-5497" r="-2452" b="-125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" descr="Картинки по запросу &quot;задачи с решениям шар вписанной в кубе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828" y="4051749"/>
            <a:ext cx="2762250" cy="258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90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4775" y="104775"/>
            <a:ext cx="11963400" cy="6665302"/>
          </a:xfrm>
          <a:prstGeom prst="roundRect">
            <a:avLst>
              <a:gd name="adj" fmla="val 808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15764" y="650337"/>
            <a:ext cx="6623031" cy="903577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57533" y="691463"/>
            <a:ext cx="28043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Решение</a:t>
            </a:r>
            <a:endParaRPr lang="ru-RU" sz="4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727" y="197368"/>
            <a:ext cx="2743004" cy="1795749"/>
          </a:xfrm>
          <a:prstGeom prst="ellipse">
            <a:avLst/>
          </a:prstGeom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10" name="TextBox 9"/>
          <p:cNvSpPr txBox="1"/>
          <p:nvPr/>
        </p:nvSpPr>
        <p:spPr>
          <a:xfrm>
            <a:off x="594312" y="1995433"/>
            <a:ext cx="17716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Дано</a:t>
            </a:r>
            <a:r>
              <a:rPr lang="en-US" sz="40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08524" y="2815092"/>
                <a:ext cx="3188293" cy="792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𝑽</m:t>
                          </m:r>
                        </m:e>
                        <m:sub>
                          <m:r>
                            <a:rPr lang="ru-RU" sz="4000" b="1" i="1" smtClean="0">
                              <a:latin typeface="Cambria Math"/>
                              <a:cs typeface="Arial" panose="020B0604020202020204" pitchFamily="34" charset="0"/>
                            </a:rPr>
                            <m:t> куб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4000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ru-RU" sz="4000" b="1" i="1" smtClean="0">
                              <a:latin typeface="Cambria Math"/>
                              <a:cs typeface="Arial" panose="020B0604020202020204" pitchFamily="34" charset="0"/>
                            </a:rPr>
                            <m:t>м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24" y="2815092"/>
                <a:ext cx="3188293" cy="79265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49885" y="4194999"/>
                <a:ext cx="2227148" cy="7630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𝑽</m:t>
                          </m:r>
                        </m:e>
                        <m:sub>
                          <m:r>
                            <a:rPr lang="ru-RU" sz="4000" b="1" i="1" smtClean="0">
                              <a:latin typeface="Cambria Math"/>
                              <a:cs typeface="Arial" panose="020B0604020202020204" pitchFamily="34" charset="0"/>
                            </a:rPr>
                            <m:t>шар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?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85" y="4194999"/>
                <a:ext cx="2227148" cy="76309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94312" y="3546448"/>
            <a:ext cx="21804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Найти </a:t>
            </a:r>
            <a:r>
              <a:rPr lang="en-US" sz="40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503659" y="2043609"/>
                <a:ext cx="2296013" cy="7003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𝑽</m:t>
                          </m:r>
                        </m:e>
                        <m:sub>
                          <m:r>
                            <a:rPr lang="ru-RU" sz="4000" b="1" i="1" smtClean="0">
                              <a:latin typeface="Cambria Math"/>
                              <a:cs typeface="Arial" panose="020B0604020202020204" pitchFamily="34" charset="0"/>
                            </a:rPr>
                            <m:t>куб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659" y="2043609"/>
                <a:ext cx="2296013" cy="7003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503659" y="2861258"/>
                <a:ext cx="2874312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659" y="2861258"/>
                <a:ext cx="2874312" cy="6294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503659" y="5596846"/>
                <a:ext cx="3495188" cy="9798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000" b="1" dirty="0" smtClean="0">
                    <a:solidFill>
                      <a:srgbClr val="9900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Ответ</a:t>
                </a:r>
                <a:r>
                  <a:rPr lang="en-US" sz="4000" b="1" dirty="0" smtClean="0">
                    <a:solidFill>
                      <a:srgbClr val="9900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4000" b="1" i="1" smtClean="0">
                            <a:latin typeface="Cambria Math"/>
                            <a:cs typeface="Arial" panose="020B0604020202020204" pitchFamily="34" charset="0"/>
                          </a:rPr>
                          <m:t>м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</m:oMath>
                </a14:m>
                <a:endParaRPr lang="ru-RU" sz="4000" b="1" dirty="0">
                  <a:solidFill>
                    <a:srgbClr val="9900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659" y="5596846"/>
                <a:ext cx="3495188" cy="979820"/>
              </a:xfrm>
              <a:prstGeom prst="rect">
                <a:avLst/>
              </a:prstGeom>
              <a:blipFill rotWithShape="1">
                <a:blip r:embed="rId7"/>
                <a:stretch>
                  <a:fillRect l="-2269" b="-111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503659" y="3605874"/>
                <a:ext cx="186551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м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659" y="3605874"/>
                <a:ext cx="1865511" cy="61555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406785" y="1993117"/>
                <a:ext cx="1291636" cy="8179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𝒓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6785" y="1993117"/>
                <a:ext cx="1291636" cy="81798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433549" y="4267366"/>
                <a:ext cx="7594708" cy="9798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𝑽</m:t>
                        </m:r>
                      </m:e>
                      <m:sub>
                        <m:r>
                          <a:rPr lang="ru-RU" sz="4000" b="1" i="1" smtClean="0">
                            <a:latin typeface="Cambria Math"/>
                            <a:cs typeface="Arial" panose="020B0604020202020204" pitchFamily="34" charset="0"/>
                          </a:rPr>
                          <m:t>шар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4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ru-RU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sSup>
                      <m:sSupPr>
                        <m:ctrlPr>
                          <a:rPr lang="ru-RU" sz="40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40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4000" b="1" i="1" smtClean="0">
                            <a:latin typeface="Cambria Math"/>
                            <a:cs typeface="Arial" panose="020B0604020202020204" pitchFamily="34" charset="0"/>
                          </a:rPr>
                          <m:t>м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000" dirty="0" smtClean="0"/>
                  <a:t> </a:t>
                </a:r>
                <a:endParaRPr lang="ru-RU" sz="40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549" y="4267366"/>
                <a:ext cx="7594708" cy="9798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406785" y="3228835"/>
                <a:ext cx="2714718" cy="8862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𝒓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м</m:t>
                    </m:r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6785" y="3228835"/>
                <a:ext cx="2714718" cy="88620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/>
          <p:cNvCxnSpPr/>
          <p:nvPr/>
        </p:nvCxnSpPr>
        <p:spPr>
          <a:xfrm>
            <a:off x="4171950" y="2181225"/>
            <a:ext cx="0" cy="28765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05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04775" y="104775"/>
            <a:ext cx="11963400" cy="6665302"/>
          </a:xfrm>
          <a:prstGeom prst="roundRect">
            <a:avLst>
              <a:gd name="adj" fmla="val 808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08110" y="773750"/>
            <a:ext cx="4200524" cy="955639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86474" y="842475"/>
            <a:ext cx="31438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Задача №3</a:t>
            </a:r>
            <a:endParaRPr lang="ru-RU" sz="4000" dirty="0"/>
          </a:p>
        </p:txBody>
      </p:sp>
      <p:pic>
        <p:nvPicPr>
          <p:cNvPr id="5122" name="Picture 2" descr="Картинки по запросу &quot;3d book question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0" b="16625"/>
          <a:stretch/>
        </p:blipFill>
        <p:spPr bwMode="auto">
          <a:xfrm>
            <a:off x="2381250" y="312391"/>
            <a:ext cx="3279774" cy="1878359"/>
          </a:xfrm>
          <a:prstGeom prst="ellipse">
            <a:avLst/>
          </a:prstGeom>
          <a:noFill/>
          <a:ln w="3810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2536" y="2554868"/>
            <a:ext cx="75410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Найдите объём тела, полученного вращением полукруга, вокруг вертикального диаметра 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Хорда 2"/>
          <p:cNvSpPr/>
          <p:nvPr/>
        </p:nvSpPr>
        <p:spPr>
          <a:xfrm rot="20234444" flipH="1">
            <a:off x="8679080" y="2956344"/>
            <a:ext cx="2603632" cy="2623762"/>
          </a:xfrm>
          <a:prstGeom prst="chord">
            <a:avLst>
              <a:gd name="adj1" fmla="val 3616763"/>
              <a:gd name="adj2" fmla="val 15273450"/>
            </a:avLst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9363075" y="2949012"/>
            <a:ext cx="9525" cy="263842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8743950" y="4037391"/>
                <a:ext cx="1006612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см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3950" y="4037391"/>
                <a:ext cx="1006612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951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867</Words>
  <Application>Microsoft Office PowerPoint</Application>
  <PresentationFormat>Произвольный</PresentationFormat>
  <Paragraphs>124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Flesh</cp:lastModifiedBy>
  <cp:revision>58</cp:revision>
  <dcterms:created xsi:type="dcterms:W3CDTF">2021-02-06T04:44:01Z</dcterms:created>
  <dcterms:modified xsi:type="dcterms:W3CDTF">2021-02-15T03:13:16Z</dcterms:modified>
</cp:coreProperties>
</file>