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0" r:id="rId2"/>
    <p:sldId id="257" r:id="rId3"/>
    <p:sldId id="262" r:id="rId4"/>
    <p:sldId id="258" r:id="rId5"/>
    <p:sldId id="259" r:id="rId6"/>
    <p:sldId id="264" r:id="rId7"/>
    <p:sldId id="265" r:id="rId8"/>
    <p:sldId id="266" r:id="rId9"/>
    <p:sldId id="267" r:id="rId10"/>
    <p:sldId id="268" r:id="rId11"/>
    <p:sldId id="269" r:id="rId12"/>
    <p:sldId id="272" r:id="rId13"/>
    <p:sldId id="273" r:id="rId14"/>
    <p:sldId id="274" r:id="rId15"/>
    <p:sldId id="270" r:id="rId16"/>
    <p:sldId id="271" r:id="rId17"/>
    <p:sldId id="275" r:id="rId18"/>
    <p:sldId id="276" r:id="rId19"/>
    <p:sldId id="277" r:id="rId20"/>
    <p:sldId id="261" r:id="rId2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00CC"/>
    <a:srgbClr val="33CC33"/>
    <a:srgbClr val="990099"/>
    <a:srgbClr val="66FF33"/>
    <a:srgbClr val="800080"/>
    <a:srgbClr val="0000CC"/>
    <a:srgbClr val="CCFFFF"/>
    <a:srgbClr val="66FFFF"/>
    <a:srgbClr val="FFFF00"/>
    <a:srgbClr val="FFC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-756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DC0474-DEDF-4647-93DB-8A2C66D88DF7}" type="datetimeFigureOut">
              <a:rPr lang="ru-RU" smtClean="0"/>
              <a:t>15.02.2021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435509-C642-41A2-9AD7-FEA30FFE53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47397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DC0474-DEDF-4647-93DB-8A2C66D88DF7}" type="datetimeFigureOut">
              <a:rPr lang="ru-RU" smtClean="0"/>
              <a:t>15.02.2021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435509-C642-41A2-9AD7-FEA30FFE53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31258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DC0474-DEDF-4647-93DB-8A2C66D88DF7}" type="datetimeFigureOut">
              <a:rPr lang="ru-RU" smtClean="0"/>
              <a:t>15.02.2021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435509-C642-41A2-9AD7-FEA30FFE53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6353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DC0474-DEDF-4647-93DB-8A2C66D88DF7}" type="datetimeFigureOut">
              <a:rPr lang="ru-RU" smtClean="0"/>
              <a:t>15.02.2021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435509-C642-41A2-9AD7-FEA30FFE53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08646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DC0474-DEDF-4647-93DB-8A2C66D88DF7}" type="datetimeFigureOut">
              <a:rPr lang="ru-RU" smtClean="0"/>
              <a:t>15.02.2021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435509-C642-41A2-9AD7-FEA30FFE53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6990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DC0474-DEDF-4647-93DB-8A2C66D88DF7}" type="datetimeFigureOut">
              <a:rPr lang="ru-RU" smtClean="0"/>
              <a:t>15.02.2021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435509-C642-41A2-9AD7-FEA30FFE53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35880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DC0474-DEDF-4647-93DB-8A2C66D88DF7}" type="datetimeFigureOut">
              <a:rPr lang="ru-RU" smtClean="0"/>
              <a:t>15.02.2021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435509-C642-41A2-9AD7-FEA30FFE53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06209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DC0474-DEDF-4647-93DB-8A2C66D88DF7}" type="datetimeFigureOut">
              <a:rPr lang="ru-RU" smtClean="0"/>
              <a:t>15.02.2021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435509-C642-41A2-9AD7-FEA30FFE53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228168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DC0474-DEDF-4647-93DB-8A2C66D88DF7}" type="datetimeFigureOut">
              <a:rPr lang="ru-RU" smtClean="0"/>
              <a:t>15.02.2021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435509-C642-41A2-9AD7-FEA30FFE53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45782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DC0474-DEDF-4647-93DB-8A2C66D88DF7}" type="datetimeFigureOut">
              <a:rPr lang="ru-RU" smtClean="0"/>
              <a:t>15.02.2021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435509-C642-41A2-9AD7-FEA30FFE53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257791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DC0474-DEDF-4647-93DB-8A2C66D88DF7}" type="datetimeFigureOut">
              <a:rPr lang="ru-RU" smtClean="0"/>
              <a:t>15.02.2021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435509-C642-41A2-9AD7-FEA30FFE53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51115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DC0474-DEDF-4647-93DB-8A2C66D88DF7}" type="datetimeFigureOut">
              <a:rPr lang="ru-RU" smtClean="0"/>
              <a:t>15.02.2021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435509-C642-41A2-9AD7-FEA30FFE53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560088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image" Target="../media/image39.png"/><Relationship Id="rId7" Type="http://schemas.openxmlformats.org/officeDocument/2006/relationships/image" Target="../media/image44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1.png"/><Relationship Id="rId11" Type="http://schemas.openxmlformats.org/officeDocument/2006/relationships/image" Target="../media/image48.png"/><Relationship Id="rId5" Type="http://schemas.openxmlformats.org/officeDocument/2006/relationships/image" Target="../media/image42.png"/><Relationship Id="rId10" Type="http://schemas.openxmlformats.org/officeDocument/2006/relationships/image" Target="../media/image46.png"/><Relationship Id="rId4" Type="http://schemas.openxmlformats.org/officeDocument/2006/relationships/image" Target="../media/image40.png"/><Relationship Id="rId9" Type="http://schemas.openxmlformats.org/officeDocument/2006/relationships/image" Target="../media/image4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NULL"/><Relationship Id="rId3" Type="http://schemas.openxmlformats.org/officeDocument/2006/relationships/image" Target="../media/image50.png"/><Relationship Id="rId7" Type="http://schemas.openxmlformats.org/officeDocument/2006/relationships/image" Target="NULL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Relationship Id="rId6" Type="http://schemas.openxmlformats.org/officeDocument/2006/relationships/image" Target="NULL"/><Relationship Id="rId4" Type="http://schemas.openxmlformats.org/officeDocument/2006/relationships/image" Target="../media/image51.png"/><Relationship Id="rId9" Type="http://schemas.openxmlformats.org/officeDocument/2006/relationships/image" Target="../media/image14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png"/><Relationship Id="rId13" Type="http://schemas.openxmlformats.org/officeDocument/2006/relationships/image" Target="../media/image64.png"/><Relationship Id="rId3" Type="http://schemas.openxmlformats.org/officeDocument/2006/relationships/image" Target="../media/image53.png"/><Relationship Id="rId7" Type="http://schemas.openxmlformats.org/officeDocument/2006/relationships/image" Target="../media/image58.png"/><Relationship Id="rId12" Type="http://schemas.openxmlformats.org/officeDocument/2006/relationships/image" Target="../media/image6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7.png"/><Relationship Id="rId11" Type="http://schemas.openxmlformats.org/officeDocument/2006/relationships/image" Target="../media/image62.png"/><Relationship Id="rId5" Type="http://schemas.openxmlformats.org/officeDocument/2006/relationships/image" Target="../media/image56.png"/><Relationship Id="rId10" Type="http://schemas.openxmlformats.org/officeDocument/2006/relationships/image" Target="../media/image54.png"/><Relationship Id="rId4" Type="http://schemas.openxmlformats.org/officeDocument/2006/relationships/image" Target="../media/image55.png"/><Relationship Id="rId9" Type="http://schemas.openxmlformats.org/officeDocument/2006/relationships/image" Target="../media/image60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7.png"/><Relationship Id="rId3" Type="http://schemas.openxmlformats.org/officeDocument/2006/relationships/image" Target="../media/image56.png"/><Relationship Id="rId7" Type="http://schemas.openxmlformats.org/officeDocument/2006/relationships/image" Target="../media/image66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1.png"/><Relationship Id="rId5" Type="http://schemas.openxmlformats.org/officeDocument/2006/relationships/image" Target="../media/image65.png"/><Relationship Id="rId4" Type="http://schemas.openxmlformats.org/officeDocument/2006/relationships/image" Target="../media/image57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8.png"/><Relationship Id="rId5" Type="http://schemas.openxmlformats.org/officeDocument/2006/relationships/image" Target="../media/image75.png"/><Relationship Id="rId4" Type="http://schemas.openxmlformats.org/officeDocument/2006/relationships/image" Target="../media/image71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7" Type="http://schemas.microsoft.com/office/2007/relationships/hdphoto" Target="../media/hdphoto2.wdp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8.png"/><Relationship Id="rId5" Type="http://schemas.openxmlformats.org/officeDocument/2006/relationships/image" Target="../media/image73.png"/><Relationship Id="rId4" Type="http://schemas.openxmlformats.org/officeDocument/2006/relationships/image" Target="../media/image72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82.png"/><Relationship Id="rId3" Type="http://schemas.openxmlformats.org/officeDocument/2006/relationships/image" Target="../media/image78.png"/><Relationship Id="rId7" Type="http://schemas.openxmlformats.org/officeDocument/2006/relationships/image" Target="../media/image81.png"/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0.png"/><Relationship Id="rId5" Type="http://schemas.openxmlformats.org/officeDocument/2006/relationships/image" Target="../media/image77.png"/><Relationship Id="rId4" Type="http://schemas.openxmlformats.org/officeDocument/2006/relationships/image" Target="../media/image79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10.png"/><Relationship Id="rId7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6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20.png"/><Relationship Id="rId7" Type="http://schemas.openxmlformats.org/officeDocument/2006/relationships/image" Target="../media/image2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Relationship Id="rId9" Type="http://schemas.openxmlformats.org/officeDocument/2006/relationships/image" Target="../media/image2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image" Target="../media/image29.png"/><Relationship Id="rId7" Type="http://schemas.openxmlformats.org/officeDocument/2006/relationships/image" Target="../media/image32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png"/><Relationship Id="rId11" Type="http://schemas.openxmlformats.org/officeDocument/2006/relationships/image" Target="../media/image37.png"/><Relationship Id="rId5" Type="http://schemas.openxmlformats.org/officeDocument/2006/relationships/image" Target="../media/image31.png"/><Relationship Id="rId10" Type="http://schemas.openxmlformats.org/officeDocument/2006/relationships/image" Target="../media/image35.png"/><Relationship Id="rId4" Type="http://schemas.openxmlformats.org/officeDocument/2006/relationships/image" Target="../media/image30.png"/><Relationship Id="rId9" Type="http://schemas.openxmlformats.org/officeDocument/2006/relationships/image" Target="../media/image3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ject 5">
            <a:extLst>
              <a:ext uri="{FF2B5EF4-FFF2-40B4-BE49-F238E27FC236}">
                <a16:creationId xmlns=""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657292" y="2334175"/>
            <a:ext cx="608858" cy="1601432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 dirty="0"/>
          </a:p>
        </p:txBody>
      </p:sp>
      <p:sp>
        <p:nvSpPr>
          <p:cNvPr id="13" name="object 6">
            <a:extLst>
              <a:ext uri="{FF2B5EF4-FFF2-40B4-BE49-F238E27FC236}">
                <a16:creationId xmlns=""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657292" y="4182927"/>
            <a:ext cx="608858" cy="1601432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1132" dirty="0"/>
          </a:p>
        </p:txBody>
      </p:sp>
      <p:sp>
        <p:nvSpPr>
          <p:cNvPr id="27" name="object 2">
            <a:extLst>
              <a:ext uri="{FF2B5EF4-FFF2-40B4-BE49-F238E27FC236}">
                <a16:creationId xmlns="" xmlns:a16="http://schemas.microsoft.com/office/drawing/2014/main" id="{393DE3E3-DF3E-4AE1-B671-AEF335445CFC}"/>
              </a:ext>
            </a:extLst>
          </p:cNvPr>
          <p:cNvSpPr/>
          <p:nvPr/>
        </p:nvSpPr>
        <p:spPr>
          <a:xfrm>
            <a:off x="2985" y="-16646"/>
            <a:ext cx="12189015" cy="1926128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 dirty="0"/>
          </a:p>
        </p:txBody>
      </p:sp>
      <p:sp>
        <p:nvSpPr>
          <p:cNvPr id="28" name="object 9">
            <a:extLst>
              <a:ext uri="{FF2B5EF4-FFF2-40B4-BE49-F238E27FC236}">
                <a16:creationId xmlns="" xmlns:a16="http://schemas.microsoft.com/office/drawing/2014/main" id="{F509CE63-EA07-4147-A5FD-1F5904E99FB9}"/>
              </a:ext>
            </a:extLst>
          </p:cNvPr>
          <p:cNvSpPr/>
          <p:nvPr/>
        </p:nvSpPr>
        <p:spPr>
          <a:xfrm>
            <a:off x="9296400" y="450905"/>
            <a:ext cx="2255819" cy="754642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  <a:ln w="38100">
            <a:solidFill>
              <a:schemeClr val="bg1"/>
            </a:solidFill>
          </a:ln>
        </p:spPr>
        <p:txBody>
          <a:bodyPr wrap="square" lIns="0" tIns="0" rIns="0" bIns="0" rtlCol="0"/>
          <a:lstStyle/>
          <a:p>
            <a:endParaRPr sz="2396" dirty="0"/>
          </a:p>
        </p:txBody>
      </p:sp>
      <p:sp>
        <p:nvSpPr>
          <p:cNvPr id="29" name="object 12">
            <a:extLst>
              <a:ext uri="{FF2B5EF4-FFF2-40B4-BE49-F238E27FC236}">
                <a16:creationId xmlns="" xmlns:a16="http://schemas.microsoft.com/office/drawing/2014/main" id="{1009E430-E2A9-4BD4-AC5C-69057C90208A}"/>
              </a:ext>
            </a:extLst>
          </p:cNvPr>
          <p:cNvSpPr txBox="1"/>
          <p:nvPr/>
        </p:nvSpPr>
        <p:spPr>
          <a:xfrm>
            <a:off x="9157348" y="556113"/>
            <a:ext cx="2646217" cy="649433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>
              <a:spcBef>
                <a:spcPts val="265"/>
              </a:spcBef>
            </a:pPr>
            <a:r>
              <a:rPr lang="ru-RU" sz="4000" b="1" spc="21" dirty="0" smtClean="0">
                <a:solidFill>
                  <a:srgbClr val="FEFEFE"/>
                </a:solidFill>
                <a:latin typeface="Arial"/>
                <a:cs typeface="Arial"/>
              </a:rPr>
              <a:t> 11 класс</a:t>
            </a:r>
            <a:endParaRPr sz="4000" dirty="0">
              <a:latin typeface="Arial"/>
              <a:cs typeface="Arial"/>
            </a:endParaRPr>
          </a:p>
        </p:txBody>
      </p:sp>
      <p:sp>
        <p:nvSpPr>
          <p:cNvPr id="30" name="object 2">
            <a:extLst>
              <a:ext uri="{FF2B5EF4-FFF2-40B4-BE49-F238E27FC236}">
                <a16:creationId xmlns="" xmlns:a16="http://schemas.microsoft.com/office/drawing/2014/main" id="{E90F6910-3ECD-4DFB-8ECF-6AF3799CA502}"/>
              </a:ext>
            </a:extLst>
          </p:cNvPr>
          <p:cNvSpPr txBox="1">
            <a:spLocks/>
          </p:cNvSpPr>
          <p:nvPr/>
        </p:nvSpPr>
        <p:spPr>
          <a:xfrm>
            <a:off x="2923263" y="222537"/>
            <a:ext cx="5860519" cy="1138567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defTabSz="1935419">
              <a:spcBef>
                <a:spcPts val="241"/>
              </a:spcBef>
              <a:defRPr/>
            </a:pPr>
            <a:r>
              <a:rPr lang="ru-RU" sz="7196" kern="0" spc="21" dirty="0" smtClean="0">
                <a:solidFill>
                  <a:sysClr val="window" lastClr="FFFFFF"/>
                </a:solidFill>
              </a:rPr>
              <a:t> Геометрия</a:t>
            </a:r>
            <a:endParaRPr lang="en-US" sz="7196" kern="0" spc="21" dirty="0">
              <a:solidFill>
                <a:sysClr val="window" lastClr="FFFFFF"/>
              </a:solidFill>
            </a:endParaRPr>
          </a:p>
        </p:txBody>
      </p:sp>
      <p:sp>
        <p:nvSpPr>
          <p:cNvPr id="31" name="object 11">
            <a:extLst>
              <a:ext uri="{FF2B5EF4-FFF2-40B4-BE49-F238E27FC236}">
                <a16:creationId xmlns="" xmlns:a16="http://schemas.microsoft.com/office/drawing/2014/main" id="{4A8F95AD-6C6B-4BAD-BCA4-7A90954DE64F}"/>
              </a:ext>
            </a:extLst>
          </p:cNvPr>
          <p:cNvSpPr/>
          <p:nvPr/>
        </p:nvSpPr>
        <p:spPr>
          <a:xfrm>
            <a:off x="847166" y="260921"/>
            <a:ext cx="937406" cy="1061797"/>
          </a:xfrm>
          <a:custGeom>
            <a:avLst/>
            <a:gdLst/>
            <a:ahLst/>
            <a:cxnLst/>
            <a:rect l="l" t="t" r="r" b="b"/>
            <a:pathLst>
              <a:path w="363855" h="501650">
                <a:moveTo>
                  <a:pt x="181883" y="0"/>
                </a:moveTo>
                <a:lnTo>
                  <a:pt x="169927" y="1814"/>
                </a:lnTo>
                <a:lnTo>
                  <a:pt x="160152" y="6759"/>
                </a:lnTo>
                <a:lnTo>
                  <a:pt x="153555" y="14086"/>
                </a:lnTo>
                <a:lnTo>
                  <a:pt x="151135" y="23046"/>
                </a:lnTo>
                <a:lnTo>
                  <a:pt x="151135" y="51018"/>
                </a:lnTo>
                <a:lnTo>
                  <a:pt x="125894" y="61099"/>
                </a:lnTo>
                <a:lnTo>
                  <a:pt x="106002" y="76250"/>
                </a:lnTo>
                <a:lnTo>
                  <a:pt x="92964" y="95347"/>
                </a:lnTo>
                <a:lnTo>
                  <a:pt x="88282" y="117269"/>
                </a:lnTo>
                <a:lnTo>
                  <a:pt x="89509" y="128550"/>
                </a:lnTo>
                <a:lnTo>
                  <a:pt x="93112" y="139474"/>
                </a:lnTo>
                <a:lnTo>
                  <a:pt x="98979" y="149818"/>
                </a:lnTo>
                <a:lnTo>
                  <a:pt x="107006" y="159360"/>
                </a:lnTo>
                <a:lnTo>
                  <a:pt x="55256" y="298363"/>
                </a:lnTo>
                <a:lnTo>
                  <a:pt x="29820" y="298367"/>
                </a:lnTo>
                <a:lnTo>
                  <a:pt x="25441" y="301654"/>
                </a:lnTo>
                <a:lnTo>
                  <a:pt x="25441" y="309772"/>
                </a:lnTo>
                <a:lnTo>
                  <a:pt x="29825" y="313055"/>
                </a:lnTo>
                <a:lnTo>
                  <a:pt x="49785" y="313055"/>
                </a:lnTo>
                <a:lnTo>
                  <a:pt x="0" y="446784"/>
                </a:lnTo>
                <a:lnTo>
                  <a:pt x="1008" y="453002"/>
                </a:lnTo>
                <a:lnTo>
                  <a:pt x="7405" y="461515"/>
                </a:lnTo>
                <a:lnTo>
                  <a:pt x="10670" y="464132"/>
                </a:lnTo>
                <a:lnTo>
                  <a:pt x="14559" y="466102"/>
                </a:lnTo>
                <a:lnTo>
                  <a:pt x="3398" y="496089"/>
                </a:lnTo>
                <a:lnTo>
                  <a:pt x="6440" y="500139"/>
                </a:lnTo>
                <a:lnTo>
                  <a:pt x="12538" y="501418"/>
                </a:lnTo>
                <a:lnTo>
                  <a:pt x="13425" y="501501"/>
                </a:lnTo>
                <a:lnTo>
                  <a:pt x="18583" y="501501"/>
                </a:lnTo>
                <a:lnTo>
                  <a:pt x="22522" y="499374"/>
                </a:lnTo>
                <a:lnTo>
                  <a:pt x="33436" y="470051"/>
                </a:lnTo>
                <a:lnTo>
                  <a:pt x="42830" y="468549"/>
                </a:lnTo>
                <a:lnTo>
                  <a:pt x="51014" y="465031"/>
                </a:lnTo>
                <a:lnTo>
                  <a:pt x="57410" y="459821"/>
                </a:lnTo>
                <a:lnTo>
                  <a:pt x="60112" y="455410"/>
                </a:lnTo>
                <a:lnTo>
                  <a:pt x="30830" y="455410"/>
                </a:lnTo>
                <a:lnTo>
                  <a:pt x="29825" y="455302"/>
                </a:lnTo>
                <a:lnTo>
                  <a:pt x="22910" y="453858"/>
                </a:lnTo>
                <a:lnTo>
                  <a:pt x="19442" y="449235"/>
                </a:lnTo>
                <a:lnTo>
                  <a:pt x="130050" y="152128"/>
                </a:lnTo>
                <a:lnTo>
                  <a:pt x="131922" y="150342"/>
                </a:lnTo>
                <a:lnTo>
                  <a:pt x="137110" y="148150"/>
                </a:lnTo>
                <a:lnTo>
                  <a:pt x="140108" y="147876"/>
                </a:lnTo>
                <a:lnTo>
                  <a:pt x="168772" y="147876"/>
                </a:lnTo>
                <a:lnTo>
                  <a:pt x="164548" y="142257"/>
                </a:lnTo>
                <a:lnTo>
                  <a:pt x="115814" y="142250"/>
                </a:lnTo>
                <a:lnTo>
                  <a:pt x="107885" y="117269"/>
                </a:lnTo>
                <a:lnTo>
                  <a:pt x="113708" y="95699"/>
                </a:lnTo>
                <a:lnTo>
                  <a:pt x="129581" y="78067"/>
                </a:lnTo>
                <a:lnTo>
                  <a:pt x="153105" y="66169"/>
                </a:lnTo>
                <a:lnTo>
                  <a:pt x="181883" y="61804"/>
                </a:lnTo>
                <a:lnTo>
                  <a:pt x="238790" y="61804"/>
                </a:lnTo>
                <a:lnTo>
                  <a:pt x="237860" y="61097"/>
                </a:lnTo>
                <a:lnTo>
                  <a:pt x="212627" y="51018"/>
                </a:lnTo>
                <a:lnTo>
                  <a:pt x="212627" y="47623"/>
                </a:lnTo>
                <a:lnTo>
                  <a:pt x="170726" y="47623"/>
                </a:lnTo>
                <a:lnTo>
                  <a:pt x="170726" y="18442"/>
                </a:lnTo>
                <a:lnTo>
                  <a:pt x="175731" y="14691"/>
                </a:lnTo>
                <a:lnTo>
                  <a:pt x="210370" y="14691"/>
                </a:lnTo>
                <a:lnTo>
                  <a:pt x="210206" y="14086"/>
                </a:lnTo>
                <a:lnTo>
                  <a:pt x="203611" y="6759"/>
                </a:lnTo>
                <a:lnTo>
                  <a:pt x="193837" y="1814"/>
                </a:lnTo>
                <a:lnTo>
                  <a:pt x="181883" y="0"/>
                </a:lnTo>
                <a:close/>
              </a:path>
              <a:path w="363855" h="501650">
                <a:moveTo>
                  <a:pt x="270484" y="313062"/>
                </a:moveTo>
                <a:lnTo>
                  <a:pt x="250135" y="313062"/>
                </a:lnTo>
                <a:lnTo>
                  <a:pt x="302328" y="453242"/>
                </a:lnTo>
                <a:lnTo>
                  <a:pt x="306361" y="459821"/>
                </a:lnTo>
                <a:lnTo>
                  <a:pt x="312757" y="465031"/>
                </a:lnTo>
                <a:lnTo>
                  <a:pt x="320939" y="468549"/>
                </a:lnTo>
                <a:lnTo>
                  <a:pt x="330332" y="470051"/>
                </a:lnTo>
                <a:lnTo>
                  <a:pt x="341247" y="499380"/>
                </a:lnTo>
                <a:lnTo>
                  <a:pt x="345182" y="501501"/>
                </a:lnTo>
                <a:lnTo>
                  <a:pt x="350344" y="501501"/>
                </a:lnTo>
                <a:lnTo>
                  <a:pt x="351231" y="501418"/>
                </a:lnTo>
                <a:lnTo>
                  <a:pt x="357322" y="500139"/>
                </a:lnTo>
                <a:lnTo>
                  <a:pt x="360371" y="496089"/>
                </a:lnTo>
                <a:lnTo>
                  <a:pt x="349204" y="466102"/>
                </a:lnTo>
                <a:lnTo>
                  <a:pt x="353091" y="464132"/>
                </a:lnTo>
                <a:lnTo>
                  <a:pt x="356356" y="461515"/>
                </a:lnTo>
                <a:lnTo>
                  <a:pt x="360944" y="455410"/>
                </a:lnTo>
                <a:lnTo>
                  <a:pt x="326952" y="455410"/>
                </a:lnTo>
                <a:lnTo>
                  <a:pt x="322538" y="452893"/>
                </a:lnTo>
                <a:lnTo>
                  <a:pt x="270484" y="313062"/>
                </a:lnTo>
                <a:close/>
              </a:path>
              <a:path w="363855" h="501650">
                <a:moveTo>
                  <a:pt x="53902" y="431084"/>
                </a:moveTo>
                <a:lnTo>
                  <a:pt x="48492" y="433370"/>
                </a:lnTo>
                <a:lnTo>
                  <a:pt x="41224" y="452893"/>
                </a:lnTo>
                <a:lnTo>
                  <a:pt x="36813" y="455410"/>
                </a:lnTo>
                <a:lnTo>
                  <a:pt x="60112" y="455410"/>
                </a:lnTo>
                <a:lnTo>
                  <a:pt x="61441" y="453242"/>
                </a:lnTo>
                <a:lnTo>
                  <a:pt x="67370" y="437320"/>
                </a:lnTo>
                <a:lnTo>
                  <a:pt x="64329" y="433270"/>
                </a:lnTo>
                <a:lnTo>
                  <a:pt x="53902" y="431084"/>
                </a:lnTo>
                <a:close/>
              </a:path>
              <a:path w="363855" h="501650">
                <a:moveTo>
                  <a:pt x="265884" y="147876"/>
                </a:moveTo>
                <a:lnTo>
                  <a:pt x="223653" y="147876"/>
                </a:lnTo>
                <a:lnTo>
                  <a:pt x="226656" y="148150"/>
                </a:lnTo>
                <a:lnTo>
                  <a:pt x="231847" y="150342"/>
                </a:lnTo>
                <a:lnTo>
                  <a:pt x="233719" y="152128"/>
                </a:lnTo>
                <a:lnTo>
                  <a:pt x="344322" y="449235"/>
                </a:lnTo>
                <a:lnTo>
                  <a:pt x="340851" y="453858"/>
                </a:lnTo>
                <a:lnTo>
                  <a:pt x="333946" y="455302"/>
                </a:lnTo>
                <a:lnTo>
                  <a:pt x="332931" y="455410"/>
                </a:lnTo>
                <a:lnTo>
                  <a:pt x="360944" y="455410"/>
                </a:lnTo>
                <a:lnTo>
                  <a:pt x="362753" y="453002"/>
                </a:lnTo>
                <a:lnTo>
                  <a:pt x="363762" y="446784"/>
                </a:lnTo>
                <a:lnTo>
                  <a:pt x="313978" y="313062"/>
                </a:lnTo>
                <a:lnTo>
                  <a:pt x="333942" y="313055"/>
                </a:lnTo>
                <a:lnTo>
                  <a:pt x="338321" y="309772"/>
                </a:lnTo>
                <a:lnTo>
                  <a:pt x="338321" y="301654"/>
                </a:lnTo>
                <a:lnTo>
                  <a:pt x="333932" y="298367"/>
                </a:lnTo>
                <a:lnTo>
                  <a:pt x="308504" y="298363"/>
                </a:lnTo>
                <a:lnTo>
                  <a:pt x="256755" y="159360"/>
                </a:lnTo>
                <a:lnTo>
                  <a:pt x="264783" y="149818"/>
                </a:lnTo>
                <a:lnTo>
                  <a:pt x="265884" y="147876"/>
                </a:lnTo>
                <a:close/>
              </a:path>
              <a:path w="363855" h="501650">
                <a:moveTo>
                  <a:pt x="168772" y="147876"/>
                </a:moveTo>
                <a:lnTo>
                  <a:pt x="140108" y="147876"/>
                </a:lnTo>
                <a:lnTo>
                  <a:pt x="145850" y="149082"/>
                </a:lnTo>
                <a:lnTo>
                  <a:pt x="148234" y="150479"/>
                </a:lnTo>
                <a:lnTo>
                  <a:pt x="151160" y="154371"/>
                </a:lnTo>
                <a:lnTo>
                  <a:pt x="151520" y="156621"/>
                </a:lnTo>
                <a:lnTo>
                  <a:pt x="56779" y="411109"/>
                </a:lnTo>
                <a:lnTo>
                  <a:pt x="59828" y="415159"/>
                </a:lnTo>
                <a:lnTo>
                  <a:pt x="70257" y="417343"/>
                </a:lnTo>
                <a:lnTo>
                  <a:pt x="75657" y="415057"/>
                </a:lnTo>
                <a:lnTo>
                  <a:pt x="113634" y="313062"/>
                </a:lnTo>
                <a:lnTo>
                  <a:pt x="170733" y="313062"/>
                </a:lnTo>
                <a:lnTo>
                  <a:pt x="170733" y="298367"/>
                </a:lnTo>
                <a:lnTo>
                  <a:pt x="119099" y="298367"/>
                </a:lnTo>
                <a:lnTo>
                  <a:pt x="171803" y="156798"/>
                </a:lnTo>
                <a:lnTo>
                  <a:pt x="170802" y="150576"/>
                </a:lnTo>
                <a:lnTo>
                  <a:pt x="168772" y="147876"/>
                </a:lnTo>
                <a:close/>
              </a:path>
              <a:path w="363855" h="501650">
                <a:moveTo>
                  <a:pt x="170733" y="313062"/>
                </a:moveTo>
                <a:lnTo>
                  <a:pt x="151135" y="313062"/>
                </a:lnTo>
                <a:lnTo>
                  <a:pt x="151135" y="313566"/>
                </a:lnTo>
                <a:lnTo>
                  <a:pt x="153555" y="322528"/>
                </a:lnTo>
                <a:lnTo>
                  <a:pt x="160152" y="329855"/>
                </a:lnTo>
                <a:lnTo>
                  <a:pt x="169927" y="334799"/>
                </a:lnTo>
                <a:lnTo>
                  <a:pt x="181883" y="336613"/>
                </a:lnTo>
                <a:lnTo>
                  <a:pt x="193837" y="334799"/>
                </a:lnTo>
                <a:lnTo>
                  <a:pt x="203611" y="329855"/>
                </a:lnTo>
                <a:lnTo>
                  <a:pt x="210206" y="322528"/>
                </a:lnTo>
                <a:lnTo>
                  <a:pt x="210370" y="321922"/>
                </a:lnTo>
                <a:lnTo>
                  <a:pt x="175737" y="321922"/>
                </a:lnTo>
                <a:lnTo>
                  <a:pt x="170733" y="318174"/>
                </a:lnTo>
                <a:lnTo>
                  <a:pt x="170733" y="313062"/>
                </a:lnTo>
                <a:close/>
              </a:path>
              <a:path w="363855" h="501650">
                <a:moveTo>
                  <a:pt x="210370" y="289504"/>
                </a:moveTo>
                <a:lnTo>
                  <a:pt x="188024" y="289504"/>
                </a:lnTo>
                <a:lnTo>
                  <a:pt x="193028" y="293251"/>
                </a:lnTo>
                <a:lnTo>
                  <a:pt x="193028" y="318174"/>
                </a:lnTo>
                <a:lnTo>
                  <a:pt x="188024" y="321922"/>
                </a:lnTo>
                <a:lnTo>
                  <a:pt x="210370" y="321922"/>
                </a:lnTo>
                <a:lnTo>
                  <a:pt x="212627" y="313566"/>
                </a:lnTo>
                <a:lnTo>
                  <a:pt x="212627" y="313062"/>
                </a:lnTo>
                <a:lnTo>
                  <a:pt x="270484" y="313062"/>
                </a:lnTo>
                <a:lnTo>
                  <a:pt x="265013" y="298367"/>
                </a:lnTo>
                <a:lnTo>
                  <a:pt x="212627" y="298367"/>
                </a:lnTo>
                <a:lnTo>
                  <a:pt x="212627" y="297863"/>
                </a:lnTo>
                <a:lnTo>
                  <a:pt x="210370" y="289504"/>
                </a:lnTo>
                <a:close/>
              </a:path>
              <a:path w="363855" h="501650">
                <a:moveTo>
                  <a:pt x="181883" y="274808"/>
                </a:moveTo>
                <a:lnTo>
                  <a:pt x="169927" y="276623"/>
                </a:lnTo>
                <a:lnTo>
                  <a:pt x="160152" y="281569"/>
                </a:lnTo>
                <a:lnTo>
                  <a:pt x="153555" y="288898"/>
                </a:lnTo>
                <a:lnTo>
                  <a:pt x="151135" y="297863"/>
                </a:lnTo>
                <a:lnTo>
                  <a:pt x="151135" y="298367"/>
                </a:lnTo>
                <a:lnTo>
                  <a:pt x="170733" y="298367"/>
                </a:lnTo>
                <a:lnTo>
                  <a:pt x="170733" y="293251"/>
                </a:lnTo>
                <a:lnTo>
                  <a:pt x="175737" y="289504"/>
                </a:lnTo>
                <a:lnTo>
                  <a:pt x="210370" y="289504"/>
                </a:lnTo>
                <a:lnTo>
                  <a:pt x="210206" y="288898"/>
                </a:lnTo>
                <a:lnTo>
                  <a:pt x="203611" y="281569"/>
                </a:lnTo>
                <a:lnTo>
                  <a:pt x="193837" y="276623"/>
                </a:lnTo>
                <a:lnTo>
                  <a:pt x="181883" y="274808"/>
                </a:lnTo>
                <a:close/>
              </a:path>
              <a:path w="363855" h="501650">
                <a:moveTo>
                  <a:pt x="225656" y="204872"/>
                </a:moveTo>
                <a:lnTo>
                  <a:pt x="215223" y="207050"/>
                </a:lnTo>
                <a:lnTo>
                  <a:pt x="212180" y="211107"/>
                </a:lnTo>
                <a:lnTo>
                  <a:pt x="244662" y="298367"/>
                </a:lnTo>
                <a:lnTo>
                  <a:pt x="265013" y="298367"/>
                </a:lnTo>
                <a:lnTo>
                  <a:pt x="231058" y="207158"/>
                </a:lnTo>
                <a:lnTo>
                  <a:pt x="225656" y="204872"/>
                </a:lnTo>
                <a:close/>
              </a:path>
              <a:path w="363855" h="501650">
                <a:moveTo>
                  <a:pt x="223409" y="132670"/>
                </a:moveTo>
                <a:lnTo>
                  <a:pt x="207608" y="135982"/>
                </a:lnTo>
                <a:lnTo>
                  <a:pt x="201024" y="139848"/>
                </a:lnTo>
                <a:lnTo>
                  <a:pt x="192959" y="150576"/>
                </a:lnTo>
                <a:lnTo>
                  <a:pt x="191952" y="156798"/>
                </a:lnTo>
                <a:lnTo>
                  <a:pt x="202863" y="186086"/>
                </a:lnTo>
                <a:lnTo>
                  <a:pt x="208267" y="188372"/>
                </a:lnTo>
                <a:lnTo>
                  <a:pt x="218692" y="186192"/>
                </a:lnTo>
                <a:lnTo>
                  <a:pt x="221742" y="182142"/>
                </a:lnTo>
                <a:lnTo>
                  <a:pt x="212242" y="156621"/>
                </a:lnTo>
                <a:lnTo>
                  <a:pt x="212609" y="154367"/>
                </a:lnTo>
                <a:lnTo>
                  <a:pt x="215535" y="150479"/>
                </a:lnTo>
                <a:lnTo>
                  <a:pt x="217919" y="149082"/>
                </a:lnTo>
                <a:lnTo>
                  <a:pt x="223653" y="147876"/>
                </a:lnTo>
                <a:lnTo>
                  <a:pt x="265884" y="147876"/>
                </a:lnTo>
                <a:lnTo>
                  <a:pt x="269075" y="142250"/>
                </a:lnTo>
                <a:lnTo>
                  <a:pt x="247935" y="142250"/>
                </a:lnTo>
                <a:lnTo>
                  <a:pt x="245480" y="139920"/>
                </a:lnTo>
                <a:lnTo>
                  <a:pt x="242423" y="137944"/>
                </a:lnTo>
                <a:lnTo>
                  <a:pt x="231714" y="133419"/>
                </a:lnTo>
                <a:lnTo>
                  <a:pt x="223409" y="132670"/>
                </a:lnTo>
                <a:close/>
              </a:path>
              <a:path w="363855" h="501650">
                <a:moveTo>
                  <a:pt x="140346" y="132670"/>
                </a:moveTo>
                <a:lnTo>
                  <a:pt x="132052" y="133419"/>
                </a:lnTo>
                <a:lnTo>
                  <a:pt x="121330" y="137944"/>
                </a:lnTo>
                <a:lnTo>
                  <a:pt x="118275" y="139920"/>
                </a:lnTo>
                <a:lnTo>
                  <a:pt x="115818" y="142257"/>
                </a:lnTo>
                <a:lnTo>
                  <a:pt x="164548" y="142257"/>
                </a:lnTo>
                <a:lnTo>
                  <a:pt x="162737" y="139848"/>
                </a:lnTo>
                <a:lnTo>
                  <a:pt x="156157" y="135982"/>
                </a:lnTo>
                <a:lnTo>
                  <a:pt x="140346" y="132670"/>
                </a:lnTo>
                <a:close/>
              </a:path>
              <a:path w="363855" h="501650">
                <a:moveTo>
                  <a:pt x="238790" y="61804"/>
                </a:moveTo>
                <a:lnTo>
                  <a:pt x="181883" y="61804"/>
                </a:lnTo>
                <a:lnTo>
                  <a:pt x="210656" y="66169"/>
                </a:lnTo>
                <a:lnTo>
                  <a:pt x="234178" y="78067"/>
                </a:lnTo>
                <a:lnTo>
                  <a:pt x="250050" y="95699"/>
                </a:lnTo>
                <a:lnTo>
                  <a:pt x="255874" y="117269"/>
                </a:lnTo>
                <a:lnTo>
                  <a:pt x="255361" y="123768"/>
                </a:lnTo>
                <a:lnTo>
                  <a:pt x="253845" y="130143"/>
                </a:lnTo>
                <a:lnTo>
                  <a:pt x="251357" y="136327"/>
                </a:lnTo>
                <a:lnTo>
                  <a:pt x="247935" y="142250"/>
                </a:lnTo>
                <a:lnTo>
                  <a:pt x="269075" y="142250"/>
                </a:lnTo>
                <a:lnTo>
                  <a:pt x="270650" y="139470"/>
                </a:lnTo>
                <a:lnTo>
                  <a:pt x="274249" y="128545"/>
                </a:lnTo>
                <a:lnTo>
                  <a:pt x="275471" y="117269"/>
                </a:lnTo>
                <a:lnTo>
                  <a:pt x="270791" y="95347"/>
                </a:lnTo>
                <a:lnTo>
                  <a:pt x="257752" y="76249"/>
                </a:lnTo>
                <a:lnTo>
                  <a:pt x="238790" y="61804"/>
                </a:lnTo>
                <a:close/>
              </a:path>
              <a:path w="363855" h="501650">
                <a:moveTo>
                  <a:pt x="185652" y="47105"/>
                </a:moveTo>
                <a:lnTo>
                  <a:pt x="178103" y="47105"/>
                </a:lnTo>
                <a:lnTo>
                  <a:pt x="174387" y="47296"/>
                </a:lnTo>
                <a:lnTo>
                  <a:pt x="170726" y="47623"/>
                </a:lnTo>
                <a:lnTo>
                  <a:pt x="193028" y="47623"/>
                </a:lnTo>
                <a:lnTo>
                  <a:pt x="189367" y="47296"/>
                </a:lnTo>
                <a:lnTo>
                  <a:pt x="185652" y="47105"/>
                </a:lnTo>
                <a:close/>
              </a:path>
              <a:path w="363855" h="501650">
                <a:moveTo>
                  <a:pt x="210370" y="14691"/>
                </a:moveTo>
                <a:lnTo>
                  <a:pt x="188024" y="14691"/>
                </a:lnTo>
                <a:lnTo>
                  <a:pt x="193028" y="18442"/>
                </a:lnTo>
                <a:lnTo>
                  <a:pt x="193028" y="47623"/>
                </a:lnTo>
                <a:lnTo>
                  <a:pt x="212627" y="47623"/>
                </a:lnTo>
                <a:lnTo>
                  <a:pt x="212627" y="23046"/>
                </a:lnTo>
                <a:lnTo>
                  <a:pt x="210370" y="14691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2" name="object 4">
            <a:extLst>
              <a:ext uri="{FF2B5EF4-FFF2-40B4-BE49-F238E27FC236}">
                <a16:creationId xmlns="" xmlns:a16="http://schemas.microsoft.com/office/drawing/2014/main" id="{14392D96-CF1D-4433-B4AC-FEF43CEB7C4B}"/>
              </a:ext>
            </a:extLst>
          </p:cNvPr>
          <p:cNvSpPr txBox="1"/>
          <p:nvPr/>
        </p:nvSpPr>
        <p:spPr>
          <a:xfrm>
            <a:off x="1855203" y="2195744"/>
            <a:ext cx="8625254" cy="953143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pPr marL="38918" algn="ctr">
              <a:spcBef>
                <a:spcPts val="233"/>
              </a:spcBef>
              <a:spcAft>
                <a:spcPts val="600"/>
              </a:spcAft>
            </a:pPr>
            <a:r>
              <a:rPr lang="ru-RU" sz="6000" b="1" dirty="0" smtClean="0">
                <a:solidFill>
                  <a:srgbClr val="0070C0"/>
                </a:solidFill>
                <a:latin typeface="Arial"/>
                <a:cs typeface="Arial"/>
              </a:rPr>
              <a:t> Тема</a:t>
            </a:r>
            <a:r>
              <a:rPr sz="6000" b="1" dirty="0" smtClean="0">
                <a:solidFill>
                  <a:srgbClr val="0070C0"/>
                </a:solidFill>
                <a:latin typeface="Arial"/>
                <a:cs typeface="Arial"/>
              </a:rPr>
              <a:t>:</a:t>
            </a:r>
            <a:r>
              <a:rPr lang="en-US" sz="6000" b="1" dirty="0" smtClean="0">
                <a:solidFill>
                  <a:srgbClr val="0070C0"/>
                </a:solidFill>
                <a:latin typeface="Arial"/>
                <a:cs typeface="Arial"/>
              </a:rPr>
              <a:t> </a:t>
            </a:r>
            <a:r>
              <a:rPr lang="ru-RU" sz="60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Объём шара</a:t>
            </a:r>
            <a:endParaRPr lang="en-US" sz="60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AutoShape 2" descr="Картинки по запросу &quot;объем шар&quot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1" name="Picture 4" descr="Картинки по запросу &quot;объем шар&quot;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743"/>
          <a:stretch/>
        </p:blipFill>
        <p:spPr bwMode="auto">
          <a:xfrm>
            <a:off x="3977080" y="3148887"/>
            <a:ext cx="4381500" cy="30645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49956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4"/>
          <p:cNvSpPr/>
          <p:nvPr/>
        </p:nvSpPr>
        <p:spPr>
          <a:xfrm>
            <a:off x="104775" y="104775"/>
            <a:ext cx="11963400" cy="6665302"/>
          </a:xfrm>
          <a:prstGeom prst="roundRect">
            <a:avLst>
              <a:gd name="adj" fmla="val 808"/>
            </a:avLst>
          </a:prstGeom>
          <a:noFill/>
          <a:ln w="57150">
            <a:solidFill>
              <a:srgbClr val="33CC33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3815764" y="650337"/>
            <a:ext cx="6623031" cy="903577"/>
          </a:xfrm>
          <a:prstGeom prst="roundRect">
            <a:avLst/>
          </a:prstGeom>
          <a:gradFill>
            <a:gsLst>
              <a:gs pos="0">
                <a:srgbClr val="33CC33"/>
              </a:gs>
              <a:gs pos="100000">
                <a:schemeClr val="bg1"/>
              </a:gs>
            </a:gsLst>
            <a:lin ang="5400000" scaled="1"/>
          </a:gradFill>
          <a:ln>
            <a:solidFill>
              <a:srgbClr val="33CC33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4741539" y="691463"/>
            <a:ext cx="2804357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Решение</a:t>
            </a:r>
            <a:endParaRPr lang="ru-RU" sz="4400" dirty="0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52727" y="197368"/>
            <a:ext cx="2743004" cy="1795749"/>
          </a:xfrm>
          <a:prstGeom prst="ellipse">
            <a:avLst/>
          </a:prstGeom>
          <a:ln>
            <a:solidFill>
              <a:srgbClr val="33CC33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</p:pic>
      <p:sp>
        <p:nvSpPr>
          <p:cNvPr id="10" name="TextBox 9"/>
          <p:cNvSpPr txBox="1"/>
          <p:nvPr/>
        </p:nvSpPr>
        <p:spPr>
          <a:xfrm>
            <a:off x="594312" y="1995433"/>
            <a:ext cx="177163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dirty="0" smtClean="0">
                <a:solidFill>
                  <a:srgbClr val="99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Дано</a:t>
            </a:r>
            <a:r>
              <a:rPr lang="en-US" sz="4000" b="1" dirty="0" smtClean="0">
                <a:solidFill>
                  <a:srgbClr val="99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000" b="1" dirty="0">
              <a:solidFill>
                <a:srgbClr val="9900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565278" y="2776911"/>
                <a:ext cx="2734611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𝒅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𝟏𝟐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см</m:t>
                      </m:r>
                    </m:oMath>
                  </m:oMathPara>
                </a14:m>
                <a:endParaRPr lang="ru-RU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5278" y="2776911"/>
                <a:ext cx="2734611" cy="707886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565278" y="4311310"/>
                <a:ext cx="2227148" cy="76309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4000" b="1" i="1" smtClean="0">
                              <a:latin typeface="Cambria Math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𝑽</m:t>
                          </m:r>
                        </m:e>
                        <m:sub>
                          <m:r>
                            <a:rPr lang="ru-RU" sz="4000" b="1" i="1" smtClean="0">
                              <a:latin typeface="Cambria Math"/>
                              <a:cs typeface="Arial" panose="020B0604020202020204" pitchFamily="34" charset="0"/>
                            </a:rPr>
                            <m:t>шар</m:t>
                          </m:r>
                        </m:sub>
                      </m:sSub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 ?</m:t>
                      </m:r>
                    </m:oMath>
                  </m:oMathPara>
                </a14:m>
                <a:endParaRPr lang="ru-RU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5278" y="4311310"/>
                <a:ext cx="2227148" cy="763094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TextBox 15"/>
          <p:cNvSpPr txBox="1"/>
          <p:nvPr/>
        </p:nvSpPr>
        <p:spPr>
          <a:xfrm>
            <a:off x="594312" y="3505868"/>
            <a:ext cx="203773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dirty="0" smtClean="0">
                <a:solidFill>
                  <a:srgbClr val="99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Найти</a:t>
            </a:r>
            <a:r>
              <a:rPr lang="en-US" sz="4000" b="1" dirty="0" smtClean="0">
                <a:solidFill>
                  <a:srgbClr val="99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000" b="1" dirty="0">
              <a:solidFill>
                <a:srgbClr val="9900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/>
              <p:cNvSpPr txBox="1"/>
              <p:nvPr/>
            </p:nvSpPr>
            <p:spPr>
              <a:xfrm>
                <a:off x="4503659" y="2043609"/>
                <a:ext cx="1777346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𝒅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𝟐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𝑹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29" name="TextBox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03659" y="2043609"/>
                <a:ext cx="1777346" cy="615553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/>
              <p:cNvSpPr txBox="1"/>
              <p:nvPr/>
            </p:nvSpPr>
            <p:spPr>
              <a:xfrm>
                <a:off x="4395731" y="5862427"/>
                <a:ext cx="3938258" cy="7078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sz="4000" b="1" dirty="0" smtClean="0">
                    <a:solidFill>
                      <a:srgbClr val="990099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Ответ</a:t>
                </a:r>
                <a:r>
                  <a:rPr lang="en-US" sz="4000" b="1" dirty="0" smtClean="0">
                    <a:solidFill>
                      <a:srgbClr val="990099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  <a14:m>
                  <m:oMath xmlns:m="http://schemas.openxmlformats.org/officeDocument/2006/math">
                    <m:r>
                      <a:rPr lang="en-US" sz="40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𝟐𝟖𝟖</m:t>
                    </m:r>
                    <m:r>
                      <a:rPr lang="en-US" sz="40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см</m:t>
                    </m:r>
                    <m:r>
                      <a:rPr lang="ru-RU" sz="4000" b="1" i="1" baseline="30000" smtClean="0">
                        <a:latin typeface="Cambria Math"/>
                        <a:ea typeface="Cambria Math" panose="02040503050406030204" pitchFamily="18" charset="0"/>
                      </a:rPr>
                      <m:t>𝟑</m:t>
                    </m:r>
                  </m:oMath>
                </a14:m>
                <a:endParaRPr lang="ru-RU" sz="4000" b="1" baseline="30000" dirty="0">
                  <a:solidFill>
                    <a:srgbClr val="990099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3" name="TextBox 3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95731" y="5862427"/>
                <a:ext cx="3938258" cy="707886"/>
              </a:xfrm>
              <a:prstGeom prst="rect">
                <a:avLst/>
              </a:prstGeom>
              <a:blipFill rotWithShape="1">
                <a:blip r:embed="rId6"/>
                <a:stretch>
                  <a:fillRect l="-1858" t="-15517" b="-3620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7216034" y="1901625"/>
                <a:ext cx="1381404" cy="89550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𝑹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4000" b="1" i="1" smtClean="0">
                            <a:latin typeface="Cambria Math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𝒅</m:t>
                        </m:r>
                      </m:num>
                      <m:den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sz="4000" b="1" dirty="0" smtClean="0"/>
                  <a:t> </a:t>
                </a:r>
                <a:endParaRPr lang="ru-RU" sz="4000" b="1" dirty="0"/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16034" y="1901625"/>
                <a:ext cx="1381404" cy="895502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4455234" y="3759131"/>
                <a:ext cx="3196131" cy="9798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4000" b="1" i="1" smtClean="0">
                            <a:latin typeface="Cambria Math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𝑽</m:t>
                        </m:r>
                      </m:e>
                      <m:sub>
                        <m:r>
                          <a:rPr lang="ru-RU" sz="4000" b="1" i="1" smtClean="0">
                            <a:latin typeface="Cambria Math"/>
                            <a:cs typeface="Arial" panose="020B0604020202020204" pitchFamily="34" charset="0"/>
                          </a:rPr>
                          <m:t>шар</m:t>
                        </m:r>
                      </m:sub>
                    </m:sSub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ru-RU" sz="4000" b="1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𝟒</m:t>
                        </m:r>
                      </m:num>
                      <m:den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𝟑</m:t>
                        </m:r>
                      </m:den>
                    </m:f>
                    <m:r>
                      <a:rPr lang="ru-RU" sz="40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𝝅</m:t>
                    </m:r>
                    <m:sSup>
                      <m:sSupPr>
                        <m:ctrlPr>
                          <a:rPr lang="ru-RU" sz="4000" b="1" i="1"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𝒓</m:t>
                        </m:r>
                      </m:e>
                      <m:sup>
                        <m:r>
                          <a:rPr lang="en-US" sz="40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𝟑</m:t>
                        </m:r>
                      </m:sup>
                    </m:sSup>
                  </m:oMath>
                </a14:m>
                <a:r>
                  <a:rPr lang="en-US" sz="4000" dirty="0" smtClean="0"/>
                  <a:t> </a:t>
                </a:r>
                <a:endParaRPr lang="ru-RU" sz="4000" dirty="0"/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55234" y="3759131"/>
                <a:ext cx="3196131" cy="979820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4575003" y="2779916"/>
                <a:ext cx="3246914" cy="88620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𝑹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4000" b="1" i="1" smtClean="0">
                            <a:latin typeface="Cambria Math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𝟏𝟐</m:t>
                        </m:r>
                      </m:num>
                      <m:den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den>
                    </m:f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𝟔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см</m:t>
                    </m:r>
                  </m:oMath>
                </a14:m>
                <a:r>
                  <a:rPr lang="en-US" sz="4000" b="1" dirty="0" smtClean="0"/>
                  <a:t> </a:t>
                </a:r>
                <a:endParaRPr lang="ru-RU" sz="4000" b="1" dirty="0"/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75003" y="2779916"/>
                <a:ext cx="3246914" cy="886205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" name="Прямая соединительная линия 3"/>
          <p:cNvCxnSpPr/>
          <p:nvPr/>
        </p:nvCxnSpPr>
        <p:spPr>
          <a:xfrm>
            <a:off x="4171950" y="2181225"/>
            <a:ext cx="0" cy="2876550"/>
          </a:xfrm>
          <a:prstGeom prst="line">
            <a:avLst/>
          </a:prstGeom>
          <a:ln w="5715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Хорда 17"/>
          <p:cNvSpPr/>
          <p:nvPr/>
        </p:nvSpPr>
        <p:spPr>
          <a:xfrm rot="20234444" flipH="1">
            <a:off x="9208486" y="2226412"/>
            <a:ext cx="2105026" cy="2116285"/>
          </a:xfrm>
          <a:prstGeom prst="chord">
            <a:avLst>
              <a:gd name="adj1" fmla="val 3616763"/>
              <a:gd name="adj2" fmla="val 3285863"/>
            </a:avLst>
          </a:prstGeom>
          <a:gradFill flip="none" rotWithShape="1">
            <a:gsLst>
              <a:gs pos="0">
                <a:srgbClr val="66FF33">
                  <a:tint val="66000"/>
                  <a:satMod val="160000"/>
                </a:srgbClr>
              </a:gs>
              <a:gs pos="50000">
                <a:srgbClr val="66FF33">
                  <a:tint val="44500"/>
                  <a:satMod val="160000"/>
                </a:srgbClr>
              </a:gs>
              <a:gs pos="100000">
                <a:srgbClr val="66FF33">
                  <a:tint val="23500"/>
                  <a:satMod val="160000"/>
                </a:srgbClr>
              </a:gs>
            </a:gsLst>
            <a:lin ang="5400000" scaled="1"/>
            <a:tileRect/>
          </a:gradFill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Овал 2"/>
          <p:cNvSpPr/>
          <p:nvPr/>
        </p:nvSpPr>
        <p:spPr>
          <a:xfrm rot="16200000">
            <a:off x="9885264" y="2253010"/>
            <a:ext cx="751471" cy="2074750"/>
          </a:xfrm>
          <a:prstGeom prst="ellipse">
            <a:avLst/>
          </a:prstGeom>
          <a:noFill/>
          <a:ln w="28575">
            <a:solidFill>
              <a:srgbClr val="00B05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1" name="Прямая соединительная линия 20"/>
          <p:cNvCxnSpPr>
            <a:stCxn id="40" idx="7"/>
          </p:cNvCxnSpPr>
          <p:nvPr/>
        </p:nvCxnSpPr>
        <p:spPr>
          <a:xfrm flipV="1">
            <a:off x="10296853" y="2958126"/>
            <a:ext cx="493852" cy="315023"/>
          </a:xfrm>
          <a:prstGeom prst="line">
            <a:avLst/>
          </a:prstGeom>
          <a:ln w="38100">
            <a:solidFill>
              <a:srgbClr val="0000CC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5" name="Прямоугольник 24"/>
              <p:cNvSpPr/>
              <p:nvPr/>
            </p:nvSpPr>
            <p:spPr>
              <a:xfrm>
                <a:off x="4455234" y="4831961"/>
                <a:ext cx="6208623" cy="9798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4000" b="1" i="1" smtClean="0">
                            <a:latin typeface="Cambria Math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𝑽</m:t>
                        </m:r>
                      </m:e>
                      <m:sub>
                        <m:r>
                          <a:rPr lang="ru-RU" sz="4000" b="1" i="1" smtClean="0">
                            <a:latin typeface="Cambria Math"/>
                            <a:cs typeface="Arial" panose="020B0604020202020204" pitchFamily="34" charset="0"/>
                          </a:rPr>
                          <m:t>шар</m:t>
                        </m:r>
                      </m:sub>
                    </m:sSub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4000" b="1" i="1"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𝟒</m:t>
                        </m:r>
                      </m:num>
                      <m:den>
                        <m:r>
                          <a:rPr lang="en-US" sz="40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𝟑</m:t>
                        </m:r>
                      </m:den>
                    </m:f>
                    <m:r>
                      <a:rPr lang="en-US" sz="40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𝝅</m:t>
                    </m:r>
                    <m:r>
                      <a:rPr lang="en-US" sz="40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sSup>
                      <m:sSupPr>
                        <m:ctrlPr>
                          <a:rPr lang="en-US" sz="4000" b="1" i="1"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𝟔</m:t>
                        </m:r>
                      </m:e>
                      <m:sup>
                        <m:r>
                          <a:rPr lang="en-US" sz="40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𝟑</m:t>
                        </m:r>
                      </m:sup>
                    </m:sSup>
                    <m:r>
                      <a:rPr lang="en-US" sz="40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𝟐𝟖𝟖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см</m:t>
                    </m:r>
                    <m:sSup>
                      <m:sSupPr>
                        <m:ctrlPr>
                          <a:rPr lang="en-US" sz="4000" b="1" i="1">
                            <a:latin typeface="Cambria Math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ru-RU" sz="4000" b="1" i="1" smtClean="0">
                            <a:latin typeface="Cambria Math"/>
                            <a:cs typeface="Arial" panose="020B0604020202020204" pitchFamily="34" charset="0"/>
                          </a:rPr>
                          <m:t> </m:t>
                        </m:r>
                      </m:e>
                      <m:sup>
                        <m:r>
                          <a:rPr lang="en-US" sz="4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𝟑</m:t>
                        </m:r>
                      </m:sup>
                    </m:sSup>
                  </m:oMath>
                </a14:m>
                <a:r>
                  <a:rPr lang="en-US" sz="4000" dirty="0" smtClean="0"/>
                  <a:t> </a:t>
                </a:r>
                <a:endParaRPr lang="ru-RU" sz="4000" dirty="0"/>
              </a:p>
            </p:txBody>
          </p:sp>
        </mc:Choice>
        <mc:Fallback xmlns="">
          <p:sp>
            <p:nvSpPr>
              <p:cNvPr id="25" name="Прямоугольник 2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55234" y="4831961"/>
                <a:ext cx="6208623" cy="979820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Прямоугольник 14"/>
              <p:cNvSpPr/>
              <p:nvPr/>
            </p:nvSpPr>
            <p:spPr>
              <a:xfrm>
                <a:off x="10263145" y="2848011"/>
                <a:ext cx="397866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𝑹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5" name="Прямоугольник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263145" y="2848011"/>
                <a:ext cx="397866" cy="369332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4" name="Прямая соединительная линия 33"/>
          <p:cNvCxnSpPr/>
          <p:nvPr/>
        </p:nvCxnSpPr>
        <p:spPr>
          <a:xfrm flipV="1">
            <a:off x="9243505" y="3304734"/>
            <a:ext cx="2045193" cy="6105"/>
          </a:xfrm>
          <a:prstGeom prst="line">
            <a:avLst/>
          </a:prstGeom>
          <a:ln w="38100">
            <a:solidFill>
              <a:srgbClr val="0000CC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Овал 39"/>
          <p:cNvSpPr/>
          <p:nvPr/>
        </p:nvSpPr>
        <p:spPr>
          <a:xfrm>
            <a:off x="10215475" y="3259832"/>
            <a:ext cx="95340" cy="90932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4103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кругленный прямоугольник 5"/>
          <p:cNvSpPr/>
          <p:nvPr/>
        </p:nvSpPr>
        <p:spPr>
          <a:xfrm>
            <a:off x="104775" y="104775"/>
            <a:ext cx="11963400" cy="6665302"/>
          </a:xfrm>
          <a:prstGeom prst="roundRect">
            <a:avLst>
              <a:gd name="adj" fmla="val 808"/>
            </a:avLst>
          </a:prstGeom>
          <a:noFill/>
          <a:ln w="57150">
            <a:solidFill>
              <a:srgbClr val="33CC33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5308110" y="773750"/>
            <a:ext cx="4200524" cy="955639"/>
          </a:xfrm>
          <a:prstGeom prst="roundRect">
            <a:avLst/>
          </a:prstGeom>
          <a:gradFill>
            <a:gsLst>
              <a:gs pos="0">
                <a:srgbClr val="33CC33"/>
              </a:gs>
              <a:gs pos="100000">
                <a:schemeClr val="bg1"/>
              </a:gs>
            </a:gsLst>
            <a:lin ang="5400000" scaled="1"/>
          </a:gradFill>
          <a:ln>
            <a:solidFill>
              <a:srgbClr val="33CC33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6086474" y="842475"/>
            <a:ext cx="3143874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Задача №4</a:t>
            </a:r>
            <a:endParaRPr lang="ru-RU" sz="4000" dirty="0"/>
          </a:p>
        </p:txBody>
      </p:sp>
      <p:pic>
        <p:nvPicPr>
          <p:cNvPr id="5122" name="Picture 2" descr="Картинки по запросу &quot;3d book question&quot;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250" b="16625"/>
          <a:stretch/>
        </p:blipFill>
        <p:spPr bwMode="auto">
          <a:xfrm>
            <a:off x="2381250" y="312391"/>
            <a:ext cx="3279774" cy="1878359"/>
          </a:xfrm>
          <a:prstGeom prst="ellipse">
            <a:avLst/>
          </a:prstGeom>
          <a:noFill/>
          <a:ln w="38100">
            <a:solidFill>
              <a:srgbClr val="33CC33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261936" y="2445472"/>
                <a:ext cx="11649076" cy="454945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>
                  <a:lnSpc>
                    <a:spcPct val="150000"/>
                  </a:lnSpc>
                </a:pPr>
                <a:r>
                  <a:rPr lang="en-US" sz="4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	</a:t>
                </a:r>
                <a:r>
                  <a:rPr lang="ru-RU" sz="4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Найдите объём шара, если площадь его сечения , находящегося на расстоянии 6 см от центра, равна  </a:t>
                </a:r>
                <a14:m>
                  <m:oMath xmlns:m="http://schemas.openxmlformats.org/officeDocument/2006/math">
                    <m:r>
                      <a:rPr lang="ru-RU" sz="4800" b="1">
                        <a:latin typeface="Cambria Math"/>
                        <a:cs typeface="Arial" panose="020B0604020202020204" pitchFamily="34" charset="0"/>
                      </a:rPr>
                      <m:t> </m:t>
                    </m:r>
                    <m:r>
                      <a:rPr lang="ru-RU" sz="4800" b="1" i="1" smtClean="0">
                        <a:latin typeface="Cambria Math"/>
                        <a:cs typeface="Arial" panose="020B0604020202020204" pitchFamily="34" charset="0"/>
                      </a:rPr>
                      <m:t> </m:t>
                    </m:r>
                    <m:r>
                      <a:rPr lang="en-US" sz="48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𝟔𝟒</m:t>
                    </m:r>
                    <m:r>
                      <a:rPr lang="en-US" sz="48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sSup>
                      <m:sSupPr>
                        <m:ctrlPr>
                          <a:rPr lang="en-US" sz="4800" b="1" i="1" smtClean="0">
                            <a:latin typeface="Cambria Math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ru-RU" sz="4800" b="1" i="1" smtClean="0">
                            <a:latin typeface="Cambria Math"/>
                            <a:cs typeface="Arial" panose="020B0604020202020204" pitchFamily="34" charset="0"/>
                          </a:rPr>
                          <m:t> см</m:t>
                        </m:r>
                      </m:e>
                      <m:sup>
                        <m:r>
                          <a:rPr lang="en-US" sz="48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en-US" sz="4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4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ru-RU" sz="4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1936" y="2445472"/>
                <a:ext cx="11649076" cy="4549451"/>
              </a:xfrm>
              <a:prstGeom prst="rect">
                <a:avLst/>
              </a:prstGeom>
              <a:blipFill rotWithShape="1">
                <a:blip r:embed="rId3"/>
                <a:stretch>
                  <a:fillRect l="-2407" r="-2355" b="-294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286069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495851" y="2167335"/>
            <a:ext cx="2089033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400" b="1" dirty="0" smtClean="0">
                <a:solidFill>
                  <a:srgbClr val="99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Дано</a:t>
            </a:r>
            <a:r>
              <a:rPr lang="en-US" sz="4400" b="1" dirty="0" smtClean="0">
                <a:solidFill>
                  <a:srgbClr val="99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endParaRPr lang="ru-RU" sz="4400" b="1" dirty="0">
              <a:solidFill>
                <a:srgbClr val="9900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1497735" y="2939366"/>
                <a:ext cx="3052310" cy="67710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𝑶</m:t>
                      </m:r>
                      <m:sSub>
                        <m:sSubPr>
                          <m:ctrlPr>
                            <a:rPr lang="en-US" sz="4400" b="1" i="1" smtClean="0">
                              <a:latin typeface="Cambria Math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𝑶</m:t>
                          </m:r>
                        </m:e>
                        <m:sub>
                          <m:r>
                            <a:rPr lang="en-US" sz="4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r>
                        <a:rPr lang="en-US" sz="4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4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𝟔</m:t>
                      </m:r>
                      <m:r>
                        <a:rPr lang="en-US" sz="4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см</m:t>
                      </m:r>
                    </m:oMath>
                  </m:oMathPara>
                </a14:m>
                <a:endParaRPr lang="ru-RU" sz="4400" b="1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97735" y="2939366"/>
                <a:ext cx="3052310" cy="677108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1495851" y="3672030"/>
                <a:ext cx="4904741" cy="69243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4400" b="1" i="1" smtClean="0">
                              <a:latin typeface="Cambria Math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𝑺</m:t>
                          </m:r>
                        </m:e>
                        <m:sub>
                          <m:r>
                            <a:rPr lang="ru-RU" sz="4400" b="1" i="1" smtClean="0">
                              <a:latin typeface="Cambria Math"/>
                              <a:ea typeface="Cambria Math" panose="02040503050406030204" pitchFamily="18" charset="0"/>
                            </a:rPr>
                            <m:t>сечение</m:t>
                          </m:r>
                        </m:sub>
                      </m:sSub>
                      <m:r>
                        <a:rPr lang="en-US" sz="44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400" b="1" i="1" smtClean="0">
                          <a:latin typeface="Cambria Math" panose="02040503050406030204" pitchFamily="18" charset="0"/>
                        </a:rPr>
                        <m:t>𝟔𝟒</m:t>
                      </m:r>
                      <m:r>
                        <a:rPr lang="en-US" sz="4400" b="1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4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𝝅</m:t>
                      </m:r>
                      <m:r>
                        <a:rPr lang="en-US" sz="4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sSup>
                        <m:sSupPr>
                          <m:ctrlPr>
                            <a:rPr lang="en-US" sz="4400" b="1" i="1" smtClean="0">
                              <a:latin typeface="Cambria Math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ru-RU" sz="4400" b="1" i="1" smtClean="0">
                              <a:latin typeface="Cambria Math"/>
                              <a:ea typeface="Cambria Math" panose="02040503050406030204" pitchFamily="18" charset="0"/>
                            </a:rPr>
                            <m:t>см</m:t>
                          </m:r>
                        </m:e>
                        <m:sup>
                          <m:r>
                            <a:rPr lang="en-US" sz="4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ru-RU" sz="4400" b="1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95851" y="3672030"/>
                <a:ext cx="4904741" cy="692434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1588323" y="5264446"/>
                <a:ext cx="2219134" cy="73783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4400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4400" b="1" i="1" smtClean="0">
                              <a:latin typeface="Cambria Math" panose="02040503050406030204" pitchFamily="18" charset="0"/>
                            </a:rPr>
                            <m:t>𝑽</m:t>
                          </m:r>
                        </m:e>
                        <m:sub>
                          <m:r>
                            <a:rPr lang="ru-RU" sz="4400" b="1" i="1" smtClean="0">
                              <a:latin typeface="Cambria Math"/>
                            </a:rPr>
                            <m:t>шар</m:t>
                          </m:r>
                        </m:sub>
                      </m:sSub>
                      <m:r>
                        <a:rPr lang="en-US" sz="4400" b="1" i="1" smtClean="0">
                          <a:latin typeface="Cambria Math" panose="02040503050406030204" pitchFamily="18" charset="0"/>
                        </a:rPr>
                        <m:t>= ?</m:t>
                      </m:r>
                    </m:oMath>
                  </m:oMathPara>
                </a14:m>
                <a:endParaRPr lang="ru-RU" sz="4400" b="1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88323" y="5264446"/>
                <a:ext cx="2219134" cy="737831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TextBox 10"/>
          <p:cNvSpPr txBox="1"/>
          <p:nvPr/>
        </p:nvSpPr>
        <p:spPr>
          <a:xfrm>
            <a:off x="1495851" y="4427864"/>
            <a:ext cx="2375971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400" b="1" dirty="0" smtClean="0">
                <a:solidFill>
                  <a:srgbClr val="99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Найти</a:t>
            </a:r>
            <a:r>
              <a:rPr lang="en-US" sz="4400" b="1" dirty="0" smtClean="0">
                <a:solidFill>
                  <a:srgbClr val="99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endParaRPr lang="ru-RU" sz="4400" b="1" dirty="0">
              <a:solidFill>
                <a:srgbClr val="9900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Параллелограмм 20"/>
          <p:cNvSpPr/>
          <p:nvPr/>
        </p:nvSpPr>
        <p:spPr>
          <a:xfrm>
            <a:off x="7263245" y="2406533"/>
            <a:ext cx="3879372" cy="681724"/>
          </a:xfrm>
          <a:prstGeom prst="parallelogram">
            <a:avLst>
              <a:gd name="adj" fmla="val 36971"/>
            </a:avLst>
          </a:prstGeom>
          <a:solidFill>
            <a:srgbClr val="FFC000">
              <a:alpha val="34118"/>
            </a:srgbClr>
          </a:solidFill>
          <a:ln w="38100">
            <a:solidFill>
              <a:srgbClr val="CC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Овал 21"/>
          <p:cNvSpPr/>
          <p:nvPr/>
        </p:nvSpPr>
        <p:spPr>
          <a:xfrm>
            <a:off x="7866955" y="2116182"/>
            <a:ext cx="2609456" cy="2547257"/>
          </a:xfrm>
          <a:prstGeom prst="ellipse">
            <a:avLst/>
          </a:prstGeom>
          <a:solidFill>
            <a:srgbClr val="00B0F0">
              <a:alpha val="20000"/>
            </a:srgbClr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3" name="Прямая соединительная линия 22"/>
          <p:cNvCxnSpPr/>
          <p:nvPr/>
        </p:nvCxnSpPr>
        <p:spPr>
          <a:xfrm>
            <a:off x="7263245" y="3088257"/>
            <a:ext cx="3591989" cy="0"/>
          </a:xfrm>
          <a:prstGeom prst="line">
            <a:avLst/>
          </a:prstGeom>
          <a:ln w="38100">
            <a:solidFill>
              <a:schemeClr val="accent4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Овал 23"/>
          <p:cNvSpPr/>
          <p:nvPr/>
        </p:nvSpPr>
        <p:spPr>
          <a:xfrm>
            <a:off x="8070191" y="2584278"/>
            <a:ext cx="2218248" cy="352498"/>
          </a:xfrm>
          <a:prstGeom prst="ellipse">
            <a:avLst/>
          </a:prstGeom>
          <a:gradFill flip="none" rotWithShape="1">
            <a:gsLst>
              <a:gs pos="0">
                <a:schemeClr val="accent2">
                  <a:lumMod val="60000"/>
                  <a:lumOff val="40000"/>
                  <a:tint val="66000"/>
                  <a:satMod val="160000"/>
                </a:schemeClr>
              </a:gs>
              <a:gs pos="50000">
                <a:schemeClr val="accent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2">
                  <a:lumMod val="60000"/>
                  <a:lumOff val="40000"/>
                  <a:tint val="23500"/>
                  <a:satMod val="160000"/>
                </a:schemeClr>
              </a:gs>
            </a:gsLst>
            <a:lin ang="2700000" scaled="1"/>
            <a:tileRect/>
          </a:gra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9" name="Прямая соединительная линия 38"/>
          <p:cNvCxnSpPr/>
          <p:nvPr/>
        </p:nvCxnSpPr>
        <p:spPr>
          <a:xfrm flipH="1" flipV="1">
            <a:off x="9155652" y="2760119"/>
            <a:ext cx="1132787" cy="408"/>
          </a:xfrm>
          <a:prstGeom prst="line">
            <a:avLst/>
          </a:prstGeom>
          <a:ln w="28575">
            <a:solidFill>
              <a:srgbClr val="00206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Арка 45"/>
          <p:cNvSpPr/>
          <p:nvPr/>
        </p:nvSpPr>
        <p:spPr>
          <a:xfrm>
            <a:off x="7919378" y="3180272"/>
            <a:ext cx="2499360" cy="491758"/>
          </a:xfrm>
          <a:prstGeom prst="blockArc">
            <a:avLst>
              <a:gd name="adj1" fmla="val 10924035"/>
              <a:gd name="adj2" fmla="val 10842389"/>
              <a:gd name="adj3" fmla="val 0"/>
            </a:avLst>
          </a:prstGeom>
          <a:ln w="38100">
            <a:solidFill>
              <a:srgbClr val="0070C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cxnSp>
        <p:nvCxnSpPr>
          <p:cNvPr id="50" name="Прямая соединительная линия 49"/>
          <p:cNvCxnSpPr/>
          <p:nvPr/>
        </p:nvCxnSpPr>
        <p:spPr>
          <a:xfrm flipH="1">
            <a:off x="9172533" y="2777443"/>
            <a:ext cx="1115906" cy="634236"/>
          </a:xfrm>
          <a:prstGeom prst="line">
            <a:avLst/>
          </a:prstGeom>
          <a:ln w="28575">
            <a:solidFill>
              <a:srgbClr val="00206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Прямая соединительная линия 52"/>
          <p:cNvCxnSpPr/>
          <p:nvPr/>
        </p:nvCxnSpPr>
        <p:spPr>
          <a:xfrm>
            <a:off x="9169058" y="2767994"/>
            <a:ext cx="1406" cy="615386"/>
          </a:xfrm>
          <a:prstGeom prst="line">
            <a:avLst/>
          </a:prstGeom>
          <a:ln w="28575">
            <a:solidFill>
              <a:srgbClr val="00206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Овал 53"/>
          <p:cNvSpPr/>
          <p:nvPr/>
        </p:nvSpPr>
        <p:spPr>
          <a:xfrm>
            <a:off x="9144094" y="2745135"/>
            <a:ext cx="49929" cy="45719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5" name="Овал 54"/>
          <p:cNvSpPr/>
          <p:nvPr/>
        </p:nvSpPr>
        <p:spPr>
          <a:xfrm>
            <a:off x="9144094" y="3383380"/>
            <a:ext cx="52740" cy="47928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7" name="Овал 56"/>
          <p:cNvSpPr/>
          <p:nvPr/>
        </p:nvSpPr>
        <p:spPr>
          <a:xfrm>
            <a:off x="10275254" y="2745135"/>
            <a:ext cx="49929" cy="45719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58" name="Прямая соединительная линия 57"/>
          <p:cNvCxnSpPr/>
          <p:nvPr/>
        </p:nvCxnSpPr>
        <p:spPr>
          <a:xfrm>
            <a:off x="9265064" y="2767994"/>
            <a:ext cx="0" cy="86198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Прямая соединительная линия 58"/>
          <p:cNvCxnSpPr/>
          <p:nvPr/>
        </p:nvCxnSpPr>
        <p:spPr>
          <a:xfrm rot="5400000">
            <a:off x="9225303" y="2798806"/>
            <a:ext cx="0" cy="86198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60" name="TextBox 59"/>
              <p:cNvSpPr txBox="1"/>
              <p:nvPr/>
            </p:nvSpPr>
            <p:spPr>
              <a:xfrm>
                <a:off x="8942787" y="3347016"/>
                <a:ext cx="197170" cy="24622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b="1" i="1" smtClean="0">
                          <a:latin typeface="Cambria Math" panose="02040503050406030204" pitchFamily="18" charset="0"/>
                        </a:rPr>
                        <m:t>𝑶</m:t>
                      </m:r>
                    </m:oMath>
                  </m:oMathPara>
                </a14:m>
                <a:endParaRPr lang="ru-RU" sz="1600" b="1" dirty="0"/>
              </a:p>
            </p:txBody>
          </p:sp>
        </mc:Choice>
        <mc:Fallback xmlns="">
          <p:sp>
            <p:nvSpPr>
              <p:cNvPr id="60" name="TextBox 5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42787" y="3347016"/>
                <a:ext cx="197170" cy="246221"/>
              </a:xfrm>
              <a:prstGeom prst="rect">
                <a:avLst/>
              </a:prstGeom>
              <a:blipFill>
                <a:blip r:embed="rId6"/>
                <a:stretch>
                  <a:fillRect l="-25000" r="-21875" b="-75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1" name="TextBox 60"/>
              <p:cNvSpPr txBox="1"/>
              <p:nvPr/>
            </p:nvSpPr>
            <p:spPr>
              <a:xfrm>
                <a:off x="10354731" y="2636946"/>
                <a:ext cx="195566" cy="24622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b="1" i="1" smtClean="0">
                          <a:latin typeface="Cambria Math" panose="02040503050406030204" pitchFamily="18" charset="0"/>
                        </a:rPr>
                        <m:t>𝑩</m:t>
                      </m:r>
                    </m:oMath>
                  </m:oMathPara>
                </a14:m>
                <a:endParaRPr lang="ru-RU" sz="1600" b="1" dirty="0"/>
              </a:p>
            </p:txBody>
          </p:sp>
        </mc:Choice>
        <mc:Fallback xmlns="">
          <p:sp>
            <p:nvSpPr>
              <p:cNvPr id="61" name="TextBox 6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354731" y="2636946"/>
                <a:ext cx="195566" cy="246221"/>
              </a:xfrm>
              <a:prstGeom prst="rect">
                <a:avLst/>
              </a:prstGeom>
              <a:blipFill>
                <a:blip r:embed="rId7"/>
                <a:stretch>
                  <a:fillRect l="-25000" r="-21875" b="-5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2" name="TextBox 61"/>
              <p:cNvSpPr txBox="1"/>
              <p:nvPr/>
            </p:nvSpPr>
            <p:spPr>
              <a:xfrm>
                <a:off x="8825909" y="2615828"/>
                <a:ext cx="368114" cy="246221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600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1600" b="1" i="1" smtClean="0">
                              <a:latin typeface="Cambria Math" panose="02040503050406030204" pitchFamily="18" charset="0"/>
                            </a:rPr>
                            <m:t>𝑶</m:t>
                          </m:r>
                        </m:e>
                        <m:sub>
                          <m:r>
                            <a:rPr lang="en-US" sz="16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1600" b="1" dirty="0"/>
              </a:p>
            </p:txBody>
          </p:sp>
        </mc:Choice>
        <mc:Fallback xmlns="">
          <p:sp>
            <p:nvSpPr>
              <p:cNvPr id="62" name="TextBox 6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25909" y="2615828"/>
                <a:ext cx="368114" cy="246221"/>
              </a:xfrm>
              <a:prstGeom prst="rect">
                <a:avLst/>
              </a:prstGeom>
              <a:blipFill>
                <a:blip r:embed="rId8"/>
                <a:stretch>
                  <a:fillRect l="-3333" b="-175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1" name="Скругленный прямоугольник 30"/>
          <p:cNvSpPr/>
          <p:nvPr/>
        </p:nvSpPr>
        <p:spPr>
          <a:xfrm>
            <a:off x="104775" y="104775"/>
            <a:ext cx="11963400" cy="6665302"/>
          </a:xfrm>
          <a:prstGeom prst="roundRect">
            <a:avLst>
              <a:gd name="adj" fmla="val 808"/>
            </a:avLst>
          </a:prstGeom>
          <a:noFill/>
          <a:ln w="57150">
            <a:solidFill>
              <a:srgbClr val="33CC33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Скругленный прямоугольник 31"/>
          <p:cNvSpPr/>
          <p:nvPr/>
        </p:nvSpPr>
        <p:spPr>
          <a:xfrm>
            <a:off x="3815764" y="650337"/>
            <a:ext cx="6623031" cy="903577"/>
          </a:xfrm>
          <a:prstGeom prst="roundRect">
            <a:avLst/>
          </a:prstGeom>
          <a:gradFill>
            <a:gsLst>
              <a:gs pos="0">
                <a:srgbClr val="33CC33"/>
              </a:gs>
              <a:gs pos="100000">
                <a:schemeClr val="bg1"/>
              </a:gs>
            </a:gsLst>
            <a:lin ang="5400000" scaled="1"/>
          </a:gradFill>
          <a:ln>
            <a:solidFill>
              <a:srgbClr val="33CC33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3" name="Прямоугольник 32"/>
          <p:cNvSpPr/>
          <p:nvPr/>
        </p:nvSpPr>
        <p:spPr>
          <a:xfrm>
            <a:off x="4657533" y="691463"/>
            <a:ext cx="2804357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Решение</a:t>
            </a:r>
            <a:endParaRPr lang="ru-RU" sz="4400" dirty="0"/>
          </a:p>
        </p:txBody>
      </p:sp>
      <p:pic>
        <p:nvPicPr>
          <p:cNvPr id="34" name="Рисунок 33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652727" y="197368"/>
            <a:ext cx="2743004" cy="1795749"/>
          </a:xfrm>
          <a:prstGeom prst="ellipse">
            <a:avLst/>
          </a:prstGeom>
          <a:ln>
            <a:solidFill>
              <a:srgbClr val="33CC33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</p:pic>
    </p:spTree>
    <p:extLst>
      <p:ext uri="{BB962C8B-B14F-4D97-AF65-F5344CB8AC3E}">
        <p14:creationId xmlns:p14="http://schemas.microsoft.com/office/powerpoint/2010/main" val="41318751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4247770" y="2006645"/>
                <a:ext cx="2528128" cy="67710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4400" b="1" i="1" smtClean="0">
                              <a:latin typeface="Cambria Math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𝒓</m:t>
                          </m:r>
                        </m:e>
                        <m:sub>
                          <m:r>
                            <a:rPr lang="en-US" sz="4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r>
                        <a:rPr lang="en-US" sz="4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4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𝟖</m:t>
                      </m:r>
                      <m:r>
                        <a:rPr lang="en-US" sz="4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см</m:t>
                      </m:r>
                    </m:oMath>
                  </m:oMathPara>
                </a14:m>
                <a:endParaRPr lang="ru-RU" sz="4400" b="1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47770" y="2006645"/>
                <a:ext cx="2528128" cy="677108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962382" y="403593"/>
                <a:ext cx="3940694" cy="69243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4400" b="1" i="1" smtClean="0">
                              <a:solidFill>
                                <a:srgbClr val="990099"/>
                              </a:solidFill>
                              <a:latin typeface="Cambria Math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400" b="1" i="1" smtClean="0">
                              <a:solidFill>
                                <a:srgbClr val="990099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𝑺</m:t>
                          </m:r>
                        </m:e>
                        <m:sub>
                          <m:r>
                            <a:rPr lang="ru-RU" sz="4400" b="1" i="1" smtClean="0">
                              <a:solidFill>
                                <a:srgbClr val="990099"/>
                              </a:solidFill>
                              <a:latin typeface="Cambria Math"/>
                              <a:ea typeface="Cambria Math" panose="02040503050406030204" pitchFamily="18" charset="0"/>
                            </a:rPr>
                            <m:t>сечения</m:t>
                          </m:r>
                        </m:sub>
                      </m:sSub>
                      <m:r>
                        <a:rPr lang="en-US" sz="4400" b="1" i="1" smtClean="0">
                          <a:solidFill>
                            <a:srgbClr val="990099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400" b="1" i="1" smtClean="0">
                          <a:solidFill>
                            <a:srgbClr val="990099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𝝅</m:t>
                      </m:r>
                      <m:sSup>
                        <m:sSupPr>
                          <m:ctrlPr>
                            <a:rPr lang="en-US" sz="4400" b="1" i="1" smtClean="0">
                              <a:solidFill>
                                <a:srgbClr val="990099"/>
                              </a:solidFill>
                              <a:latin typeface="Cambria Math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sSub>
                            <m:sSubPr>
                              <m:ctrlPr>
                                <a:rPr lang="en-US" sz="4400" b="1" i="1" smtClean="0">
                                  <a:solidFill>
                                    <a:srgbClr val="990099"/>
                                  </a:solidFill>
                                  <a:latin typeface="Cambria Math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4400" b="1" i="1" smtClean="0">
                                  <a:solidFill>
                                    <a:srgbClr val="990099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𝒓</m:t>
                              </m:r>
                            </m:e>
                            <m:sub>
                              <m:r>
                                <a:rPr lang="en-US" sz="4400" b="1" i="1" smtClean="0">
                                  <a:solidFill>
                                    <a:srgbClr val="990099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𝟏</m:t>
                              </m:r>
                            </m:sub>
                          </m:sSub>
                        </m:e>
                        <m:sup>
                          <m:r>
                            <a:rPr lang="en-US" sz="4400" b="1" i="1" smtClean="0">
                              <a:solidFill>
                                <a:srgbClr val="990099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ru-RU" sz="4400" b="1" dirty="0">
                  <a:solidFill>
                    <a:srgbClr val="990099"/>
                  </a:solidFill>
                </a:endParaRPr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2382" y="403593"/>
                <a:ext cx="3940694" cy="692434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" name="Параллелограмм 20"/>
          <p:cNvSpPr/>
          <p:nvPr/>
        </p:nvSpPr>
        <p:spPr>
          <a:xfrm>
            <a:off x="7263245" y="874121"/>
            <a:ext cx="3879372" cy="681724"/>
          </a:xfrm>
          <a:prstGeom prst="parallelogram">
            <a:avLst>
              <a:gd name="adj" fmla="val 36971"/>
            </a:avLst>
          </a:prstGeom>
          <a:solidFill>
            <a:srgbClr val="FFC000">
              <a:alpha val="34118"/>
            </a:srgbClr>
          </a:solidFill>
          <a:ln w="38100">
            <a:solidFill>
              <a:srgbClr val="CC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Овал 21"/>
          <p:cNvSpPr/>
          <p:nvPr/>
        </p:nvSpPr>
        <p:spPr>
          <a:xfrm>
            <a:off x="7866955" y="583770"/>
            <a:ext cx="2609456" cy="2547257"/>
          </a:xfrm>
          <a:prstGeom prst="ellipse">
            <a:avLst/>
          </a:prstGeom>
          <a:solidFill>
            <a:srgbClr val="00B0F0">
              <a:alpha val="20000"/>
            </a:srgbClr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3" name="Прямая соединительная линия 22"/>
          <p:cNvCxnSpPr/>
          <p:nvPr/>
        </p:nvCxnSpPr>
        <p:spPr>
          <a:xfrm>
            <a:off x="7263245" y="1555845"/>
            <a:ext cx="3591989" cy="0"/>
          </a:xfrm>
          <a:prstGeom prst="line">
            <a:avLst/>
          </a:prstGeom>
          <a:ln w="38100">
            <a:solidFill>
              <a:schemeClr val="accent4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Овал 23"/>
          <p:cNvSpPr/>
          <p:nvPr/>
        </p:nvSpPr>
        <p:spPr>
          <a:xfrm>
            <a:off x="8070191" y="1051866"/>
            <a:ext cx="2218248" cy="352498"/>
          </a:xfrm>
          <a:prstGeom prst="ellipse">
            <a:avLst/>
          </a:prstGeom>
          <a:gradFill flip="none" rotWithShape="1">
            <a:gsLst>
              <a:gs pos="0">
                <a:schemeClr val="accent2">
                  <a:lumMod val="60000"/>
                  <a:lumOff val="40000"/>
                  <a:tint val="66000"/>
                  <a:satMod val="160000"/>
                </a:schemeClr>
              </a:gs>
              <a:gs pos="50000">
                <a:schemeClr val="accent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2">
                  <a:lumMod val="60000"/>
                  <a:lumOff val="40000"/>
                  <a:tint val="23500"/>
                  <a:satMod val="160000"/>
                </a:schemeClr>
              </a:gs>
            </a:gsLst>
            <a:lin ang="2700000" scaled="1"/>
            <a:tileRect/>
          </a:gra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9" name="Прямая соединительная линия 38"/>
          <p:cNvCxnSpPr/>
          <p:nvPr/>
        </p:nvCxnSpPr>
        <p:spPr>
          <a:xfrm flipH="1" flipV="1">
            <a:off x="9155652" y="1227707"/>
            <a:ext cx="1132787" cy="408"/>
          </a:xfrm>
          <a:prstGeom prst="line">
            <a:avLst/>
          </a:prstGeom>
          <a:ln w="28575">
            <a:solidFill>
              <a:srgbClr val="00206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Арка 45"/>
          <p:cNvSpPr/>
          <p:nvPr/>
        </p:nvSpPr>
        <p:spPr>
          <a:xfrm>
            <a:off x="7919378" y="1647860"/>
            <a:ext cx="2499360" cy="491758"/>
          </a:xfrm>
          <a:prstGeom prst="blockArc">
            <a:avLst>
              <a:gd name="adj1" fmla="val 10924035"/>
              <a:gd name="adj2" fmla="val 10842389"/>
              <a:gd name="adj3" fmla="val 0"/>
            </a:avLst>
          </a:prstGeom>
          <a:ln w="38100">
            <a:solidFill>
              <a:srgbClr val="0070C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cxnSp>
        <p:nvCxnSpPr>
          <p:cNvPr id="50" name="Прямая соединительная линия 49"/>
          <p:cNvCxnSpPr/>
          <p:nvPr/>
        </p:nvCxnSpPr>
        <p:spPr>
          <a:xfrm flipH="1">
            <a:off x="9172533" y="1245031"/>
            <a:ext cx="1115906" cy="634236"/>
          </a:xfrm>
          <a:prstGeom prst="line">
            <a:avLst/>
          </a:prstGeom>
          <a:ln w="28575">
            <a:solidFill>
              <a:srgbClr val="00206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Прямая соединительная линия 52"/>
          <p:cNvCxnSpPr/>
          <p:nvPr/>
        </p:nvCxnSpPr>
        <p:spPr>
          <a:xfrm>
            <a:off x="9169058" y="1235582"/>
            <a:ext cx="1406" cy="615386"/>
          </a:xfrm>
          <a:prstGeom prst="line">
            <a:avLst/>
          </a:prstGeom>
          <a:ln w="28575">
            <a:solidFill>
              <a:srgbClr val="00206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Овал 53"/>
          <p:cNvSpPr/>
          <p:nvPr/>
        </p:nvSpPr>
        <p:spPr>
          <a:xfrm>
            <a:off x="9144094" y="1212723"/>
            <a:ext cx="49929" cy="45719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5" name="Овал 54"/>
          <p:cNvSpPr/>
          <p:nvPr/>
        </p:nvSpPr>
        <p:spPr>
          <a:xfrm>
            <a:off x="9144094" y="1850968"/>
            <a:ext cx="52740" cy="47928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7" name="Овал 56"/>
          <p:cNvSpPr/>
          <p:nvPr/>
        </p:nvSpPr>
        <p:spPr>
          <a:xfrm>
            <a:off x="10275254" y="1212723"/>
            <a:ext cx="49929" cy="45719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58" name="Прямая соединительная линия 57"/>
          <p:cNvCxnSpPr/>
          <p:nvPr/>
        </p:nvCxnSpPr>
        <p:spPr>
          <a:xfrm>
            <a:off x="9265064" y="1235582"/>
            <a:ext cx="0" cy="86198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Прямая соединительная линия 58"/>
          <p:cNvCxnSpPr/>
          <p:nvPr/>
        </p:nvCxnSpPr>
        <p:spPr>
          <a:xfrm rot="5400000">
            <a:off x="9225303" y="1266394"/>
            <a:ext cx="0" cy="86198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60" name="TextBox 59"/>
              <p:cNvSpPr txBox="1"/>
              <p:nvPr/>
            </p:nvSpPr>
            <p:spPr>
              <a:xfrm>
                <a:off x="8942787" y="1814604"/>
                <a:ext cx="197170" cy="24622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b="1" i="1" smtClean="0">
                          <a:latin typeface="Cambria Math" panose="02040503050406030204" pitchFamily="18" charset="0"/>
                        </a:rPr>
                        <m:t>𝑶</m:t>
                      </m:r>
                    </m:oMath>
                  </m:oMathPara>
                </a14:m>
                <a:endParaRPr lang="ru-RU" sz="1600" b="1" dirty="0"/>
              </a:p>
            </p:txBody>
          </p:sp>
        </mc:Choice>
        <mc:Fallback xmlns="">
          <p:sp>
            <p:nvSpPr>
              <p:cNvPr id="60" name="TextBox 5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42787" y="1814604"/>
                <a:ext cx="197170" cy="246221"/>
              </a:xfrm>
              <a:prstGeom prst="rect">
                <a:avLst/>
              </a:prstGeom>
              <a:blipFill>
                <a:blip r:embed="rId4"/>
                <a:stretch>
                  <a:fillRect l="-25000" r="-21875" b="-5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1" name="TextBox 60"/>
              <p:cNvSpPr txBox="1"/>
              <p:nvPr/>
            </p:nvSpPr>
            <p:spPr>
              <a:xfrm>
                <a:off x="10354731" y="1104534"/>
                <a:ext cx="195566" cy="24622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b="1" i="1" smtClean="0">
                          <a:latin typeface="Cambria Math" panose="02040503050406030204" pitchFamily="18" charset="0"/>
                        </a:rPr>
                        <m:t>𝑩</m:t>
                      </m:r>
                    </m:oMath>
                  </m:oMathPara>
                </a14:m>
                <a:endParaRPr lang="ru-RU" sz="1600" b="1" dirty="0"/>
              </a:p>
            </p:txBody>
          </p:sp>
        </mc:Choice>
        <mc:Fallback xmlns="">
          <p:sp>
            <p:nvSpPr>
              <p:cNvPr id="61" name="TextBox 6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354731" y="1104534"/>
                <a:ext cx="195566" cy="246221"/>
              </a:xfrm>
              <a:prstGeom prst="rect">
                <a:avLst/>
              </a:prstGeom>
              <a:blipFill>
                <a:blip r:embed="rId5"/>
                <a:stretch>
                  <a:fillRect l="-25000" r="-21875" b="-487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2" name="TextBox 61"/>
              <p:cNvSpPr txBox="1"/>
              <p:nvPr/>
            </p:nvSpPr>
            <p:spPr>
              <a:xfrm>
                <a:off x="8825909" y="1083416"/>
                <a:ext cx="300195" cy="246221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600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1600" b="1" i="1" smtClean="0">
                              <a:latin typeface="Cambria Math" panose="02040503050406030204" pitchFamily="18" charset="0"/>
                            </a:rPr>
                            <m:t>𝑶</m:t>
                          </m:r>
                        </m:e>
                        <m:sub>
                          <m:r>
                            <a:rPr lang="en-US" sz="16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1600" b="1" dirty="0"/>
              </a:p>
            </p:txBody>
          </p:sp>
        </mc:Choice>
        <mc:Fallback xmlns="">
          <p:sp>
            <p:nvSpPr>
              <p:cNvPr id="62" name="TextBox 6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25909" y="1083416"/>
                <a:ext cx="300195" cy="246221"/>
              </a:xfrm>
              <a:prstGeom prst="rect">
                <a:avLst/>
              </a:prstGeom>
              <a:blipFill>
                <a:blip r:embed="rId6"/>
                <a:stretch>
                  <a:fillRect l="-16327" r="-2041" b="-15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1" name="Скругленный прямоугольник 30"/>
          <p:cNvSpPr/>
          <p:nvPr/>
        </p:nvSpPr>
        <p:spPr>
          <a:xfrm>
            <a:off x="104775" y="104775"/>
            <a:ext cx="11963400" cy="6665302"/>
          </a:xfrm>
          <a:prstGeom prst="roundRect">
            <a:avLst>
              <a:gd name="adj" fmla="val 808"/>
            </a:avLst>
          </a:prstGeom>
          <a:noFill/>
          <a:ln w="57150">
            <a:solidFill>
              <a:srgbClr val="33CC33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/>
              <p:cNvSpPr txBox="1"/>
              <p:nvPr/>
            </p:nvSpPr>
            <p:spPr>
              <a:xfrm>
                <a:off x="962382" y="1214983"/>
                <a:ext cx="3155864" cy="69243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𝟔𝟒</m:t>
                      </m:r>
                      <m:r>
                        <a:rPr lang="en-US" sz="4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𝝅</m:t>
                      </m:r>
                      <m:r>
                        <a:rPr lang="en-US" sz="44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𝝅</m:t>
                      </m:r>
                      <m:sSup>
                        <m:sSupPr>
                          <m:ctrlPr>
                            <a:rPr lang="en-US" sz="4400" b="1" i="1" smtClean="0">
                              <a:latin typeface="Cambria Math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sSub>
                            <m:sSubPr>
                              <m:ctrlPr>
                                <a:rPr lang="en-US" sz="4400" b="1" i="1" smtClean="0">
                                  <a:latin typeface="Cambria Math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44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𝒓</m:t>
                              </m:r>
                            </m:e>
                            <m:sub>
                              <m:r>
                                <a:rPr lang="en-US" sz="44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𝟏</m:t>
                              </m:r>
                            </m:sub>
                          </m:sSub>
                        </m:e>
                        <m:sup>
                          <m:r>
                            <a:rPr lang="en-US" sz="4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ru-RU" sz="4400" b="1" dirty="0"/>
              </a:p>
            </p:txBody>
          </p:sp>
        </mc:Choice>
        <mc:Fallback xmlns="">
          <p:sp>
            <p:nvSpPr>
              <p:cNvPr id="27" name="TextBox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2382" y="1214983"/>
                <a:ext cx="3155864" cy="692434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/>
              <p:cNvSpPr txBox="1"/>
              <p:nvPr/>
            </p:nvSpPr>
            <p:spPr>
              <a:xfrm>
                <a:off x="984664" y="2026373"/>
                <a:ext cx="2383217" cy="69243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4400" b="1" i="1" smtClean="0">
                              <a:latin typeface="Cambria Math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sSub>
                            <m:sSubPr>
                              <m:ctrlPr>
                                <a:rPr lang="en-US" sz="4400" b="1" i="1" smtClean="0">
                                  <a:latin typeface="Cambria Math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44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𝒓</m:t>
                              </m:r>
                            </m:e>
                            <m:sub>
                              <m:r>
                                <a:rPr lang="en-US" sz="44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𝟏</m:t>
                              </m:r>
                            </m:sub>
                          </m:sSub>
                        </m:e>
                        <m:sup>
                          <m:r>
                            <a:rPr lang="en-US" sz="4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4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4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𝟔𝟒</m:t>
                      </m:r>
                    </m:oMath>
                  </m:oMathPara>
                </a14:m>
                <a:endParaRPr lang="ru-RU" sz="4400" b="1" dirty="0"/>
              </a:p>
            </p:txBody>
          </p:sp>
        </mc:Choice>
        <mc:Fallback xmlns="">
          <p:sp>
            <p:nvSpPr>
              <p:cNvPr id="28" name="TextBox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4664" y="2026373"/>
                <a:ext cx="2383217" cy="692434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/>
              <p:cNvSpPr txBox="1"/>
              <p:nvPr/>
            </p:nvSpPr>
            <p:spPr>
              <a:xfrm>
                <a:off x="962382" y="2850249"/>
                <a:ext cx="2529090" cy="67710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4400" b="1" i="1" smtClean="0">
                              <a:latin typeface="Cambria Math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𝒓</m:t>
                          </m:r>
                        </m:e>
                        <m:sub>
                          <m:r>
                            <a:rPr lang="en-US" sz="4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r>
                        <a:rPr lang="en-US" sz="4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sz="4400" b="1" i="1" smtClean="0">
                              <a:latin typeface="Cambria Math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𝑶</m:t>
                          </m:r>
                        </m:e>
                        <m:sub>
                          <m:r>
                            <a:rPr lang="en-US" sz="4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r>
                        <a:rPr lang="en-US" sz="4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𝑩</m:t>
                      </m:r>
                    </m:oMath>
                  </m:oMathPara>
                </a14:m>
                <a:endParaRPr lang="ru-RU" sz="4400" b="1" dirty="0"/>
              </a:p>
            </p:txBody>
          </p:sp>
        </mc:Choice>
        <mc:Fallback xmlns="">
          <p:sp>
            <p:nvSpPr>
              <p:cNvPr id="29" name="TextBox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2382" y="2850249"/>
                <a:ext cx="2529090" cy="677108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/>
              <p:cNvSpPr txBox="1"/>
              <p:nvPr/>
            </p:nvSpPr>
            <p:spPr>
              <a:xfrm>
                <a:off x="4371361" y="2850249"/>
                <a:ext cx="3047501" cy="67710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4400" b="1" i="1" smtClean="0">
                              <a:latin typeface="Cambria Math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𝑶</m:t>
                          </m:r>
                        </m:e>
                        <m:sub>
                          <m:r>
                            <a:rPr lang="en-US" sz="4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r>
                        <a:rPr lang="en-US" sz="4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𝑩</m:t>
                      </m:r>
                      <m:r>
                        <a:rPr lang="en-US" sz="4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4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𝟖</m:t>
                      </m:r>
                      <m:r>
                        <a:rPr lang="en-US" sz="4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см</m:t>
                      </m:r>
                    </m:oMath>
                  </m:oMathPara>
                </a14:m>
                <a:endParaRPr lang="ru-RU" sz="4400" b="1" dirty="0"/>
              </a:p>
            </p:txBody>
          </p:sp>
        </mc:Choice>
        <mc:Fallback xmlns="">
          <p:sp>
            <p:nvSpPr>
              <p:cNvPr id="30" name="TextBox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71361" y="2850249"/>
                <a:ext cx="3047501" cy="677108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/>
              <p:cNvSpPr txBox="1"/>
              <p:nvPr/>
            </p:nvSpPr>
            <p:spPr>
              <a:xfrm>
                <a:off x="945801" y="3762803"/>
                <a:ext cx="5483874" cy="69243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4400" b="1" i="1" smtClean="0">
                              <a:solidFill>
                                <a:srgbClr val="990099"/>
                              </a:solidFill>
                              <a:latin typeface="Cambria Math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400" b="1" i="1" smtClean="0">
                              <a:solidFill>
                                <a:srgbClr val="990099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𝑶𝑩</m:t>
                          </m:r>
                        </m:e>
                        <m:sup>
                          <m:r>
                            <a:rPr lang="en-US" sz="4400" b="1" i="1" smtClean="0">
                              <a:solidFill>
                                <a:srgbClr val="990099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4400" b="1" i="1" smtClean="0">
                          <a:solidFill>
                            <a:srgbClr val="990099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4400" b="1" i="1" smtClean="0">
                              <a:solidFill>
                                <a:srgbClr val="990099"/>
                              </a:solidFill>
                              <a:latin typeface="Cambria Math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sSub>
                            <m:sSubPr>
                              <m:ctrlPr>
                                <a:rPr lang="en-US" sz="4400" b="1" i="1">
                                  <a:solidFill>
                                    <a:srgbClr val="990099"/>
                                  </a:solidFill>
                                  <a:latin typeface="Cambria Math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4400" b="1" i="1">
                                  <a:solidFill>
                                    <a:srgbClr val="990099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𝑶</m:t>
                              </m:r>
                            </m:e>
                            <m:sub>
                              <m:r>
                                <a:rPr lang="en-US" sz="4400" b="1" i="1">
                                  <a:solidFill>
                                    <a:srgbClr val="990099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𝟏</m:t>
                              </m:r>
                            </m:sub>
                          </m:sSub>
                          <m:r>
                            <a:rPr lang="en-US" sz="4400" b="1" i="1">
                              <a:solidFill>
                                <a:srgbClr val="990099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𝑩</m:t>
                          </m:r>
                        </m:e>
                        <m:sup>
                          <m:r>
                            <a:rPr lang="en-US" sz="4400" b="1" i="1" smtClean="0">
                              <a:solidFill>
                                <a:srgbClr val="990099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4400" b="1" i="1" smtClean="0">
                          <a:solidFill>
                            <a:srgbClr val="990099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US" sz="4400" b="1" i="1">
                              <a:solidFill>
                                <a:srgbClr val="990099"/>
                              </a:solidFill>
                              <a:latin typeface="Cambria Math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sSub>
                            <m:sSubPr>
                              <m:ctrlPr>
                                <a:rPr lang="en-US" sz="4400" b="1" i="1">
                                  <a:solidFill>
                                    <a:srgbClr val="990099"/>
                                  </a:solidFill>
                                  <a:latin typeface="Cambria Math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4400" b="1" i="1" smtClean="0">
                                  <a:solidFill>
                                    <a:srgbClr val="990099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𝑶</m:t>
                              </m:r>
                              <m:r>
                                <a:rPr lang="en-US" sz="4400" b="1" i="1">
                                  <a:solidFill>
                                    <a:srgbClr val="990099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𝑶</m:t>
                              </m:r>
                            </m:e>
                            <m:sub>
                              <m:r>
                                <a:rPr lang="en-US" sz="4400" b="1" i="1">
                                  <a:solidFill>
                                    <a:srgbClr val="990099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𝟏</m:t>
                              </m:r>
                            </m:sub>
                          </m:sSub>
                          <m:r>
                            <a:rPr lang="en-US" sz="4400" b="1" i="1" smtClean="0">
                              <a:solidFill>
                                <a:srgbClr val="990099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</m:t>
                          </m:r>
                        </m:e>
                        <m:sup>
                          <m:r>
                            <a:rPr lang="en-US" sz="4400" b="1" i="1">
                              <a:solidFill>
                                <a:srgbClr val="990099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ru-RU" sz="4400" b="1" dirty="0">
                  <a:solidFill>
                    <a:srgbClr val="990099"/>
                  </a:solidFill>
                </a:endParaRPr>
              </a:p>
            </p:txBody>
          </p:sp>
        </mc:Choice>
        <mc:Fallback xmlns="">
          <p:sp>
            <p:nvSpPr>
              <p:cNvPr id="35" name="Text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5801" y="3762803"/>
                <a:ext cx="5483874" cy="692434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8" name="TextBox 37"/>
              <p:cNvSpPr txBox="1"/>
              <p:nvPr/>
            </p:nvSpPr>
            <p:spPr>
              <a:xfrm>
                <a:off x="945801" y="4658095"/>
                <a:ext cx="8480398" cy="69243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4400" b="1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𝑶𝑩</m:t>
                          </m:r>
                        </m:e>
                        <m:sup>
                          <m:r>
                            <a:rPr lang="en-US" sz="4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44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4400" b="1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𝟖</m:t>
                          </m:r>
                        </m:e>
                        <m:sup>
                          <m:r>
                            <a:rPr lang="en-US" sz="4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44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US" sz="4400" b="1" i="1">
                              <a:solidFill>
                                <a:schemeClr val="tx1"/>
                              </a:solidFill>
                              <a:latin typeface="Cambria Math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𝟔</m:t>
                          </m:r>
                          <m:r>
                            <a:rPr lang="en-US" sz="4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</m:t>
                          </m:r>
                        </m:e>
                        <m:sup>
                          <m:r>
                            <a:rPr lang="en-US" sz="44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44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44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𝟔𝟒</m:t>
                      </m:r>
                      <m:r>
                        <a:rPr lang="en-US" sz="44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a:rPr lang="en-US" sz="44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𝟑𝟔</m:t>
                      </m:r>
                      <m:r>
                        <a:rPr lang="en-US" sz="44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44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𝟏𝟎𝟎</m:t>
                      </m:r>
                    </m:oMath>
                  </m:oMathPara>
                </a14:m>
                <a:endParaRPr lang="ru-RU" sz="44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8" name="TextBox 3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5801" y="4658095"/>
                <a:ext cx="8480398" cy="692434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0" name="TextBox 39"/>
              <p:cNvSpPr txBox="1"/>
              <p:nvPr/>
            </p:nvSpPr>
            <p:spPr>
              <a:xfrm>
                <a:off x="945801" y="5565445"/>
                <a:ext cx="3489801" cy="67710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4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𝑹</m:t>
                      </m:r>
                      <m:r>
                        <a:rPr lang="en-US" sz="44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44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𝑶𝑩</m:t>
                      </m:r>
                      <m:r>
                        <a:rPr lang="en-US" sz="44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44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𝟏𝟎</m:t>
                      </m:r>
                    </m:oMath>
                  </m:oMathPara>
                </a14:m>
                <a:endParaRPr lang="ru-RU" sz="44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0" name="TextBox 3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5801" y="5565445"/>
                <a:ext cx="3489801" cy="677108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506378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Параллелограмм 20"/>
          <p:cNvSpPr/>
          <p:nvPr/>
        </p:nvSpPr>
        <p:spPr>
          <a:xfrm>
            <a:off x="7263245" y="874121"/>
            <a:ext cx="3879372" cy="681724"/>
          </a:xfrm>
          <a:prstGeom prst="parallelogram">
            <a:avLst>
              <a:gd name="adj" fmla="val 36971"/>
            </a:avLst>
          </a:prstGeom>
          <a:solidFill>
            <a:srgbClr val="FFC000">
              <a:alpha val="34118"/>
            </a:srgbClr>
          </a:solidFill>
          <a:ln w="38100">
            <a:solidFill>
              <a:srgbClr val="CC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Овал 21"/>
          <p:cNvSpPr/>
          <p:nvPr/>
        </p:nvSpPr>
        <p:spPr>
          <a:xfrm>
            <a:off x="7866955" y="583770"/>
            <a:ext cx="2609456" cy="2547257"/>
          </a:xfrm>
          <a:prstGeom prst="ellipse">
            <a:avLst/>
          </a:prstGeom>
          <a:solidFill>
            <a:srgbClr val="00B0F0">
              <a:alpha val="20000"/>
            </a:srgbClr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3" name="Прямая соединительная линия 22"/>
          <p:cNvCxnSpPr/>
          <p:nvPr/>
        </p:nvCxnSpPr>
        <p:spPr>
          <a:xfrm>
            <a:off x="7263245" y="1555845"/>
            <a:ext cx="3591989" cy="0"/>
          </a:xfrm>
          <a:prstGeom prst="line">
            <a:avLst/>
          </a:prstGeom>
          <a:ln w="38100">
            <a:solidFill>
              <a:schemeClr val="accent4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Овал 23"/>
          <p:cNvSpPr/>
          <p:nvPr/>
        </p:nvSpPr>
        <p:spPr>
          <a:xfrm>
            <a:off x="8070191" y="1051866"/>
            <a:ext cx="2218248" cy="352498"/>
          </a:xfrm>
          <a:prstGeom prst="ellipse">
            <a:avLst/>
          </a:prstGeom>
          <a:gradFill flip="none" rotWithShape="1">
            <a:gsLst>
              <a:gs pos="0">
                <a:schemeClr val="accent2">
                  <a:lumMod val="60000"/>
                  <a:lumOff val="40000"/>
                  <a:tint val="66000"/>
                  <a:satMod val="160000"/>
                </a:schemeClr>
              </a:gs>
              <a:gs pos="50000">
                <a:schemeClr val="accent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2">
                  <a:lumMod val="60000"/>
                  <a:lumOff val="40000"/>
                  <a:tint val="23500"/>
                  <a:satMod val="160000"/>
                </a:schemeClr>
              </a:gs>
            </a:gsLst>
            <a:lin ang="2700000" scaled="1"/>
            <a:tileRect/>
          </a:gra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9" name="Прямая соединительная линия 38"/>
          <p:cNvCxnSpPr/>
          <p:nvPr/>
        </p:nvCxnSpPr>
        <p:spPr>
          <a:xfrm flipH="1" flipV="1">
            <a:off x="9155652" y="1227707"/>
            <a:ext cx="1132787" cy="408"/>
          </a:xfrm>
          <a:prstGeom prst="line">
            <a:avLst/>
          </a:prstGeom>
          <a:ln w="28575">
            <a:solidFill>
              <a:srgbClr val="00206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Арка 45"/>
          <p:cNvSpPr/>
          <p:nvPr/>
        </p:nvSpPr>
        <p:spPr>
          <a:xfrm>
            <a:off x="7919378" y="1647860"/>
            <a:ext cx="2499360" cy="491758"/>
          </a:xfrm>
          <a:prstGeom prst="blockArc">
            <a:avLst>
              <a:gd name="adj1" fmla="val 10924035"/>
              <a:gd name="adj2" fmla="val 10842389"/>
              <a:gd name="adj3" fmla="val 0"/>
            </a:avLst>
          </a:prstGeom>
          <a:ln w="38100">
            <a:solidFill>
              <a:srgbClr val="0070C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cxnSp>
        <p:nvCxnSpPr>
          <p:cNvPr id="50" name="Прямая соединительная линия 49"/>
          <p:cNvCxnSpPr/>
          <p:nvPr/>
        </p:nvCxnSpPr>
        <p:spPr>
          <a:xfrm flipH="1">
            <a:off x="9172533" y="1245031"/>
            <a:ext cx="1115906" cy="634236"/>
          </a:xfrm>
          <a:prstGeom prst="line">
            <a:avLst/>
          </a:prstGeom>
          <a:ln w="28575">
            <a:solidFill>
              <a:srgbClr val="00206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Прямая соединительная линия 52"/>
          <p:cNvCxnSpPr/>
          <p:nvPr/>
        </p:nvCxnSpPr>
        <p:spPr>
          <a:xfrm>
            <a:off x="9169058" y="1235582"/>
            <a:ext cx="1406" cy="615386"/>
          </a:xfrm>
          <a:prstGeom prst="line">
            <a:avLst/>
          </a:prstGeom>
          <a:ln w="28575">
            <a:solidFill>
              <a:srgbClr val="00206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Овал 53"/>
          <p:cNvSpPr/>
          <p:nvPr/>
        </p:nvSpPr>
        <p:spPr>
          <a:xfrm>
            <a:off x="9144094" y="1212723"/>
            <a:ext cx="49929" cy="45719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5" name="Овал 54"/>
          <p:cNvSpPr/>
          <p:nvPr/>
        </p:nvSpPr>
        <p:spPr>
          <a:xfrm>
            <a:off x="9144094" y="1850968"/>
            <a:ext cx="52740" cy="47928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7" name="Овал 56"/>
          <p:cNvSpPr/>
          <p:nvPr/>
        </p:nvSpPr>
        <p:spPr>
          <a:xfrm>
            <a:off x="10275254" y="1212723"/>
            <a:ext cx="49929" cy="45719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58" name="Прямая соединительная линия 57"/>
          <p:cNvCxnSpPr/>
          <p:nvPr/>
        </p:nvCxnSpPr>
        <p:spPr>
          <a:xfrm>
            <a:off x="9265064" y="1235582"/>
            <a:ext cx="0" cy="86198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Прямая соединительная линия 58"/>
          <p:cNvCxnSpPr/>
          <p:nvPr/>
        </p:nvCxnSpPr>
        <p:spPr>
          <a:xfrm rot="5400000">
            <a:off x="9225303" y="1266394"/>
            <a:ext cx="0" cy="86198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60" name="TextBox 59"/>
              <p:cNvSpPr txBox="1"/>
              <p:nvPr/>
            </p:nvSpPr>
            <p:spPr>
              <a:xfrm>
                <a:off x="8942787" y="1814604"/>
                <a:ext cx="197170" cy="24622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b="1" i="1" smtClean="0">
                          <a:latin typeface="Cambria Math" panose="02040503050406030204" pitchFamily="18" charset="0"/>
                        </a:rPr>
                        <m:t>𝑶</m:t>
                      </m:r>
                    </m:oMath>
                  </m:oMathPara>
                </a14:m>
                <a:endParaRPr lang="ru-RU" sz="1600" b="1" dirty="0"/>
              </a:p>
            </p:txBody>
          </p:sp>
        </mc:Choice>
        <mc:Fallback xmlns="">
          <p:sp>
            <p:nvSpPr>
              <p:cNvPr id="60" name="TextBox 5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42787" y="1814604"/>
                <a:ext cx="197170" cy="246221"/>
              </a:xfrm>
              <a:prstGeom prst="rect">
                <a:avLst/>
              </a:prstGeom>
              <a:blipFill>
                <a:blip r:embed="rId2"/>
                <a:stretch>
                  <a:fillRect l="-25000" r="-21875" b="-5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1" name="TextBox 60"/>
              <p:cNvSpPr txBox="1"/>
              <p:nvPr/>
            </p:nvSpPr>
            <p:spPr>
              <a:xfrm>
                <a:off x="10354731" y="1104534"/>
                <a:ext cx="195566" cy="24622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b="1" i="1" smtClean="0">
                          <a:latin typeface="Cambria Math" panose="02040503050406030204" pitchFamily="18" charset="0"/>
                        </a:rPr>
                        <m:t>𝑩</m:t>
                      </m:r>
                    </m:oMath>
                  </m:oMathPara>
                </a14:m>
                <a:endParaRPr lang="ru-RU" sz="1600" b="1" dirty="0"/>
              </a:p>
            </p:txBody>
          </p:sp>
        </mc:Choice>
        <mc:Fallback xmlns="">
          <p:sp>
            <p:nvSpPr>
              <p:cNvPr id="61" name="TextBox 6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354731" y="1104534"/>
                <a:ext cx="195566" cy="246221"/>
              </a:xfrm>
              <a:prstGeom prst="rect">
                <a:avLst/>
              </a:prstGeom>
              <a:blipFill>
                <a:blip r:embed="rId3"/>
                <a:stretch>
                  <a:fillRect l="-25000" r="-21875" b="-487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2" name="TextBox 61"/>
              <p:cNvSpPr txBox="1"/>
              <p:nvPr/>
            </p:nvSpPr>
            <p:spPr>
              <a:xfrm>
                <a:off x="8825909" y="1083416"/>
                <a:ext cx="300195" cy="246221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600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1600" b="1" i="1" smtClean="0">
                              <a:latin typeface="Cambria Math" panose="02040503050406030204" pitchFamily="18" charset="0"/>
                            </a:rPr>
                            <m:t>𝑶</m:t>
                          </m:r>
                        </m:e>
                        <m:sub>
                          <m:r>
                            <a:rPr lang="en-US" sz="16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1600" b="1" dirty="0"/>
              </a:p>
            </p:txBody>
          </p:sp>
        </mc:Choice>
        <mc:Fallback xmlns="">
          <p:sp>
            <p:nvSpPr>
              <p:cNvPr id="62" name="TextBox 6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25909" y="1083416"/>
                <a:ext cx="300195" cy="246221"/>
              </a:xfrm>
              <a:prstGeom prst="rect">
                <a:avLst/>
              </a:prstGeom>
              <a:blipFill>
                <a:blip r:embed="rId4"/>
                <a:stretch>
                  <a:fillRect l="-16327" r="-2041" b="-15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1" name="Скругленный прямоугольник 30"/>
          <p:cNvSpPr/>
          <p:nvPr/>
        </p:nvSpPr>
        <p:spPr>
          <a:xfrm>
            <a:off x="104775" y="104775"/>
            <a:ext cx="11963400" cy="6665302"/>
          </a:xfrm>
          <a:prstGeom prst="roundRect">
            <a:avLst>
              <a:gd name="adj" fmla="val 808"/>
            </a:avLst>
          </a:prstGeom>
          <a:noFill/>
          <a:ln w="57150">
            <a:solidFill>
              <a:srgbClr val="33CC33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0" name="TextBox 39"/>
              <p:cNvSpPr txBox="1"/>
              <p:nvPr/>
            </p:nvSpPr>
            <p:spPr>
              <a:xfrm>
                <a:off x="945801" y="897028"/>
                <a:ext cx="3489801" cy="67710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4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𝑹</m:t>
                      </m:r>
                      <m:r>
                        <a:rPr lang="en-US" sz="44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44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𝑶𝑩</m:t>
                      </m:r>
                      <m:r>
                        <a:rPr lang="en-US" sz="44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44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𝟏𝟎</m:t>
                      </m:r>
                    </m:oMath>
                  </m:oMathPara>
                </a14:m>
                <a:endParaRPr lang="ru-RU" sz="44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0" name="TextBox 3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5801" y="897028"/>
                <a:ext cx="3489801" cy="677108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Прямоугольник 31"/>
              <p:cNvSpPr/>
              <p:nvPr/>
            </p:nvSpPr>
            <p:spPr>
              <a:xfrm>
                <a:off x="820115" y="1957528"/>
                <a:ext cx="3295774" cy="186204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4000" b="1" i="1" smtClean="0">
                              <a:latin typeface="Cambria Math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𝑽</m:t>
                          </m:r>
                        </m:e>
                        <m:sub>
                          <m:r>
                            <a:rPr lang="ru-RU" sz="4000" b="1" i="1" smtClean="0">
                              <a:latin typeface="Cambria Math"/>
                              <a:cs typeface="Arial" panose="020B0604020202020204" pitchFamily="34" charset="0"/>
                            </a:rPr>
                            <m:t>шар</m:t>
                          </m:r>
                        </m:sub>
                      </m:sSub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ru-RU" sz="4000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𝟒</m:t>
                          </m:r>
                        </m:num>
                        <m:den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𝟑</m:t>
                          </m:r>
                        </m:den>
                      </m:f>
                      <m:r>
                        <a:rPr lang="ru-RU" sz="40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𝝅</m:t>
                      </m:r>
                      <m:sSup>
                        <m:sSupPr>
                          <m:ctrlPr>
                            <a:rPr lang="ru-RU" sz="4000" b="1" i="1">
                              <a:latin typeface="Cambria Math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𝒓</m:t>
                          </m:r>
                        </m:e>
                        <m:sup>
                          <m: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𝟑</m:t>
                          </m:r>
                        </m:sup>
                      </m:sSup>
                    </m:oMath>
                  </m:oMathPara>
                </a14:m>
                <a:endParaRPr lang="en-US" sz="4000" dirty="0" smtClean="0"/>
              </a:p>
              <a:p>
                <a:r>
                  <a:rPr lang="en-US" sz="4000" dirty="0" smtClean="0"/>
                  <a:t> </a:t>
                </a:r>
                <a:endParaRPr lang="ru-RU" sz="4000" dirty="0"/>
              </a:p>
            </p:txBody>
          </p:sp>
        </mc:Choice>
        <mc:Fallback xmlns="">
          <p:sp>
            <p:nvSpPr>
              <p:cNvPr id="32" name="Прямоугольник 3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0115" y="1957528"/>
                <a:ext cx="3295774" cy="1862048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Прямоугольник 32"/>
              <p:cNvSpPr/>
              <p:nvPr/>
            </p:nvSpPr>
            <p:spPr>
              <a:xfrm>
                <a:off x="824252" y="3620790"/>
                <a:ext cx="10799367" cy="186435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4000" b="1" i="1" smtClean="0">
                              <a:latin typeface="Cambria Math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𝑽</m:t>
                          </m:r>
                        </m:e>
                        <m:sub>
                          <m:r>
                            <a:rPr lang="ru-RU" sz="4000" b="1" i="1" smtClean="0">
                              <a:latin typeface="Cambria Math"/>
                              <a:cs typeface="Arial" panose="020B0604020202020204" pitchFamily="34" charset="0"/>
                            </a:rPr>
                            <m:t>шар</m:t>
                          </m:r>
                        </m:sub>
                      </m:sSub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000" b="1" i="1">
                              <a:latin typeface="Cambria Math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𝟒</m:t>
                          </m:r>
                        </m:num>
                        <m:den>
                          <m: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𝟑</m:t>
                          </m:r>
                        </m:den>
                      </m:f>
                      <m:r>
                        <a:rPr lang="en-US" sz="40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𝝅</m:t>
                      </m:r>
                      <m:r>
                        <a:rPr lang="en-US" sz="40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p>
                        <m:sSupPr>
                          <m:ctrlPr>
                            <a:rPr lang="en-US" sz="4000" b="1" i="1">
                              <a:latin typeface="Cambria Math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𝟏𝟎</m:t>
                          </m:r>
                        </m:e>
                        <m:sup>
                          <m: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𝟑</m:t>
                          </m:r>
                        </m:sup>
                      </m:sSup>
                      <m:r>
                        <a:rPr lang="en-US" sz="40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000" b="1" i="1">
                              <a:latin typeface="Cambria Math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𝟒</m:t>
                          </m:r>
                        </m:num>
                        <m:den>
                          <m: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𝟑</m:t>
                          </m:r>
                        </m:den>
                      </m:f>
                      <m:r>
                        <a:rPr lang="en-US" sz="40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𝝅</m:t>
                      </m:r>
                      <m:r>
                        <a:rPr lang="en-US" sz="40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𝟏𝟎𝟎𝟎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000" b="1" i="1" smtClean="0">
                              <a:latin typeface="Cambria Math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𝟒𝟎𝟎𝟎</m:t>
                          </m:r>
                        </m:num>
                        <m:den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𝟑</m:t>
                          </m:r>
                        </m:den>
                      </m:f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𝝅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см</m:t>
                      </m:r>
                      <m:sSup>
                        <m:sSupPr>
                          <m:ctrlPr>
                            <a:rPr lang="en-US" sz="4000" b="1" i="1">
                              <a:latin typeface="Cambria Math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ru-RU" sz="4000" b="1" i="1" smtClean="0">
                              <a:latin typeface="Cambria Math"/>
                              <a:cs typeface="Arial" panose="020B0604020202020204" pitchFamily="34" charset="0"/>
                            </a:rPr>
                            <m:t> </m:t>
                          </m:r>
                        </m:e>
                        <m:sup>
                          <m: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𝟑</m:t>
                          </m:r>
                        </m:sup>
                      </m:sSup>
                    </m:oMath>
                  </m:oMathPara>
                </a14:m>
                <a:endParaRPr lang="en-US" sz="4000" dirty="0" smtClean="0"/>
              </a:p>
              <a:p>
                <a:r>
                  <a:rPr lang="en-US" sz="4000" dirty="0" smtClean="0"/>
                  <a:t> </a:t>
                </a:r>
                <a:endParaRPr lang="ru-RU" sz="4000" dirty="0"/>
              </a:p>
            </p:txBody>
          </p:sp>
        </mc:Choice>
        <mc:Fallback xmlns="">
          <p:sp>
            <p:nvSpPr>
              <p:cNvPr id="33" name="Прямоугольник 3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4252" y="3620790"/>
                <a:ext cx="10799367" cy="1864357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/>
              <p:cNvSpPr txBox="1"/>
              <p:nvPr/>
            </p:nvSpPr>
            <p:spPr>
              <a:xfrm>
                <a:off x="3662253" y="5333076"/>
                <a:ext cx="3435428" cy="98148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sz="4000" b="1" dirty="0" smtClean="0">
                    <a:solidFill>
                      <a:srgbClr val="990099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Ответ</a:t>
                </a:r>
                <a:r>
                  <a:rPr lang="en-US" sz="4000" b="1" dirty="0" smtClean="0">
                    <a:solidFill>
                      <a:srgbClr val="990099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𝟒𝟎𝟎𝟎</m:t>
                        </m:r>
                      </m:num>
                      <m:den>
                        <m:r>
                          <a:rPr lang="en-US" sz="40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𝟑</m:t>
                        </m:r>
                      </m:den>
                    </m:f>
                    <m:r>
                      <a:rPr lang="en-US" sz="40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𝝅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endParaRPr lang="en-US" sz="4000" dirty="0"/>
              </a:p>
            </p:txBody>
          </p:sp>
        </mc:Choice>
        <mc:Fallback xmlns="">
          <p:sp>
            <p:nvSpPr>
              <p:cNvPr id="34" name="TextBox 3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62253" y="5333076"/>
                <a:ext cx="3435428" cy="981487"/>
              </a:xfrm>
              <a:prstGeom prst="rect">
                <a:avLst/>
              </a:prstGeom>
              <a:blipFill rotWithShape="1">
                <a:blip r:embed="rId8"/>
                <a:stretch>
                  <a:fillRect l="-6394" b="-1118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088254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кругленный прямоугольник 5"/>
          <p:cNvSpPr/>
          <p:nvPr/>
        </p:nvSpPr>
        <p:spPr>
          <a:xfrm>
            <a:off x="104775" y="104775"/>
            <a:ext cx="11963400" cy="6665302"/>
          </a:xfrm>
          <a:prstGeom prst="roundRect">
            <a:avLst>
              <a:gd name="adj" fmla="val 808"/>
            </a:avLst>
          </a:prstGeom>
          <a:noFill/>
          <a:ln w="57150">
            <a:solidFill>
              <a:srgbClr val="33CC33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5308110" y="773750"/>
            <a:ext cx="4200524" cy="955639"/>
          </a:xfrm>
          <a:prstGeom prst="roundRect">
            <a:avLst/>
          </a:prstGeom>
          <a:gradFill>
            <a:gsLst>
              <a:gs pos="0">
                <a:srgbClr val="33CC33"/>
              </a:gs>
              <a:gs pos="100000">
                <a:schemeClr val="bg1"/>
              </a:gs>
            </a:gsLst>
            <a:lin ang="5400000" scaled="1"/>
          </a:gradFill>
          <a:ln>
            <a:solidFill>
              <a:srgbClr val="33CC33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6086474" y="842475"/>
            <a:ext cx="311502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Задача №5</a:t>
            </a:r>
            <a:endParaRPr lang="ru-RU" sz="4000" dirty="0"/>
          </a:p>
        </p:txBody>
      </p:sp>
      <p:pic>
        <p:nvPicPr>
          <p:cNvPr id="5122" name="Picture 2" descr="Картинки по запросу &quot;3d book question&quot;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250" b="16625"/>
          <a:stretch/>
        </p:blipFill>
        <p:spPr bwMode="auto">
          <a:xfrm>
            <a:off x="2381250" y="312391"/>
            <a:ext cx="3279774" cy="1878359"/>
          </a:xfrm>
          <a:prstGeom prst="ellipse">
            <a:avLst/>
          </a:prstGeom>
          <a:noFill/>
          <a:ln w="38100">
            <a:solidFill>
              <a:srgbClr val="33CC33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504824" y="2398364"/>
            <a:ext cx="111633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ru-RU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На одну чашу весов положили шары с радиусами 3 см и 5 см, а на другую –шар с радиусом 8 см. Какая чаша тяжелее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790375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104775" y="104775"/>
            <a:ext cx="11963400" cy="6665302"/>
          </a:xfrm>
          <a:prstGeom prst="roundRect">
            <a:avLst>
              <a:gd name="adj" fmla="val 808"/>
            </a:avLst>
          </a:prstGeom>
          <a:noFill/>
          <a:ln w="57150">
            <a:solidFill>
              <a:srgbClr val="33CC33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3815764" y="650337"/>
            <a:ext cx="6623031" cy="903577"/>
          </a:xfrm>
          <a:prstGeom prst="roundRect">
            <a:avLst/>
          </a:prstGeom>
          <a:gradFill>
            <a:gsLst>
              <a:gs pos="0">
                <a:srgbClr val="33CC33"/>
              </a:gs>
              <a:gs pos="100000">
                <a:schemeClr val="bg1"/>
              </a:gs>
            </a:gsLst>
            <a:lin ang="5400000" scaled="1"/>
          </a:gradFill>
          <a:ln>
            <a:solidFill>
              <a:srgbClr val="33CC33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4657533" y="691463"/>
            <a:ext cx="2804357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Решение</a:t>
            </a:r>
            <a:endParaRPr lang="ru-RU" sz="4400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52727" y="197368"/>
            <a:ext cx="2743004" cy="1795749"/>
          </a:xfrm>
          <a:prstGeom prst="ellipse">
            <a:avLst/>
          </a:prstGeom>
          <a:ln>
            <a:solidFill>
              <a:srgbClr val="33CC33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250101" y="2105996"/>
                <a:ext cx="11672748" cy="1168974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4000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𝑽</m:t>
                          </m:r>
                        </m:e>
                        <m:sub>
                          <m:r>
                            <a:rPr lang="en-US" sz="4000" b="1" i="0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000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𝟒</m:t>
                          </m:r>
                        </m:num>
                        <m:den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𝟑</m:t>
                          </m:r>
                        </m:den>
                      </m:f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𝝅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p>
                        <m:sSupPr>
                          <m:ctrlPr>
                            <a:rPr lang="en-US" sz="4000" b="1" i="1" smtClean="0">
                              <a:latin typeface="Cambria Math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𝟑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𝟑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US" sz="4000" b="1" i="1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𝟒</m:t>
                          </m:r>
                        </m:num>
                        <m:den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𝟑</m:t>
                          </m:r>
                        </m:den>
                      </m:f>
                      <m:r>
                        <a:rPr lang="en-US" sz="40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𝝅</m:t>
                      </m:r>
                      <m:r>
                        <a:rPr lang="en-US" sz="40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p>
                        <m:sSupPr>
                          <m:ctrlPr>
                            <a:rPr lang="en-US" sz="4000" b="1" i="1">
                              <a:latin typeface="Cambria Math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𝟓</m:t>
                          </m:r>
                        </m:e>
                        <m:sup>
                          <m: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𝟑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𝟑𝟔</m:t>
                      </m:r>
                      <m:r>
                        <a:rPr lang="en-US" sz="40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𝝅</m:t>
                      </m:r>
                      <m:r>
                        <a:rPr lang="en-US" sz="40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US" sz="4000" b="1" i="1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𝟓𝟎𝟎</m:t>
                          </m:r>
                        </m:num>
                        <m:den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𝟑</m:t>
                          </m:r>
                        </m:den>
                      </m:f>
                      <m:r>
                        <a:rPr lang="en-US" sz="40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𝝅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000" b="1" i="1" smtClean="0">
                              <a:latin typeface="Cambria Math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𝟔𝟎𝟖</m:t>
                          </m:r>
                        </m:num>
                        <m:den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𝟑</m:t>
                          </m:r>
                        </m:den>
                      </m:f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𝝅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0101" y="2105996"/>
                <a:ext cx="11672748" cy="1168974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593001" y="3555135"/>
                <a:ext cx="8293824" cy="1156470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4000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𝑽</m:t>
                          </m:r>
                        </m:e>
                        <m:sub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000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𝟒</m:t>
                          </m:r>
                        </m:num>
                        <m:den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𝟑</m:t>
                          </m:r>
                        </m:den>
                      </m:f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𝝅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p>
                        <m:sSupPr>
                          <m:ctrlPr>
                            <a:rPr lang="en-US" sz="4000" b="1" i="1" smtClean="0">
                              <a:latin typeface="Cambria Math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𝟖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𝟑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=</m:t>
                      </m:r>
                      <m:f>
                        <m:fPr>
                          <m:ctrlPr>
                            <a:rPr lang="en-US" sz="4000" b="1" i="1" smtClean="0">
                              <a:latin typeface="Cambria Math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𝟒</m:t>
                          </m:r>
                        </m:num>
                        <m:den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𝟑</m:t>
                          </m:r>
                        </m:den>
                      </m:f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𝝅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𝟓𝟏𝟐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000" b="1" i="1" smtClean="0">
                              <a:latin typeface="Cambria Math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𝟐𝟎𝟒𝟖</m:t>
                          </m:r>
                        </m:num>
                        <m:den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𝟑</m:t>
                          </m:r>
                        </m:den>
                      </m:f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𝝅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3001" y="3555135"/>
                <a:ext cx="8293824" cy="115647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4638414" y="4893199"/>
                <a:ext cx="2778849" cy="61555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4000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𝑽</m:t>
                          </m:r>
                        </m:e>
                        <m:sub>
                          <m:r>
                            <a:rPr lang="en-US" sz="4000" b="1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&lt;</m:t>
                      </m:r>
                      <m:sSub>
                        <m:sSubPr>
                          <m:ctrlPr>
                            <a:rPr lang="ru-RU" sz="4000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𝑽</m:t>
                          </m:r>
                        </m:e>
                        <m:sub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38414" y="4893199"/>
                <a:ext cx="2778849" cy="615553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3815764" y="5799045"/>
                <a:ext cx="5895525" cy="7078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sz="4000" b="1" dirty="0" smtClean="0">
                    <a:solidFill>
                      <a:srgbClr val="990099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Ответ</a:t>
                </a:r>
                <a:r>
                  <a:rPr lang="en-US" sz="4000" b="1" dirty="0" smtClean="0">
                    <a:solidFill>
                      <a:srgbClr val="990099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  <a14:m>
                  <m:oMath xmlns:m="http://schemas.openxmlformats.org/officeDocument/2006/math">
                    <m:r>
                      <a:rPr lang="ru-RU" sz="4000" b="1" i="1" smtClean="0">
                        <a:latin typeface="Cambria Math"/>
                        <a:ea typeface="Cambria Math" panose="02040503050406030204" pitchFamily="18" charset="0"/>
                      </a:rPr>
                      <m:t> </m:t>
                    </m:r>
                    <m:r>
                      <a:rPr lang="ru-RU" sz="4000" b="1" i="1" smtClean="0">
                        <a:latin typeface="Cambria Math"/>
                        <a:ea typeface="Cambria Math" panose="02040503050406030204" pitchFamily="18" charset="0"/>
                      </a:rPr>
                      <m:t>𝟐</m:t>
                    </m:r>
                    <m:r>
                      <a:rPr lang="ru-RU" sz="4000" b="1" i="1" smtClean="0">
                        <a:latin typeface="Cambria Math"/>
                        <a:ea typeface="Cambria Math" panose="02040503050406030204" pitchFamily="18" charset="0"/>
                      </a:rPr>
                      <m:t> чаша тяжелее</m:t>
                    </m:r>
                  </m:oMath>
                </a14:m>
                <a:endParaRPr lang="ru-RU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15764" y="5799045"/>
                <a:ext cx="5895525" cy="707886"/>
              </a:xfrm>
              <a:prstGeom prst="rect">
                <a:avLst/>
              </a:prstGeom>
              <a:blipFill rotWithShape="1">
                <a:blip r:embed="rId6"/>
                <a:stretch>
                  <a:fillRect l="-1344" t="-15517" b="-3620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043786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кругленный прямоугольник 5"/>
          <p:cNvSpPr/>
          <p:nvPr/>
        </p:nvSpPr>
        <p:spPr>
          <a:xfrm>
            <a:off x="104775" y="104775"/>
            <a:ext cx="11963400" cy="6665302"/>
          </a:xfrm>
          <a:prstGeom prst="roundRect">
            <a:avLst>
              <a:gd name="adj" fmla="val 808"/>
            </a:avLst>
          </a:prstGeom>
          <a:noFill/>
          <a:ln w="57150">
            <a:solidFill>
              <a:srgbClr val="33CC33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5308110" y="773750"/>
            <a:ext cx="4200524" cy="955639"/>
          </a:xfrm>
          <a:prstGeom prst="roundRect">
            <a:avLst/>
          </a:prstGeom>
          <a:gradFill>
            <a:gsLst>
              <a:gs pos="0">
                <a:srgbClr val="33CC33"/>
              </a:gs>
              <a:gs pos="100000">
                <a:schemeClr val="bg1"/>
              </a:gs>
            </a:gsLst>
            <a:lin ang="5400000" scaled="1"/>
          </a:gradFill>
          <a:ln>
            <a:solidFill>
              <a:srgbClr val="33CC33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6086474" y="842475"/>
            <a:ext cx="3257687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Задача № 6</a:t>
            </a:r>
            <a:endParaRPr lang="ru-RU" sz="4000" dirty="0"/>
          </a:p>
        </p:txBody>
      </p:sp>
      <p:pic>
        <p:nvPicPr>
          <p:cNvPr id="5122" name="Picture 2" descr="Картинки по запросу &quot;3d book question&quot;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250" b="16625"/>
          <a:stretch/>
        </p:blipFill>
        <p:spPr bwMode="auto">
          <a:xfrm>
            <a:off x="2381250" y="312391"/>
            <a:ext cx="3279774" cy="1878359"/>
          </a:xfrm>
          <a:prstGeom prst="ellipse">
            <a:avLst/>
          </a:prstGeom>
          <a:noFill/>
          <a:ln w="38100">
            <a:solidFill>
              <a:srgbClr val="33CC33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582706" y="2398364"/>
            <a:ext cx="1080247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	 </a:t>
            </a:r>
            <a:r>
              <a:rPr lang="ru-RU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В шар вписан куб. Во сколько раз объём куба меньше объёма шара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282176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104775" y="104775"/>
            <a:ext cx="11963400" cy="6665302"/>
          </a:xfrm>
          <a:prstGeom prst="roundRect">
            <a:avLst>
              <a:gd name="adj" fmla="val 808"/>
            </a:avLst>
          </a:prstGeom>
          <a:noFill/>
          <a:ln w="57150">
            <a:solidFill>
              <a:srgbClr val="33CC33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3815764" y="650337"/>
            <a:ext cx="6623031" cy="903577"/>
          </a:xfrm>
          <a:prstGeom prst="roundRect">
            <a:avLst/>
          </a:prstGeom>
          <a:gradFill>
            <a:gsLst>
              <a:gs pos="0">
                <a:srgbClr val="33CC33"/>
              </a:gs>
              <a:gs pos="100000">
                <a:schemeClr val="bg1"/>
              </a:gs>
            </a:gsLst>
            <a:lin ang="5400000" scaled="1"/>
          </a:gradFill>
          <a:ln>
            <a:solidFill>
              <a:srgbClr val="33CC33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4657533" y="691463"/>
            <a:ext cx="2804357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Решение</a:t>
            </a:r>
            <a:endParaRPr lang="ru-RU" sz="4400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52727" y="197368"/>
            <a:ext cx="2743004" cy="1795749"/>
          </a:xfrm>
          <a:prstGeom prst="ellipse">
            <a:avLst/>
          </a:prstGeom>
          <a:ln>
            <a:solidFill>
              <a:srgbClr val="33CC33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</p:pic>
      <p:sp>
        <p:nvSpPr>
          <p:cNvPr id="10" name="TextBox 9"/>
          <p:cNvSpPr txBox="1"/>
          <p:nvPr/>
        </p:nvSpPr>
        <p:spPr>
          <a:xfrm>
            <a:off x="1495851" y="2080226"/>
            <a:ext cx="2089033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400" b="1" dirty="0" smtClean="0">
                <a:solidFill>
                  <a:srgbClr val="99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Дано</a:t>
            </a:r>
            <a:r>
              <a:rPr lang="en-US" sz="4400" b="1" dirty="0" smtClean="0">
                <a:solidFill>
                  <a:srgbClr val="99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endParaRPr lang="ru-RU" sz="4400" b="1" dirty="0">
              <a:solidFill>
                <a:srgbClr val="9900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1588323" y="2849667"/>
                <a:ext cx="1535036" cy="73943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4400" b="1" i="1" smtClean="0">
                              <a:latin typeface="Cambria Math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𝑽</m:t>
                          </m:r>
                        </m:e>
                        <m:sub>
                          <m:r>
                            <a:rPr lang="ru-RU" sz="4400" b="1" i="1" smtClean="0">
                              <a:latin typeface="Cambria Math"/>
                              <a:ea typeface="Cambria Math" panose="02040503050406030204" pitchFamily="18" charset="0"/>
                            </a:rPr>
                            <m:t> куб</m:t>
                          </m:r>
                        </m:sub>
                      </m:sSub>
                      <m:r>
                        <a:rPr lang="en-US" sz="4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; </m:t>
                      </m:r>
                    </m:oMath>
                  </m:oMathPara>
                </a14:m>
                <a:endParaRPr lang="ru-RU" sz="4400" b="1" dirty="0"/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88323" y="2849667"/>
                <a:ext cx="1535036" cy="739433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1588323" y="4687235"/>
                <a:ext cx="2310504" cy="149220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4400" b="1" i="1" smtClean="0">
                              <a:latin typeface="Cambria Math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4400" b="1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4400" b="1" i="1">
                                  <a:latin typeface="Cambria Math" panose="02040503050406030204" pitchFamily="18" charset="0"/>
                                </a:rPr>
                                <m:t>𝑽</m:t>
                              </m:r>
                            </m:e>
                            <m:sub>
                              <m:r>
                                <a:rPr lang="ru-RU" sz="4400" b="1" i="1" smtClean="0">
                                  <a:latin typeface="Cambria Math"/>
                                </a:rPr>
                                <m:t> шар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sz="4400" b="1" i="1">
                                  <a:latin typeface="Cambria Math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44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𝑽</m:t>
                              </m:r>
                            </m:e>
                            <m:sub>
                              <m:r>
                                <a:rPr lang="ru-RU" sz="4400" b="1" i="1" smtClean="0">
                                  <a:latin typeface="Cambria Math"/>
                                  <a:ea typeface="Cambria Math" panose="02040503050406030204" pitchFamily="18" charset="0"/>
                                </a:rPr>
                                <m:t> куб</m:t>
                              </m:r>
                            </m:sub>
                          </m:sSub>
                        </m:den>
                      </m:f>
                      <m:r>
                        <a:rPr lang="en-US" sz="4400" b="1" i="1" smtClean="0">
                          <a:latin typeface="Cambria Math" panose="02040503050406030204" pitchFamily="18" charset="0"/>
                        </a:rPr>
                        <m:t>= ?</m:t>
                      </m:r>
                    </m:oMath>
                  </m:oMathPara>
                </a14:m>
                <a:endParaRPr lang="ru-RU" sz="4400" b="1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88323" y="4687235"/>
                <a:ext cx="2310504" cy="1492203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TextBox 12"/>
          <p:cNvSpPr txBox="1"/>
          <p:nvPr/>
        </p:nvSpPr>
        <p:spPr>
          <a:xfrm>
            <a:off x="1495851" y="3729130"/>
            <a:ext cx="2375971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400" b="1" dirty="0" smtClean="0">
                <a:solidFill>
                  <a:srgbClr val="99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Найти</a:t>
            </a:r>
            <a:r>
              <a:rPr lang="en-US" sz="4400" b="1" dirty="0" smtClean="0">
                <a:solidFill>
                  <a:srgbClr val="99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endParaRPr lang="ru-RU" sz="4400" b="1" dirty="0">
              <a:solidFill>
                <a:srgbClr val="9900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3209917" y="2839724"/>
                <a:ext cx="1618392" cy="73783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4400" b="1" i="1" smtClean="0">
                              <a:latin typeface="Cambria Math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𝑽</m:t>
                          </m:r>
                        </m:e>
                        <m:sub>
                          <m:r>
                            <a:rPr lang="ru-RU" sz="4400" b="1" i="1" smtClean="0">
                              <a:latin typeface="Cambria Math"/>
                              <a:ea typeface="Cambria Math" panose="02040503050406030204" pitchFamily="18" charset="0"/>
                            </a:rPr>
                            <m:t> шар</m:t>
                          </m:r>
                        </m:sub>
                      </m:sSub>
                      <m:r>
                        <a:rPr lang="en-US" sz="4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 </m:t>
                      </m:r>
                    </m:oMath>
                  </m:oMathPara>
                </a14:m>
                <a:endParaRPr lang="ru-RU" sz="4400" b="1" dirty="0"/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09917" y="2839724"/>
                <a:ext cx="1618392" cy="737831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26" name="Picture 2" descr="Картинки по запросу &quot;opisannoy shar v kub&quot;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7749" t="21895" r="28721" b="22027"/>
          <a:stretch/>
        </p:blipFill>
        <p:spPr bwMode="auto">
          <a:xfrm>
            <a:off x="6857694" y="2006883"/>
            <a:ext cx="3935504" cy="37704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804958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104775" y="104775"/>
            <a:ext cx="11963400" cy="6665302"/>
          </a:xfrm>
          <a:prstGeom prst="roundRect">
            <a:avLst>
              <a:gd name="adj" fmla="val 808"/>
            </a:avLst>
          </a:prstGeom>
          <a:noFill/>
          <a:ln w="57150">
            <a:solidFill>
              <a:srgbClr val="33CC33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1263991" y="445403"/>
                <a:ext cx="2296013" cy="70032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4000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𝑽</m:t>
                          </m:r>
                        </m:e>
                        <m:sub>
                          <m:r>
                            <a:rPr lang="ru-RU" sz="4000" b="1" i="1" smtClean="0">
                              <a:latin typeface="Cambria Math"/>
                            </a:rPr>
                            <m:t>куб</m:t>
                          </m:r>
                        </m:sub>
                      </m:sSub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4000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𝒂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𝟑</m:t>
                          </m:r>
                        </m:sup>
                      </m:sSup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63991" y="445403"/>
                <a:ext cx="2296013" cy="700320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4794410" y="216239"/>
                <a:ext cx="1843710" cy="98725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𝑹</m:t>
                    </m:r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4000" b="1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𝒂</m:t>
                        </m:r>
                        <m:rad>
                          <m:radPr>
                            <m:degHide m:val="on"/>
                            <m:ctrlPr>
                              <a:rPr lang="en-US" sz="4000" b="1" i="1" smtClean="0">
                                <a:latin typeface="Cambria Math"/>
                              </a:rPr>
                            </m:ctrlPr>
                          </m:radPr>
                          <m:deg/>
                          <m:e>
                            <m:r>
                              <a:rPr lang="en-US" sz="4000" b="1" i="1" smtClean="0">
                                <a:latin typeface="Cambria Math" panose="02040503050406030204" pitchFamily="18" charset="0"/>
                              </a:rPr>
                              <m:t>𝟑</m:t>
                            </m:r>
                          </m:e>
                        </m:rad>
                      </m:num>
                      <m:den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sz="4000" b="1" dirty="0" smtClean="0"/>
                  <a:t> </a:t>
                </a:r>
                <a:endParaRPr lang="ru-RU" sz="4000" b="1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94410" y="216239"/>
                <a:ext cx="1843710" cy="987258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7835153" y="286195"/>
                <a:ext cx="1588192" cy="91730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𝒂</m:t>
                    </m:r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4000" b="1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𝑹</m:t>
                        </m:r>
                      </m:num>
                      <m:den>
                        <m:rad>
                          <m:radPr>
                            <m:degHide m:val="on"/>
                            <m:ctrlPr>
                              <a:rPr lang="en-US" sz="4000" b="1" i="1" smtClean="0">
                                <a:latin typeface="Cambria Math"/>
                              </a:rPr>
                            </m:ctrlPr>
                          </m:radPr>
                          <m:deg/>
                          <m:e>
                            <m:r>
                              <a:rPr lang="en-US" sz="4000" b="1" i="1" smtClean="0">
                                <a:latin typeface="Cambria Math" panose="02040503050406030204" pitchFamily="18" charset="0"/>
                              </a:rPr>
                              <m:t>𝟑</m:t>
                            </m:r>
                          </m:e>
                        </m:rad>
                      </m:den>
                    </m:f>
                  </m:oMath>
                </a14:m>
                <a:r>
                  <a:rPr lang="en-US" sz="4000" b="1" dirty="0" smtClean="0"/>
                  <a:t> </a:t>
                </a:r>
                <a:endParaRPr lang="ru-RU" sz="4000" b="1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35153" y="286195"/>
                <a:ext cx="1588192" cy="91730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1345011" y="1452370"/>
                <a:ext cx="4328493" cy="1070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4000" b="1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𝑽</m:t>
                        </m:r>
                      </m:e>
                      <m:sub>
                        <m:r>
                          <a:rPr lang="ru-RU" sz="4000" b="1" i="1" smtClean="0">
                            <a:latin typeface="Cambria Math"/>
                          </a:rPr>
                          <m:t>куб</m:t>
                        </m:r>
                      </m:sub>
                    </m:sSub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sz="4000" b="1" i="1" smtClean="0">
                            <a:latin typeface="Cambria Math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4000" b="1" i="1" smtClean="0">
                                <a:latin typeface="Cambria Math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en-US" sz="4000" b="1" i="1">
                                    <a:latin typeface="Cambria Math"/>
                                  </a:rPr>
                                </m:ctrlPr>
                              </m:fPr>
                              <m:num>
                                <m:r>
                                  <a:rPr lang="en-US" sz="4000" b="1" i="1">
                                    <a:latin typeface="Cambria Math" panose="02040503050406030204" pitchFamily="18" charset="0"/>
                                  </a:rPr>
                                  <m:t>𝟐</m:t>
                                </m:r>
                                <m:r>
                                  <a:rPr lang="en-US" sz="4000" b="1" i="1">
                                    <a:latin typeface="Cambria Math" panose="02040503050406030204" pitchFamily="18" charset="0"/>
                                  </a:rPr>
                                  <m:t>𝑹</m:t>
                                </m:r>
                              </m:num>
                              <m:den>
                                <m:rad>
                                  <m:radPr>
                                    <m:degHide m:val="on"/>
                                    <m:ctrlPr>
                                      <a:rPr lang="en-US" sz="4000" b="1" i="1">
                                        <a:latin typeface="Cambria Math"/>
                                      </a:rPr>
                                    </m:ctrlPr>
                                  </m:radPr>
                                  <m:deg/>
                                  <m:e>
                                    <m:r>
                                      <a:rPr lang="en-US" sz="4000" b="1" i="1">
                                        <a:latin typeface="Cambria Math" panose="02040503050406030204" pitchFamily="18" charset="0"/>
                                      </a:rPr>
                                      <m:t>𝟑</m:t>
                                    </m:r>
                                  </m:e>
                                </m:rad>
                              </m:den>
                            </m:f>
                          </m:e>
                        </m:d>
                      </m:e>
                      <m:sup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𝟑</m:t>
                        </m:r>
                      </m:sup>
                    </m:sSup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4000" b="1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𝟖</m:t>
                        </m:r>
                        <m:sSup>
                          <m:sSupPr>
                            <m:ctrlPr>
                              <a:rPr lang="en-US" sz="4000" b="1" i="1" smtClean="0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sz="4000" b="1" i="1" smtClean="0">
                                <a:latin typeface="Cambria Math" panose="02040503050406030204" pitchFamily="18" charset="0"/>
                              </a:rPr>
                              <m:t>𝑹</m:t>
                            </m:r>
                          </m:e>
                          <m:sup>
                            <m:r>
                              <a:rPr lang="en-US" sz="4000" b="1" i="1" smtClean="0">
                                <a:latin typeface="Cambria Math" panose="02040503050406030204" pitchFamily="18" charset="0"/>
                              </a:rPr>
                              <m:t>𝟑</m:t>
                            </m:r>
                          </m:sup>
                        </m:sSup>
                      </m:num>
                      <m:den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𝟑</m:t>
                        </m:r>
                        <m:rad>
                          <m:radPr>
                            <m:degHide m:val="on"/>
                            <m:ctrlPr>
                              <a:rPr lang="en-US" sz="4000" b="1" i="1" smtClean="0">
                                <a:latin typeface="Cambria Math"/>
                              </a:rPr>
                            </m:ctrlPr>
                          </m:radPr>
                          <m:deg/>
                          <m:e>
                            <m:r>
                              <a:rPr lang="en-US" sz="4000" b="1" i="1" smtClean="0">
                                <a:latin typeface="Cambria Math" panose="02040503050406030204" pitchFamily="18" charset="0"/>
                              </a:rPr>
                              <m:t>𝟑</m:t>
                            </m:r>
                          </m:e>
                        </m:rad>
                      </m:den>
                    </m:f>
                  </m:oMath>
                </a14:m>
                <a:r>
                  <a:rPr lang="en-US" sz="4000" b="1" dirty="0" smtClean="0"/>
                  <a:t> </a:t>
                </a:r>
                <a:endParaRPr lang="ru-RU" sz="4000" b="1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45011" y="1452370"/>
                <a:ext cx="4328493" cy="1070999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7835153" y="1544125"/>
                <a:ext cx="3011465" cy="8874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4000" b="1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𝑽</m:t>
                        </m:r>
                      </m:e>
                      <m:sub>
                        <m:r>
                          <a:rPr lang="ru-RU" sz="4000" b="1" i="1" smtClean="0">
                            <a:latin typeface="Cambria Math"/>
                          </a:rPr>
                          <m:t>шар</m:t>
                        </m:r>
                      </m:sub>
                    </m:sSub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ru-RU" sz="4000" b="1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𝟒</m:t>
                        </m:r>
                      </m:num>
                      <m:den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𝟑</m:t>
                        </m:r>
                      </m:den>
                    </m:f>
                    <m:r>
                      <a:rPr lang="ru-RU" sz="40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𝝅</m:t>
                    </m:r>
                    <m:sSup>
                      <m:sSupPr>
                        <m:ctrlPr>
                          <a:rPr lang="ru-RU" sz="4000" b="1" i="1"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0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𝒓</m:t>
                        </m:r>
                      </m:e>
                      <m:sup>
                        <m:r>
                          <a:rPr lang="en-US" sz="40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𝟑</m:t>
                        </m:r>
                      </m:sup>
                    </m:sSup>
                  </m:oMath>
                </a14:m>
                <a:r>
                  <a:rPr lang="en-US" sz="4000" b="1" dirty="0" smtClean="0"/>
                  <a:t> </a:t>
                </a:r>
                <a:endParaRPr lang="ru-RU" sz="4000" b="1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35153" y="1544125"/>
                <a:ext cx="3011465" cy="887487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1263991" y="2772242"/>
                <a:ext cx="5007589" cy="228254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4000" b="1" i="1" smtClean="0">
                              <a:latin typeface="Cambria Math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ru-RU" sz="4000" b="1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𝑽</m:t>
                              </m:r>
                            </m:e>
                            <m:sub>
                              <m:r>
                                <a:rPr lang="ru-RU" sz="4000" b="1" i="1" smtClean="0">
                                  <a:latin typeface="Cambria Math"/>
                                </a:rPr>
                                <m:t> шар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ru-RU" sz="4000" b="1" i="1" smtClean="0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𝑽</m:t>
                              </m:r>
                            </m:e>
                            <m:sub>
                              <m:r>
                                <a:rPr lang="ru-RU" sz="4000" b="1" i="1" smtClean="0">
                                  <a:latin typeface="Cambria Math"/>
                                </a:rPr>
                                <m:t>куб</m:t>
                              </m:r>
                            </m:sub>
                          </m:sSub>
                        </m:den>
                      </m:f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000" b="1" i="1" smtClean="0">
                              <a:latin typeface="Cambria Math"/>
                            </a:rPr>
                          </m:ctrlPr>
                        </m:fPr>
                        <m:num>
                          <m:f>
                            <m:fPr>
                              <m:ctrlPr>
                                <a:rPr lang="ru-RU" sz="4000" b="1" i="1">
                                  <a:latin typeface="Cambria Math"/>
                                </a:rPr>
                              </m:ctrlPr>
                            </m:fPr>
                            <m:num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𝟒</m:t>
                              </m:r>
                            </m:num>
                            <m:den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𝟑</m:t>
                              </m:r>
                            </m:den>
                          </m:f>
                          <m:r>
                            <a:rPr lang="ru-RU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𝝅</m:t>
                          </m:r>
                          <m:sSup>
                            <m:sSupPr>
                              <m:ctrlPr>
                                <a:rPr lang="ru-RU" sz="4000" b="1" i="1">
                                  <a:latin typeface="Cambria Math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4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𝒓</m:t>
                              </m:r>
                            </m:e>
                            <m:sup>
                              <m:r>
                                <a:rPr lang="en-US" sz="4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𝟑</m:t>
                              </m:r>
                            </m:sup>
                          </m:sSup>
                        </m:num>
                        <m:den>
                          <m:f>
                            <m:fPr>
                              <m:ctrlPr>
                                <a:rPr lang="en-US" sz="4000" b="1" i="1">
                                  <a:latin typeface="Cambria Math"/>
                                </a:rPr>
                              </m:ctrlPr>
                            </m:fPr>
                            <m:num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𝟖</m:t>
                              </m:r>
                              <m:sSup>
                                <m:sSupPr>
                                  <m:ctrlPr>
                                    <a:rPr lang="en-US" sz="4000" b="1" i="1">
                                      <a:latin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  <m:t>𝑹</m:t>
                                  </m:r>
                                </m:e>
                                <m:sup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  <m:t>𝟑</m:t>
                                  </m:r>
                                </m:sup>
                              </m:sSup>
                            </m:num>
                            <m:den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𝟑</m:t>
                              </m:r>
                              <m:rad>
                                <m:radPr>
                                  <m:degHide m:val="on"/>
                                  <m:ctrlPr>
                                    <a:rPr lang="en-US" sz="4000" b="1" i="1">
                                      <a:latin typeface="Cambria Math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  <m:t>𝟑</m:t>
                                  </m:r>
                                </m:e>
                              </m:rad>
                            </m:den>
                          </m:f>
                        </m:den>
                      </m:f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000" b="1" i="1" smtClean="0">
                              <a:latin typeface="Cambria Math"/>
                            </a:rPr>
                          </m:ctrlPr>
                        </m:fPr>
                        <m:num>
                          <m:rad>
                            <m:radPr>
                              <m:degHide m:val="on"/>
                              <m:ctrlPr>
                                <a:rPr lang="en-US" sz="4000" b="1" i="1" smtClean="0">
                                  <a:latin typeface="Cambria Math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𝟑</m:t>
                              </m:r>
                            </m:e>
                          </m:rad>
                        </m:num>
                        <m:den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𝝅</m:t>
                      </m:r>
                    </m:oMath>
                  </m:oMathPara>
                </a14:m>
                <a:endParaRPr lang="en-US" sz="4000" b="1" dirty="0" smtClean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63991" y="2772242"/>
                <a:ext cx="5007589" cy="2282548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4456087" y="5303663"/>
                <a:ext cx="3181192" cy="107959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sz="4000" b="1" dirty="0" smtClean="0">
                    <a:solidFill>
                      <a:srgbClr val="990099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Ответ </a:t>
                </a:r>
                <a:r>
                  <a:rPr lang="en-US" sz="4000" b="1" dirty="0" smtClean="0">
                    <a:solidFill>
                      <a:srgbClr val="990099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>
                            <a:latin typeface="Cambria Math"/>
                          </a:rPr>
                        </m:ctrlPr>
                      </m:fPr>
                      <m:num>
                        <m:rad>
                          <m:radPr>
                            <m:degHide m:val="on"/>
                            <m:ctrlPr>
                              <a:rPr lang="en-US" sz="4000" b="1" i="1">
                                <a:latin typeface="Cambria Math"/>
                              </a:rPr>
                            </m:ctrlPr>
                          </m:radPr>
                          <m:deg/>
                          <m:e>
                            <m:r>
                              <a:rPr lang="en-US" sz="4000" b="1" i="1">
                                <a:latin typeface="Cambria Math" panose="02040503050406030204" pitchFamily="18" charset="0"/>
                              </a:rPr>
                              <m:t>𝟑</m:t>
                            </m:r>
                          </m:e>
                        </m:rad>
                      </m:num>
                      <m:den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𝟐</m:t>
                        </m:r>
                      </m:den>
                    </m:f>
                    <m:r>
                      <a:rPr lang="en-US" sz="40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𝝅</m:t>
                    </m:r>
                  </m:oMath>
                </a14:m>
                <a:endParaRPr lang="en-US" sz="4000" b="1" dirty="0"/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56087" y="5303663"/>
                <a:ext cx="3181192" cy="1079591"/>
              </a:xfrm>
              <a:prstGeom prst="rect">
                <a:avLst/>
              </a:prstGeom>
              <a:blipFill rotWithShape="1">
                <a:blip r:embed="rId8"/>
                <a:stretch>
                  <a:fillRect l="-2490" b="-1016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050684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ый прямоугольник 2"/>
          <p:cNvSpPr/>
          <p:nvPr/>
        </p:nvSpPr>
        <p:spPr>
          <a:xfrm>
            <a:off x="105508" y="447261"/>
            <a:ext cx="11992707" cy="6322816"/>
          </a:xfrm>
          <a:prstGeom prst="roundRect">
            <a:avLst>
              <a:gd name="adj" fmla="val 15670"/>
            </a:avLst>
          </a:prstGeom>
          <a:noFill/>
          <a:ln w="57150">
            <a:solidFill>
              <a:srgbClr val="33CC33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2740002" y="77305"/>
            <a:ext cx="6777318" cy="691063"/>
          </a:xfrm>
          <a:prstGeom prst="roundRect">
            <a:avLst/>
          </a:prstGeom>
          <a:gradFill>
            <a:gsLst>
              <a:gs pos="0">
                <a:srgbClr val="33CC33"/>
              </a:gs>
              <a:gs pos="100000">
                <a:schemeClr val="bg1"/>
              </a:gs>
            </a:gsLst>
            <a:lin ang="5400000" scaled="1"/>
          </a:gradFill>
          <a:ln>
            <a:solidFill>
              <a:srgbClr val="33CC33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3799788" y="77305"/>
            <a:ext cx="547092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000" b="1" dirty="0">
                <a:latin typeface="Arial" panose="020B0604020202020204" pitchFamily="34" charset="0"/>
                <a:cs typeface="Arial" panose="020B0604020202020204" pitchFamily="34" charset="0"/>
              </a:rPr>
              <a:t>П</a:t>
            </a:r>
            <a:r>
              <a:rPr lang="ru-RU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ринцип Кавальери</a:t>
            </a:r>
            <a:endParaRPr lang="ru-RU" sz="40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207956" y="862071"/>
                <a:ext cx="11787809" cy="212365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	</a:t>
                </a:r>
                <a:r>
                  <a:rPr lang="ru-RU" sz="32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Если площади сечений , получающиеся при пересечении двух пространственных тел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200" b="1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3200" b="1" i="1" smtClean="0">
                            <a:latin typeface="Cambria Math" panose="02040503050406030204" pitchFamily="18" charset="0"/>
                          </a:rPr>
                          <m:t>𝑭</m:t>
                        </m:r>
                      </m:e>
                      <m:sub>
                        <m:r>
                          <a:rPr lang="en-US" sz="3200" b="1" i="1" smtClean="0">
                            <a:latin typeface="Cambria Math" panose="02040503050406030204" pitchFamily="18" charset="0"/>
                          </a:rPr>
                          <m:t>𝟏</m:t>
                        </m:r>
                      </m:sub>
                    </m:sSub>
                  </m:oMath>
                </a14:m>
                <a:r>
                  <a:rPr lang="en-US" sz="32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32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и </a:t>
                </a:r>
                <a:r>
                  <a:rPr lang="en-US" sz="32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200" b="1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3200" b="1" i="1" smtClean="0">
                            <a:latin typeface="Cambria Math" panose="02040503050406030204" pitchFamily="18" charset="0"/>
                          </a:rPr>
                          <m:t>𝑭</m:t>
                        </m:r>
                      </m:e>
                      <m:sub>
                        <m:r>
                          <a:rPr lang="en-US" sz="3200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</m:sub>
                    </m:sSub>
                  </m:oMath>
                </a14:m>
                <a:r>
                  <a:rPr lang="en-US" sz="32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32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плоскостями , параллельными одной и той же плоскости, равны, то равны объёмы этих тел. </a:t>
                </a:r>
                <a:endParaRPr lang="ru-RU" sz="32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7956" y="862071"/>
                <a:ext cx="11787809" cy="2123658"/>
              </a:xfrm>
              <a:prstGeom prst="rect">
                <a:avLst/>
              </a:prstGeom>
              <a:blipFill rotWithShape="1">
                <a:blip r:embed="rId2"/>
                <a:stretch>
                  <a:fillRect l="-1293" t="-1433" r="-1344" b="-830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Параллелограмм 6"/>
          <p:cNvSpPr/>
          <p:nvPr/>
        </p:nvSpPr>
        <p:spPr>
          <a:xfrm>
            <a:off x="3086155" y="5009682"/>
            <a:ext cx="7225552" cy="1532965"/>
          </a:xfrm>
          <a:prstGeom prst="parallelogram">
            <a:avLst>
              <a:gd name="adj" fmla="val 94591"/>
            </a:avLst>
          </a:prstGeom>
          <a:solidFill>
            <a:srgbClr val="FFFF00">
              <a:alpha val="3098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араллелограмм 7"/>
          <p:cNvSpPr/>
          <p:nvPr/>
        </p:nvSpPr>
        <p:spPr>
          <a:xfrm>
            <a:off x="3413995" y="2955040"/>
            <a:ext cx="7225552" cy="1532965"/>
          </a:xfrm>
          <a:prstGeom prst="parallelogram">
            <a:avLst>
              <a:gd name="adj" fmla="val 94591"/>
            </a:avLst>
          </a:prstGeom>
          <a:solidFill>
            <a:srgbClr val="FFFF00">
              <a:alpha val="30980"/>
            </a:srgbClr>
          </a:solidFill>
          <a:ln w="571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Овал 8"/>
          <p:cNvSpPr/>
          <p:nvPr/>
        </p:nvSpPr>
        <p:spPr>
          <a:xfrm>
            <a:off x="4806217" y="3511679"/>
            <a:ext cx="1631714" cy="528091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 w="57150">
            <a:solidFill>
              <a:srgbClr val="00B05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Овал 9"/>
          <p:cNvSpPr/>
          <p:nvPr/>
        </p:nvSpPr>
        <p:spPr>
          <a:xfrm>
            <a:off x="4806217" y="5457776"/>
            <a:ext cx="1602863" cy="682734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 w="57150">
            <a:solidFill>
              <a:srgbClr val="00B05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олилиния 10"/>
          <p:cNvSpPr/>
          <p:nvPr/>
        </p:nvSpPr>
        <p:spPr>
          <a:xfrm>
            <a:off x="4524645" y="3080090"/>
            <a:ext cx="2174286" cy="3066385"/>
          </a:xfrm>
          <a:custGeom>
            <a:avLst/>
            <a:gdLst>
              <a:gd name="connsiteX0" fmla="*/ 1085512 w 2254778"/>
              <a:gd name="connsiteY0" fmla="*/ 3066385 h 3066385"/>
              <a:gd name="connsiteX1" fmla="*/ 583489 w 2254778"/>
              <a:gd name="connsiteY1" fmla="*/ 2976738 h 3066385"/>
              <a:gd name="connsiteX2" fmla="*/ 251794 w 2254778"/>
              <a:gd name="connsiteY2" fmla="*/ 2725726 h 3066385"/>
              <a:gd name="connsiteX3" fmla="*/ 54571 w 2254778"/>
              <a:gd name="connsiteY3" fmla="*/ 2187844 h 3066385"/>
              <a:gd name="connsiteX4" fmla="*/ 18712 w 2254778"/>
              <a:gd name="connsiteY4" fmla="*/ 1336197 h 3066385"/>
              <a:gd name="connsiteX5" fmla="*/ 314547 w 2254778"/>
              <a:gd name="connsiteY5" fmla="*/ 511444 h 3066385"/>
              <a:gd name="connsiteX6" fmla="*/ 726924 w 2254778"/>
              <a:gd name="connsiteY6" fmla="*/ 116997 h 3066385"/>
              <a:gd name="connsiteX7" fmla="*/ 1139300 w 2254778"/>
              <a:gd name="connsiteY7" fmla="*/ 456 h 3066385"/>
              <a:gd name="connsiteX8" fmla="*/ 1506853 w 2254778"/>
              <a:gd name="connsiteY8" fmla="*/ 90103 h 3066385"/>
              <a:gd name="connsiteX9" fmla="*/ 1856477 w 2254778"/>
              <a:gd name="connsiteY9" fmla="*/ 394903 h 3066385"/>
              <a:gd name="connsiteX10" fmla="*/ 2152312 w 2254778"/>
              <a:gd name="connsiteY10" fmla="*/ 923821 h 3066385"/>
              <a:gd name="connsiteX11" fmla="*/ 2250924 w 2254778"/>
              <a:gd name="connsiteY11" fmla="*/ 1551350 h 3066385"/>
              <a:gd name="connsiteX12" fmla="*/ 2215065 w 2254778"/>
              <a:gd name="connsiteY12" fmla="*/ 2134056 h 3066385"/>
              <a:gd name="connsiteX13" fmla="*/ 2035771 w 2254778"/>
              <a:gd name="connsiteY13" fmla="*/ 2689868 h 3066385"/>
              <a:gd name="connsiteX14" fmla="*/ 1677183 w 2254778"/>
              <a:gd name="connsiteY14" fmla="*/ 2976738 h 3066385"/>
              <a:gd name="connsiteX15" fmla="*/ 1085512 w 2254778"/>
              <a:gd name="connsiteY15" fmla="*/ 3066385 h 30663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2254778" h="3066385">
                <a:moveTo>
                  <a:pt x="1085512" y="3066385"/>
                </a:moveTo>
                <a:cubicBezTo>
                  <a:pt x="903230" y="3066385"/>
                  <a:pt x="722442" y="3033514"/>
                  <a:pt x="583489" y="2976738"/>
                </a:cubicBezTo>
                <a:cubicBezTo>
                  <a:pt x="444536" y="2919962"/>
                  <a:pt x="339947" y="2857208"/>
                  <a:pt x="251794" y="2725726"/>
                </a:cubicBezTo>
                <a:cubicBezTo>
                  <a:pt x="163641" y="2594244"/>
                  <a:pt x="93418" y="2419432"/>
                  <a:pt x="54571" y="2187844"/>
                </a:cubicBezTo>
                <a:cubicBezTo>
                  <a:pt x="15724" y="1956256"/>
                  <a:pt x="-24617" y="1615597"/>
                  <a:pt x="18712" y="1336197"/>
                </a:cubicBezTo>
                <a:cubicBezTo>
                  <a:pt x="62041" y="1056797"/>
                  <a:pt x="196512" y="714644"/>
                  <a:pt x="314547" y="511444"/>
                </a:cubicBezTo>
                <a:cubicBezTo>
                  <a:pt x="432582" y="308244"/>
                  <a:pt x="589465" y="202162"/>
                  <a:pt x="726924" y="116997"/>
                </a:cubicBezTo>
                <a:cubicBezTo>
                  <a:pt x="864383" y="31832"/>
                  <a:pt x="1009312" y="4938"/>
                  <a:pt x="1139300" y="456"/>
                </a:cubicBezTo>
                <a:cubicBezTo>
                  <a:pt x="1269288" y="-4026"/>
                  <a:pt x="1387323" y="24362"/>
                  <a:pt x="1506853" y="90103"/>
                </a:cubicBezTo>
                <a:cubicBezTo>
                  <a:pt x="1626383" y="155844"/>
                  <a:pt x="1748901" y="255950"/>
                  <a:pt x="1856477" y="394903"/>
                </a:cubicBezTo>
                <a:cubicBezTo>
                  <a:pt x="1964053" y="533856"/>
                  <a:pt x="2086571" y="731080"/>
                  <a:pt x="2152312" y="923821"/>
                </a:cubicBezTo>
                <a:cubicBezTo>
                  <a:pt x="2218053" y="1116562"/>
                  <a:pt x="2240465" y="1349644"/>
                  <a:pt x="2250924" y="1551350"/>
                </a:cubicBezTo>
                <a:cubicBezTo>
                  <a:pt x="2261383" y="1753056"/>
                  <a:pt x="2250924" y="1944303"/>
                  <a:pt x="2215065" y="2134056"/>
                </a:cubicBezTo>
                <a:cubicBezTo>
                  <a:pt x="2179206" y="2323809"/>
                  <a:pt x="2125418" y="2549421"/>
                  <a:pt x="2035771" y="2689868"/>
                </a:cubicBezTo>
                <a:cubicBezTo>
                  <a:pt x="1946124" y="2830315"/>
                  <a:pt x="1841536" y="2912491"/>
                  <a:pt x="1677183" y="2976738"/>
                </a:cubicBezTo>
                <a:cubicBezTo>
                  <a:pt x="1512830" y="3040985"/>
                  <a:pt x="1267794" y="3066385"/>
                  <a:pt x="1085512" y="3066385"/>
                </a:cubicBezTo>
                <a:close/>
              </a:path>
            </a:pathLst>
          </a:cu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Овал 12"/>
          <p:cNvSpPr/>
          <p:nvPr/>
        </p:nvSpPr>
        <p:spPr>
          <a:xfrm rot="21333842">
            <a:off x="7938696" y="3504916"/>
            <a:ext cx="1749943" cy="537297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 w="57150">
            <a:solidFill>
              <a:srgbClr val="00B05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4" name="Прямая соединительная линия 13"/>
          <p:cNvCxnSpPr/>
          <p:nvPr/>
        </p:nvCxnSpPr>
        <p:spPr>
          <a:xfrm flipV="1">
            <a:off x="4534583" y="5009682"/>
            <a:ext cx="2164348" cy="16205"/>
          </a:xfrm>
          <a:prstGeom prst="line">
            <a:avLst/>
          </a:prstGeom>
          <a:ln w="57150">
            <a:solidFill>
              <a:schemeClr val="accent4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>
            <a:off x="7142529" y="5009682"/>
            <a:ext cx="2254778" cy="0"/>
          </a:xfrm>
          <a:prstGeom prst="line">
            <a:avLst/>
          </a:prstGeom>
          <a:ln w="57150">
            <a:solidFill>
              <a:schemeClr val="accent4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>
            <a:off x="6726640" y="5004338"/>
            <a:ext cx="338997" cy="0"/>
          </a:xfrm>
          <a:prstGeom prst="line">
            <a:avLst/>
          </a:prstGeom>
          <a:ln w="57150">
            <a:solidFill>
              <a:schemeClr val="accent4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9397307" y="5004338"/>
            <a:ext cx="914400" cy="5343"/>
          </a:xfrm>
          <a:prstGeom prst="line">
            <a:avLst/>
          </a:prstGeom>
          <a:ln w="57150">
            <a:solidFill>
              <a:schemeClr val="accent4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>
            <a:off x="3086155" y="6542647"/>
            <a:ext cx="5733875" cy="0"/>
          </a:xfrm>
          <a:prstGeom prst="line">
            <a:avLst/>
          </a:prstGeom>
          <a:ln w="57150">
            <a:solidFill>
              <a:schemeClr val="accent4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 flipV="1">
            <a:off x="8803413" y="5006061"/>
            <a:ext cx="1491677" cy="1536586"/>
          </a:xfrm>
          <a:prstGeom prst="line">
            <a:avLst/>
          </a:prstGeom>
          <a:ln w="57150">
            <a:solidFill>
              <a:schemeClr val="accent4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/>
          <p:nvPr/>
        </p:nvCxnSpPr>
        <p:spPr>
          <a:xfrm flipV="1">
            <a:off x="3086155" y="5015974"/>
            <a:ext cx="1468915" cy="1516760"/>
          </a:xfrm>
          <a:prstGeom prst="line">
            <a:avLst/>
          </a:prstGeom>
          <a:ln w="57150">
            <a:solidFill>
              <a:schemeClr val="accent4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3556168" y="6020970"/>
                <a:ext cx="277319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𝜷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56168" y="6020970"/>
                <a:ext cx="277319" cy="369332"/>
              </a:xfrm>
              <a:prstGeom prst="rect">
                <a:avLst/>
              </a:prstGeom>
              <a:blipFill>
                <a:blip r:embed="rId3"/>
                <a:stretch>
                  <a:fillRect l="-36957" r="-39130" b="-35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3824723" y="4039770"/>
                <a:ext cx="277319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𝜶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24723" y="4039770"/>
                <a:ext cx="277319" cy="369332"/>
              </a:xfrm>
              <a:prstGeom prst="rect">
                <a:avLst/>
              </a:prstGeom>
              <a:blipFill>
                <a:blip r:embed="rId4"/>
                <a:stretch>
                  <a:fillRect l="-15217" r="-1521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5501075" y="3549836"/>
                <a:ext cx="391069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400" b="1" i="1" smtClean="0">
                              <a:latin typeface="Cambria Math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𝑺</m:t>
                          </m:r>
                        </m:e>
                        <m:sub>
                          <m:r>
                            <a:rPr lang="en-US" sz="2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01075" y="3549836"/>
                <a:ext cx="391069" cy="369332"/>
              </a:xfrm>
              <a:prstGeom prst="rect">
                <a:avLst/>
              </a:prstGeom>
              <a:blipFill>
                <a:blip r:embed="rId5"/>
                <a:stretch>
                  <a:fillRect l="-16923" r="-6154" b="-1475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/>
              <p:cNvSpPr txBox="1"/>
              <p:nvPr/>
            </p:nvSpPr>
            <p:spPr>
              <a:xfrm>
                <a:off x="8676449" y="3551142"/>
                <a:ext cx="391068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400" b="1" i="1" smtClean="0">
                              <a:latin typeface="Cambria Math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𝑺</m:t>
                          </m:r>
                        </m:e>
                        <m:sub>
                          <m:r>
                            <a:rPr lang="en-US" sz="2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76449" y="3551142"/>
                <a:ext cx="391068" cy="369332"/>
              </a:xfrm>
              <a:prstGeom prst="rect">
                <a:avLst/>
              </a:prstGeom>
              <a:blipFill>
                <a:blip r:embed="rId6"/>
                <a:stretch>
                  <a:fillRect l="-17188" r="-7813" b="-166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/>
              <p:cNvSpPr txBox="1"/>
              <p:nvPr/>
            </p:nvSpPr>
            <p:spPr>
              <a:xfrm>
                <a:off x="6348950" y="3084084"/>
                <a:ext cx="413511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400" b="1" i="1" smtClean="0">
                              <a:latin typeface="Cambria Math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𝑭</m:t>
                          </m:r>
                        </m:e>
                        <m:sub>
                          <m:r>
                            <a:rPr lang="en-US" sz="2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2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48950" y="3084084"/>
                <a:ext cx="413511" cy="369332"/>
              </a:xfrm>
              <a:prstGeom prst="rect">
                <a:avLst/>
              </a:prstGeom>
              <a:blipFill>
                <a:blip r:embed="rId7"/>
                <a:stretch>
                  <a:fillRect l="-16176" r="-7353" b="-1475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/>
              <p:cNvSpPr txBox="1"/>
              <p:nvPr/>
            </p:nvSpPr>
            <p:spPr>
              <a:xfrm>
                <a:off x="9683750" y="3044662"/>
                <a:ext cx="413510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400" b="1" i="1" smtClean="0">
                              <a:latin typeface="Cambria Math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𝑭</m:t>
                          </m:r>
                        </m:e>
                        <m:sub>
                          <m:r>
                            <a:rPr lang="en-US" sz="2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83750" y="3044662"/>
                <a:ext cx="413510" cy="369332"/>
              </a:xfrm>
              <a:prstGeom prst="rect">
                <a:avLst/>
              </a:prstGeom>
              <a:blipFill>
                <a:blip r:embed="rId8"/>
                <a:stretch>
                  <a:fillRect l="-17910" r="-8955" b="-1475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0" name="Овал 29"/>
          <p:cNvSpPr/>
          <p:nvPr/>
        </p:nvSpPr>
        <p:spPr>
          <a:xfrm rot="21196802">
            <a:off x="7002103" y="5442582"/>
            <a:ext cx="1767398" cy="683370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 w="57150">
            <a:solidFill>
              <a:srgbClr val="00B05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Полилиния 30"/>
          <p:cNvSpPr/>
          <p:nvPr/>
        </p:nvSpPr>
        <p:spPr>
          <a:xfrm>
            <a:off x="6959743" y="3170172"/>
            <a:ext cx="2784684" cy="2970338"/>
          </a:xfrm>
          <a:custGeom>
            <a:avLst/>
            <a:gdLst>
              <a:gd name="connsiteX0" fmla="*/ 613875 w 2784684"/>
              <a:gd name="connsiteY0" fmla="*/ 2967339 h 2970338"/>
              <a:gd name="connsiteX1" fmla="*/ 255287 w 2784684"/>
              <a:gd name="connsiteY1" fmla="*/ 2904586 h 2970338"/>
              <a:gd name="connsiteX2" fmla="*/ 22204 w 2784684"/>
              <a:gd name="connsiteY2" fmla="*/ 2716327 h 2970338"/>
              <a:gd name="connsiteX3" fmla="*/ 49099 w 2784684"/>
              <a:gd name="connsiteY3" fmla="*/ 2160515 h 2970338"/>
              <a:gd name="connsiteX4" fmla="*/ 371828 w 2784684"/>
              <a:gd name="connsiteY4" fmla="*/ 1344727 h 2970338"/>
              <a:gd name="connsiteX5" fmla="*/ 936604 w 2784684"/>
              <a:gd name="connsiteY5" fmla="*/ 618586 h 2970338"/>
              <a:gd name="connsiteX6" fmla="*/ 1528275 w 2784684"/>
              <a:gd name="connsiteY6" fmla="*/ 179315 h 2970338"/>
              <a:gd name="connsiteX7" fmla="*/ 2173734 w 2784684"/>
              <a:gd name="connsiteY7" fmla="*/ 21 h 2970338"/>
              <a:gd name="connsiteX8" fmla="*/ 2586110 w 2784684"/>
              <a:gd name="connsiteY8" fmla="*/ 188280 h 2970338"/>
              <a:gd name="connsiteX9" fmla="*/ 2783334 w 2784684"/>
              <a:gd name="connsiteY9" fmla="*/ 654444 h 2970338"/>
              <a:gd name="connsiteX10" fmla="*/ 2648863 w 2784684"/>
              <a:gd name="connsiteY10" fmla="*/ 1434374 h 2970338"/>
              <a:gd name="connsiteX11" fmla="*/ 2218557 w 2784684"/>
              <a:gd name="connsiteY11" fmla="*/ 2169480 h 2970338"/>
              <a:gd name="connsiteX12" fmla="*/ 1698604 w 2784684"/>
              <a:gd name="connsiteY12" fmla="*/ 2707362 h 2970338"/>
              <a:gd name="connsiteX13" fmla="*/ 1124863 w 2784684"/>
              <a:gd name="connsiteY13" fmla="*/ 2931480 h 2970338"/>
              <a:gd name="connsiteX14" fmla="*/ 613875 w 2784684"/>
              <a:gd name="connsiteY14" fmla="*/ 2967339 h 29703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2784684" h="2970338">
                <a:moveTo>
                  <a:pt x="613875" y="2967339"/>
                </a:moveTo>
                <a:cubicBezTo>
                  <a:pt x="468946" y="2962857"/>
                  <a:pt x="353899" y="2946421"/>
                  <a:pt x="255287" y="2904586"/>
                </a:cubicBezTo>
                <a:cubicBezTo>
                  <a:pt x="156675" y="2862751"/>
                  <a:pt x="56569" y="2840339"/>
                  <a:pt x="22204" y="2716327"/>
                </a:cubicBezTo>
                <a:cubicBezTo>
                  <a:pt x="-12161" y="2592315"/>
                  <a:pt x="-9172" y="2389115"/>
                  <a:pt x="49099" y="2160515"/>
                </a:cubicBezTo>
                <a:cubicBezTo>
                  <a:pt x="107370" y="1931915"/>
                  <a:pt x="223911" y="1601715"/>
                  <a:pt x="371828" y="1344727"/>
                </a:cubicBezTo>
                <a:cubicBezTo>
                  <a:pt x="519745" y="1087739"/>
                  <a:pt x="743863" y="812821"/>
                  <a:pt x="936604" y="618586"/>
                </a:cubicBezTo>
                <a:cubicBezTo>
                  <a:pt x="1129345" y="424351"/>
                  <a:pt x="1322087" y="282409"/>
                  <a:pt x="1528275" y="179315"/>
                </a:cubicBezTo>
                <a:cubicBezTo>
                  <a:pt x="1734463" y="76221"/>
                  <a:pt x="1997428" y="-1473"/>
                  <a:pt x="2173734" y="21"/>
                </a:cubicBezTo>
                <a:cubicBezTo>
                  <a:pt x="2350040" y="1515"/>
                  <a:pt x="2484510" y="79210"/>
                  <a:pt x="2586110" y="188280"/>
                </a:cubicBezTo>
                <a:cubicBezTo>
                  <a:pt x="2687710" y="297350"/>
                  <a:pt x="2772875" y="446762"/>
                  <a:pt x="2783334" y="654444"/>
                </a:cubicBezTo>
                <a:cubicBezTo>
                  <a:pt x="2793793" y="862126"/>
                  <a:pt x="2742992" y="1181868"/>
                  <a:pt x="2648863" y="1434374"/>
                </a:cubicBezTo>
                <a:cubicBezTo>
                  <a:pt x="2554734" y="1686880"/>
                  <a:pt x="2376933" y="1957315"/>
                  <a:pt x="2218557" y="2169480"/>
                </a:cubicBezTo>
                <a:cubicBezTo>
                  <a:pt x="2060181" y="2381645"/>
                  <a:pt x="1880886" y="2580362"/>
                  <a:pt x="1698604" y="2707362"/>
                </a:cubicBezTo>
                <a:cubicBezTo>
                  <a:pt x="1516322" y="2834362"/>
                  <a:pt x="1305651" y="2885162"/>
                  <a:pt x="1124863" y="2931480"/>
                </a:cubicBezTo>
                <a:cubicBezTo>
                  <a:pt x="944075" y="2977798"/>
                  <a:pt x="758804" y="2971821"/>
                  <a:pt x="613875" y="2967339"/>
                </a:cubicBezTo>
                <a:close/>
              </a:path>
            </a:pathLst>
          </a:cu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AutoShape 2" descr="Картинки по запросу &quot;объем шар&quot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98640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="" xmlns:a16="http://schemas.microsoft.com/office/drawing/2014/main" id="{F5071248-ABD6-428A-8E4D-CA894BD4D9FD}"/>
              </a:ext>
            </a:extLst>
          </p:cNvPr>
          <p:cNvSpPr/>
          <p:nvPr/>
        </p:nvSpPr>
        <p:spPr>
          <a:xfrm>
            <a:off x="0" y="-20027"/>
            <a:ext cx="12192000" cy="1119115"/>
          </a:xfrm>
          <a:prstGeom prst="rect">
            <a:avLst/>
          </a:prstGeom>
          <a:solidFill>
            <a:srgbClr val="0070C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61C2E114-8608-49C2-85BA-43468F4E3BA2}"/>
              </a:ext>
            </a:extLst>
          </p:cNvPr>
          <p:cNvSpPr txBox="1"/>
          <p:nvPr/>
        </p:nvSpPr>
        <p:spPr>
          <a:xfrm>
            <a:off x="1257378" y="184370"/>
            <a:ext cx="1014918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Задания для самостоятельного выполнения </a:t>
            </a:r>
            <a:r>
              <a:rPr lang="en-US" sz="2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2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/>
          <a:srcRect l="15401" t="10451" r="15508" b="18086"/>
          <a:stretch/>
        </p:blipFill>
        <p:spPr>
          <a:xfrm flipH="1">
            <a:off x="7637029" y="2164255"/>
            <a:ext cx="3962399" cy="4372817"/>
          </a:xfrm>
          <a:prstGeom prst="rect">
            <a:avLst/>
          </a:prstGeom>
        </p:spPr>
      </p:pic>
      <p:sp>
        <p:nvSpPr>
          <p:cNvPr id="5" name="Скругленный прямоугольник 4"/>
          <p:cNvSpPr/>
          <p:nvPr/>
        </p:nvSpPr>
        <p:spPr>
          <a:xfrm>
            <a:off x="1895476" y="1769237"/>
            <a:ext cx="4200524" cy="955639"/>
          </a:xfrm>
          <a:prstGeom prst="roundRect">
            <a:avLst/>
          </a:prstGeom>
          <a:gradFill>
            <a:gsLst>
              <a:gs pos="0">
                <a:srgbClr val="33CC33"/>
              </a:gs>
              <a:gs pos="100000">
                <a:schemeClr val="bg1"/>
              </a:gs>
            </a:gsLst>
            <a:lin ang="5400000" scaled="1"/>
          </a:gradFill>
          <a:ln>
            <a:solidFill>
              <a:srgbClr val="33CC33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страница </a:t>
            </a:r>
            <a:r>
              <a:rPr lang="en-US" sz="4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158</a:t>
            </a:r>
            <a:r>
              <a:rPr lang="ru-RU" sz="4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4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782494" y="3395025"/>
            <a:ext cx="2173142" cy="955639"/>
          </a:xfrm>
          <a:prstGeom prst="roundRect">
            <a:avLst/>
          </a:prstGeom>
          <a:gradFill>
            <a:gsLst>
              <a:gs pos="0">
                <a:srgbClr val="33CC33"/>
              </a:gs>
              <a:gs pos="100000">
                <a:schemeClr val="bg1"/>
              </a:gs>
            </a:gsLst>
            <a:lin ang="5400000" scaled="1"/>
          </a:gradFill>
          <a:ln>
            <a:solidFill>
              <a:srgbClr val="33CC33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539</a:t>
            </a:r>
            <a:endParaRPr lang="ru-RU" sz="5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4386485" y="3395025"/>
            <a:ext cx="2173142" cy="955639"/>
          </a:xfrm>
          <a:prstGeom prst="roundRect">
            <a:avLst/>
          </a:prstGeom>
          <a:gradFill>
            <a:gsLst>
              <a:gs pos="0">
                <a:srgbClr val="33CC33"/>
              </a:gs>
              <a:gs pos="100000">
                <a:schemeClr val="bg1"/>
              </a:gs>
            </a:gsLst>
            <a:lin ang="5400000" scaled="1"/>
          </a:gradFill>
          <a:ln>
            <a:solidFill>
              <a:srgbClr val="33CC33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543</a:t>
            </a:r>
            <a:endParaRPr lang="ru-RU" sz="5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2700338" y="5256058"/>
            <a:ext cx="2173142" cy="955639"/>
          </a:xfrm>
          <a:prstGeom prst="roundRect">
            <a:avLst/>
          </a:prstGeom>
          <a:gradFill>
            <a:gsLst>
              <a:gs pos="0">
                <a:srgbClr val="33CC33"/>
              </a:gs>
              <a:gs pos="100000">
                <a:schemeClr val="bg1"/>
              </a:gs>
            </a:gsLst>
            <a:lin ang="5400000" scaled="1"/>
          </a:gradFill>
          <a:ln>
            <a:solidFill>
              <a:srgbClr val="33CC33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548</a:t>
            </a:r>
            <a:endParaRPr lang="ru-RU" sz="5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0" name="Прямая со стрелкой 9"/>
          <p:cNvCxnSpPr>
            <a:endCxn id="7" idx="0"/>
          </p:cNvCxnSpPr>
          <p:nvPr/>
        </p:nvCxnSpPr>
        <p:spPr>
          <a:xfrm flipH="1">
            <a:off x="1869065" y="2724876"/>
            <a:ext cx="1917844" cy="670149"/>
          </a:xfrm>
          <a:prstGeom prst="straightConnector1">
            <a:avLst/>
          </a:prstGeom>
          <a:ln w="38100">
            <a:solidFill>
              <a:srgbClr val="33CC33"/>
            </a:solidFill>
            <a:tailEnd type="triangle"/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/>
          <p:nvPr/>
        </p:nvCxnSpPr>
        <p:spPr>
          <a:xfrm>
            <a:off x="3786909" y="2724876"/>
            <a:ext cx="1603020" cy="670149"/>
          </a:xfrm>
          <a:prstGeom prst="straightConnector1">
            <a:avLst/>
          </a:prstGeom>
          <a:ln w="38100">
            <a:solidFill>
              <a:srgbClr val="33CC33"/>
            </a:solidFill>
            <a:tailEnd type="triangle"/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/>
          <p:nvPr/>
        </p:nvCxnSpPr>
        <p:spPr>
          <a:xfrm>
            <a:off x="3786909" y="2697261"/>
            <a:ext cx="0" cy="2531182"/>
          </a:xfrm>
          <a:prstGeom prst="straightConnector1">
            <a:avLst/>
          </a:prstGeom>
          <a:ln w="38100">
            <a:solidFill>
              <a:srgbClr val="33CC33"/>
            </a:solidFill>
            <a:tailEnd type="triangle"/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Скругленный прямоугольник 18"/>
          <p:cNvSpPr/>
          <p:nvPr/>
        </p:nvSpPr>
        <p:spPr>
          <a:xfrm>
            <a:off x="104775" y="1237673"/>
            <a:ext cx="11963400" cy="5477163"/>
          </a:xfrm>
          <a:prstGeom prst="roundRect">
            <a:avLst>
              <a:gd name="adj" fmla="val 808"/>
            </a:avLst>
          </a:prstGeom>
          <a:noFill/>
          <a:ln w="57150">
            <a:solidFill>
              <a:srgbClr val="33CC33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8287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ый прямоугольник 2"/>
          <p:cNvSpPr/>
          <p:nvPr/>
        </p:nvSpPr>
        <p:spPr>
          <a:xfrm>
            <a:off x="105508" y="447261"/>
            <a:ext cx="11992707" cy="6322816"/>
          </a:xfrm>
          <a:prstGeom prst="roundRect">
            <a:avLst>
              <a:gd name="adj" fmla="val 11000"/>
            </a:avLst>
          </a:prstGeom>
          <a:noFill/>
          <a:ln w="57150">
            <a:solidFill>
              <a:srgbClr val="33CC33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2713202" y="94128"/>
            <a:ext cx="6777318" cy="691063"/>
          </a:xfrm>
          <a:prstGeom prst="roundRect">
            <a:avLst/>
          </a:prstGeom>
          <a:gradFill>
            <a:gsLst>
              <a:gs pos="0">
                <a:srgbClr val="33CC33"/>
              </a:gs>
              <a:gs pos="100000">
                <a:schemeClr val="bg1"/>
              </a:gs>
            </a:gsLst>
            <a:lin ang="5400000" scaled="1"/>
          </a:gradFill>
          <a:ln>
            <a:solidFill>
              <a:srgbClr val="33CC33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3799788" y="77305"/>
            <a:ext cx="547092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Принцип Кавальери</a:t>
            </a:r>
            <a:endParaRPr lang="ru-RU" sz="40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139577" y="851687"/>
                <a:ext cx="11924567" cy="236988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en-US" sz="3600" b="1" dirty="0" smtClean="0"/>
                  <a:t>	</a:t>
                </a:r>
                <a:r>
                  <a:rPr lang="ru-RU" sz="3600" b="1" dirty="0" smtClean="0"/>
                  <a:t> </a:t>
                </a:r>
                <a:r>
                  <a:rPr lang="ru-RU" sz="2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При пересечении тел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b="1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800" b="1" i="1">
                            <a:latin typeface="Cambria Math" panose="02040503050406030204" pitchFamily="18" charset="0"/>
                          </a:rPr>
                          <m:t>𝑭</m:t>
                        </m:r>
                      </m:e>
                      <m:sub>
                        <m:r>
                          <a:rPr lang="en-US" sz="2800" b="1" i="1">
                            <a:latin typeface="Cambria Math" panose="02040503050406030204" pitchFamily="18" charset="0"/>
                          </a:rPr>
                          <m:t>𝟏</m:t>
                        </m:r>
                      </m:sub>
                    </m:sSub>
                  </m:oMath>
                </a14:m>
                <a:r>
                  <a:rPr lang="en-US" sz="2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и 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b="1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800" b="1" i="1">
                            <a:latin typeface="Cambria Math" panose="02040503050406030204" pitchFamily="18" charset="0"/>
                          </a:rPr>
                          <m:t>𝑭</m:t>
                        </m:r>
                      </m:e>
                      <m:sub>
                        <m:r>
                          <a:rPr lang="en-US" sz="2800" b="1" i="1">
                            <a:latin typeface="Cambria Math" panose="02040503050406030204" pitchFamily="18" charset="0"/>
                          </a:rPr>
                          <m:t>𝟐</m:t>
                        </m:r>
                      </m:sub>
                    </m:sSub>
                  </m:oMath>
                </a14:m>
                <a:r>
                  <a:rPr lang="en-US" sz="2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плоскостями, параллельными данной плоскости, тела составлены из тонких плоских слоев.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Если принять эти слои за прямые цилиндры равной толщины , то их объёмы тоже будут равны , тогда и эти тела также имеют равные объёмы.</a:t>
                </a:r>
                <a:endParaRPr lang="ru-RU" sz="2800" dirty="0"/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9577" y="851687"/>
                <a:ext cx="11924567" cy="2369880"/>
              </a:xfrm>
              <a:prstGeom prst="rect">
                <a:avLst/>
              </a:prstGeom>
              <a:blipFill rotWithShape="1">
                <a:blip r:embed="rId2"/>
                <a:stretch>
                  <a:fillRect l="-1074" r="-1022" b="-592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Овал 6"/>
          <p:cNvSpPr/>
          <p:nvPr/>
        </p:nvSpPr>
        <p:spPr>
          <a:xfrm>
            <a:off x="2207404" y="5173025"/>
            <a:ext cx="3467100" cy="1238095"/>
          </a:xfrm>
          <a:prstGeom prst="ellipse">
            <a:avLst/>
          </a:prstGeom>
          <a:solidFill>
            <a:srgbClr val="00B0F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Овал 8"/>
          <p:cNvSpPr/>
          <p:nvPr/>
        </p:nvSpPr>
        <p:spPr>
          <a:xfrm>
            <a:off x="2716991" y="5306869"/>
            <a:ext cx="2447925" cy="913411"/>
          </a:xfrm>
          <a:prstGeom prst="ellipse">
            <a:avLst/>
          </a:prstGeom>
          <a:solidFill>
            <a:srgbClr val="CCFF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Овал 9"/>
          <p:cNvSpPr/>
          <p:nvPr/>
        </p:nvSpPr>
        <p:spPr>
          <a:xfrm>
            <a:off x="3003474" y="5301965"/>
            <a:ext cx="1908116" cy="781051"/>
          </a:xfrm>
          <a:prstGeom prst="ellipse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Овал 10"/>
          <p:cNvSpPr/>
          <p:nvPr/>
        </p:nvSpPr>
        <p:spPr>
          <a:xfrm>
            <a:off x="3009611" y="5177432"/>
            <a:ext cx="1908116" cy="781051"/>
          </a:xfrm>
          <a:prstGeom prst="ellipse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Овал 11"/>
          <p:cNvSpPr/>
          <p:nvPr/>
        </p:nvSpPr>
        <p:spPr>
          <a:xfrm>
            <a:off x="3009611" y="5063132"/>
            <a:ext cx="1908116" cy="781051"/>
          </a:xfrm>
          <a:prstGeom prst="ellipse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Овал 12"/>
          <p:cNvSpPr/>
          <p:nvPr/>
        </p:nvSpPr>
        <p:spPr>
          <a:xfrm>
            <a:off x="3003474" y="4950248"/>
            <a:ext cx="1908116" cy="781051"/>
          </a:xfrm>
          <a:prstGeom prst="ellipse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Овал 13"/>
          <p:cNvSpPr/>
          <p:nvPr/>
        </p:nvSpPr>
        <p:spPr>
          <a:xfrm>
            <a:off x="3009611" y="4825715"/>
            <a:ext cx="1908116" cy="781051"/>
          </a:xfrm>
          <a:prstGeom prst="ellipse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Овал 14"/>
          <p:cNvSpPr/>
          <p:nvPr/>
        </p:nvSpPr>
        <p:spPr>
          <a:xfrm>
            <a:off x="3009611" y="4711415"/>
            <a:ext cx="1908116" cy="781051"/>
          </a:xfrm>
          <a:prstGeom prst="ellipse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Овал 15"/>
          <p:cNvSpPr/>
          <p:nvPr/>
        </p:nvSpPr>
        <p:spPr>
          <a:xfrm>
            <a:off x="3003474" y="4583889"/>
            <a:ext cx="1908116" cy="781051"/>
          </a:xfrm>
          <a:prstGeom prst="ellipse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Овал 16"/>
          <p:cNvSpPr/>
          <p:nvPr/>
        </p:nvSpPr>
        <p:spPr>
          <a:xfrm>
            <a:off x="3009611" y="4459356"/>
            <a:ext cx="1908116" cy="781051"/>
          </a:xfrm>
          <a:prstGeom prst="ellipse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Овал 17"/>
          <p:cNvSpPr/>
          <p:nvPr/>
        </p:nvSpPr>
        <p:spPr>
          <a:xfrm>
            <a:off x="3009611" y="4345056"/>
            <a:ext cx="1908116" cy="781051"/>
          </a:xfrm>
          <a:prstGeom prst="ellipse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Овал 18"/>
          <p:cNvSpPr/>
          <p:nvPr/>
        </p:nvSpPr>
        <p:spPr>
          <a:xfrm>
            <a:off x="3003474" y="4232172"/>
            <a:ext cx="1908116" cy="781051"/>
          </a:xfrm>
          <a:prstGeom prst="ellipse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Овал 19"/>
          <p:cNvSpPr/>
          <p:nvPr/>
        </p:nvSpPr>
        <p:spPr>
          <a:xfrm>
            <a:off x="3009611" y="4107639"/>
            <a:ext cx="1908116" cy="781051"/>
          </a:xfrm>
          <a:prstGeom prst="ellipse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Овал 20"/>
          <p:cNvSpPr/>
          <p:nvPr/>
        </p:nvSpPr>
        <p:spPr>
          <a:xfrm>
            <a:off x="3009611" y="3993339"/>
            <a:ext cx="1908116" cy="781051"/>
          </a:xfrm>
          <a:prstGeom prst="ellipse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Овал 21"/>
          <p:cNvSpPr/>
          <p:nvPr/>
        </p:nvSpPr>
        <p:spPr>
          <a:xfrm>
            <a:off x="3009611" y="3879039"/>
            <a:ext cx="1908116" cy="781051"/>
          </a:xfrm>
          <a:prstGeom prst="ellipse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Овал 22"/>
          <p:cNvSpPr/>
          <p:nvPr/>
        </p:nvSpPr>
        <p:spPr>
          <a:xfrm>
            <a:off x="3009611" y="3764739"/>
            <a:ext cx="1908116" cy="781051"/>
          </a:xfrm>
          <a:prstGeom prst="ellipse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олилиния 7"/>
          <p:cNvSpPr/>
          <p:nvPr/>
        </p:nvSpPr>
        <p:spPr>
          <a:xfrm>
            <a:off x="3182283" y="3845305"/>
            <a:ext cx="1453546" cy="624758"/>
          </a:xfrm>
          <a:custGeom>
            <a:avLst/>
            <a:gdLst>
              <a:gd name="connsiteX0" fmla="*/ 98778 w 1350168"/>
              <a:gd name="connsiteY0" fmla="*/ 479079 h 479112"/>
              <a:gd name="connsiteX1" fmla="*/ 136878 w 1350168"/>
              <a:gd name="connsiteY1" fmla="*/ 402879 h 479112"/>
              <a:gd name="connsiteX2" fmla="*/ 3528 w 1350168"/>
              <a:gd name="connsiteY2" fmla="*/ 279054 h 479112"/>
              <a:gd name="connsiteX3" fmla="*/ 51153 w 1350168"/>
              <a:gd name="connsiteY3" fmla="*/ 126654 h 479112"/>
              <a:gd name="connsiteX4" fmla="*/ 184503 w 1350168"/>
              <a:gd name="connsiteY4" fmla="*/ 107604 h 479112"/>
              <a:gd name="connsiteX5" fmla="*/ 355953 w 1350168"/>
              <a:gd name="connsiteY5" fmla="*/ 12354 h 479112"/>
              <a:gd name="connsiteX6" fmla="*/ 536928 w 1350168"/>
              <a:gd name="connsiteY6" fmla="*/ 69504 h 479112"/>
              <a:gd name="connsiteX7" fmla="*/ 717903 w 1350168"/>
              <a:gd name="connsiteY7" fmla="*/ 2829 h 479112"/>
              <a:gd name="connsiteX8" fmla="*/ 984603 w 1350168"/>
              <a:gd name="connsiteY8" fmla="*/ 12354 h 479112"/>
              <a:gd name="connsiteX9" fmla="*/ 1146528 w 1350168"/>
              <a:gd name="connsiteY9" fmla="*/ 12354 h 479112"/>
              <a:gd name="connsiteX10" fmla="*/ 1327503 w 1350168"/>
              <a:gd name="connsiteY10" fmla="*/ 183804 h 479112"/>
              <a:gd name="connsiteX11" fmla="*/ 1308453 w 1350168"/>
              <a:gd name="connsiteY11" fmla="*/ 402879 h 479112"/>
              <a:gd name="connsiteX12" fmla="*/ 975078 w 1350168"/>
              <a:gd name="connsiteY12" fmla="*/ 402879 h 479112"/>
              <a:gd name="connsiteX13" fmla="*/ 603603 w 1350168"/>
              <a:gd name="connsiteY13" fmla="*/ 412404 h 479112"/>
              <a:gd name="connsiteX14" fmla="*/ 422628 w 1350168"/>
              <a:gd name="connsiteY14" fmla="*/ 479079 h 479112"/>
              <a:gd name="connsiteX15" fmla="*/ 251178 w 1350168"/>
              <a:gd name="connsiteY15" fmla="*/ 402879 h 479112"/>
              <a:gd name="connsiteX16" fmla="*/ 98778 w 1350168"/>
              <a:gd name="connsiteY16" fmla="*/ 479079 h 4791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350168" h="479112">
                <a:moveTo>
                  <a:pt x="98778" y="479079"/>
                </a:moveTo>
                <a:cubicBezTo>
                  <a:pt x="79728" y="479079"/>
                  <a:pt x="152753" y="436216"/>
                  <a:pt x="136878" y="402879"/>
                </a:cubicBezTo>
                <a:cubicBezTo>
                  <a:pt x="121003" y="369542"/>
                  <a:pt x="17815" y="325091"/>
                  <a:pt x="3528" y="279054"/>
                </a:cubicBezTo>
                <a:cubicBezTo>
                  <a:pt x="-10759" y="233017"/>
                  <a:pt x="20991" y="155229"/>
                  <a:pt x="51153" y="126654"/>
                </a:cubicBezTo>
                <a:cubicBezTo>
                  <a:pt x="81315" y="98079"/>
                  <a:pt x="133703" y="126654"/>
                  <a:pt x="184503" y="107604"/>
                </a:cubicBezTo>
                <a:cubicBezTo>
                  <a:pt x="235303" y="88554"/>
                  <a:pt x="297216" y="18704"/>
                  <a:pt x="355953" y="12354"/>
                </a:cubicBezTo>
                <a:cubicBezTo>
                  <a:pt x="414690" y="6004"/>
                  <a:pt x="476603" y="71091"/>
                  <a:pt x="536928" y="69504"/>
                </a:cubicBezTo>
                <a:cubicBezTo>
                  <a:pt x="597253" y="67917"/>
                  <a:pt x="643291" y="12354"/>
                  <a:pt x="717903" y="2829"/>
                </a:cubicBezTo>
                <a:cubicBezTo>
                  <a:pt x="792515" y="-6696"/>
                  <a:pt x="913166" y="10766"/>
                  <a:pt x="984603" y="12354"/>
                </a:cubicBezTo>
                <a:cubicBezTo>
                  <a:pt x="1056041" y="13941"/>
                  <a:pt x="1089378" y="-16221"/>
                  <a:pt x="1146528" y="12354"/>
                </a:cubicBezTo>
                <a:cubicBezTo>
                  <a:pt x="1203678" y="40929"/>
                  <a:pt x="1300516" y="118717"/>
                  <a:pt x="1327503" y="183804"/>
                </a:cubicBezTo>
                <a:cubicBezTo>
                  <a:pt x="1354490" y="248891"/>
                  <a:pt x="1367190" y="366367"/>
                  <a:pt x="1308453" y="402879"/>
                </a:cubicBezTo>
                <a:cubicBezTo>
                  <a:pt x="1249716" y="439391"/>
                  <a:pt x="1092553" y="401291"/>
                  <a:pt x="975078" y="402879"/>
                </a:cubicBezTo>
                <a:cubicBezTo>
                  <a:pt x="857603" y="404466"/>
                  <a:pt x="695678" y="399704"/>
                  <a:pt x="603603" y="412404"/>
                </a:cubicBezTo>
                <a:cubicBezTo>
                  <a:pt x="511528" y="425104"/>
                  <a:pt x="481365" y="480666"/>
                  <a:pt x="422628" y="479079"/>
                </a:cubicBezTo>
                <a:cubicBezTo>
                  <a:pt x="363891" y="477492"/>
                  <a:pt x="306740" y="401292"/>
                  <a:pt x="251178" y="402879"/>
                </a:cubicBezTo>
                <a:cubicBezTo>
                  <a:pt x="195616" y="404466"/>
                  <a:pt x="117828" y="479079"/>
                  <a:pt x="98778" y="479079"/>
                </a:cubicBezTo>
                <a:close/>
              </a:path>
            </a:pathLst>
          </a:cu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Куб 23"/>
          <p:cNvSpPr/>
          <p:nvPr/>
        </p:nvSpPr>
        <p:spPr>
          <a:xfrm>
            <a:off x="3523778" y="4033297"/>
            <a:ext cx="445752" cy="124533"/>
          </a:xfrm>
          <a:prstGeom prst="cube">
            <a:avLst>
              <a:gd name="adj" fmla="val 42083"/>
            </a:avLst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6" name="Прямая соединительная линия 25"/>
          <p:cNvCxnSpPr/>
          <p:nvPr/>
        </p:nvCxnSpPr>
        <p:spPr>
          <a:xfrm>
            <a:off x="3933302" y="3257245"/>
            <a:ext cx="0" cy="38100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единительная линия 27"/>
          <p:cNvCxnSpPr/>
          <p:nvPr/>
        </p:nvCxnSpPr>
        <p:spPr>
          <a:xfrm>
            <a:off x="4903939" y="3257245"/>
            <a:ext cx="0" cy="38100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 стрелкой 28"/>
          <p:cNvCxnSpPr/>
          <p:nvPr/>
        </p:nvCxnSpPr>
        <p:spPr>
          <a:xfrm>
            <a:off x="3949881" y="3447745"/>
            <a:ext cx="954058" cy="0"/>
          </a:xfrm>
          <a:prstGeom prst="straightConnector1">
            <a:avLst/>
          </a:prstGeom>
          <a:ln w="38100"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/>
              <p:cNvSpPr txBox="1"/>
              <p:nvPr/>
            </p:nvSpPr>
            <p:spPr>
              <a:xfrm>
                <a:off x="4277035" y="3210091"/>
                <a:ext cx="274114" cy="430887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𝒓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30" name="TextBox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77035" y="3210091"/>
                <a:ext cx="274114" cy="43088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2" name="Прямая соединительная линия 31"/>
          <p:cNvCxnSpPr/>
          <p:nvPr/>
        </p:nvCxnSpPr>
        <p:spPr>
          <a:xfrm>
            <a:off x="8594676" y="3247952"/>
            <a:ext cx="0" cy="38100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единительная линия 32"/>
          <p:cNvCxnSpPr/>
          <p:nvPr/>
        </p:nvCxnSpPr>
        <p:spPr>
          <a:xfrm>
            <a:off x="9565313" y="3247952"/>
            <a:ext cx="0" cy="38100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 стрелкой 33"/>
          <p:cNvCxnSpPr/>
          <p:nvPr/>
        </p:nvCxnSpPr>
        <p:spPr>
          <a:xfrm>
            <a:off x="8611255" y="3438452"/>
            <a:ext cx="954058" cy="0"/>
          </a:xfrm>
          <a:prstGeom prst="straightConnector1">
            <a:avLst/>
          </a:prstGeom>
          <a:ln w="38100"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/>
              <p:cNvSpPr txBox="1"/>
              <p:nvPr/>
            </p:nvSpPr>
            <p:spPr>
              <a:xfrm>
                <a:off x="8938409" y="3200798"/>
                <a:ext cx="274114" cy="430887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𝒓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35" name="Text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38409" y="3200798"/>
                <a:ext cx="274114" cy="43088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6" name="Овал 35"/>
          <p:cNvSpPr/>
          <p:nvPr/>
        </p:nvSpPr>
        <p:spPr>
          <a:xfrm>
            <a:off x="6329332" y="5173025"/>
            <a:ext cx="3467100" cy="1238095"/>
          </a:xfrm>
          <a:prstGeom prst="ellipse">
            <a:avLst/>
          </a:prstGeom>
          <a:solidFill>
            <a:srgbClr val="00B0F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Овал 36"/>
          <p:cNvSpPr/>
          <p:nvPr/>
        </p:nvSpPr>
        <p:spPr>
          <a:xfrm>
            <a:off x="6838919" y="5306869"/>
            <a:ext cx="2447925" cy="913411"/>
          </a:xfrm>
          <a:prstGeom prst="ellipse">
            <a:avLst/>
          </a:prstGeom>
          <a:solidFill>
            <a:srgbClr val="CCFF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Овал 37"/>
          <p:cNvSpPr/>
          <p:nvPr/>
        </p:nvSpPr>
        <p:spPr>
          <a:xfrm>
            <a:off x="7122049" y="5318991"/>
            <a:ext cx="1908116" cy="781051"/>
          </a:xfrm>
          <a:prstGeom prst="ellipse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Овал 38"/>
          <p:cNvSpPr/>
          <p:nvPr/>
        </p:nvSpPr>
        <p:spPr>
          <a:xfrm>
            <a:off x="7141444" y="5229158"/>
            <a:ext cx="1908116" cy="781051"/>
          </a:xfrm>
          <a:prstGeom prst="ellipse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" name="Овал 39"/>
          <p:cNvSpPr/>
          <p:nvPr/>
        </p:nvSpPr>
        <p:spPr>
          <a:xfrm>
            <a:off x="7171048" y="5125653"/>
            <a:ext cx="1908116" cy="781051"/>
          </a:xfrm>
          <a:prstGeom prst="ellipse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1" name="Овал 40"/>
          <p:cNvSpPr/>
          <p:nvPr/>
        </p:nvSpPr>
        <p:spPr>
          <a:xfrm>
            <a:off x="7208320" y="5030545"/>
            <a:ext cx="1908116" cy="781051"/>
          </a:xfrm>
          <a:prstGeom prst="ellipse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2" name="Овал 41"/>
          <p:cNvSpPr/>
          <p:nvPr/>
        </p:nvSpPr>
        <p:spPr>
          <a:xfrm>
            <a:off x="7243812" y="4935941"/>
            <a:ext cx="1908116" cy="781051"/>
          </a:xfrm>
          <a:prstGeom prst="ellipse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3" name="Овал 42"/>
          <p:cNvSpPr/>
          <p:nvPr/>
        </p:nvSpPr>
        <p:spPr>
          <a:xfrm>
            <a:off x="7281907" y="4849490"/>
            <a:ext cx="1908116" cy="781051"/>
          </a:xfrm>
          <a:prstGeom prst="ellipse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8" name="Овал 47"/>
          <p:cNvSpPr/>
          <p:nvPr/>
        </p:nvSpPr>
        <p:spPr>
          <a:xfrm>
            <a:off x="7322807" y="4755123"/>
            <a:ext cx="1908116" cy="781051"/>
          </a:xfrm>
          <a:prstGeom prst="ellipse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9" name="Овал 48"/>
          <p:cNvSpPr/>
          <p:nvPr/>
        </p:nvSpPr>
        <p:spPr>
          <a:xfrm>
            <a:off x="7358807" y="4657889"/>
            <a:ext cx="1908116" cy="781051"/>
          </a:xfrm>
          <a:prstGeom prst="ellipse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0" name="Овал 49"/>
          <p:cNvSpPr/>
          <p:nvPr/>
        </p:nvSpPr>
        <p:spPr>
          <a:xfrm>
            <a:off x="7395921" y="4571452"/>
            <a:ext cx="1908116" cy="781051"/>
          </a:xfrm>
          <a:prstGeom prst="ellipse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1" name="Овал 50"/>
          <p:cNvSpPr/>
          <p:nvPr/>
        </p:nvSpPr>
        <p:spPr>
          <a:xfrm>
            <a:off x="7437901" y="4479287"/>
            <a:ext cx="1908116" cy="781051"/>
          </a:xfrm>
          <a:prstGeom prst="ellipse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2" name="Овал 51"/>
          <p:cNvSpPr/>
          <p:nvPr/>
        </p:nvSpPr>
        <p:spPr>
          <a:xfrm>
            <a:off x="7465884" y="4384619"/>
            <a:ext cx="1908116" cy="781051"/>
          </a:xfrm>
          <a:prstGeom prst="ellipse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3" name="Овал 52"/>
          <p:cNvSpPr/>
          <p:nvPr/>
        </p:nvSpPr>
        <p:spPr>
          <a:xfrm>
            <a:off x="7489455" y="4304750"/>
            <a:ext cx="1908116" cy="781051"/>
          </a:xfrm>
          <a:prstGeom prst="ellipse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4" name="Овал 53"/>
          <p:cNvSpPr/>
          <p:nvPr/>
        </p:nvSpPr>
        <p:spPr>
          <a:xfrm>
            <a:off x="7520716" y="4210146"/>
            <a:ext cx="1908116" cy="781051"/>
          </a:xfrm>
          <a:prstGeom prst="ellipse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5" name="Овал 54"/>
          <p:cNvSpPr/>
          <p:nvPr/>
        </p:nvSpPr>
        <p:spPr>
          <a:xfrm>
            <a:off x="7551977" y="4123695"/>
            <a:ext cx="1908116" cy="781051"/>
          </a:xfrm>
          <a:prstGeom prst="ellipse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6" name="Овал 55"/>
          <p:cNvSpPr/>
          <p:nvPr/>
        </p:nvSpPr>
        <p:spPr>
          <a:xfrm>
            <a:off x="7577848" y="4041578"/>
            <a:ext cx="1908116" cy="781051"/>
          </a:xfrm>
          <a:prstGeom prst="ellipse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7" name="Овал 56"/>
          <p:cNvSpPr/>
          <p:nvPr/>
        </p:nvSpPr>
        <p:spPr>
          <a:xfrm>
            <a:off x="7594770" y="3962842"/>
            <a:ext cx="1908116" cy="781051"/>
          </a:xfrm>
          <a:prstGeom prst="ellipse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8" name="Овал 57"/>
          <p:cNvSpPr/>
          <p:nvPr/>
        </p:nvSpPr>
        <p:spPr>
          <a:xfrm>
            <a:off x="7618341" y="3879056"/>
            <a:ext cx="1908116" cy="781051"/>
          </a:xfrm>
          <a:prstGeom prst="ellipse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9" name="Овал 58"/>
          <p:cNvSpPr/>
          <p:nvPr/>
        </p:nvSpPr>
        <p:spPr>
          <a:xfrm>
            <a:off x="7641912" y="3784394"/>
            <a:ext cx="1908116" cy="781051"/>
          </a:xfrm>
          <a:prstGeom prst="ellipse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Полилиния 30"/>
          <p:cNvSpPr/>
          <p:nvPr/>
        </p:nvSpPr>
        <p:spPr>
          <a:xfrm>
            <a:off x="7856178" y="3798827"/>
            <a:ext cx="1589576" cy="792599"/>
          </a:xfrm>
          <a:custGeom>
            <a:avLst/>
            <a:gdLst>
              <a:gd name="connsiteX0" fmla="*/ 140865 w 1589576"/>
              <a:gd name="connsiteY0" fmla="*/ 542973 h 610372"/>
              <a:gd name="connsiteX1" fmla="*/ 150390 w 1589576"/>
              <a:gd name="connsiteY1" fmla="*/ 419148 h 610372"/>
              <a:gd name="connsiteX2" fmla="*/ 7515 w 1589576"/>
              <a:gd name="connsiteY2" fmla="*/ 323898 h 610372"/>
              <a:gd name="connsiteX3" fmla="*/ 55140 w 1589576"/>
              <a:gd name="connsiteY3" fmla="*/ 161973 h 610372"/>
              <a:gd name="connsiteX4" fmla="*/ 350415 w 1589576"/>
              <a:gd name="connsiteY4" fmla="*/ 76248 h 610372"/>
              <a:gd name="connsiteX5" fmla="*/ 607590 w 1589576"/>
              <a:gd name="connsiteY5" fmla="*/ 66723 h 610372"/>
              <a:gd name="connsiteX6" fmla="*/ 750465 w 1589576"/>
              <a:gd name="connsiteY6" fmla="*/ 48 h 610372"/>
              <a:gd name="connsiteX7" fmla="*/ 950490 w 1589576"/>
              <a:gd name="connsiteY7" fmla="*/ 57198 h 610372"/>
              <a:gd name="connsiteX8" fmla="*/ 1036215 w 1589576"/>
              <a:gd name="connsiteY8" fmla="*/ 123873 h 610372"/>
              <a:gd name="connsiteX9" fmla="*/ 1255290 w 1589576"/>
              <a:gd name="connsiteY9" fmla="*/ 190548 h 610372"/>
              <a:gd name="connsiteX10" fmla="*/ 1512465 w 1589576"/>
              <a:gd name="connsiteY10" fmla="*/ 171498 h 610372"/>
              <a:gd name="connsiteX11" fmla="*/ 1588665 w 1589576"/>
              <a:gd name="connsiteY11" fmla="*/ 476298 h 610372"/>
              <a:gd name="connsiteX12" fmla="*/ 1474365 w 1589576"/>
              <a:gd name="connsiteY12" fmla="*/ 400098 h 610372"/>
              <a:gd name="connsiteX13" fmla="*/ 1245765 w 1589576"/>
              <a:gd name="connsiteY13" fmla="*/ 390573 h 610372"/>
              <a:gd name="connsiteX14" fmla="*/ 979065 w 1589576"/>
              <a:gd name="connsiteY14" fmla="*/ 542973 h 610372"/>
              <a:gd name="connsiteX15" fmla="*/ 798090 w 1589576"/>
              <a:gd name="connsiteY15" fmla="*/ 609648 h 610372"/>
              <a:gd name="connsiteX16" fmla="*/ 674265 w 1589576"/>
              <a:gd name="connsiteY16" fmla="*/ 504873 h 610372"/>
              <a:gd name="connsiteX17" fmla="*/ 445665 w 1589576"/>
              <a:gd name="connsiteY17" fmla="*/ 533448 h 610372"/>
              <a:gd name="connsiteX18" fmla="*/ 226590 w 1589576"/>
              <a:gd name="connsiteY18" fmla="*/ 523923 h 610372"/>
              <a:gd name="connsiteX19" fmla="*/ 140865 w 1589576"/>
              <a:gd name="connsiteY19" fmla="*/ 542973 h 6103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1589576" h="610372">
                <a:moveTo>
                  <a:pt x="140865" y="542973"/>
                </a:moveTo>
                <a:cubicBezTo>
                  <a:pt x="128165" y="525510"/>
                  <a:pt x="172615" y="455660"/>
                  <a:pt x="150390" y="419148"/>
                </a:cubicBezTo>
                <a:cubicBezTo>
                  <a:pt x="128165" y="382636"/>
                  <a:pt x="23390" y="366760"/>
                  <a:pt x="7515" y="323898"/>
                </a:cubicBezTo>
                <a:cubicBezTo>
                  <a:pt x="-8360" y="281036"/>
                  <a:pt x="-2010" y="203248"/>
                  <a:pt x="55140" y="161973"/>
                </a:cubicBezTo>
                <a:cubicBezTo>
                  <a:pt x="112290" y="120698"/>
                  <a:pt x="258340" y="92123"/>
                  <a:pt x="350415" y="76248"/>
                </a:cubicBezTo>
                <a:cubicBezTo>
                  <a:pt x="442490" y="60373"/>
                  <a:pt x="540915" y="79423"/>
                  <a:pt x="607590" y="66723"/>
                </a:cubicBezTo>
                <a:cubicBezTo>
                  <a:pt x="674265" y="54023"/>
                  <a:pt x="693315" y="1635"/>
                  <a:pt x="750465" y="48"/>
                </a:cubicBezTo>
                <a:cubicBezTo>
                  <a:pt x="807615" y="-1540"/>
                  <a:pt x="902865" y="36560"/>
                  <a:pt x="950490" y="57198"/>
                </a:cubicBezTo>
                <a:cubicBezTo>
                  <a:pt x="998115" y="77835"/>
                  <a:pt x="985415" y="101648"/>
                  <a:pt x="1036215" y="123873"/>
                </a:cubicBezTo>
                <a:cubicBezTo>
                  <a:pt x="1087015" y="146098"/>
                  <a:pt x="1175915" y="182611"/>
                  <a:pt x="1255290" y="190548"/>
                </a:cubicBezTo>
                <a:cubicBezTo>
                  <a:pt x="1334665" y="198485"/>
                  <a:pt x="1456903" y="123873"/>
                  <a:pt x="1512465" y="171498"/>
                </a:cubicBezTo>
                <a:cubicBezTo>
                  <a:pt x="1568027" y="219123"/>
                  <a:pt x="1595015" y="438198"/>
                  <a:pt x="1588665" y="476298"/>
                </a:cubicBezTo>
                <a:cubicBezTo>
                  <a:pt x="1582315" y="514398"/>
                  <a:pt x="1531515" y="414385"/>
                  <a:pt x="1474365" y="400098"/>
                </a:cubicBezTo>
                <a:cubicBezTo>
                  <a:pt x="1417215" y="385810"/>
                  <a:pt x="1328315" y="366760"/>
                  <a:pt x="1245765" y="390573"/>
                </a:cubicBezTo>
                <a:cubicBezTo>
                  <a:pt x="1163215" y="414385"/>
                  <a:pt x="1053677" y="506461"/>
                  <a:pt x="979065" y="542973"/>
                </a:cubicBezTo>
                <a:cubicBezTo>
                  <a:pt x="904453" y="579485"/>
                  <a:pt x="848890" y="615998"/>
                  <a:pt x="798090" y="609648"/>
                </a:cubicBezTo>
                <a:cubicBezTo>
                  <a:pt x="747290" y="603298"/>
                  <a:pt x="733003" y="517573"/>
                  <a:pt x="674265" y="504873"/>
                </a:cubicBezTo>
                <a:cubicBezTo>
                  <a:pt x="615528" y="492173"/>
                  <a:pt x="520277" y="530273"/>
                  <a:pt x="445665" y="533448"/>
                </a:cubicBezTo>
                <a:cubicBezTo>
                  <a:pt x="371053" y="536623"/>
                  <a:pt x="277390" y="523923"/>
                  <a:pt x="226590" y="523923"/>
                </a:cubicBezTo>
                <a:cubicBezTo>
                  <a:pt x="175790" y="523923"/>
                  <a:pt x="153565" y="560436"/>
                  <a:pt x="140865" y="542973"/>
                </a:cubicBezTo>
                <a:close/>
              </a:path>
            </a:pathLst>
          </a:cu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1" name="Куб 60"/>
          <p:cNvSpPr/>
          <p:nvPr/>
        </p:nvSpPr>
        <p:spPr>
          <a:xfrm>
            <a:off x="8144229" y="4030980"/>
            <a:ext cx="445752" cy="124533"/>
          </a:xfrm>
          <a:prstGeom prst="cube">
            <a:avLst>
              <a:gd name="adj" fmla="val 42083"/>
            </a:avLst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65" name="Прямая соединительная линия 64"/>
          <p:cNvCxnSpPr/>
          <p:nvPr/>
        </p:nvCxnSpPr>
        <p:spPr>
          <a:xfrm rot="16200000">
            <a:off x="10366326" y="3917139"/>
            <a:ext cx="0" cy="38100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Прямая соединительная линия 65"/>
          <p:cNvCxnSpPr/>
          <p:nvPr/>
        </p:nvCxnSpPr>
        <p:spPr>
          <a:xfrm rot="16200000">
            <a:off x="10366326" y="5767983"/>
            <a:ext cx="0" cy="38100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Прямая со стрелкой 66"/>
          <p:cNvCxnSpPr/>
          <p:nvPr/>
        </p:nvCxnSpPr>
        <p:spPr>
          <a:xfrm flipH="1" flipV="1">
            <a:off x="10374159" y="4114397"/>
            <a:ext cx="8091" cy="1844086"/>
          </a:xfrm>
          <a:prstGeom prst="straightConnector1">
            <a:avLst/>
          </a:prstGeom>
          <a:ln w="38100"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69" name="TextBox 68"/>
              <p:cNvSpPr txBox="1"/>
              <p:nvPr/>
            </p:nvSpPr>
            <p:spPr>
              <a:xfrm>
                <a:off x="10266329" y="4797779"/>
                <a:ext cx="309379" cy="430887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𝒉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69" name="TextBox 6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266329" y="4797779"/>
                <a:ext cx="309379" cy="430887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51957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ый прямоугольник 2"/>
          <p:cNvSpPr/>
          <p:nvPr/>
        </p:nvSpPr>
        <p:spPr>
          <a:xfrm>
            <a:off x="152399" y="542925"/>
            <a:ext cx="11868151" cy="6227152"/>
          </a:xfrm>
          <a:prstGeom prst="roundRect">
            <a:avLst>
              <a:gd name="adj" fmla="val 15670"/>
            </a:avLst>
          </a:prstGeom>
          <a:noFill/>
          <a:ln w="57150">
            <a:solidFill>
              <a:srgbClr val="33CC33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2713202" y="94128"/>
            <a:ext cx="6777318" cy="925047"/>
          </a:xfrm>
          <a:prstGeom prst="roundRect">
            <a:avLst/>
          </a:prstGeom>
          <a:gradFill>
            <a:gsLst>
              <a:gs pos="0">
                <a:srgbClr val="33CC33"/>
              </a:gs>
              <a:gs pos="100000">
                <a:schemeClr val="bg1"/>
              </a:gs>
            </a:gsLst>
            <a:lin ang="5400000" scaled="1"/>
          </a:gradFill>
          <a:ln>
            <a:solidFill>
              <a:srgbClr val="33CC33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923613" y="127426"/>
            <a:ext cx="4201663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Объём шара</a:t>
            </a:r>
            <a:endParaRPr lang="ru-RU" sz="4800" dirty="0"/>
          </a:p>
        </p:txBody>
      </p:sp>
      <p:pic>
        <p:nvPicPr>
          <p:cNvPr id="2050" name="Picture 2" descr="Картинки по запросу &quot;шар геометрия&quot;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56920" y="1598894"/>
            <a:ext cx="4267200" cy="4019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465964" y="1149661"/>
                <a:ext cx="6710742" cy="612167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ct val="150000"/>
                  </a:lnSpc>
                </a:pPr>
                <a:r>
                  <a:rPr lang="ru-RU" sz="4800" b="1" dirty="0" smtClean="0">
                    <a:solidFill>
                      <a:srgbClr val="0000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Теорема</a:t>
                </a:r>
                <a:r>
                  <a:rPr lang="en-US" sz="4800" b="1" dirty="0" smtClean="0">
                    <a:solidFill>
                      <a:srgbClr val="0000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ru-RU" sz="4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Объём шара радиуса  </a:t>
                </a:r>
                <a:r>
                  <a:rPr lang="en-US" sz="4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8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𝑹</m:t>
                    </m:r>
                  </m:oMath>
                </a14:m>
                <a:r>
                  <a:rPr lang="en-US" sz="4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4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равен</a:t>
                </a:r>
                <a:endParaRPr lang="en-US" sz="48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>
                  <a:lnSpc>
                    <a:spcPct val="150000"/>
                  </a:lnSpc>
                </a:pPr>
                <a:r>
                  <a:rPr lang="en-US" sz="4800" b="1" dirty="0" smtClean="0">
                    <a:cs typeface="Arial" panose="020B0604020202020204" pitchFamily="34" charset="0"/>
                  </a:rPr>
                  <a:t>   </a:t>
                </a:r>
                <a14:m>
                  <m:oMath xmlns:m="http://schemas.openxmlformats.org/officeDocument/2006/math">
                    <m:r>
                      <a:rPr lang="en-US" sz="4800" b="1" i="1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𝑽</m:t>
                    </m:r>
                    <m:r>
                      <a:rPr lang="en-US" sz="4800" b="1" i="1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4800" b="1" i="1" smtClean="0">
                            <a:solidFill>
                              <a:srgbClr val="7030A0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800" b="1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𝟒</m:t>
                        </m:r>
                      </m:num>
                      <m:den>
                        <m:r>
                          <a:rPr lang="en-US" sz="4800" b="1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𝟑</m:t>
                        </m:r>
                      </m:den>
                    </m:f>
                    <m:r>
                      <a:rPr lang="en-US" sz="4800" b="1" i="1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𝝅</m:t>
                    </m:r>
                    <m:sSup>
                      <m:sSupPr>
                        <m:ctrlPr>
                          <a:rPr lang="en-US" sz="4800" b="1" i="1" smtClean="0">
                            <a:solidFill>
                              <a:srgbClr val="7030A0"/>
                            </a:solidFill>
                            <a:latin typeface="Cambria Math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4800" b="1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𝑹</m:t>
                        </m:r>
                      </m:e>
                      <m:sup>
                        <m:r>
                          <a:rPr lang="en-US" sz="4800" b="1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𝟑</m:t>
                        </m:r>
                      </m:sup>
                    </m:sSup>
                  </m:oMath>
                </a14:m>
                <a:r>
                  <a:rPr lang="en-US" sz="4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algn="ctr">
                  <a:lnSpc>
                    <a:spcPct val="150000"/>
                  </a:lnSpc>
                </a:pPr>
                <a:r>
                  <a:rPr lang="ru-RU" sz="4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endParaRPr lang="ru-RU" sz="4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5964" y="1149661"/>
                <a:ext cx="6710742" cy="6121676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AutoShape 2" descr="Картинки по запросу &quot;объем шар&quot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2642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кругленный прямоугольник 5"/>
          <p:cNvSpPr/>
          <p:nvPr/>
        </p:nvSpPr>
        <p:spPr>
          <a:xfrm>
            <a:off x="104775" y="104775"/>
            <a:ext cx="11963400" cy="6665302"/>
          </a:xfrm>
          <a:prstGeom prst="roundRect">
            <a:avLst>
              <a:gd name="adj" fmla="val 808"/>
            </a:avLst>
          </a:prstGeom>
          <a:noFill/>
          <a:ln w="57150">
            <a:solidFill>
              <a:srgbClr val="33CC33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5308110" y="773750"/>
            <a:ext cx="4200524" cy="955639"/>
          </a:xfrm>
          <a:prstGeom prst="roundRect">
            <a:avLst/>
          </a:prstGeom>
          <a:gradFill>
            <a:gsLst>
              <a:gs pos="0">
                <a:srgbClr val="33CC33"/>
              </a:gs>
              <a:gs pos="100000">
                <a:schemeClr val="bg1"/>
              </a:gs>
            </a:gsLst>
            <a:lin ang="5400000" scaled="1"/>
          </a:gradFill>
          <a:ln>
            <a:solidFill>
              <a:srgbClr val="33CC33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6086474" y="842475"/>
            <a:ext cx="3143874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Задача №1</a:t>
            </a:r>
            <a:endParaRPr lang="ru-RU" sz="4000" dirty="0"/>
          </a:p>
        </p:txBody>
      </p:sp>
      <p:pic>
        <p:nvPicPr>
          <p:cNvPr id="5122" name="Picture 2" descr="Картинки по запросу &quot;3d book question&quot;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250" b="16625"/>
          <a:stretch/>
        </p:blipFill>
        <p:spPr bwMode="auto">
          <a:xfrm>
            <a:off x="2381250" y="312391"/>
            <a:ext cx="3279774" cy="1878359"/>
          </a:xfrm>
          <a:prstGeom prst="ellipse">
            <a:avLst/>
          </a:prstGeom>
          <a:noFill/>
          <a:ln w="38100">
            <a:solidFill>
              <a:srgbClr val="33CC33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80987" y="2338857"/>
            <a:ext cx="11610975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ru-RU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Найдите радиус шара В, если объём шара В </a:t>
            </a:r>
            <a:r>
              <a:rPr lang="ru-RU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в</a:t>
            </a:r>
            <a:r>
              <a:rPr lang="ru-RU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два раза больше его объёма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Овал 8"/>
          <p:cNvSpPr/>
          <p:nvPr/>
        </p:nvSpPr>
        <p:spPr>
          <a:xfrm>
            <a:off x="4426971" y="5200036"/>
            <a:ext cx="1316604" cy="1238249"/>
          </a:xfrm>
          <a:prstGeom prst="ellipse">
            <a:avLst/>
          </a:prstGeom>
          <a:gradFill flip="none" rotWithShape="1">
            <a:gsLst>
              <a:gs pos="0">
                <a:srgbClr val="66FF33">
                  <a:tint val="66000"/>
                  <a:satMod val="160000"/>
                </a:srgbClr>
              </a:gs>
              <a:gs pos="50000">
                <a:srgbClr val="66FF33">
                  <a:tint val="44500"/>
                  <a:satMod val="160000"/>
                </a:srgbClr>
              </a:gs>
              <a:gs pos="100000">
                <a:srgbClr val="66FF33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Овал 10"/>
          <p:cNvSpPr/>
          <p:nvPr/>
        </p:nvSpPr>
        <p:spPr>
          <a:xfrm>
            <a:off x="6145270" y="4829175"/>
            <a:ext cx="1712458" cy="1644479"/>
          </a:xfrm>
          <a:prstGeom prst="ellipse">
            <a:avLst/>
          </a:prstGeom>
          <a:gradFill flip="none" rotWithShape="1">
            <a:gsLst>
              <a:gs pos="0">
                <a:srgbClr val="66FF33">
                  <a:tint val="66000"/>
                  <a:satMod val="160000"/>
                </a:srgbClr>
              </a:gs>
              <a:gs pos="50000">
                <a:srgbClr val="66FF33">
                  <a:tint val="44500"/>
                  <a:satMod val="160000"/>
                </a:srgbClr>
              </a:gs>
              <a:gs pos="100000">
                <a:srgbClr val="66FF33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6994510" y="5655412"/>
            <a:ext cx="827727" cy="8668"/>
          </a:xfrm>
          <a:prstGeom prst="line">
            <a:avLst/>
          </a:prstGeom>
          <a:ln w="57150">
            <a:solidFill>
              <a:srgbClr val="0000CC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5118591" y="5842896"/>
            <a:ext cx="603286" cy="8668"/>
          </a:xfrm>
          <a:prstGeom prst="line">
            <a:avLst/>
          </a:prstGeom>
          <a:ln w="38100">
            <a:solidFill>
              <a:srgbClr val="0000CC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Овал 14"/>
          <p:cNvSpPr/>
          <p:nvPr/>
        </p:nvSpPr>
        <p:spPr>
          <a:xfrm>
            <a:off x="6959019" y="5605948"/>
            <a:ext cx="95340" cy="90932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Овал 16"/>
          <p:cNvSpPr/>
          <p:nvPr/>
        </p:nvSpPr>
        <p:spPr>
          <a:xfrm>
            <a:off x="5085273" y="5810492"/>
            <a:ext cx="66636" cy="64808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5122514" y="5540535"/>
                <a:ext cx="487313" cy="24622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b="1" i="1" smtClean="0">
                          <a:latin typeface="Cambria Math" panose="02040503050406030204" pitchFamily="18" charset="0"/>
                        </a:rPr>
                        <m:t>𝟓</m:t>
                      </m:r>
                      <m:r>
                        <a:rPr lang="en-US" sz="1600" b="1" i="1" smtClean="0">
                          <a:latin typeface="Cambria Math" panose="02040503050406030204" pitchFamily="18" charset="0"/>
                        </a:rPr>
                        <m:t>  см</m:t>
                      </m:r>
                    </m:oMath>
                  </m:oMathPara>
                </a14:m>
                <a:endParaRPr lang="ru-RU" sz="1600" b="1" dirty="0"/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22514" y="5540535"/>
                <a:ext cx="487313" cy="246221"/>
              </a:xfrm>
              <a:prstGeom prst="rect">
                <a:avLst/>
              </a:prstGeom>
              <a:blipFill rotWithShape="1">
                <a:blip r:embed="rId3"/>
                <a:stretch>
                  <a:fillRect l="-8750" r="-6250" b="-5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7128648" y="5328949"/>
                <a:ext cx="535403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 panose="02040503050406030204" pitchFamily="18" charset="0"/>
                        </a:rPr>
                        <m:t>𝒓</m:t>
                      </m:r>
                      <m:r>
                        <a:rPr lang="en-US" b="1" i="1" smtClean="0">
                          <a:latin typeface="Cambria Math" panose="02040503050406030204" pitchFamily="18" charset="0"/>
                        </a:rPr>
                        <m:t>  см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28648" y="5328949"/>
                <a:ext cx="535403" cy="276999"/>
              </a:xfrm>
              <a:prstGeom prst="rect">
                <a:avLst/>
              </a:prstGeom>
              <a:blipFill rotWithShape="1">
                <a:blip r:embed="rId4"/>
                <a:stretch>
                  <a:fillRect l="-4545" r="-795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4824329" y="6080449"/>
                <a:ext cx="227626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𝑨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24329" y="6080449"/>
                <a:ext cx="227626" cy="307777"/>
              </a:xfrm>
              <a:prstGeom prst="rect">
                <a:avLst/>
              </a:prstGeom>
              <a:blipFill>
                <a:blip r:embed="rId5"/>
                <a:stretch>
                  <a:fillRect l="-23684" r="-26316" b="-588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6731393" y="6068222"/>
                <a:ext cx="243656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𝑩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31393" y="6068222"/>
                <a:ext cx="243656" cy="307777"/>
              </a:xfrm>
              <a:prstGeom prst="rect">
                <a:avLst/>
              </a:prstGeom>
              <a:blipFill>
                <a:blip r:embed="rId6"/>
                <a:stretch>
                  <a:fillRect l="-22500" r="-25000" b="-588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74485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4"/>
          <p:cNvSpPr/>
          <p:nvPr/>
        </p:nvSpPr>
        <p:spPr>
          <a:xfrm>
            <a:off x="104775" y="104775"/>
            <a:ext cx="11963400" cy="6665302"/>
          </a:xfrm>
          <a:prstGeom prst="roundRect">
            <a:avLst>
              <a:gd name="adj" fmla="val 808"/>
            </a:avLst>
          </a:prstGeom>
          <a:noFill/>
          <a:ln w="57150">
            <a:solidFill>
              <a:srgbClr val="33CC33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3831976" y="688455"/>
            <a:ext cx="6623031" cy="903577"/>
          </a:xfrm>
          <a:prstGeom prst="roundRect">
            <a:avLst/>
          </a:prstGeom>
          <a:gradFill>
            <a:gsLst>
              <a:gs pos="0">
                <a:srgbClr val="33CC33"/>
              </a:gs>
              <a:gs pos="100000">
                <a:schemeClr val="bg1"/>
              </a:gs>
            </a:gsLst>
            <a:lin ang="5400000" scaled="1"/>
          </a:gradFill>
          <a:ln>
            <a:solidFill>
              <a:srgbClr val="33CC33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4665639" y="755522"/>
            <a:ext cx="2804357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Решение</a:t>
            </a:r>
            <a:endParaRPr lang="ru-RU" sz="4400" dirty="0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52727" y="276891"/>
            <a:ext cx="2743004" cy="1795749"/>
          </a:xfrm>
          <a:prstGeom prst="ellipse">
            <a:avLst/>
          </a:prstGeom>
          <a:ln>
            <a:solidFill>
              <a:srgbClr val="33CC33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</p:pic>
      <p:sp>
        <p:nvSpPr>
          <p:cNvPr id="10" name="TextBox 9"/>
          <p:cNvSpPr txBox="1"/>
          <p:nvPr/>
        </p:nvSpPr>
        <p:spPr>
          <a:xfrm>
            <a:off x="1442777" y="2210143"/>
            <a:ext cx="177163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dirty="0" smtClean="0">
                <a:solidFill>
                  <a:srgbClr val="99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Дано</a:t>
            </a:r>
            <a:r>
              <a:rPr lang="en-US" sz="4000" b="1" dirty="0" smtClean="0">
                <a:solidFill>
                  <a:srgbClr val="99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000" b="1" dirty="0">
              <a:solidFill>
                <a:srgbClr val="9900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1442777" y="2948555"/>
                <a:ext cx="2592763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4000" b="1" i="1" smtClean="0">
                              <a:latin typeface="Cambria Math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𝒓</m:t>
                          </m:r>
                        </m:e>
                        <m:sub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𝑨</m:t>
                          </m:r>
                        </m:sub>
                      </m:sSub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𝟓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 см</m:t>
                      </m:r>
                    </m:oMath>
                  </m:oMathPara>
                </a14:m>
                <a:endParaRPr lang="ru-RU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42777" y="2948555"/>
                <a:ext cx="2592763" cy="707886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1433736" y="5163791"/>
                <a:ext cx="1749453" cy="7078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4000" b="1" i="1" smtClean="0">
                              <a:latin typeface="Cambria Math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𝒓</m:t>
                          </m:r>
                        </m:e>
                        <m:sub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𝑩</m:t>
                          </m:r>
                        </m:sub>
                      </m:sSub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 ?</m:t>
                      </m:r>
                    </m:oMath>
                  </m:oMathPara>
                </a14:m>
                <a:endParaRPr lang="ru-RU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33736" y="5163791"/>
                <a:ext cx="1749453" cy="70788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1269808" y="3686967"/>
                <a:ext cx="2626553" cy="7078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4000" b="1" i="1" smtClean="0">
                              <a:latin typeface="Cambria Math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𝑽</m:t>
                          </m:r>
                        </m:e>
                        <m:sub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𝑩</m:t>
                          </m:r>
                        </m:sub>
                      </m:sSub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𝟐</m:t>
                      </m:r>
                      <m:sSub>
                        <m:sSubPr>
                          <m:ctrlPr>
                            <a:rPr lang="en-US" sz="4000" b="1" i="1" smtClean="0">
                              <a:latin typeface="Cambria Math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𝑽</m:t>
                          </m:r>
                        </m:e>
                        <m:sub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𝑨</m:t>
                          </m:r>
                        </m:sub>
                      </m:sSub>
                    </m:oMath>
                  </m:oMathPara>
                </a14:m>
                <a:endParaRPr lang="ru-RU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69808" y="3686967"/>
                <a:ext cx="2626553" cy="707886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TextBox 15"/>
          <p:cNvSpPr txBox="1"/>
          <p:nvPr/>
        </p:nvSpPr>
        <p:spPr>
          <a:xfrm>
            <a:off x="1442777" y="4471728"/>
            <a:ext cx="203773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dirty="0" smtClean="0">
                <a:solidFill>
                  <a:srgbClr val="99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Найти</a:t>
            </a:r>
            <a:r>
              <a:rPr lang="en-US" sz="4000" b="1" dirty="0" smtClean="0">
                <a:solidFill>
                  <a:srgbClr val="99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000" b="1" dirty="0">
              <a:solidFill>
                <a:srgbClr val="9900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/>
              <p:cNvSpPr txBox="1"/>
              <p:nvPr/>
            </p:nvSpPr>
            <p:spPr>
              <a:xfrm>
                <a:off x="6014234" y="2154316"/>
                <a:ext cx="4388637" cy="8874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ru-RU" sz="4000" b="1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𝟒</m:t>
                        </m:r>
                      </m:num>
                      <m:den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𝟑</m:t>
                        </m:r>
                      </m:den>
                    </m:f>
                    <m:r>
                      <a:rPr lang="ru-RU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𝝅</m:t>
                    </m:r>
                    <m:sSup>
                      <m:sSupPr>
                        <m:ctrlPr>
                          <a:rPr lang="ru-RU" sz="4000" b="1" i="1" smtClean="0"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sSub>
                          <m:sSubPr>
                            <m:ctrlPr>
                              <a:rPr lang="ru-RU" sz="4000" b="1" i="1" smtClean="0">
                                <a:latin typeface="Cambria Math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40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𝒓</m:t>
                            </m:r>
                          </m:e>
                          <m:sub>
                            <m:r>
                              <a:rPr lang="en-US" sz="40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𝑩</m:t>
                            </m:r>
                          </m:sub>
                        </m:sSub>
                      </m:e>
                      <m:sup>
                        <m:r>
                          <a:rPr lang="en-US" sz="4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𝟑</m:t>
                        </m:r>
                      </m:sup>
                    </m:sSup>
                    <m:r>
                      <a:rPr lang="en-US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𝟐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f>
                      <m:fPr>
                        <m:ctrlPr>
                          <a:rPr lang="ru-RU" sz="4000" b="1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𝟒</m:t>
                        </m:r>
                      </m:num>
                      <m:den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𝟑</m:t>
                        </m:r>
                      </m:den>
                    </m:f>
                    <m:r>
                      <a:rPr lang="ru-RU" sz="40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𝝅</m:t>
                    </m:r>
                    <m:sSup>
                      <m:sSupPr>
                        <m:ctrlPr>
                          <a:rPr lang="ru-RU" sz="4000" b="1" i="1"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sSub>
                          <m:sSubPr>
                            <m:ctrlPr>
                              <a:rPr lang="ru-RU" sz="4000" b="1" i="1">
                                <a:latin typeface="Cambria Math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40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𝒓</m:t>
                            </m:r>
                          </m:e>
                          <m:sub>
                            <m:r>
                              <a:rPr lang="en-US" sz="40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𝑨</m:t>
                            </m:r>
                          </m:sub>
                        </m:sSub>
                      </m:e>
                      <m:sup>
                        <m:r>
                          <a:rPr lang="en-US" sz="40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𝟑</m:t>
                        </m:r>
                      </m:sup>
                    </m:sSup>
                  </m:oMath>
                </a14:m>
                <a:r>
                  <a:rPr lang="en-US" sz="4000" b="1" dirty="0" smtClean="0"/>
                  <a:t> </a:t>
                </a:r>
                <a:endParaRPr lang="ru-RU" sz="4000" b="1" dirty="0"/>
              </a:p>
            </p:txBody>
          </p:sp>
        </mc:Choice>
        <mc:Fallback xmlns="">
          <p:sp>
            <p:nvSpPr>
              <p:cNvPr id="29" name="TextBox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14234" y="2154316"/>
                <a:ext cx="4388637" cy="887487"/>
              </a:xfrm>
              <a:prstGeom prst="rect">
                <a:avLst/>
              </a:prstGeom>
              <a:blipFill>
                <a:blip r:embed="rId6"/>
                <a:stretch>
                  <a:fillRect l="-13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/>
              <p:cNvSpPr txBox="1"/>
              <p:nvPr/>
            </p:nvSpPr>
            <p:spPr>
              <a:xfrm>
                <a:off x="5856016" y="3411099"/>
                <a:ext cx="4705071" cy="62946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 </m:t>
                      </m:r>
                      <m:sSup>
                        <m:sSupPr>
                          <m:ctrlPr>
                            <a:rPr lang="ru-RU" sz="4000" b="1" i="1" smtClean="0">
                              <a:latin typeface="Cambria Math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sSub>
                            <m:sSubPr>
                              <m:ctrlPr>
                                <a:rPr lang="ru-RU" sz="4000" b="1" i="1" smtClean="0">
                                  <a:latin typeface="Cambria Math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𝒓</m:t>
                              </m:r>
                            </m:e>
                            <m:sub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𝑩</m:t>
                              </m:r>
                            </m:sub>
                          </m:sSub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𝟑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𝟐</m:t>
                      </m:r>
                      <m:sSup>
                        <m:sSupPr>
                          <m:ctrlPr>
                            <a:rPr lang="ru-RU" sz="4000" b="1" i="1">
                              <a:latin typeface="Cambria Math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sSub>
                            <m:sSubPr>
                              <m:ctrlPr>
                                <a:rPr lang="ru-RU" sz="4000" b="1" i="1">
                                  <a:latin typeface="Cambria Math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𝒓</m:t>
                              </m:r>
                            </m:e>
                            <m:sub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𝑨</m:t>
                              </m:r>
                            </m:sub>
                          </m:sSub>
                        </m:e>
                        <m:sup>
                          <m: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𝟑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40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𝟐</m:t>
                      </m:r>
                      <m:r>
                        <a:rPr lang="en-US" sz="40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p>
                        <m:sSupPr>
                          <m:ctrlPr>
                            <a:rPr lang="en-US" sz="4000" b="1" i="1">
                              <a:latin typeface="Cambria Math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𝟓</m:t>
                          </m:r>
                        </m:e>
                        <m:sup>
                          <m: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𝟑</m:t>
                          </m:r>
                        </m:sup>
                      </m:sSup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30" name="TextBox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56016" y="3411099"/>
                <a:ext cx="4705071" cy="629468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/>
              <p:cNvSpPr txBox="1"/>
              <p:nvPr/>
            </p:nvSpPr>
            <p:spPr>
              <a:xfrm>
                <a:off x="5964482" y="4413691"/>
                <a:ext cx="2358017" cy="69192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4000" b="1" i="1" smtClean="0">
                              <a:latin typeface="Cambria Math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𝒓</m:t>
                          </m:r>
                        </m:e>
                        <m:sub>
                          <m: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𝑩</m:t>
                          </m:r>
                        </m:sub>
                      </m:sSub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𝟓</m:t>
                      </m:r>
                      <m:rad>
                        <m:radPr>
                          <m:ctrlPr>
                            <a:rPr lang="en-US" sz="4000" b="1" i="1" smtClean="0">
                              <a:latin typeface="Cambria Math"/>
                              <a:ea typeface="Cambria Math" panose="02040503050406030204" pitchFamily="18" charset="0"/>
                            </a:rPr>
                          </m:ctrlPr>
                        </m:radPr>
                        <m:deg>
                          <m:r>
                            <m:rPr>
                              <m:brk m:alnAt="7"/>
                            </m:rP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𝟑</m:t>
                          </m:r>
                        </m:deg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</m:e>
                      </m:rad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31" name="TextBox 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64482" y="4413691"/>
                <a:ext cx="2358017" cy="691921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/>
              <p:cNvSpPr txBox="1"/>
              <p:nvPr/>
            </p:nvSpPr>
            <p:spPr>
              <a:xfrm>
                <a:off x="5932043" y="5517734"/>
                <a:ext cx="3138295" cy="7716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sz="4000" b="1" dirty="0" smtClean="0">
                    <a:solidFill>
                      <a:srgbClr val="990099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Ответ</a:t>
                </a:r>
                <a:r>
                  <a:rPr lang="en-US" sz="4000" b="1" dirty="0" smtClean="0">
                    <a:solidFill>
                      <a:srgbClr val="990099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  <a14:m>
                  <m:oMath xmlns:m="http://schemas.openxmlformats.org/officeDocument/2006/math">
                    <m:r>
                      <a:rPr lang="en-US" sz="40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𝟓</m:t>
                    </m:r>
                    <m:rad>
                      <m:radPr>
                        <m:ctrlPr>
                          <a:rPr lang="en-US" sz="4000" b="1" i="1"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radPr>
                      <m:deg>
                        <m:r>
                          <m:rPr>
                            <m:brk m:alnAt="7"/>
                          </m:rPr>
                          <a:rPr lang="en-US" sz="40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𝟑</m:t>
                        </m:r>
                      </m:deg>
                      <m:e>
                        <m:r>
                          <a:rPr lang="en-US" sz="40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𝟐</m:t>
                        </m:r>
                      </m:e>
                    </m:rad>
                  </m:oMath>
                </a14:m>
                <a:endParaRPr lang="ru-RU" sz="4000" b="1" dirty="0">
                  <a:solidFill>
                    <a:srgbClr val="990099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3" name="TextBox 3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32043" y="5517734"/>
                <a:ext cx="3138295" cy="771686"/>
              </a:xfrm>
              <a:prstGeom prst="rect">
                <a:avLst/>
              </a:prstGeom>
              <a:blipFill rotWithShape="1">
                <a:blip r:embed="rId9"/>
                <a:stretch>
                  <a:fillRect l="-2330" t="-6299" b="-3228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4" name="Прямая соединительная линия 33"/>
          <p:cNvCxnSpPr/>
          <p:nvPr/>
        </p:nvCxnSpPr>
        <p:spPr>
          <a:xfrm flipH="1">
            <a:off x="5337089" y="2387979"/>
            <a:ext cx="9525" cy="3305175"/>
          </a:xfrm>
          <a:prstGeom prst="line">
            <a:avLst/>
          </a:prstGeom>
          <a:ln w="5715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390015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кругленный прямоугольник 5"/>
          <p:cNvSpPr/>
          <p:nvPr/>
        </p:nvSpPr>
        <p:spPr>
          <a:xfrm>
            <a:off x="104775" y="104775"/>
            <a:ext cx="11963400" cy="6665302"/>
          </a:xfrm>
          <a:prstGeom prst="roundRect">
            <a:avLst>
              <a:gd name="adj" fmla="val 808"/>
            </a:avLst>
          </a:prstGeom>
          <a:noFill/>
          <a:ln w="57150">
            <a:solidFill>
              <a:srgbClr val="33CC33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5308110" y="773750"/>
            <a:ext cx="4200524" cy="955639"/>
          </a:xfrm>
          <a:prstGeom prst="roundRect">
            <a:avLst/>
          </a:prstGeom>
          <a:gradFill>
            <a:gsLst>
              <a:gs pos="0">
                <a:srgbClr val="33CC33"/>
              </a:gs>
              <a:gs pos="100000">
                <a:schemeClr val="bg1"/>
              </a:gs>
            </a:gsLst>
            <a:lin ang="5400000" scaled="1"/>
          </a:gradFill>
          <a:ln>
            <a:solidFill>
              <a:srgbClr val="33CC33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6086474" y="842475"/>
            <a:ext cx="3423117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Задача №2</a:t>
            </a:r>
            <a:endParaRPr lang="ru-RU" sz="4400" dirty="0"/>
          </a:p>
        </p:txBody>
      </p:sp>
      <p:pic>
        <p:nvPicPr>
          <p:cNvPr id="5122" name="Picture 2" descr="Картинки по запросу &quot;3d book question&quot;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250" b="16625"/>
          <a:stretch/>
        </p:blipFill>
        <p:spPr bwMode="auto">
          <a:xfrm>
            <a:off x="2381250" y="312391"/>
            <a:ext cx="3279774" cy="1878359"/>
          </a:xfrm>
          <a:prstGeom prst="ellipse">
            <a:avLst/>
          </a:prstGeom>
          <a:noFill/>
          <a:ln w="38100">
            <a:solidFill>
              <a:srgbClr val="33CC33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495299" y="2331500"/>
                <a:ext cx="11182349" cy="23250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en-US" sz="4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	</a:t>
                </a:r>
                <a:r>
                  <a:rPr lang="ru-RU" sz="4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Объём куба равен </a:t>
                </a:r>
                <a:r>
                  <a:rPr lang="en-US" sz="4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8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𝟖</m:t>
                    </m:r>
                    <m:r>
                      <a:rPr lang="en-US" sz="48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sSup>
                      <m:sSupPr>
                        <m:ctrlPr>
                          <a:rPr lang="en-US" sz="4800" b="1" i="1" smtClean="0">
                            <a:latin typeface="Cambria Math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ru-RU" sz="4800" b="1" i="1" smtClean="0">
                            <a:latin typeface="Cambria Math"/>
                            <a:cs typeface="Arial" panose="020B0604020202020204" pitchFamily="34" charset="0"/>
                          </a:rPr>
                          <m:t>м</m:t>
                        </m:r>
                      </m:e>
                      <m:sup>
                        <m:r>
                          <a:rPr lang="en-US" sz="48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𝟑</m:t>
                        </m:r>
                      </m:sup>
                    </m:sSup>
                  </m:oMath>
                </a14:m>
                <a:r>
                  <a:rPr lang="en-US" sz="4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4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Найдите объём  шара вписанного в этот куб </a:t>
                </a:r>
                <a:r>
                  <a:rPr lang="en-US" sz="4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ru-RU" sz="4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5299" y="2331500"/>
                <a:ext cx="11182349" cy="2325060"/>
              </a:xfrm>
              <a:prstGeom prst="rect">
                <a:avLst/>
              </a:prstGeom>
              <a:blipFill rotWithShape="1">
                <a:blip r:embed="rId3"/>
                <a:stretch>
                  <a:fillRect l="-2452" t="-5497" r="-2452" b="-1256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2" name="Picture 2" descr="Картинки по запросу &quot;задачи с решениям шар вписанной в кубе&quot;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35828" y="4051749"/>
            <a:ext cx="2762250" cy="2584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149041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4"/>
          <p:cNvSpPr/>
          <p:nvPr/>
        </p:nvSpPr>
        <p:spPr>
          <a:xfrm>
            <a:off x="104775" y="104775"/>
            <a:ext cx="11963400" cy="6665302"/>
          </a:xfrm>
          <a:prstGeom prst="roundRect">
            <a:avLst>
              <a:gd name="adj" fmla="val 808"/>
            </a:avLst>
          </a:prstGeom>
          <a:noFill/>
          <a:ln w="57150">
            <a:solidFill>
              <a:srgbClr val="33CC33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3815764" y="650337"/>
            <a:ext cx="6623031" cy="903577"/>
          </a:xfrm>
          <a:prstGeom prst="roundRect">
            <a:avLst/>
          </a:prstGeom>
          <a:gradFill>
            <a:gsLst>
              <a:gs pos="0">
                <a:srgbClr val="33CC33"/>
              </a:gs>
              <a:gs pos="100000">
                <a:schemeClr val="bg1"/>
              </a:gs>
            </a:gsLst>
            <a:lin ang="5400000" scaled="1"/>
          </a:gradFill>
          <a:ln>
            <a:solidFill>
              <a:srgbClr val="33CC33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4657533" y="691463"/>
            <a:ext cx="2804357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Решение</a:t>
            </a:r>
            <a:endParaRPr lang="ru-RU" sz="4400" dirty="0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52727" y="197368"/>
            <a:ext cx="2743004" cy="1795749"/>
          </a:xfrm>
          <a:prstGeom prst="ellipse">
            <a:avLst/>
          </a:prstGeom>
          <a:ln>
            <a:solidFill>
              <a:srgbClr val="33CC33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</p:pic>
      <p:sp>
        <p:nvSpPr>
          <p:cNvPr id="10" name="TextBox 9"/>
          <p:cNvSpPr txBox="1"/>
          <p:nvPr/>
        </p:nvSpPr>
        <p:spPr>
          <a:xfrm>
            <a:off x="594312" y="1995433"/>
            <a:ext cx="177163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dirty="0" smtClean="0">
                <a:solidFill>
                  <a:srgbClr val="99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Дано</a:t>
            </a:r>
            <a:r>
              <a:rPr lang="en-US" sz="4000" b="1" dirty="0" smtClean="0">
                <a:solidFill>
                  <a:srgbClr val="99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000" b="1" dirty="0">
              <a:solidFill>
                <a:srgbClr val="9900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408524" y="2815092"/>
                <a:ext cx="3188293" cy="79265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4000" b="1" i="1" smtClean="0">
                              <a:latin typeface="Cambria Math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𝑽</m:t>
                          </m:r>
                        </m:e>
                        <m:sub>
                          <m:r>
                            <a:rPr lang="ru-RU" sz="4000" b="1" i="1" smtClean="0">
                              <a:latin typeface="Cambria Math"/>
                              <a:cs typeface="Arial" panose="020B0604020202020204" pitchFamily="34" charset="0"/>
                            </a:rPr>
                            <m:t> куб</m:t>
                          </m:r>
                        </m:sub>
                      </m:sSub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40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𝟖</m:t>
                      </m:r>
                      <m:r>
                        <a:rPr lang="en-US" sz="40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  <m:sSup>
                        <m:sSupPr>
                          <m:ctrlPr>
                            <a:rPr lang="en-US" sz="4000" b="1" i="1">
                              <a:latin typeface="Cambria Math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ru-RU" sz="4000" b="1" i="1" smtClean="0">
                              <a:latin typeface="Cambria Math"/>
                              <a:cs typeface="Arial" panose="020B0604020202020204" pitchFamily="34" charset="0"/>
                            </a:rPr>
                            <m:t>м</m:t>
                          </m:r>
                        </m:e>
                        <m:sup>
                          <m: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𝟑</m:t>
                          </m:r>
                        </m:sup>
                      </m:sSup>
                    </m:oMath>
                  </m:oMathPara>
                </a14:m>
                <a:endParaRPr lang="ru-RU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8524" y="2815092"/>
                <a:ext cx="3188293" cy="792653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449885" y="4194999"/>
                <a:ext cx="2227148" cy="76309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4000" b="1" i="1" smtClean="0">
                              <a:latin typeface="Cambria Math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𝑽</m:t>
                          </m:r>
                        </m:e>
                        <m:sub>
                          <m:r>
                            <a:rPr lang="ru-RU" sz="4000" b="1" i="1" smtClean="0">
                              <a:latin typeface="Cambria Math"/>
                              <a:cs typeface="Arial" panose="020B0604020202020204" pitchFamily="34" charset="0"/>
                            </a:rPr>
                            <m:t>шар</m:t>
                          </m:r>
                        </m:sub>
                      </m:sSub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 ?</m:t>
                      </m:r>
                    </m:oMath>
                  </m:oMathPara>
                </a14:m>
                <a:endParaRPr lang="ru-RU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9885" y="4194999"/>
                <a:ext cx="2227148" cy="763094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TextBox 15"/>
          <p:cNvSpPr txBox="1"/>
          <p:nvPr/>
        </p:nvSpPr>
        <p:spPr>
          <a:xfrm>
            <a:off x="594312" y="3546448"/>
            <a:ext cx="218040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dirty="0" smtClean="0">
                <a:solidFill>
                  <a:srgbClr val="99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Найти </a:t>
            </a:r>
            <a:r>
              <a:rPr lang="en-US" sz="4000" b="1" dirty="0" smtClean="0">
                <a:solidFill>
                  <a:srgbClr val="99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000" b="1" dirty="0">
              <a:solidFill>
                <a:srgbClr val="9900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/>
              <p:cNvSpPr txBox="1"/>
              <p:nvPr/>
            </p:nvSpPr>
            <p:spPr>
              <a:xfrm>
                <a:off x="4503659" y="2043609"/>
                <a:ext cx="2296013" cy="70032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4000" b="1" i="1" smtClean="0">
                              <a:latin typeface="Cambria Math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𝑽</m:t>
                          </m:r>
                        </m:e>
                        <m:sub>
                          <m:r>
                            <a:rPr lang="ru-RU" sz="4000" b="1" i="1" smtClean="0">
                              <a:latin typeface="Cambria Math"/>
                              <a:cs typeface="Arial" panose="020B0604020202020204" pitchFamily="34" charset="0"/>
                            </a:rPr>
                            <m:t>куб</m:t>
                          </m:r>
                        </m:sub>
                      </m:sSub>
                      <m:r>
                        <a:rPr lang="en-US" sz="40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sSup>
                        <m:sSupPr>
                          <m:ctrlPr>
                            <a:rPr lang="en-US" sz="4000" b="1" i="1">
                              <a:latin typeface="Cambria Math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𝒂</m:t>
                          </m:r>
                        </m:e>
                        <m:sup>
                          <m: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𝟑</m:t>
                          </m:r>
                        </m:sup>
                      </m:sSup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29" name="TextBox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03659" y="2043609"/>
                <a:ext cx="2296013" cy="700320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/>
              <p:cNvSpPr txBox="1"/>
              <p:nvPr/>
            </p:nvSpPr>
            <p:spPr>
              <a:xfrm>
                <a:off x="4503659" y="2861258"/>
                <a:ext cx="2874312" cy="62946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4000" b="1" i="1" smtClean="0">
                              <a:latin typeface="Cambria Math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𝒂</m:t>
                          </m:r>
                        </m:e>
                        <m:sup>
                          <m: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𝟑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𝟖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sSup>
                        <m:sSupPr>
                          <m:ctrlPr>
                            <a:rPr lang="en-US" sz="4000" b="1" i="1" smtClean="0">
                              <a:latin typeface="Cambria Math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𝟑</m:t>
                          </m:r>
                        </m:sup>
                      </m:sSup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30" name="TextBox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03659" y="2861258"/>
                <a:ext cx="2874312" cy="629468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/>
              <p:cNvSpPr txBox="1"/>
              <p:nvPr/>
            </p:nvSpPr>
            <p:spPr>
              <a:xfrm>
                <a:off x="4503659" y="5596846"/>
                <a:ext cx="3495188" cy="9798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sz="4000" b="1" dirty="0" smtClean="0">
                    <a:solidFill>
                      <a:srgbClr val="990099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Ответ</a:t>
                </a:r>
                <a:r>
                  <a:rPr lang="en-US" sz="4000" b="1" dirty="0" smtClean="0">
                    <a:solidFill>
                      <a:srgbClr val="990099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𝟒</m:t>
                        </m:r>
                      </m:num>
                      <m:den>
                        <m:r>
                          <a:rPr lang="en-US" sz="40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𝟑</m:t>
                        </m:r>
                      </m:den>
                    </m:f>
                    <m:r>
                      <a:rPr lang="en-US" sz="40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𝝅</m:t>
                    </m:r>
                    <m:r>
                      <a:rPr lang="en-US" sz="40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sSup>
                      <m:sSupPr>
                        <m:ctrlPr>
                          <a:rPr lang="en-US" sz="4000" b="1" i="1">
                            <a:latin typeface="Cambria Math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ru-RU" sz="4000" b="1" i="1" smtClean="0">
                            <a:latin typeface="Cambria Math"/>
                            <a:cs typeface="Arial" panose="020B0604020202020204" pitchFamily="34" charset="0"/>
                          </a:rPr>
                          <m:t>м</m:t>
                        </m:r>
                      </m:e>
                      <m:sup>
                        <m:r>
                          <a:rPr lang="en-US" sz="4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𝟑</m:t>
                        </m:r>
                      </m:sup>
                    </m:sSup>
                  </m:oMath>
                </a14:m>
                <a:endParaRPr lang="ru-RU" sz="4000" b="1" dirty="0">
                  <a:solidFill>
                    <a:srgbClr val="990099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3" name="TextBox 3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03659" y="5596846"/>
                <a:ext cx="3495188" cy="979820"/>
              </a:xfrm>
              <a:prstGeom prst="rect">
                <a:avLst/>
              </a:prstGeom>
              <a:blipFill rotWithShape="1">
                <a:blip r:embed="rId7"/>
                <a:stretch>
                  <a:fillRect l="-2269" b="-1118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4503659" y="3605874"/>
                <a:ext cx="1865511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𝒂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𝟐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м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03659" y="3605874"/>
                <a:ext cx="1865511" cy="615553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8406785" y="1993117"/>
                <a:ext cx="1291636" cy="81798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𝒓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4000" b="1" i="1" smtClean="0">
                            <a:latin typeface="Cambria Math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𝒂</m:t>
                        </m:r>
                      </m:num>
                      <m:den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sz="4000" b="1" dirty="0" smtClean="0"/>
                  <a:t> </a:t>
                </a:r>
                <a:endParaRPr lang="ru-RU" sz="4000" b="1" dirty="0"/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06785" y="1993117"/>
                <a:ext cx="1291636" cy="817981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4433549" y="4267366"/>
                <a:ext cx="7594708" cy="9798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4000" b="1" i="1" smtClean="0">
                            <a:latin typeface="Cambria Math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𝑽</m:t>
                        </m:r>
                      </m:e>
                      <m:sub>
                        <m:r>
                          <a:rPr lang="ru-RU" sz="4000" b="1" i="1" smtClean="0">
                            <a:latin typeface="Cambria Math"/>
                            <a:cs typeface="Arial" panose="020B0604020202020204" pitchFamily="34" charset="0"/>
                          </a:rPr>
                          <m:t>шар</m:t>
                        </m:r>
                      </m:sub>
                    </m:sSub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ru-RU" sz="4000" b="1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𝟒</m:t>
                        </m:r>
                      </m:num>
                      <m:den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𝟑</m:t>
                        </m:r>
                      </m:den>
                    </m:f>
                    <m:r>
                      <a:rPr lang="ru-RU" sz="40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𝝅</m:t>
                    </m:r>
                    <m:sSup>
                      <m:sSupPr>
                        <m:ctrlPr>
                          <a:rPr lang="ru-RU" sz="4000" b="1" i="1"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𝒓</m:t>
                        </m:r>
                      </m:e>
                      <m:sup>
                        <m:r>
                          <a:rPr lang="en-US" sz="40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𝟑</m:t>
                        </m:r>
                      </m:sup>
                    </m:sSup>
                    <m:r>
                      <a:rPr lang="en-US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4000" b="1" i="1"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𝟒</m:t>
                        </m:r>
                      </m:num>
                      <m:den>
                        <m:r>
                          <a:rPr lang="en-US" sz="40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𝟑</m:t>
                        </m:r>
                      </m:den>
                    </m:f>
                    <m:r>
                      <a:rPr lang="en-US" sz="40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𝝅</m:t>
                    </m:r>
                    <m:r>
                      <a:rPr lang="en-US" sz="40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sSup>
                      <m:sSupPr>
                        <m:ctrlPr>
                          <a:rPr lang="en-US" sz="4000" b="1" i="1"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0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𝟏</m:t>
                        </m:r>
                      </m:e>
                      <m:sup>
                        <m:r>
                          <a:rPr lang="en-US" sz="40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𝟑</m:t>
                        </m:r>
                      </m:sup>
                    </m:sSup>
                    <m:r>
                      <a:rPr lang="en-US" sz="40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4000" b="1" i="1"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𝟒</m:t>
                        </m:r>
                      </m:num>
                      <m:den>
                        <m:r>
                          <a:rPr lang="en-US" sz="40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𝟑</m:t>
                        </m:r>
                      </m:den>
                    </m:f>
                    <m:r>
                      <a:rPr lang="en-US" sz="40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𝝅</m:t>
                    </m:r>
                    <m:r>
                      <a:rPr lang="en-US" sz="40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sSup>
                      <m:sSupPr>
                        <m:ctrlPr>
                          <a:rPr lang="en-US" sz="4000" b="1" i="1">
                            <a:latin typeface="Cambria Math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ru-RU" sz="4000" b="1" i="1" smtClean="0">
                            <a:latin typeface="Cambria Math"/>
                            <a:cs typeface="Arial" panose="020B0604020202020204" pitchFamily="34" charset="0"/>
                          </a:rPr>
                          <m:t>м</m:t>
                        </m:r>
                      </m:e>
                      <m:sup>
                        <m:r>
                          <a:rPr lang="en-US" sz="4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𝟑</m:t>
                        </m:r>
                      </m:sup>
                    </m:sSup>
                  </m:oMath>
                </a14:m>
                <a:r>
                  <a:rPr lang="en-US" sz="4000" dirty="0" smtClean="0"/>
                  <a:t> </a:t>
                </a:r>
                <a:endParaRPr lang="ru-RU" sz="4000" dirty="0"/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33549" y="4267366"/>
                <a:ext cx="7594708" cy="979820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8406785" y="3228835"/>
                <a:ext cx="2714718" cy="88620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𝒓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4000" b="1" i="1" smtClean="0">
                            <a:latin typeface="Cambria Math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num>
                      <m:den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den>
                    </m:f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𝟏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м</m:t>
                    </m:r>
                  </m:oMath>
                </a14:m>
                <a:r>
                  <a:rPr lang="en-US" sz="4000" b="1" dirty="0" smtClean="0"/>
                  <a:t> </a:t>
                </a:r>
                <a:endParaRPr lang="ru-RU" sz="4000" b="1" dirty="0"/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06785" y="3228835"/>
                <a:ext cx="2714718" cy="886205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" name="Прямая соединительная линия 3"/>
          <p:cNvCxnSpPr/>
          <p:nvPr/>
        </p:nvCxnSpPr>
        <p:spPr>
          <a:xfrm>
            <a:off x="4171950" y="2181225"/>
            <a:ext cx="0" cy="2876550"/>
          </a:xfrm>
          <a:prstGeom prst="line">
            <a:avLst/>
          </a:prstGeom>
          <a:ln w="5715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440529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кругленный прямоугольник 5"/>
          <p:cNvSpPr/>
          <p:nvPr/>
        </p:nvSpPr>
        <p:spPr>
          <a:xfrm>
            <a:off x="104775" y="104775"/>
            <a:ext cx="11963400" cy="6665302"/>
          </a:xfrm>
          <a:prstGeom prst="roundRect">
            <a:avLst>
              <a:gd name="adj" fmla="val 808"/>
            </a:avLst>
          </a:prstGeom>
          <a:noFill/>
          <a:ln w="57150">
            <a:solidFill>
              <a:srgbClr val="33CC33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5308110" y="773750"/>
            <a:ext cx="4200524" cy="955639"/>
          </a:xfrm>
          <a:prstGeom prst="roundRect">
            <a:avLst/>
          </a:prstGeom>
          <a:gradFill>
            <a:gsLst>
              <a:gs pos="0">
                <a:srgbClr val="33CC33"/>
              </a:gs>
              <a:gs pos="100000">
                <a:schemeClr val="bg1"/>
              </a:gs>
            </a:gsLst>
            <a:lin ang="5400000" scaled="1"/>
          </a:gradFill>
          <a:ln>
            <a:solidFill>
              <a:srgbClr val="33CC33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6086474" y="842475"/>
            <a:ext cx="3143874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Задача №3</a:t>
            </a:r>
            <a:endParaRPr lang="ru-RU" sz="4000" dirty="0"/>
          </a:p>
        </p:txBody>
      </p:sp>
      <p:pic>
        <p:nvPicPr>
          <p:cNvPr id="5122" name="Picture 2" descr="Картинки по запросу &quot;3d book question&quot;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250" b="16625"/>
          <a:stretch/>
        </p:blipFill>
        <p:spPr bwMode="auto">
          <a:xfrm>
            <a:off x="2381250" y="312391"/>
            <a:ext cx="3279774" cy="1878359"/>
          </a:xfrm>
          <a:prstGeom prst="ellipse">
            <a:avLst/>
          </a:prstGeom>
          <a:noFill/>
          <a:ln w="38100">
            <a:solidFill>
              <a:srgbClr val="33CC33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882536" y="2554868"/>
            <a:ext cx="7541028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ru-RU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Найдите объём тела, полученного вращением полукруга, вокруг вертикального диаметра 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Хорда 2"/>
          <p:cNvSpPr/>
          <p:nvPr/>
        </p:nvSpPr>
        <p:spPr>
          <a:xfrm rot="20234444" flipH="1">
            <a:off x="8679080" y="2956344"/>
            <a:ext cx="2603632" cy="2623762"/>
          </a:xfrm>
          <a:prstGeom prst="chord">
            <a:avLst>
              <a:gd name="adj1" fmla="val 3616763"/>
              <a:gd name="adj2" fmla="val 15273450"/>
            </a:avLst>
          </a:prstGeom>
          <a:gradFill flip="none" rotWithShape="1">
            <a:gsLst>
              <a:gs pos="0">
                <a:srgbClr val="66FF33">
                  <a:tint val="66000"/>
                  <a:satMod val="160000"/>
                </a:srgbClr>
              </a:gs>
              <a:gs pos="50000">
                <a:srgbClr val="66FF33">
                  <a:tint val="44500"/>
                  <a:satMod val="160000"/>
                </a:srgbClr>
              </a:gs>
              <a:gs pos="100000">
                <a:srgbClr val="66FF33">
                  <a:tint val="23500"/>
                  <a:satMod val="160000"/>
                </a:srgbClr>
              </a:gs>
            </a:gsLst>
            <a:lin ang="5400000" scaled="1"/>
            <a:tileRect/>
          </a:gradFill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5" name="Прямая со стрелкой 4"/>
          <p:cNvCxnSpPr/>
          <p:nvPr/>
        </p:nvCxnSpPr>
        <p:spPr>
          <a:xfrm flipH="1">
            <a:off x="9363075" y="2949012"/>
            <a:ext cx="9525" cy="2638425"/>
          </a:xfrm>
          <a:prstGeom prst="straightConnector1">
            <a:avLst/>
          </a:prstGeom>
          <a:ln w="38100">
            <a:solidFill>
              <a:schemeClr val="accent6">
                <a:lumMod val="75000"/>
              </a:schemeClr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Прямоугольник 11"/>
              <p:cNvSpPr/>
              <p:nvPr/>
            </p:nvSpPr>
            <p:spPr>
              <a:xfrm>
                <a:off x="8743950" y="4037391"/>
                <a:ext cx="1006612" cy="461665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𝟏𝟐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 см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12" name="Прямоугольник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43950" y="4037391"/>
                <a:ext cx="1006612" cy="461665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195198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688</TotalTime>
  <Words>867</Words>
  <Application>Microsoft Office PowerPoint</Application>
  <PresentationFormat>Произвольный</PresentationFormat>
  <Paragraphs>124</Paragraphs>
  <Slides>20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Flesh</cp:lastModifiedBy>
  <cp:revision>58</cp:revision>
  <dcterms:created xsi:type="dcterms:W3CDTF">2021-02-06T04:44:01Z</dcterms:created>
  <dcterms:modified xsi:type="dcterms:W3CDTF">2021-02-15T03:13:16Z</dcterms:modified>
</cp:coreProperties>
</file>