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5" r:id="rId10"/>
    <p:sldId id="273" r:id="rId11"/>
    <p:sldId id="267" r:id="rId12"/>
    <p:sldId id="268" r:id="rId13"/>
    <p:sldId id="269" r:id="rId14"/>
    <p:sldId id="270" r:id="rId15"/>
    <p:sldId id="275" r:id="rId16"/>
    <p:sldId id="278" r:id="rId17"/>
    <p:sldId id="281" r:id="rId18"/>
    <p:sldId id="282" r:id="rId19"/>
    <p:sldId id="279" r:id="rId20"/>
    <p:sldId id="284" r:id="rId21"/>
    <p:sldId id="285" r:id="rId22"/>
    <p:sldId id="286" r:id="rId23"/>
    <p:sldId id="280" r:id="rId24"/>
    <p:sldId id="287" r:id="rId25"/>
    <p:sldId id="290" r:id="rId26"/>
    <p:sldId id="289" r:id="rId27"/>
    <p:sldId id="27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CC"/>
    <a:srgbClr val="006600"/>
    <a:srgbClr val="CC00CC"/>
    <a:srgbClr val="FF66FF"/>
    <a:srgbClr val="00CC00"/>
    <a:srgbClr val="66FF99"/>
    <a:srgbClr val="00B0F0"/>
    <a:srgbClr val="00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78" autoAdjust="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7E665-F59D-42D5-A669-3C189B4517D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311E69-A81E-4096-916C-A758C3D04E15}">
      <dgm:prSet phldrT="[Текст]"/>
      <dgm:spPr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ln>
          <a:solidFill>
            <a:srgbClr val="0099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страница 152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632D3A-684B-4802-8B39-3F4B1FD4DCAF}" type="parTrans" cxnId="{5CFB3895-E30D-4440-B18E-51E26A097EF0}">
      <dgm:prSet/>
      <dgm:spPr/>
      <dgm:t>
        <a:bodyPr/>
        <a:lstStyle/>
        <a:p>
          <a:endParaRPr lang="ru-RU"/>
        </a:p>
      </dgm:t>
    </dgm:pt>
    <dgm:pt modelId="{4F10D0C6-849C-4F8C-AFF8-14C10EDC6C3E}" type="sibTrans" cxnId="{5CFB3895-E30D-4440-B18E-51E26A097EF0}">
      <dgm:prSet/>
      <dgm:spPr/>
      <dgm:t>
        <a:bodyPr/>
        <a:lstStyle/>
        <a:p>
          <a:endParaRPr lang="ru-RU"/>
        </a:p>
      </dgm:t>
    </dgm:pt>
    <dgm:pt modelId="{95F434D6-AA33-4F65-94F0-9796C4F63712}">
      <dgm:prSet phldrT="[Текст]" custT="1"/>
      <dgm:spPr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ln>
          <a:solidFill>
            <a:srgbClr val="0099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en-US" sz="6600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510</a:t>
          </a:r>
          <a:endParaRPr lang="ru-RU" sz="6600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9550DB4-725A-4BDE-A5F2-5B199C21B7FD}" type="parTrans" cxnId="{3834FD3B-634C-4B1D-982B-415709AB72B3}">
      <dgm:prSet/>
      <dgm:spPr>
        <a:ln>
          <a:solidFill>
            <a:srgbClr val="009900"/>
          </a:solidFill>
        </a:ln>
      </dgm:spPr>
      <dgm:t>
        <a:bodyPr/>
        <a:lstStyle/>
        <a:p>
          <a:endParaRPr lang="ru-RU"/>
        </a:p>
      </dgm:t>
    </dgm:pt>
    <dgm:pt modelId="{185201B0-3527-49DC-9320-96FF6EF95E12}" type="sibTrans" cxnId="{3834FD3B-634C-4B1D-982B-415709AB72B3}">
      <dgm:prSet/>
      <dgm:spPr/>
      <dgm:t>
        <a:bodyPr/>
        <a:lstStyle/>
        <a:p>
          <a:endParaRPr lang="ru-RU"/>
        </a:p>
      </dgm:t>
    </dgm:pt>
    <dgm:pt modelId="{1AA2274F-29E7-4F78-873A-ADD555B15102}">
      <dgm:prSet phldrT="[Текст]"/>
      <dgm:spPr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ln>
          <a:solidFill>
            <a:srgbClr val="0099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514</a:t>
          </a:r>
          <a:endParaRPr lang="ru-RU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212E9E2B-245F-430C-8C7C-05B0C7FD599C}" type="parTrans" cxnId="{D06D235D-7D00-4797-9A91-141193F66B2B}">
      <dgm:prSet/>
      <dgm:spPr>
        <a:ln>
          <a:solidFill>
            <a:srgbClr val="009900"/>
          </a:solidFill>
        </a:ln>
      </dgm:spPr>
      <dgm:t>
        <a:bodyPr/>
        <a:lstStyle/>
        <a:p>
          <a:endParaRPr lang="ru-RU"/>
        </a:p>
      </dgm:t>
    </dgm:pt>
    <dgm:pt modelId="{59349242-6F94-4ABB-A7F0-1019E6F8701F}" type="sibTrans" cxnId="{D06D235D-7D00-4797-9A91-141193F66B2B}">
      <dgm:prSet/>
      <dgm:spPr/>
      <dgm:t>
        <a:bodyPr/>
        <a:lstStyle/>
        <a:p>
          <a:endParaRPr lang="ru-RU"/>
        </a:p>
      </dgm:t>
    </dgm:pt>
    <dgm:pt modelId="{4F6FAC58-D027-46CA-BD92-033D67DF3E6D}">
      <dgm:prSet phldrT="[Текст]" custT="1"/>
      <dgm:spPr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ln>
          <a:solidFill>
            <a:srgbClr val="0099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en-US" sz="6600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512</a:t>
          </a:r>
          <a:endParaRPr lang="ru-RU" sz="6600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2B1A9F8-E2FA-4EE7-B677-93BEA8CDA971}" type="parTrans" cxnId="{71C7027F-A732-43B7-9157-2FD7DB1A282E}">
      <dgm:prSet/>
      <dgm:spPr/>
      <dgm:t>
        <a:bodyPr/>
        <a:lstStyle/>
        <a:p>
          <a:endParaRPr lang="ru-RU"/>
        </a:p>
      </dgm:t>
    </dgm:pt>
    <dgm:pt modelId="{1900ED37-35B6-4110-BDE3-843CBD9AFAA4}" type="sibTrans" cxnId="{71C7027F-A732-43B7-9157-2FD7DB1A282E}">
      <dgm:prSet/>
      <dgm:spPr/>
      <dgm:t>
        <a:bodyPr/>
        <a:lstStyle/>
        <a:p>
          <a:endParaRPr lang="ru-RU"/>
        </a:p>
      </dgm:t>
    </dgm:pt>
    <dgm:pt modelId="{87E2D51A-0817-49E5-8F8F-0DC5BA09DC46}" type="pres">
      <dgm:prSet presAssocID="{80F7E665-F59D-42D5-A669-3C189B4517D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E1419A-3CB1-4B8D-B7EB-BD1EE6E6CB25}" type="pres">
      <dgm:prSet presAssocID="{30311E69-A81E-4096-916C-A758C3D04E15}" presName="root" presStyleCnt="0"/>
      <dgm:spPr/>
    </dgm:pt>
    <dgm:pt modelId="{D903BCE9-CC47-4614-913B-F1F0FA10CD4A}" type="pres">
      <dgm:prSet presAssocID="{30311E69-A81E-4096-916C-A758C3D04E15}" presName="rootComposite" presStyleCnt="0"/>
      <dgm:spPr/>
    </dgm:pt>
    <dgm:pt modelId="{0A562844-CF1C-470D-9C1E-0E19D0306D00}" type="pres">
      <dgm:prSet presAssocID="{30311E69-A81E-4096-916C-A758C3D04E15}" presName="rootText" presStyleLbl="node1" presStyleIdx="0" presStyleCnt="1" custScaleX="202452" custLinFactNeighborY="633"/>
      <dgm:spPr/>
      <dgm:t>
        <a:bodyPr/>
        <a:lstStyle/>
        <a:p>
          <a:endParaRPr lang="ru-RU"/>
        </a:p>
      </dgm:t>
    </dgm:pt>
    <dgm:pt modelId="{5F76F2FE-487A-4094-BB63-45F79602D601}" type="pres">
      <dgm:prSet presAssocID="{30311E69-A81E-4096-916C-A758C3D04E15}" presName="rootConnector" presStyleLbl="node1" presStyleIdx="0" presStyleCnt="1"/>
      <dgm:spPr/>
      <dgm:t>
        <a:bodyPr/>
        <a:lstStyle/>
        <a:p>
          <a:endParaRPr lang="ru-RU"/>
        </a:p>
      </dgm:t>
    </dgm:pt>
    <dgm:pt modelId="{B60DC978-4087-44DF-9699-9BF095C55D8D}" type="pres">
      <dgm:prSet presAssocID="{30311E69-A81E-4096-916C-A758C3D04E15}" presName="childShape" presStyleCnt="0"/>
      <dgm:spPr/>
    </dgm:pt>
    <dgm:pt modelId="{9B763BA8-6560-408B-AD2E-8866291F0FDE}" type="pres">
      <dgm:prSet presAssocID="{19550DB4-725A-4BDE-A5F2-5B199C21B7F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B87B7E44-BBCD-4FFF-8A3A-8BB170ABD556}" type="pres">
      <dgm:prSet presAssocID="{95F434D6-AA33-4F65-94F0-9796C4F63712}" presName="childText" presStyleLbl="bgAcc1" presStyleIdx="0" presStyleCnt="3" custScaleX="163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0A064-AB8F-453D-B69A-2863060390A7}" type="pres">
      <dgm:prSet presAssocID="{E2B1A9F8-E2FA-4EE7-B677-93BEA8CDA971}" presName="Name13" presStyleLbl="parChTrans1D2" presStyleIdx="1" presStyleCnt="3"/>
      <dgm:spPr/>
      <dgm:t>
        <a:bodyPr/>
        <a:lstStyle/>
        <a:p>
          <a:endParaRPr lang="ru-RU"/>
        </a:p>
      </dgm:t>
    </dgm:pt>
    <dgm:pt modelId="{00F2EF04-83F9-470E-A26B-83171D254079}" type="pres">
      <dgm:prSet presAssocID="{4F6FAC58-D027-46CA-BD92-033D67DF3E6D}" presName="childText" presStyleLbl="bgAcc1" presStyleIdx="1" presStyleCnt="3" custScaleX="164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278B3-1D68-4832-AA4A-76CF8CFC9980}" type="pres">
      <dgm:prSet presAssocID="{212E9E2B-245F-430C-8C7C-05B0C7FD599C}" presName="Name13" presStyleLbl="parChTrans1D2" presStyleIdx="2" presStyleCnt="3"/>
      <dgm:spPr/>
      <dgm:t>
        <a:bodyPr/>
        <a:lstStyle/>
        <a:p>
          <a:endParaRPr lang="ru-RU"/>
        </a:p>
      </dgm:t>
    </dgm:pt>
    <dgm:pt modelId="{EBF3800B-1EEC-43B0-AFC5-63572FC71393}" type="pres">
      <dgm:prSet presAssocID="{1AA2274F-29E7-4F78-873A-ADD555B15102}" presName="childText" presStyleLbl="bgAcc1" presStyleIdx="2" presStyleCnt="3" custScaleX="162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34FD3B-634C-4B1D-982B-415709AB72B3}" srcId="{30311E69-A81E-4096-916C-A758C3D04E15}" destId="{95F434D6-AA33-4F65-94F0-9796C4F63712}" srcOrd="0" destOrd="0" parTransId="{19550DB4-725A-4BDE-A5F2-5B199C21B7FD}" sibTransId="{185201B0-3527-49DC-9320-96FF6EF95E12}"/>
    <dgm:cxn modelId="{17946C44-B23F-4E8C-AE99-1FD0B0EB7729}" type="presOf" srcId="{212E9E2B-245F-430C-8C7C-05B0C7FD599C}" destId="{8E8278B3-1D68-4832-AA4A-76CF8CFC9980}" srcOrd="0" destOrd="0" presId="urn:microsoft.com/office/officeart/2005/8/layout/hierarchy3"/>
    <dgm:cxn modelId="{7819B239-8325-4355-B21D-8A4D60C84255}" type="presOf" srcId="{19550DB4-725A-4BDE-A5F2-5B199C21B7FD}" destId="{9B763BA8-6560-408B-AD2E-8866291F0FDE}" srcOrd="0" destOrd="0" presId="urn:microsoft.com/office/officeart/2005/8/layout/hierarchy3"/>
    <dgm:cxn modelId="{5CFB3895-E30D-4440-B18E-51E26A097EF0}" srcId="{80F7E665-F59D-42D5-A669-3C189B4517D5}" destId="{30311E69-A81E-4096-916C-A758C3D04E15}" srcOrd="0" destOrd="0" parTransId="{6E632D3A-684B-4802-8B39-3F4B1FD4DCAF}" sibTransId="{4F10D0C6-849C-4F8C-AFF8-14C10EDC6C3E}"/>
    <dgm:cxn modelId="{71C7027F-A732-43B7-9157-2FD7DB1A282E}" srcId="{30311E69-A81E-4096-916C-A758C3D04E15}" destId="{4F6FAC58-D027-46CA-BD92-033D67DF3E6D}" srcOrd="1" destOrd="0" parTransId="{E2B1A9F8-E2FA-4EE7-B677-93BEA8CDA971}" sibTransId="{1900ED37-35B6-4110-BDE3-843CBD9AFAA4}"/>
    <dgm:cxn modelId="{111144B6-A0E6-41B2-AD7F-1DDE004EE483}" type="presOf" srcId="{1AA2274F-29E7-4F78-873A-ADD555B15102}" destId="{EBF3800B-1EEC-43B0-AFC5-63572FC71393}" srcOrd="0" destOrd="0" presId="urn:microsoft.com/office/officeart/2005/8/layout/hierarchy3"/>
    <dgm:cxn modelId="{C9F3D407-B365-4291-B206-266F1F46BA7A}" type="presOf" srcId="{30311E69-A81E-4096-916C-A758C3D04E15}" destId="{5F76F2FE-487A-4094-BB63-45F79602D601}" srcOrd="1" destOrd="0" presId="urn:microsoft.com/office/officeart/2005/8/layout/hierarchy3"/>
    <dgm:cxn modelId="{FD1D0B1C-2B4A-471E-B64C-595535AF9544}" type="presOf" srcId="{95F434D6-AA33-4F65-94F0-9796C4F63712}" destId="{B87B7E44-BBCD-4FFF-8A3A-8BB170ABD556}" srcOrd="0" destOrd="0" presId="urn:microsoft.com/office/officeart/2005/8/layout/hierarchy3"/>
    <dgm:cxn modelId="{6E5ED99B-468B-4B6A-865D-2781FEB11D01}" type="presOf" srcId="{4F6FAC58-D027-46CA-BD92-033D67DF3E6D}" destId="{00F2EF04-83F9-470E-A26B-83171D254079}" srcOrd="0" destOrd="0" presId="urn:microsoft.com/office/officeart/2005/8/layout/hierarchy3"/>
    <dgm:cxn modelId="{5EF2B8E6-9027-4B74-B94A-95206DC12974}" type="presOf" srcId="{80F7E665-F59D-42D5-A669-3C189B4517D5}" destId="{87E2D51A-0817-49E5-8F8F-0DC5BA09DC46}" srcOrd="0" destOrd="0" presId="urn:microsoft.com/office/officeart/2005/8/layout/hierarchy3"/>
    <dgm:cxn modelId="{C1DFAD58-1D3F-4185-A212-1DFC21E8B3A6}" type="presOf" srcId="{30311E69-A81E-4096-916C-A758C3D04E15}" destId="{0A562844-CF1C-470D-9C1E-0E19D0306D00}" srcOrd="0" destOrd="0" presId="urn:microsoft.com/office/officeart/2005/8/layout/hierarchy3"/>
    <dgm:cxn modelId="{CAA321A7-96BF-406A-95ED-0964B00E0513}" type="presOf" srcId="{E2B1A9F8-E2FA-4EE7-B677-93BEA8CDA971}" destId="{1740A064-AB8F-453D-B69A-2863060390A7}" srcOrd="0" destOrd="0" presId="urn:microsoft.com/office/officeart/2005/8/layout/hierarchy3"/>
    <dgm:cxn modelId="{D06D235D-7D00-4797-9A91-141193F66B2B}" srcId="{30311E69-A81E-4096-916C-A758C3D04E15}" destId="{1AA2274F-29E7-4F78-873A-ADD555B15102}" srcOrd="2" destOrd="0" parTransId="{212E9E2B-245F-430C-8C7C-05B0C7FD599C}" sibTransId="{59349242-6F94-4ABB-A7F0-1019E6F8701F}"/>
    <dgm:cxn modelId="{840D1ABB-2703-49C1-921B-F272D5F78A41}" type="presParOf" srcId="{87E2D51A-0817-49E5-8F8F-0DC5BA09DC46}" destId="{5EE1419A-3CB1-4B8D-B7EB-BD1EE6E6CB25}" srcOrd="0" destOrd="0" presId="urn:microsoft.com/office/officeart/2005/8/layout/hierarchy3"/>
    <dgm:cxn modelId="{CB01880C-B48F-4022-9DC1-BE2E3DB81374}" type="presParOf" srcId="{5EE1419A-3CB1-4B8D-B7EB-BD1EE6E6CB25}" destId="{D903BCE9-CC47-4614-913B-F1F0FA10CD4A}" srcOrd="0" destOrd="0" presId="urn:microsoft.com/office/officeart/2005/8/layout/hierarchy3"/>
    <dgm:cxn modelId="{7BDB9DC4-EC4F-49EE-8676-3F0AA1996119}" type="presParOf" srcId="{D903BCE9-CC47-4614-913B-F1F0FA10CD4A}" destId="{0A562844-CF1C-470D-9C1E-0E19D0306D00}" srcOrd="0" destOrd="0" presId="urn:microsoft.com/office/officeart/2005/8/layout/hierarchy3"/>
    <dgm:cxn modelId="{BCC88F28-E3DF-4C3E-B055-F9487A885ABD}" type="presParOf" srcId="{D903BCE9-CC47-4614-913B-F1F0FA10CD4A}" destId="{5F76F2FE-487A-4094-BB63-45F79602D601}" srcOrd="1" destOrd="0" presId="urn:microsoft.com/office/officeart/2005/8/layout/hierarchy3"/>
    <dgm:cxn modelId="{BCFBE53C-B5DD-4408-BF04-9DDBC3739208}" type="presParOf" srcId="{5EE1419A-3CB1-4B8D-B7EB-BD1EE6E6CB25}" destId="{B60DC978-4087-44DF-9699-9BF095C55D8D}" srcOrd="1" destOrd="0" presId="urn:microsoft.com/office/officeart/2005/8/layout/hierarchy3"/>
    <dgm:cxn modelId="{B8D2745C-FB45-4A34-9D44-D96CC60759AA}" type="presParOf" srcId="{B60DC978-4087-44DF-9699-9BF095C55D8D}" destId="{9B763BA8-6560-408B-AD2E-8866291F0FDE}" srcOrd="0" destOrd="0" presId="urn:microsoft.com/office/officeart/2005/8/layout/hierarchy3"/>
    <dgm:cxn modelId="{14EB5F3E-2C01-4DF9-A07B-066200965685}" type="presParOf" srcId="{B60DC978-4087-44DF-9699-9BF095C55D8D}" destId="{B87B7E44-BBCD-4FFF-8A3A-8BB170ABD556}" srcOrd="1" destOrd="0" presId="urn:microsoft.com/office/officeart/2005/8/layout/hierarchy3"/>
    <dgm:cxn modelId="{395C2E6E-F685-4267-8701-F3BF08275184}" type="presParOf" srcId="{B60DC978-4087-44DF-9699-9BF095C55D8D}" destId="{1740A064-AB8F-453D-B69A-2863060390A7}" srcOrd="2" destOrd="0" presId="urn:microsoft.com/office/officeart/2005/8/layout/hierarchy3"/>
    <dgm:cxn modelId="{6282701C-9F7B-45AB-B772-6459DC42A2A4}" type="presParOf" srcId="{B60DC978-4087-44DF-9699-9BF095C55D8D}" destId="{00F2EF04-83F9-470E-A26B-83171D254079}" srcOrd="3" destOrd="0" presId="urn:microsoft.com/office/officeart/2005/8/layout/hierarchy3"/>
    <dgm:cxn modelId="{5ABF02C2-3A54-4B3D-9188-17CD39B65A3F}" type="presParOf" srcId="{B60DC978-4087-44DF-9699-9BF095C55D8D}" destId="{8E8278B3-1D68-4832-AA4A-76CF8CFC9980}" srcOrd="4" destOrd="0" presId="urn:microsoft.com/office/officeart/2005/8/layout/hierarchy3"/>
    <dgm:cxn modelId="{61871E57-DAB6-4175-86EF-B09D9AB4E6B4}" type="presParOf" srcId="{B60DC978-4087-44DF-9699-9BF095C55D8D}" destId="{EBF3800B-1EEC-43B0-AFC5-63572FC7139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62844-CF1C-470D-9C1E-0E19D0306D00}">
      <dsp:nvSpPr>
        <dsp:cNvPr id="0" name=""/>
        <dsp:cNvSpPr/>
      </dsp:nvSpPr>
      <dsp:spPr>
        <a:xfrm>
          <a:off x="538702" y="7193"/>
          <a:ext cx="4223724" cy="1043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0099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страница 152</a:t>
          </a:r>
          <a:endParaRPr lang="ru-RU" sz="4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9255" y="37746"/>
        <a:ext cx="4162618" cy="982036"/>
      </dsp:txXfrm>
    </dsp:sp>
    <dsp:sp modelId="{9B763BA8-6560-408B-AD2E-8866291F0FDE}">
      <dsp:nvSpPr>
        <dsp:cNvPr id="0" name=""/>
        <dsp:cNvSpPr/>
      </dsp:nvSpPr>
      <dsp:spPr>
        <a:xfrm>
          <a:off x="961074" y="1050335"/>
          <a:ext cx="422372" cy="775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753"/>
              </a:lnTo>
              <a:lnTo>
                <a:pt x="422372" y="775753"/>
              </a:lnTo>
            </a:path>
          </a:pathLst>
        </a:custGeom>
        <a:noFill/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B7E44-BBCD-4FFF-8A3A-8BB170ABD556}">
      <dsp:nvSpPr>
        <dsp:cNvPr id="0" name=""/>
        <dsp:cNvSpPr/>
      </dsp:nvSpPr>
      <dsp:spPr>
        <a:xfrm>
          <a:off x="1383447" y="1304517"/>
          <a:ext cx="2722150" cy="1043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0099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83820" rIns="12573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510</a:t>
          </a:r>
          <a:endParaRPr lang="ru-RU" sz="6600" b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1414000" y="1335070"/>
        <a:ext cx="2661044" cy="982036"/>
      </dsp:txXfrm>
    </dsp:sp>
    <dsp:sp modelId="{1740A064-AB8F-453D-B69A-2863060390A7}">
      <dsp:nvSpPr>
        <dsp:cNvPr id="0" name=""/>
        <dsp:cNvSpPr/>
      </dsp:nvSpPr>
      <dsp:spPr>
        <a:xfrm>
          <a:off x="961074" y="1050335"/>
          <a:ext cx="422372" cy="2079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9681"/>
              </a:lnTo>
              <a:lnTo>
                <a:pt x="422372" y="20796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2EF04-83F9-470E-A26B-83171D254079}">
      <dsp:nvSpPr>
        <dsp:cNvPr id="0" name=""/>
        <dsp:cNvSpPr/>
      </dsp:nvSpPr>
      <dsp:spPr>
        <a:xfrm>
          <a:off x="1383447" y="2608445"/>
          <a:ext cx="2737488" cy="1043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0099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83820" rIns="12573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512</a:t>
          </a:r>
          <a:endParaRPr lang="ru-RU" sz="6600" b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1414000" y="2638998"/>
        <a:ext cx="2676382" cy="982036"/>
      </dsp:txXfrm>
    </dsp:sp>
    <dsp:sp modelId="{8E8278B3-1D68-4832-AA4A-76CF8CFC9980}">
      <dsp:nvSpPr>
        <dsp:cNvPr id="0" name=""/>
        <dsp:cNvSpPr/>
      </dsp:nvSpPr>
      <dsp:spPr>
        <a:xfrm>
          <a:off x="961074" y="1050335"/>
          <a:ext cx="422372" cy="3383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3608"/>
              </a:lnTo>
              <a:lnTo>
                <a:pt x="422372" y="3383608"/>
              </a:lnTo>
            </a:path>
          </a:pathLst>
        </a:custGeom>
        <a:noFill/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3800B-1EEC-43B0-AFC5-63572FC71393}">
      <dsp:nvSpPr>
        <dsp:cNvPr id="0" name=""/>
        <dsp:cNvSpPr/>
      </dsp:nvSpPr>
      <dsp:spPr>
        <a:xfrm>
          <a:off x="1383447" y="3912372"/>
          <a:ext cx="2708147" cy="1043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0099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205" tIns="77470" rIns="116205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514</a:t>
          </a:r>
          <a:endParaRPr lang="ru-RU" sz="6100" b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1414000" y="3942925"/>
        <a:ext cx="2647041" cy="982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250086-00F4-41DB-897F-32A0CD837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EB857C0-479A-452A-BCC7-672FAF0D2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B22FD4-8A6F-4887-91DE-8F493412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9EE-1E44-44BA-B74D-69A77ECC994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F6E747-FF94-493C-9793-41148D53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5BF7E7-EF5E-4606-A643-97D46AED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95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11164E-39B8-4EED-BE28-09FF1153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FC90391-C0D3-41D1-A02E-197581D22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4FD783-9B13-4423-8BFB-EABA68463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9EE-1E44-44BA-B74D-69A77ECC994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54D027-28D3-418D-863B-DD8527A90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2231F3-57B5-4E43-AD1D-CFD1DBFF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B8F3CDB-71BB-4127-AD6A-DD0A43207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FAB0178-E70D-44FA-95D2-E0B44B1E7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4C2C7D-24E6-431D-BCCC-00462A74B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9EE-1E44-44BA-B74D-69A77ECC994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F0172D-A12C-4E70-9E97-53F4E541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D677B9-96F6-425F-809E-3A6EE6A7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4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D97FA2-4771-4326-804C-4F8E10A9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ED71D9-8845-4663-8134-E6C65074C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685FA9-AAEB-4F5D-800A-F0A2DD15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9EE-1E44-44BA-B74D-69A77ECC994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165710-6FEE-45F4-84AC-9D13E0E8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F62B88-BB51-453C-BE5A-A0EEBD19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1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D2C3D3-B2B8-494A-AD7C-B11D2299D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3847B0C-9BD3-44EA-8840-6FE3885ED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069B37-1594-480B-A348-E7692954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9EE-1E44-44BA-B74D-69A77ECC994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702EC8-B74D-4D47-8F97-D06F24B13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8DB679-77FA-47CD-89F6-6E063DFD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1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ED0BD6-29C4-48BB-96D4-B99551BA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B68B11-E8A5-4F47-83C3-E836BEDD6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3028E55-6AEB-494D-915B-413E72DD2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48A31A5-83B9-4E70-9727-8743607A6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9EE-1E44-44BA-B74D-69A77ECC994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86D6BA1-7A8C-4639-A73C-53E16599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764A19D-CDCC-47B7-BB25-4C1DFC98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3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58FC3C-84FD-4917-B51D-944D695F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9FB3ED4-C1CD-469D-927E-C9AD2C631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E76DB42-7A01-468D-AF21-B468C437C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DE3F53C-C0B0-4DF9-92BA-146A237D2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48EA1DC-CC2D-4F2C-9952-52F8D04EB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BFA07DF-D7D7-424A-9BD6-A3F2F96A5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9EE-1E44-44BA-B74D-69A77ECC994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E9095FE-AF40-4CF0-AF8F-9FC44B885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7BA46AE-4733-4BB9-8D47-CD381658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68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2A29D7-F6D7-4E5C-BA74-ADB156F7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D171C97-2356-46F9-A829-E9F2BDD5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9EE-1E44-44BA-B74D-69A77ECC994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F003DB6-E806-447A-ABCE-26320095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C2FF6B7-1A54-4BD1-A833-F2E989F2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1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4A7245B-CE80-4DD0-9079-0DFF2CFE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9EE-1E44-44BA-B74D-69A77ECC994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F7587D9-00F1-445D-895D-7B4B5BAE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256571C-EF6E-4827-A5B5-F109BAB2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0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C79745-FC81-48E4-8510-C983394B6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16C21B-51BC-45D3-A5AF-B3A7417F2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5658BB-6E7D-41D5-8219-9233747F9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F13DCAD-502A-4A98-9CA0-38CD71D6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9EE-1E44-44BA-B74D-69A77ECC994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1378287-DDBD-4F6A-9779-BE2B3DC4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77D0C6E-512B-428A-BB84-F8D6CB73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9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98FF6B-0E05-4C6D-B637-E76A84DA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8A6236C-A6FF-49D8-A19F-292C01309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3DC589-62A4-44A4-9C23-2C0E5AC62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65FF7D5-E417-46A1-94C1-21FEC8EE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9EE-1E44-44BA-B74D-69A77ECC994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002423-50C8-444B-8E5A-CF820E60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7B7E310-3EB9-4809-8887-062FE297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41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31F65D-5D6A-48EC-BBFD-58718D4E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1EF56E-8696-4CD6-879D-D19C97282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5A844D-185B-430B-8CF7-CDD75A429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59EE-1E44-44BA-B74D-69A77ECC994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7143D8-E414-4089-AD96-1321A4C44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75E07F-6653-4C54-B796-40C886078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4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3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21.jpe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1.jpe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3.jpe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23.jpe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3.jpe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0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3.jpeg"/><Relationship Id="rId7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71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8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7.png"/><Relationship Id="rId5" Type="http://schemas.openxmlformats.org/officeDocument/2006/relationships/image" Target="../media/image80.png"/><Relationship Id="rId10" Type="http://schemas.openxmlformats.org/officeDocument/2006/relationships/image" Target="../media/image86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3.jpeg"/><Relationship Id="rId7" Type="http://schemas.openxmlformats.org/officeDocument/2006/relationships/image" Target="../media/image9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9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57292" y="2334175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57292" y="4526959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9261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xmlns="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2365699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xmlns="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2329478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000" b="1" spc="21" dirty="0" smtClean="0">
                <a:solidFill>
                  <a:srgbClr val="FEFEFE"/>
                </a:solidFill>
                <a:latin typeface="Arial"/>
                <a:cs typeface="Arial"/>
              </a:rPr>
              <a:t> 11 класс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xmlns="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32019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Геометрия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xmlns="" id="{4A8F95AD-6C6B-4BAD-BCA4-7A90954DE64F}"/>
              </a:ext>
            </a:extLst>
          </p:cNvPr>
          <p:cNvSpPr/>
          <p:nvPr/>
        </p:nvSpPr>
        <p:spPr>
          <a:xfrm>
            <a:off x="847166" y="260921"/>
            <a:ext cx="937406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xmlns="" id="{14392D96-CF1D-4433-B4AC-FEF43CEB7C4B}"/>
              </a:ext>
            </a:extLst>
          </p:cNvPr>
          <p:cNvSpPr txBox="1"/>
          <p:nvPr/>
        </p:nvSpPr>
        <p:spPr>
          <a:xfrm>
            <a:off x="1575874" y="2021288"/>
            <a:ext cx="10219169" cy="141480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ct val="150000"/>
              </a:lnSpc>
              <a:spcBef>
                <a:spcPts val="233"/>
              </a:spcBef>
              <a:spcAft>
                <a:spcPts val="600"/>
              </a:spcAft>
            </a:pP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Тема</a:t>
            </a:r>
            <a:r>
              <a:rPr sz="60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Шар и его сечения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5">
            <a:extLst>
              <a:ext uri="{FF2B5EF4-FFF2-40B4-BE49-F238E27FC236}">
                <a16:creationId xmlns:a16="http://schemas.microsoft.com/office/drawing/2014/main" xmlns="" id="{799B2E98-37C2-450B-A27B-8BA14BEA890A}"/>
              </a:ext>
            </a:extLst>
          </p:cNvPr>
          <p:cNvSpPr/>
          <p:nvPr/>
        </p:nvSpPr>
        <p:spPr>
          <a:xfrm>
            <a:off x="253218" y="314325"/>
            <a:ext cx="11704320" cy="6296025"/>
          </a:xfrm>
          <a:prstGeom prst="roundRect">
            <a:avLst>
              <a:gd name="adj" fmla="val 1124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156AA-07DF-42EF-B1C7-414208665982}"/>
              </a:ext>
            </a:extLst>
          </p:cNvPr>
          <p:cNvSpPr txBox="1"/>
          <p:nvPr/>
        </p:nvSpPr>
        <p:spPr>
          <a:xfrm>
            <a:off x="616295" y="4179933"/>
            <a:ext cx="10842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9236" y="404743"/>
            <a:ext cx="98036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Любое сечение шара плоскостью-круг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Центр  которого есть основание перпендикуляра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опущенного из центра шара на секущую плоскость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/>
          </a:p>
        </p:txBody>
      </p:sp>
      <p:pic>
        <p:nvPicPr>
          <p:cNvPr id="8194" name="Picture 2" descr="Картинки по запросу &quot;сечение шар и сфер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4" b="19413"/>
          <a:stretch/>
        </p:blipFill>
        <p:spPr bwMode="auto">
          <a:xfrm>
            <a:off x="2034690" y="2716616"/>
            <a:ext cx="8141376" cy="234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10074617" y="152399"/>
            <a:ext cx="1961859" cy="1628855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8652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3">
            <a:extLst>
              <a:ext uri="{FF2B5EF4-FFF2-40B4-BE49-F238E27FC236}">
                <a16:creationId xmlns:a16="http://schemas.microsoft.com/office/drawing/2014/main" xmlns="" id="{2FAB8F5E-DCBE-48DC-89F6-8BAB56A141F4}"/>
              </a:ext>
            </a:extLst>
          </p:cNvPr>
          <p:cNvSpPr/>
          <p:nvPr/>
        </p:nvSpPr>
        <p:spPr>
          <a:xfrm>
            <a:off x="253218" y="182880"/>
            <a:ext cx="11704320" cy="6492240"/>
          </a:xfrm>
          <a:prstGeom prst="roundRect">
            <a:avLst>
              <a:gd name="adj" fmla="val 134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0A5B2E11-DA64-4B19-BE61-44BB0F8291AA}"/>
                  </a:ext>
                </a:extLst>
              </p:cNvPr>
              <p:cNvSpPr txBox="1"/>
              <p:nvPr/>
            </p:nvSpPr>
            <p:spPr>
              <a:xfrm flipH="1">
                <a:off x="595200" y="345690"/>
                <a:ext cx="887328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Пусть дан шар радиуса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600" b="1" i="0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и проведена плоскость на расстоянии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от центра этого шара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5B2E11-DA64-4B19-BE61-44BB0F829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5200" y="345690"/>
                <a:ext cx="8873289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2131" t="-5226" r="-2131" b="-125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810471" y="116378"/>
            <a:ext cx="2288542" cy="19000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Picture 2" descr="Картинки по запросу &quot;3d man drawing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 flipH="1">
            <a:off x="111743" y="4767943"/>
            <a:ext cx="2288542" cy="1973679"/>
          </a:xfrm>
          <a:prstGeom prst="ellipse">
            <a:avLst/>
          </a:prstGeom>
          <a:noFill/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95200" y="2105680"/>
                <a:ext cx="109491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Тогда, если 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то плоскость и шар не имеют общих точек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00" y="2105680"/>
                <a:ext cx="10949100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1726" t="-7614" r="-1670" b="-18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/>
          <p:cNvSpPr/>
          <p:nvPr/>
        </p:nvSpPr>
        <p:spPr>
          <a:xfrm>
            <a:off x="5181600" y="4399935"/>
            <a:ext cx="2228849" cy="2124075"/>
          </a:xfrm>
          <a:prstGeom prst="ellipse">
            <a:avLst/>
          </a:prstGeom>
          <a:solidFill>
            <a:srgbClr val="00FF00">
              <a:alpha val="23922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Арка 10"/>
          <p:cNvSpPr/>
          <p:nvPr/>
        </p:nvSpPr>
        <p:spPr>
          <a:xfrm>
            <a:off x="5181600" y="5075210"/>
            <a:ext cx="2228850" cy="620318"/>
          </a:xfrm>
          <a:prstGeom prst="blockArc">
            <a:avLst>
              <a:gd name="adj1" fmla="val 10924035"/>
              <a:gd name="adj2" fmla="val 91281"/>
              <a:gd name="adj3" fmla="val 0"/>
            </a:avLst>
          </a:prstGeom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endCxn id="14" idx="0"/>
          </p:cNvCxnSpPr>
          <p:nvPr/>
        </p:nvCxnSpPr>
        <p:spPr>
          <a:xfrm flipH="1">
            <a:off x="6343664" y="4628817"/>
            <a:ext cx="2224" cy="795377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282841" y="4494442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296377" y="5424194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90951" y="4797150"/>
                <a:ext cx="2356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951" y="4797150"/>
                <a:ext cx="235641" cy="307777"/>
              </a:xfrm>
              <a:prstGeom prst="rect">
                <a:avLst/>
              </a:prstGeom>
              <a:blipFill>
                <a:blip r:embed="rId6"/>
                <a:stretch>
                  <a:fillRect l="-23077" r="-2564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65418" y="5415229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418" y="5415229"/>
                <a:ext cx="245259" cy="307777"/>
              </a:xfrm>
              <a:prstGeom prst="rect">
                <a:avLst/>
              </a:prstGeom>
              <a:blipFill>
                <a:blip r:embed="rId7"/>
                <a:stretch>
                  <a:fillRect l="-22500" r="-27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араллелограмм 16"/>
          <p:cNvSpPr/>
          <p:nvPr/>
        </p:nvSpPr>
        <p:spPr>
          <a:xfrm>
            <a:off x="4591050" y="3424291"/>
            <a:ext cx="3695141" cy="950225"/>
          </a:xfrm>
          <a:prstGeom prst="parallelogram">
            <a:avLst>
              <a:gd name="adj" fmla="val 9744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282840" y="3845259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57811" y="3741545"/>
                <a:ext cx="2596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811" y="3741545"/>
                <a:ext cx="259686" cy="307777"/>
              </a:xfrm>
              <a:prstGeom prst="rect">
                <a:avLst/>
              </a:prstGeom>
              <a:blipFill>
                <a:blip r:embed="rId8"/>
                <a:stretch>
                  <a:fillRect l="-20930" r="-23256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14575" y="3391464"/>
                <a:ext cx="2292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575" y="3391464"/>
                <a:ext cx="229229" cy="307777"/>
              </a:xfrm>
              <a:prstGeom prst="rect">
                <a:avLst/>
              </a:prstGeom>
              <a:blipFill>
                <a:blip r:embed="rId9"/>
                <a:stretch>
                  <a:fillRect l="-15789" r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7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3">
            <a:extLst>
              <a:ext uri="{FF2B5EF4-FFF2-40B4-BE49-F238E27FC236}">
                <a16:creationId xmlns:a16="http://schemas.microsoft.com/office/drawing/2014/main" xmlns="" id="{2FAB8F5E-DCBE-48DC-89F6-8BAB56A141F4}"/>
              </a:ext>
            </a:extLst>
          </p:cNvPr>
          <p:cNvSpPr/>
          <p:nvPr/>
        </p:nvSpPr>
        <p:spPr>
          <a:xfrm>
            <a:off x="253218" y="182880"/>
            <a:ext cx="11704320" cy="6492240"/>
          </a:xfrm>
          <a:prstGeom prst="roundRect">
            <a:avLst>
              <a:gd name="adj" fmla="val 134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0A5B2E11-DA64-4B19-BE61-44BB0F8291AA}"/>
                  </a:ext>
                </a:extLst>
              </p:cNvPr>
              <p:cNvSpPr txBox="1"/>
              <p:nvPr/>
            </p:nvSpPr>
            <p:spPr>
              <a:xfrm flipH="1">
                <a:off x="643562" y="529463"/>
                <a:ext cx="87765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Если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то плоскость касается шара.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5B2E11-DA64-4B19-BE61-44BB0F829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3562" y="529463"/>
                <a:ext cx="8776565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2502" t="-8295" r="-2502" b="-18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810471" y="116378"/>
            <a:ext cx="2288542" cy="19000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Picture 2" descr="Картинки по запросу &quot;3d man drawing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 flipH="1">
            <a:off x="111743" y="4767943"/>
            <a:ext cx="2288542" cy="1973679"/>
          </a:xfrm>
          <a:prstGeom prst="ellipse">
            <a:avLst/>
          </a:prstGeom>
          <a:noFill/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4536136" y="2695575"/>
            <a:ext cx="3379955" cy="3313339"/>
          </a:xfrm>
          <a:prstGeom prst="ellipse">
            <a:avLst/>
          </a:prstGeom>
          <a:solidFill>
            <a:srgbClr val="00FF00">
              <a:alpha val="23922"/>
            </a:srgbClr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3536416" y="2194560"/>
            <a:ext cx="6061431" cy="1436914"/>
          </a:xfrm>
          <a:prstGeom prst="parallelogram">
            <a:avLst>
              <a:gd name="adj" fmla="val 102273"/>
            </a:avLst>
          </a:prstGeom>
          <a:solidFill>
            <a:srgbClr val="FFFF00">
              <a:alpha val="50980"/>
            </a:srgbClr>
          </a:solidFill>
          <a:ln w="381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Арка 13"/>
          <p:cNvSpPr/>
          <p:nvPr/>
        </p:nvSpPr>
        <p:spPr>
          <a:xfrm>
            <a:off x="4536137" y="3819525"/>
            <a:ext cx="3379954" cy="1055962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23188" y="3254344"/>
                <a:ext cx="2356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188" y="3254344"/>
                <a:ext cx="235641" cy="307777"/>
              </a:xfrm>
              <a:prstGeom prst="rect">
                <a:avLst/>
              </a:prstGeom>
              <a:blipFill>
                <a:blip r:embed="rId5"/>
                <a:stretch>
                  <a:fillRect l="-26316" r="-26316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50011" y="4293532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11" y="4293532"/>
                <a:ext cx="245259" cy="307777"/>
              </a:xfrm>
              <a:prstGeom prst="rect">
                <a:avLst/>
              </a:prstGeom>
              <a:blipFill>
                <a:blip r:embed="rId6"/>
                <a:stretch>
                  <a:fillRect l="-250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92587" y="2796085"/>
                <a:ext cx="2548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587" y="2796085"/>
                <a:ext cx="254878" cy="307777"/>
              </a:xfrm>
              <a:prstGeom prst="rect">
                <a:avLst/>
              </a:prstGeom>
              <a:blipFill>
                <a:blip r:embed="rId7"/>
                <a:stretch>
                  <a:fillRect l="-24390" r="-2439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14824" y="2257440"/>
                <a:ext cx="2292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824" y="2257440"/>
                <a:ext cx="229229" cy="307777"/>
              </a:xfrm>
              <a:prstGeom prst="rect">
                <a:avLst/>
              </a:prstGeom>
              <a:blipFill>
                <a:blip r:embed="rId8"/>
                <a:stretch>
                  <a:fillRect l="-15789" r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/>
          <p:nvPr/>
        </p:nvCxnSpPr>
        <p:spPr>
          <a:xfrm>
            <a:off x="6283588" y="2912261"/>
            <a:ext cx="1" cy="1427649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6230708" y="2842463"/>
            <a:ext cx="105762" cy="10751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230708" y="4339910"/>
            <a:ext cx="105762" cy="10751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5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2FAB8F5E-DCBE-48DC-89F6-8BAB56A141F4}"/>
              </a:ext>
            </a:extLst>
          </p:cNvPr>
          <p:cNvSpPr/>
          <p:nvPr/>
        </p:nvSpPr>
        <p:spPr>
          <a:xfrm>
            <a:off x="253218" y="182880"/>
            <a:ext cx="11704320" cy="6492240"/>
          </a:xfrm>
          <a:prstGeom prst="roundRect">
            <a:avLst>
              <a:gd name="adj" fmla="val 134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0A5B2E11-DA64-4B19-BE61-44BB0F8291AA}"/>
                  </a:ext>
                </a:extLst>
              </p:cNvPr>
              <p:cNvSpPr txBox="1"/>
              <p:nvPr/>
            </p:nvSpPr>
            <p:spPr>
              <a:xfrm flipH="1">
                <a:off x="569561" y="401676"/>
                <a:ext cx="9240910" cy="1411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если 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то сечением будет круг радиуса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5B2E11-DA64-4B19-BE61-44BB0F829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9561" y="401676"/>
                <a:ext cx="9240910" cy="1411733"/>
              </a:xfrm>
              <a:prstGeom prst="rect">
                <a:avLst/>
              </a:prstGeom>
              <a:blipFill rotWithShape="1">
                <a:blip r:embed="rId2"/>
                <a:stretch>
                  <a:fillRect l="-2309" t="-7792" r="-2375" b="-177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810471" y="116378"/>
            <a:ext cx="2288542" cy="19000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050" name="Picture 2" descr="Картинки по запросу &quot;3d man drawing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 flipH="1">
            <a:off x="111743" y="4767943"/>
            <a:ext cx="2288542" cy="1973679"/>
          </a:xfrm>
          <a:prstGeom prst="ellipse">
            <a:avLst/>
          </a:prstGeom>
          <a:noFill/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араллелограмм 8"/>
          <p:cNvSpPr/>
          <p:nvPr/>
        </p:nvSpPr>
        <p:spPr>
          <a:xfrm>
            <a:off x="3146255" y="2995543"/>
            <a:ext cx="5514419" cy="1419225"/>
          </a:xfrm>
          <a:prstGeom prst="parallelogram">
            <a:avLst>
              <a:gd name="adj" fmla="val 75909"/>
            </a:avLst>
          </a:prstGeom>
          <a:solidFill>
            <a:srgbClr val="FFFF00">
              <a:alpha val="50980"/>
            </a:srgb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105275" y="2958170"/>
            <a:ext cx="3105150" cy="3099730"/>
          </a:xfrm>
          <a:prstGeom prst="ellipse">
            <a:avLst/>
          </a:prstGeom>
          <a:solidFill>
            <a:srgbClr val="00FF00">
              <a:alpha val="23922"/>
            </a:srgbClr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98300" y="3224512"/>
            <a:ext cx="2495550" cy="876300"/>
          </a:xfrm>
          <a:prstGeom prst="ellipse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704406" y="3670171"/>
            <a:ext cx="0" cy="806641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740648" y="3974295"/>
            <a:ext cx="858890" cy="53374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04406" y="3603669"/>
            <a:ext cx="931373" cy="339402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5646075" y="3569820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589191" y="3892895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655341" y="4491111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62442" y="4496464"/>
                <a:ext cx="344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442" y="4496464"/>
                <a:ext cx="34464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84772" y="4190333"/>
                <a:ext cx="3318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772" y="4190333"/>
                <a:ext cx="33182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58625" y="3291077"/>
                <a:ext cx="5166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625" y="3291077"/>
                <a:ext cx="51661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33489" y="3886534"/>
                <a:ext cx="3125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489" y="3886534"/>
                <a:ext cx="31258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202517" y="3355578"/>
                <a:ext cx="2741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517" y="3355578"/>
                <a:ext cx="27411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98671" y="3810278"/>
                <a:ext cx="4103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671" y="3810278"/>
                <a:ext cx="41036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63961" y="3009068"/>
                <a:ext cx="3222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961" y="3009068"/>
                <a:ext cx="32220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>
            <a:off x="5825955" y="3662662"/>
            <a:ext cx="0" cy="14761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5740648" y="3786465"/>
            <a:ext cx="101034" cy="2741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5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3">
            <a:extLst>
              <a:ext uri="{FF2B5EF4-FFF2-40B4-BE49-F238E27FC236}">
                <a16:creationId xmlns:a16="http://schemas.microsoft.com/office/drawing/2014/main" xmlns="" id="{2FAB8F5E-DCBE-48DC-89F6-8BAB56A141F4}"/>
              </a:ext>
            </a:extLst>
          </p:cNvPr>
          <p:cNvSpPr/>
          <p:nvPr/>
        </p:nvSpPr>
        <p:spPr>
          <a:xfrm>
            <a:off x="253218" y="182880"/>
            <a:ext cx="11704320" cy="6492240"/>
          </a:xfrm>
          <a:prstGeom prst="roundRect">
            <a:avLst>
              <a:gd name="adj" fmla="val 134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5B2E11-DA64-4B19-BE61-44BB0F8291AA}"/>
              </a:ext>
            </a:extLst>
          </p:cNvPr>
          <p:cNvSpPr txBox="1"/>
          <p:nvPr/>
        </p:nvSpPr>
        <p:spPr>
          <a:xfrm flipH="1">
            <a:off x="530262" y="228779"/>
            <a:ext cx="8658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Плоскость, проходящая через центр шара, называется </a:t>
            </a:r>
            <a:r>
              <a:rPr lang="ru-RU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диаметральной плоскостью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810471" y="116378"/>
            <a:ext cx="2288542" cy="19000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Picture 2" descr="Картинки по запросу &quot;3d man drawing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 flipH="1">
            <a:off x="111743" y="4767943"/>
            <a:ext cx="2288542" cy="1973679"/>
          </a:xfrm>
          <a:prstGeom prst="ellipse">
            <a:avLst/>
          </a:prstGeom>
          <a:noFill/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09438" y="1383209"/>
            <a:ext cx="11448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7" name="Овал 16"/>
          <p:cNvSpPr/>
          <p:nvPr/>
        </p:nvSpPr>
        <p:spPr>
          <a:xfrm>
            <a:off x="4873939" y="3367876"/>
            <a:ext cx="3301635" cy="2956171"/>
          </a:xfrm>
          <a:prstGeom prst="ellipse">
            <a:avLst/>
          </a:prstGeom>
          <a:solidFill>
            <a:srgbClr val="00FF00">
              <a:alpha val="23922"/>
            </a:srgbClr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>
            <a:off x="4469130" y="3947234"/>
            <a:ext cx="4069080" cy="1859206"/>
          </a:xfrm>
          <a:prstGeom prst="parallelogram">
            <a:avLst>
              <a:gd name="adj" fmla="val 16364"/>
            </a:avLst>
          </a:prstGeom>
          <a:solidFill>
            <a:srgbClr val="FFF2CC">
              <a:alpha val="27059"/>
            </a:srgbClr>
          </a:solidFill>
          <a:ln w="381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Арка 18"/>
          <p:cNvSpPr/>
          <p:nvPr/>
        </p:nvSpPr>
        <p:spPr>
          <a:xfrm>
            <a:off x="4873939" y="4057650"/>
            <a:ext cx="3301635" cy="1543049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53143" y="4775975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143" y="4775975"/>
                <a:ext cx="245259" cy="307777"/>
              </a:xfrm>
              <a:prstGeom prst="rect">
                <a:avLst/>
              </a:prstGeom>
              <a:blipFill>
                <a:blip r:embed="rId4"/>
                <a:stretch>
                  <a:fillRect l="-21951" r="-2439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Овал 21"/>
          <p:cNvSpPr/>
          <p:nvPr/>
        </p:nvSpPr>
        <p:spPr>
          <a:xfrm>
            <a:off x="6488693" y="4775975"/>
            <a:ext cx="105762" cy="10751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6187" y="2167547"/>
            <a:ext cx="9749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Сечение сферы называется большой полуокружностью.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3">
            <a:extLst>
              <a:ext uri="{FF2B5EF4-FFF2-40B4-BE49-F238E27FC236}">
                <a16:creationId xmlns:a16="http://schemas.microsoft.com/office/drawing/2014/main" xmlns="" id="{2FAB8F5E-DCBE-48DC-89F6-8BAB56A141F4}"/>
              </a:ext>
            </a:extLst>
          </p:cNvPr>
          <p:cNvSpPr/>
          <p:nvPr/>
        </p:nvSpPr>
        <p:spPr>
          <a:xfrm>
            <a:off x="253218" y="182880"/>
            <a:ext cx="11704320" cy="6492240"/>
          </a:xfrm>
          <a:prstGeom prst="roundRect">
            <a:avLst>
              <a:gd name="adj" fmla="val 13455"/>
            </a:avLst>
          </a:prstGeom>
          <a:ln w="57150">
            <a:solidFill>
              <a:srgbClr val="33CC33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5B2E11-DA64-4B19-BE61-44BB0F8291AA}"/>
              </a:ext>
            </a:extLst>
          </p:cNvPr>
          <p:cNvSpPr txBox="1"/>
          <p:nvPr/>
        </p:nvSpPr>
        <p:spPr>
          <a:xfrm flipH="1">
            <a:off x="462478" y="275213"/>
            <a:ext cx="9138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Любая диаметральная плоскость шара является его плоскостью симметрии.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810471" y="116378"/>
            <a:ext cx="2288542" cy="19000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Picture 2" descr="Картинки по запросу &quot;3d man drawing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 flipH="1">
            <a:off x="111743" y="4767943"/>
            <a:ext cx="2288542" cy="1973679"/>
          </a:xfrm>
          <a:prstGeom prst="ellipse">
            <a:avLst/>
          </a:prstGeom>
          <a:noFill/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4908229" y="2796376"/>
            <a:ext cx="3301635" cy="2956171"/>
          </a:xfrm>
          <a:prstGeom prst="ellipse">
            <a:avLst/>
          </a:prstGeom>
          <a:solidFill>
            <a:srgbClr val="00FF00">
              <a:alpha val="23922"/>
            </a:srgbClr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4239491" y="3375734"/>
            <a:ext cx="4592781" cy="1859206"/>
          </a:xfrm>
          <a:prstGeom prst="parallelogram">
            <a:avLst>
              <a:gd name="adj" fmla="val 16364"/>
            </a:avLst>
          </a:prstGeom>
          <a:solidFill>
            <a:srgbClr val="FFF2CC">
              <a:alpha val="27059"/>
            </a:srgbClr>
          </a:solidFill>
          <a:ln w="381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Арка 11"/>
          <p:cNvSpPr/>
          <p:nvPr/>
        </p:nvSpPr>
        <p:spPr>
          <a:xfrm>
            <a:off x="4908229" y="3486150"/>
            <a:ext cx="3301635" cy="1543049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5783580" y="2998650"/>
            <a:ext cx="1556718" cy="2558691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337501" y="2994870"/>
            <a:ext cx="5021" cy="2562471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628745" y="4358363"/>
            <a:ext cx="694562" cy="1198978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641827" y="4259944"/>
            <a:ext cx="695674" cy="13689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242011" y="4103785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011" y="4103785"/>
                <a:ext cx="245259" cy="307777"/>
              </a:xfrm>
              <a:prstGeom prst="rect">
                <a:avLst/>
              </a:prstGeom>
              <a:blipFill>
                <a:blip r:embed="rId4"/>
                <a:stretch>
                  <a:fillRect l="-250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Овал 23"/>
          <p:cNvSpPr/>
          <p:nvPr/>
        </p:nvSpPr>
        <p:spPr>
          <a:xfrm>
            <a:off x="6522983" y="4204475"/>
            <a:ext cx="105762" cy="10751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297702" y="4227663"/>
            <a:ext cx="105762" cy="10751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297702" y="2941114"/>
            <a:ext cx="105762" cy="10751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728475" y="5519667"/>
            <a:ext cx="105762" cy="10751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297702" y="5516332"/>
            <a:ext cx="105762" cy="10751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39177" y="4127529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177" y="4127529"/>
                <a:ext cx="227626" cy="307777"/>
              </a:xfrm>
              <a:prstGeom prst="rect">
                <a:avLst/>
              </a:prstGeom>
              <a:blipFill>
                <a:blip r:embed="rId5"/>
                <a:stretch>
                  <a:fillRect l="-23684" r="-26316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31126" y="2678866"/>
                <a:ext cx="2356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126" y="2678866"/>
                <a:ext cx="235642" cy="307777"/>
              </a:xfrm>
              <a:prstGeom prst="rect">
                <a:avLst/>
              </a:prstGeom>
              <a:blipFill>
                <a:blip r:embed="rId6"/>
                <a:stretch>
                  <a:fillRect l="-23077" r="-25641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479921" y="3395959"/>
                <a:ext cx="2356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921" y="3395959"/>
                <a:ext cx="235642" cy="307777"/>
              </a:xfrm>
              <a:prstGeom prst="rect">
                <a:avLst/>
              </a:prstGeom>
              <a:blipFill>
                <a:blip r:embed="rId7"/>
                <a:stretch>
                  <a:fillRect l="-15385" r="-128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373742" y="5585466"/>
                <a:ext cx="3584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742" y="5585466"/>
                <a:ext cx="358496" cy="307777"/>
              </a:xfrm>
              <a:prstGeom prst="rect">
                <a:avLst/>
              </a:prstGeom>
              <a:blipFill>
                <a:blip r:embed="rId8"/>
                <a:stretch>
                  <a:fillRect l="-17241" r="-10345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13243" y="5573422"/>
                <a:ext cx="3681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243" y="5573422"/>
                <a:ext cx="368113" cy="307777"/>
              </a:xfrm>
              <a:prstGeom prst="rect">
                <a:avLst/>
              </a:prstGeom>
              <a:blipFill>
                <a:blip r:embed="rId9"/>
                <a:stretch>
                  <a:fillRect l="-15000" r="-3333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A5B2E11-DA64-4B19-BE61-44BB0F8291AA}"/>
              </a:ext>
            </a:extLst>
          </p:cNvPr>
          <p:cNvSpPr txBox="1"/>
          <p:nvPr/>
        </p:nvSpPr>
        <p:spPr>
          <a:xfrm flipH="1">
            <a:off x="462478" y="1959972"/>
            <a:ext cx="9138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Центр шара является его центром симметрии.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6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799B2E98-37C2-450B-A27B-8BA14BEA890A}"/>
              </a:ext>
            </a:extLst>
          </p:cNvPr>
          <p:cNvSpPr/>
          <p:nvPr/>
        </p:nvSpPr>
        <p:spPr>
          <a:xfrm>
            <a:off x="253218" y="523875"/>
            <a:ext cx="11704320" cy="6151245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1D65D324-9E1E-4B94-A981-75356A075F64}"/>
              </a:ext>
            </a:extLst>
          </p:cNvPr>
          <p:cNvSpPr/>
          <p:nvPr/>
        </p:nvSpPr>
        <p:spPr>
          <a:xfrm>
            <a:off x="3952873" y="152400"/>
            <a:ext cx="4492486" cy="80029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Задача №1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0786" y="1152849"/>
                <a:ext cx="11329183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Радиус сферы равен </a:t>
                </a:r>
                <a14:m>
                  <m:oMath xmlns:m="http://schemas.openxmlformats.org/officeDocument/2006/math">
                    <m:r>
                      <a:rPr lang="en-US" sz="4000" b="1">
                        <a:latin typeface="Cambria Math"/>
                        <a:cs typeface="Arial" panose="020B0604020202020204" pitchFamily="34" charset="0"/>
                      </a:rPr>
                      <m:t>𝟏𝟑</m:t>
                    </m:r>
                    <m:r>
                      <a:rPr lang="en-US" sz="4000" b="1"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дм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Через точку, расположенную на расстоянии 5 </a:t>
                </a:r>
                <a:r>
                  <a:rPr lang="ru-RU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дм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от центра сферы, проведена плоскость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Найдите площадь полученного сечения.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86" y="1152849"/>
                <a:ext cx="11329183" cy="2616101"/>
              </a:xfrm>
              <a:prstGeom prst="rect">
                <a:avLst/>
              </a:prstGeom>
              <a:blipFill rotWithShape="1">
                <a:blip r:embed="rId2"/>
                <a:stretch>
                  <a:fillRect l="-1883" t="-2331" r="-1883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Картинки по запросу &quot;3d man question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8"/>
          <a:stretch/>
        </p:blipFill>
        <p:spPr bwMode="auto">
          <a:xfrm>
            <a:off x="4501543" y="4014075"/>
            <a:ext cx="3207670" cy="24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8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5">
            <a:extLst>
              <a:ext uri="{FF2B5EF4-FFF2-40B4-BE49-F238E27FC236}">
                <a16:creationId xmlns:a16="http://schemas.microsoft.com/office/drawing/2014/main" xmlns="" id="{799B2E98-37C2-450B-A27B-8BA14BEA890A}"/>
              </a:ext>
            </a:extLst>
          </p:cNvPr>
          <p:cNvSpPr/>
          <p:nvPr/>
        </p:nvSpPr>
        <p:spPr>
          <a:xfrm>
            <a:off x="253218" y="439271"/>
            <a:ext cx="11704320" cy="6235849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7">
            <a:extLst>
              <a:ext uri="{FF2B5EF4-FFF2-40B4-BE49-F238E27FC236}">
                <a16:creationId xmlns:a16="http://schemas.microsoft.com/office/drawing/2014/main" xmlns="" id="{1D65D324-9E1E-4B94-A981-75356A075F64}"/>
              </a:ext>
            </a:extLst>
          </p:cNvPr>
          <p:cNvSpPr/>
          <p:nvPr/>
        </p:nvSpPr>
        <p:spPr>
          <a:xfrm>
            <a:off x="3460377" y="150621"/>
            <a:ext cx="5101524" cy="620344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Решение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6423" y="1059615"/>
            <a:ext cx="2089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Дано</a:t>
            </a:r>
            <a:r>
              <a:rPr lang="en-US" sz="4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4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86423" y="1938720"/>
                <a:ext cx="318119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𝑶𝑩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дм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423" y="1938720"/>
                <a:ext cx="3181192" cy="6771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Картинки по запросу &quot;плакат пустой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1338" r="16371" b="6379"/>
          <a:stretch/>
        </p:blipFill>
        <p:spPr bwMode="auto">
          <a:xfrm>
            <a:off x="6802243" y="1059615"/>
            <a:ext cx="4895385" cy="463865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7593106" y="2161681"/>
            <a:ext cx="2859742" cy="2844315"/>
          </a:xfrm>
          <a:prstGeom prst="ellipse">
            <a:avLst/>
          </a:prstGeom>
          <a:solidFill>
            <a:srgbClr val="CCFF99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7317092" y="1875965"/>
            <a:ext cx="3922757" cy="1129702"/>
          </a:xfrm>
          <a:prstGeom prst="parallelogram">
            <a:avLst>
              <a:gd name="adj" fmla="val 46221"/>
            </a:avLst>
          </a:prstGeom>
          <a:solidFill>
            <a:srgbClr val="FFC000">
              <a:alpha val="34118"/>
            </a:srgb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Арка 10"/>
          <p:cNvSpPr/>
          <p:nvPr/>
        </p:nvSpPr>
        <p:spPr>
          <a:xfrm>
            <a:off x="7614421" y="3150932"/>
            <a:ext cx="2806251" cy="741832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023681" y="2440816"/>
            <a:ext cx="2005106" cy="377761"/>
          </a:xfrm>
          <a:prstGeom prst="ellipse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721255" y="3405745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255" y="3405745"/>
                <a:ext cx="245259" cy="307777"/>
              </a:xfrm>
              <a:prstGeom prst="rect">
                <a:avLst/>
              </a:prstGeom>
              <a:blipFill>
                <a:blip r:embed="rId4"/>
                <a:stretch>
                  <a:fillRect l="-250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>
            <a:off x="9022017" y="2629696"/>
            <a:ext cx="4218" cy="889969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2" idx="6"/>
          </p:cNvCxnSpPr>
          <p:nvPr/>
        </p:nvCxnSpPr>
        <p:spPr>
          <a:xfrm flipH="1">
            <a:off x="9061519" y="2629697"/>
            <a:ext cx="967268" cy="839855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9055752" y="2633349"/>
            <a:ext cx="949671" cy="3795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8964666" y="2572147"/>
            <a:ext cx="105762" cy="107511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0011413" y="2586081"/>
            <a:ext cx="105762" cy="107511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971245" y="3453807"/>
            <a:ext cx="105762" cy="107511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129154" y="2464894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154" y="2464894"/>
                <a:ext cx="245259" cy="307777"/>
              </a:xfrm>
              <a:prstGeom prst="rect">
                <a:avLst/>
              </a:prstGeom>
              <a:blipFill>
                <a:blip r:embed="rId5"/>
                <a:stretch>
                  <a:fillRect l="-25000" r="-22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585474" y="2418258"/>
                <a:ext cx="36811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474" y="2418258"/>
                <a:ext cx="368114" cy="307777"/>
              </a:xfrm>
              <a:prstGeom prst="rect">
                <a:avLst/>
              </a:prstGeom>
              <a:blipFill>
                <a:blip r:embed="rId6"/>
                <a:stretch>
                  <a:fillRect l="-14754" r="-8197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486423" y="2606410"/>
                <a:ext cx="31180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𝑶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дм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423" y="2606410"/>
                <a:ext cx="3118033" cy="6771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85039" y="4165895"/>
                <a:ext cx="30094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sz="4400" b="1" i="0" smtClean="0">
                              <a:latin typeface="Cambria Math"/>
                            </a:rPr>
                            <m:t> сечения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039" y="4165895"/>
                <a:ext cx="3009414" cy="6771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486423" y="3347016"/>
            <a:ext cx="20617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Найти</a:t>
            </a:r>
            <a:r>
              <a:rPr lang="en-US" sz="44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9128928" y="2656151"/>
            <a:ext cx="0" cy="861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9094570" y="2699250"/>
            <a:ext cx="0" cy="861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91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1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5">
            <a:extLst>
              <a:ext uri="{FF2B5EF4-FFF2-40B4-BE49-F238E27FC236}">
                <a16:creationId xmlns:a16="http://schemas.microsoft.com/office/drawing/2014/main" xmlns="" id="{799B2E98-37C2-450B-A27B-8BA14BEA890A}"/>
              </a:ext>
            </a:extLst>
          </p:cNvPr>
          <p:cNvSpPr/>
          <p:nvPr/>
        </p:nvSpPr>
        <p:spPr>
          <a:xfrm>
            <a:off x="296344" y="240152"/>
            <a:ext cx="11704320" cy="6099717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6587" y="594387"/>
                <a:ext cx="4864152" cy="672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𝑶𝑩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𝑶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87" y="594387"/>
                <a:ext cx="4864152" cy="6723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Картинки по запросу &quot;плакат пустой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1338" r="16371" b="6379"/>
          <a:stretch/>
        </p:blipFill>
        <p:spPr bwMode="auto">
          <a:xfrm>
            <a:off x="6789011" y="669073"/>
            <a:ext cx="4908617" cy="430437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7537350" y="1672201"/>
            <a:ext cx="2859742" cy="2844315"/>
          </a:xfrm>
          <a:prstGeom prst="ellipse">
            <a:avLst/>
          </a:prstGeom>
          <a:solidFill>
            <a:srgbClr val="CCFF99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7261336" y="1386485"/>
            <a:ext cx="3922757" cy="1129702"/>
          </a:xfrm>
          <a:prstGeom prst="parallelogram">
            <a:avLst>
              <a:gd name="adj" fmla="val 46221"/>
            </a:avLst>
          </a:prstGeom>
          <a:solidFill>
            <a:srgbClr val="FFC000">
              <a:alpha val="34118"/>
            </a:srgb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Арка 10"/>
          <p:cNvSpPr/>
          <p:nvPr/>
        </p:nvSpPr>
        <p:spPr>
          <a:xfrm>
            <a:off x="7558665" y="2661452"/>
            <a:ext cx="2806251" cy="741832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967925" y="1951336"/>
            <a:ext cx="2005106" cy="377761"/>
          </a:xfrm>
          <a:prstGeom prst="ellipse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667852" y="2982234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852" y="2982234"/>
                <a:ext cx="245259" cy="307777"/>
              </a:xfrm>
              <a:prstGeom prst="rect">
                <a:avLst/>
              </a:prstGeom>
              <a:blipFill>
                <a:blip r:embed="rId4"/>
                <a:stretch>
                  <a:fillRect l="-250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>
            <a:off x="8966261" y="2140216"/>
            <a:ext cx="4218" cy="889969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2" idx="6"/>
          </p:cNvCxnSpPr>
          <p:nvPr/>
        </p:nvCxnSpPr>
        <p:spPr>
          <a:xfrm flipH="1">
            <a:off x="9005763" y="2140217"/>
            <a:ext cx="967268" cy="839855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8982376" y="2149796"/>
            <a:ext cx="949671" cy="3795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8908910" y="2082667"/>
            <a:ext cx="105762" cy="107511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955657" y="2096601"/>
            <a:ext cx="105762" cy="107511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915489" y="2964327"/>
            <a:ext cx="105762" cy="107511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092174" y="1964028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2174" y="1964028"/>
                <a:ext cx="245259" cy="307777"/>
              </a:xfrm>
              <a:prstGeom prst="rect">
                <a:avLst/>
              </a:prstGeom>
              <a:blipFill>
                <a:blip r:embed="rId5"/>
                <a:stretch>
                  <a:fillRect l="-25000" r="-22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540991" y="1949101"/>
                <a:ext cx="36811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991" y="1949101"/>
                <a:ext cx="368114" cy="307777"/>
              </a:xfrm>
              <a:prstGeom prst="rect">
                <a:avLst/>
              </a:prstGeom>
              <a:blipFill>
                <a:blip r:embed="rId6"/>
                <a:stretch>
                  <a:fillRect l="-15000" r="-10000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0553" y="2191791"/>
                <a:ext cx="5627951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𝟏𝟒𝟒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53" y="2191791"/>
                <a:ext cx="5627951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63808" y="4221274"/>
                <a:ext cx="3860993" cy="668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sz="4000" b="1" i="0" smtClean="0">
                              <a:latin typeface="Cambria Math"/>
                            </a:rPr>
                            <m:t> сечения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08" y="4221274"/>
                <a:ext cx="3860993" cy="6682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Равнобедренный треугольник 1"/>
          <p:cNvSpPr/>
          <p:nvPr/>
        </p:nvSpPr>
        <p:spPr>
          <a:xfrm rot="5400000">
            <a:off x="9039531" y="2109189"/>
            <a:ext cx="793650" cy="916629"/>
          </a:xfrm>
          <a:prstGeom prst="triangle">
            <a:avLst>
              <a:gd name="adj" fmla="val 0"/>
            </a:avLst>
          </a:prstGeom>
          <a:solidFill>
            <a:srgbClr val="00B0F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6587" y="1380601"/>
                <a:ext cx="4864152" cy="672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𝑶𝑩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𝑶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87" y="1380601"/>
                <a:ext cx="4864152" cy="6723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0553" y="2924650"/>
                <a:ext cx="324293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 дм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53" y="2924650"/>
                <a:ext cx="3242939" cy="61555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0896" y="3614475"/>
                <a:ext cx="23777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96" y="3614475"/>
                <a:ext cx="2377767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51228" y="3605721"/>
                <a:ext cx="28550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 дм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228" y="3605721"/>
                <a:ext cx="2855012" cy="61555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50896" y="5052078"/>
                <a:ext cx="7264168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sz="4000" b="1" i="0" smtClean="0">
                              <a:latin typeface="Cambria Math"/>
                            </a:rPr>
                            <m:t> сечения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 дм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96" y="5052078"/>
                <a:ext cx="7264168" cy="6294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: скругленные углы 7">
                <a:extLst>
                  <a:ext uri="{FF2B5EF4-FFF2-40B4-BE49-F238E27FC236}">
                    <a16:creationId xmlns:a16="http://schemas.microsoft.com/office/drawing/2014/main" xmlns="" id="{1D65D324-9E1E-4B94-A981-75356A075F64}"/>
                  </a:ext>
                </a:extLst>
              </p:cNvPr>
              <p:cNvSpPr/>
              <p:nvPr/>
            </p:nvSpPr>
            <p:spPr>
              <a:xfrm>
                <a:off x="3754893" y="5938248"/>
                <a:ext cx="5035588" cy="800296"/>
              </a:xfrm>
              <a:prstGeom prst="roundRect">
                <a:avLst>
                  <a:gd name="adj" fmla="val 41748"/>
                </a:avLst>
              </a:prstGeom>
              <a:gradFill>
                <a:gsLst>
                  <a:gs pos="0">
                    <a:srgbClr val="92D050"/>
                  </a:gs>
                  <a:gs pos="100000">
                    <a:srgbClr val="92D050"/>
                  </a:gs>
                  <a:gs pos="53000">
                    <a:schemeClr val="bg1"/>
                  </a:gs>
                </a:gsLst>
                <a:lin ang="5400000" scaled="1"/>
              </a:gradFill>
              <a:ln>
                <a:solidFill>
                  <a:srgbClr val="33CC33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Ответ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𝟏𝟒𝟒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дм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: скругленные углы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D65D324-9E1E-4B94-A981-75356A075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893" y="5938248"/>
                <a:ext cx="5035588" cy="800296"/>
              </a:xfrm>
              <a:prstGeom prst="roundRect">
                <a:avLst>
                  <a:gd name="adj" fmla="val 41748"/>
                </a:avLst>
              </a:prstGeom>
              <a:blipFill rotWithShape="1">
                <a:blip r:embed="rId14"/>
                <a:stretch>
                  <a:fillRect t="-4348" b="-23188"/>
                </a:stretch>
              </a:blipFill>
              <a:ln>
                <a:solidFill>
                  <a:srgbClr val="33CC3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>
            <a:off x="9075657" y="2170680"/>
            <a:ext cx="0" cy="861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9041299" y="2213779"/>
            <a:ext cx="0" cy="861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84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4" grpId="0"/>
      <p:bldP spid="32" grpId="0"/>
      <p:bldP spid="34" grpId="0"/>
      <p:bldP spid="35" grpId="0"/>
      <p:bldP spid="36" grpId="0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799B2E98-37C2-450B-A27B-8BA14BEA890A}"/>
              </a:ext>
            </a:extLst>
          </p:cNvPr>
          <p:cNvSpPr/>
          <p:nvPr/>
        </p:nvSpPr>
        <p:spPr>
          <a:xfrm>
            <a:off x="253218" y="523875"/>
            <a:ext cx="11704320" cy="6151245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1D65D324-9E1E-4B94-A981-75356A075F64}"/>
              </a:ext>
            </a:extLst>
          </p:cNvPr>
          <p:cNvSpPr/>
          <p:nvPr/>
        </p:nvSpPr>
        <p:spPr>
          <a:xfrm>
            <a:off x="3952873" y="152400"/>
            <a:ext cx="4492486" cy="80029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Задача №2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5922" y="1199155"/>
            <a:ext cx="108589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Дан шар радиуса 6 см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Через конец радиуса под углом 30 градусов проведена пересекающая его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плоскость. Найдите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 сечения.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ртинки по запросу &quot;3d man question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8"/>
          <a:stretch/>
        </p:blipFill>
        <p:spPr bwMode="auto">
          <a:xfrm>
            <a:off x="4501543" y="4014075"/>
            <a:ext cx="3207670" cy="24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799B2E98-37C2-450B-A27B-8BA14BEA890A}"/>
              </a:ext>
            </a:extLst>
          </p:cNvPr>
          <p:cNvSpPr/>
          <p:nvPr/>
        </p:nvSpPr>
        <p:spPr>
          <a:xfrm>
            <a:off x="253218" y="523875"/>
            <a:ext cx="11704320" cy="6151245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1D65D324-9E1E-4B94-A981-75356A075F64}"/>
              </a:ext>
            </a:extLst>
          </p:cNvPr>
          <p:cNvSpPr/>
          <p:nvPr/>
        </p:nvSpPr>
        <p:spPr>
          <a:xfrm>
            <a:off x="3952873" y="152400"/>
            <a:ext cx="4492486" cy="80029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Шар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0CFFB1-3B67-4C1B-982E-FAE1882AD53F}"/>
              </a:ext>
            </a:extLst>
          </p:cNvPr>
          <p:cNvSpPr txBox="1"/>
          <p:nvPr/>
        </p:nvSpPr>
        <p:spPr>
          <a:xfrm>
            <a:off x="1885946" y="1473071"/>
            <a:ext cx="57340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Тело, состоящее из всех точек пространства, находящихся от данной точки на расстоянии, не большем данного , называется </a:t>
            </a:r>
            <a:r>
              <a:rPr lang="ru-RU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шаром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 flipH="1">
            <a:off x="121845" y="152400"/>
            <a:ext cx="2478135" cy="1905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30" name="Picture 6" descr="Вычисление площадей и объемов геометрических фигур в пространстве в ЕГЭ  онлайн (страница 2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751" r="47742"/>
          <a:stretch/>
        </p:blipFill>
        <p:spPr bwMode="auto">
          <a:xfrm>
            <a:off x="7475659" y="2057400"/>
            <a:ext cx="4378569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5">
            <a:extLst>
              <a:ext uri="{FF2B5EF4-FFF2-40B4-BE49-F238E27FC236}">
                <a16:creationId xmlns:a16="http://schemas.microsoft.com/office/drawing/2014/main" xmlns="" id="{799B2E98-37C2-450B-A27B-8BA14BEA890A}"/>
              </a:ext>
            </a:extLst>
          </p:cNvPr>
          <p:cNvSpPr/>
          <p:nvPr/>
        </p:nvSpPr>
        <p:spPr>
          <a:xfrm>
            <a:off x="253218" y="439271"/>
            <a:ext cx="11704320" cy="6235849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7">
            <a:extLst>
              <a:ext uri="{FF2B5EF4-FFF2-40B4-BE49-F238E27FC236}">
                <a16:creationId xmlns:a16="http://schemas.microsoft.com/office/drawing/2014/main" xmlns="" id="{1D65D324-9E1E-4B94-A981-75356A075F64}"/>
              </a:ext>
            </a:extLst>
          </p:cNvPr>
          <p:cNvSpPr/>
          <p:nvPr/>
        </p:nvSpPr>
        <p:spPr>
          <a:xfrm>
            <a:off x="3460377" y="150621"/>
            <a:ext cx="5101524" cy="620344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Решение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6423" y="1059615"/>
            <a:ext cx="1931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Дано</a:t>
            </a:r>
            <a:r>
              <a:rPr lang="en-US" sz="4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4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53029" y="1903491"/>
                <a:ext cx="2236381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029" y="1903491"/>
                <a:ext cx="2236381" cy="6924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Картинки по запросу &quot;плакат пустой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1338" r="16371" b="6379"/>
          <a:stretch/>
        </p:blipFill>
        <p:spPr bwMode="auto">
          <a:xfrm>
            <a:off x="6802243" y="1059615"/>
            <a:ext cx="4895385" cy="463865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28750" y="2738938"/>
                <a:ext cx="290226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𝑶𝑩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см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0" y="2738938"/>
                <a:ext cx="2902269" cy="6771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86423" y="4324885"/>
                <a:ext cx="30094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sz="4400" b="1" i="0" smtClean="0">
                              <a:latin typeface="Cambria Math"/>
                            </a:rPr>
                            <m:t> сечения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423" y="4324885"/>
                <a:ext cx="3009414" cy="6771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471217" y="3484383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Найти</a:t>
            </a:r>
            <a:r>
              <a:rPr lang="en-US" sz="4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4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араллелограмм 20"/>
          <p:cNvSpPr/>
          <p:nvPr/>
        </p:nvSpPr>
        <p:spPr>
          <a:xfrm>
            <a:off x="7263245" y="2406533"/>
            <a:ext cx="3879372" cy="681724"/>
          </a:xfrm>
          <a:prstGeom prst="parallelogram">
            <a:avLst>
              <a:gd name="adj" fmla="val 36971"/>
            </a:avLst>
          </a:prstGeom>
          <a:solidFill>
            <a:srgbClr val="FFC000">
              <a:alpha val="34118"/>
            </a:srgbClr>
          </a:solidFill>
          <a:ln w="381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866955" y="2116182"/>
            <a:ext cx="2609456" cy="2547257"/>
          </a:xfrm>
          <a:prstGeom prst="ellipse">
            <a:avLst/>
          </a:prstGeom>
          <a:solidFill>
            <a:srgbClr val="00B0F0">
              <a:alpha val="2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263245" y="3088257"/>
            <a:ext cx="3591989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8070191" y="2584278"/>
            <a:ext cx="2218248" cy="35249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9155652" y="2760119"/>
            <a:ext cx="1132787" cy="40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Арка 45"/>
          <p:cNvSpPr/>
          <p:nvPr/>
        </p:nvSpPr>
        <p:spPr>
          <a:xfrm>
            <a:off x="7919378" y="3180272"/>
            <a:ext cx="2499360" cy="491758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9172533" y="2777443"/>
            <a:ext cx="1115906" cy="63423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169058" y="2767994"/>
            <a:ext cx="1406" cy="61538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9144094" y="2745135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144094" y="3383380"/>
            <a:ext cx="52740" cy="47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 rot="11596763">
            <a:off x="10060065" y="2519141"/>
            <a:ext cx="470128" cy="504462"/>
          </a:xfrm>
          <a:prstGeom prst="arc">
            <a:avLst>
              <a:gd name="adj1" fmla="val 19145137"/>
              <a:gd name="adj2" fmla="val 20737938"/>
            </a:avLst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0275254" y="2745135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9265064" y="2767994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9225303" y="2798806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942787" y="3347016"/>
                <a:ext cx="1971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787" y="3347016"/>
                <a:ext cx="197170" cy="246221"/>
              </a:xfrm>
              <a:prstGeom prst="rect">
                <a:avLst/>
              </a:prstGeom>
              <a:blipFill>
                <a:blip r:embed="rId6"/>
                <a:stretch>
                  <a:fillRect l="-25000" r="-21875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354731" y="2636946"/>
                <a:ext cx="1955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731" y="2636946"/>
                <a:ext cx="195566" cy="246221"/>
              </a:xfrm>
              <a:prstGeom prst="rect">
                <a:avLst/>
              </a:prstGeom>
              <a:blipFill>
                <a:blip r:embed="rId7"/>
                <a:stretch>
                  <a:fillRect l="-25000" r="-21875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825909" y="2615828"/>
                <a:ext cx="36811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909" y="2615828"/>
                <a:ext cx="368114" cy="246221"/>
              </a:xfrm>
              <a:prstGeom prst="rect">
                <a:avLst/>
              </a:prstGeom>
              <a:blipFill>
                <a:blip r:embed="rId8"/>
                <a:stretch>
                  <a:fillRect l="-3333" b="-1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729404" y="2773041"/>
                <a:ext cx="340863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404" y="2773041"/>
                <a:ext cx="340863" cy="220253"/>
              </a:xfrm>
              <a:prstGeom prst="rect">
                <a:avLst/>
              </a:prstGeom>
              <a:blipFill>
                <a:blip r:embed="rId9"/>
                <a:stretch>
                  <a:fillRect l="-12500" t="-2778" r="-3571"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51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5">
            <a:extLst>
              <a:ext uri="{FF2B5EF4-FFF2-40B4-BE49-F238E27FC236}">
                <a16:creationId xmlns:a16="http://schemas.microsoft.com/office/drawing/2014/main" xmlns="" id="{799B2E98-37C2-450B-A27B-8BA14BEA890A}"/>
              </a:ext>
            </a:extLst>
          </p:cNvPr>
          <p:cNvSpPr/>
          <p:nvPr/>
        </p:nvSpPr>
        <p:spPr>
          <a:xfrm>
            <a:off x="253218" y="153521"/>
            <a:ext cx="11704320" cy="6485404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9901" y="413830"/>
                <a:ext cx="3676351" cy="1772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𝑶𝑩</m:t>
                          </m:r>
                        </m:den>
                      </m:f>
                    </m:oMath>
                  </m:oMathPara>
                </a14:m>
                <a:endParaRPr lang="en-US" sz="4000" b="1" dirty="0" smtClean="0"/>
              </a:p>
              <a:p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01" y="413830"/>
                <a:ext cx="3676351" cy="17720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Картинки по запросу &quot;плакат пустой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1338" r="16371" b="6379"/>
          <a:stretch/>
        </p:blipFill>
        <p:spPr bwMode="auto">
          <a:xfrm>
            <a:off x="6731622" y="542720"/>
            <a:ext cx="4895385" cy="4120719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6766" y="1924267"/>
                <a:ext cx="4564647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66" y="1924267"/>
                <a:ext cx="4564647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араллелограмм 20"/>
          <p:cNvSpPr/>
          <p:nvPr/>
        </p:nvSpPr>
        <p:spPr>
          <a:xfrm>
            <a:off x="7198953" y="1556784"/>
            <a:ext cx="3879372" cy="681724"/>
          </a:xfrm>
          <a:prstGeom prst="parallelogram">
            <a:avLst>
              <a:gd name="adj" fmla="val 36971"/>
            </a:avLst>
          </a:prstGeom>
          <a:solidFill>
            <a:srgbClr val="FFC000">
              <a:alpha val="34118"/>
            </a:srgbClr>
          </a:solidFill>
          <a:ln w="381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802663" y="1266433"/>
            <a:ext cx="2609456" cy="2547257"/>
          </a:xfrm>
          <a:prstGeom prst="ellipse">
            <a:avLst/>
          </a:prstGeom>
          <a:solidFill>
            <a:srgbClr val="00B0F0">
              <a:alpha val="2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198953" y="2238508"/>
            <a:ext cx="3591989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8005899" y="1734529"/>
            <a:ext cx="2218248" cy="35249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9091360" y="1910370"/>
            <a:ext cx="1132787" cy="40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Арка 45"/>
          <p:cNvSpPr/>
          <p:nvPr/>
        </p:nvSpPr>
        <p:spPr>
          <a:xfrm>
            <a:off x="7855086" y="2330523"/>
            <a:ext cx="2499360" cy="491758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9108241" y="1927694"/>
            <a:ext cx="1115906" cy="63423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104766" y="1918245"/>
            <a:ext cx="1406" cy="61538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9079802" y="1895386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079802" y="2533631"/>
            <a:ext cx="52740" cy="47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 rot="11596763">
            <a:off x="9995773" y="1669392"/>
            <a:ext cx="470128" cy="504462"/>
          </a:xfrm>
          <a:prstGeom prst="arc">
            <a:avLst>
              <a:gd name="adj1" fmla="val 19145137"/>
              <a:gd name="adj2" fmla="val 20737938"/>
            </a:avLst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0210962" y="1895386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9200772" y="1918245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9161011" y="1949057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878495" y="2497267"/>
                <a:ext cx="1971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495" y="2497267"/>
                <a:ext cx="197170" cy="246221"/>
              </a:xfrm>
              <a:prstGeom prst="rect">
                <a:avLst/>
              </a:prstGeom>
              <a:blipFill>
                <a:blip r:embed="rId5"/>
                <a:stretch>
                  <a:fillRect l="-21212" r="-21212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90439" y="1787197"/>
                <a:ext cx="1955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439" y="1787197"/>
                <a:ext cx="195566" cy="246221"/>
              </a:xfrm>
              <a:prstGeom prst="rect">
                <a:avLst/>
              </a:prstGeom>
              <a:blipFill>
                <a:blip r:embed="rId6"/>
                <a:stretch>
                  <a:fillRect l="-21875" r="-25000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761617" y="1766079"/>
                <a:ext cx="28033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617" y="1766079"/>
                <a:ext cx="280332" cy="246221"/>
              </a:xfrm>
              <a:prstGeom prst="rect">
                <a:avLst/>
              </a:prstGeom>
              <a:blipFill>
                <a:blip r:embed="rId7"/>
                <a:stretch>
                  <a:fillRect l="-17391" r="-8696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65112" y="1923292"/>
                <a:ext cx="340863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112" y="1923292"/>
                <a:ext cx="340863" cy="220253"/>
              </a:xfrm>
              <a:prstGeom prst="rect">
                <a:avLst/>
              </a:prstGeom>
              <a:blipFill>
                <a:blip r:embed="rId8"/>
                <a:stretch>
                  <a:fillRect l="-12500" t="-2778" r="-3571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36766" y="2822281"/>
                <a:ext cx="4713405" cy="1291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66" y="2822281"/>
                <a:ext cx="4713405" cy="12910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36882" y="4510545"/>
                <a:ext cx="3518912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4000" b="1" i="1" smtClean="0">
                          <a:latin typeface="Cambria Math"/>
                          <a:ea typeface="Cambria Math" panose="02040503050406030204" pitchFamily="18" charset="0"/>
                        </a:rPr>
                        <m:t> см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2" y="4510545"/>
                <a:ext cx="3518912" cy="68813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6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5">
            <a:extLst>
              <a:ext uri="{FF2B5EF4-FFF2-40B4-BE49-F238E27FC236}">
                <a16:creationId xmlns:a16="http://schemas.microsoft.com/office/drawing/2014/main" xmlns="" id="{799B2E98-37C2-450B-A27B-8BA14BEA890A}"/>
              </a:ext>
            </a:extLst>
          </p:cNvPr>
          <p:cNvSpPr/>
          <p:nvPr/>
        </p:nvSpPr>
        <p:spPr>
          <a:xfrm>
            <a:off x="253218" y="153521"/>
            <a:ext cx="11704320" cy="6235849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Картинки по запросу &quot;плакат пустой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1338" r="16371" b="6379"/>
          <a:stretch/>
        </p:blipFill>
        <p:spPr bwMode="auto">
          <a:xfrm>
            <a:off x="6731622" y="542720"/>
            <a:ext cx="4895385" cy="463865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араллелограмм 20"/>
          <p:cNvSpPr/>
          <p:nvPr/>
        </p:nvSpPr>
        <p:spPr>
          <a:xfrm>
            <a:off x="7198953" y="1556784"/>
            <a:ext cx="3879372" cy="681724"/>
          </a:xfrm>
          <a:prstGeom prst="parallelogram">
            <a:avLst>
              <a:gd name="adj" fmla="val 36971"/>
            </a:avLst>
          </a:prstGeom>
          <a:solidFill>
            <a:srgbClr val="FFC000">
              <a:alpha val="34118"/>
            </a:srgbClr>
          </a:solidFill>
          <a:ln w="381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802663" y="1266433"/>
            <a:ext cx="2609456" cy="2547257"/>
          </a:xfrm>
          <a:prstGeom prst="ellipse">
            <a:avLst/>
          </a:prstGeom>
          <a:solidFill>
            <a:srgbClr val="00B0F0">
              <a:alpha val="2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198953" y="2238508"/>
            <a:ext cx="3591989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8005899" y="1734529"/>
            <a:ext cx="2218248" cy="35249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9091360" y="1910370"/>
            <a:ext cx="1132787" cy="40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Арка 45"/>
          <p:cNvSpPr/>
          <p:nvPr/>
        </p:nvSpPr>
        <p:spPr>
          <a:xfrm>
            <a:off x="7855086" y="2330523"/>
            <a:ext cx="2499360" cy="491758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9108241" y="1927694"/>
            <a:ext cx="1115906" cy="63423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104766" y="1918245"/>
            <a:ext cx="1406" cy="61538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9079802" y="1895386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079802" y="2533631"/>
            <a:ext cx="52740" cy="47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 rot="11596763">
            <a:off x="9995773" y="1669392"/>
            <a:ext cx="470128" cy="504462"/>
          </a:xfrm>
          <a:prstGeom prst="arc">
            <a:avLst>
              <a:gd name="adj1" fmla="val 19145137"/>
              <a:gd name="adj2" fmla="val 20737938"/>
            </a:avLst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0210962" y="1895386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9200772" y="1918245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9161011" y="1949057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878495" y="2497267"/>
                <a:ext cx="1971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495" y="2497267"/>
                <a:ext cx="197170" cy="246221"/>
              </a:xfrm>
              <a:prstGeom prst="rect">
                <a:avLst/>
              </a:prstGeom>
              <a:blipFill>
                <a:blip r:embed="rId3"/>
                <a:stretch>
                  <a:fillRect l="-21212" r="-21212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90439" y="1787197"/>
                <a:ext cx="1955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439" y="1787197"/>
                <a:ext cx="195566" cy="246221"/>
              </a:xfrm>
              <a:prstGeom prst="rect">
                <a:avLst/>
              </a:prstGeom>
              <a:blipFill>
                <a:blip r:embed="rId4"/>
                <a:stretch>
                  <a:fillRect l="-21875" r="-25000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761617" y="1766079"/>
                <a:ext cx="28033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617" y="1766079"/>
                <a:ext cx="280332" cy="246221"/>
              </a:xfrm>
              <a:prstGeom prst="rect">
                <a:avLst/>
              </a:prstGeom>
              <a:blipFill>
                <a:blip r:embed="rId5"/>
                <a:stretch>
                  <a:fillRect l="-17391" r="-8696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65112" y="1923292"/>
                <a:ext cx="340863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112" y="1923292"/>
                <a:ext cx="340863" cy="220253"/>
              </a:xfrm>
              <a:prstGeom prst="rect">
                <a:avLst/>
              </a:prstGeom>
              <a:blipFill>
                <a:blip r:embed="rId6"/>
                <a:stretch>
                  <a:fillRect l="-12500" t="-2778" r="-3571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: скругленные углы 7">
                <a:extLst>
                  <a:ext uri="{FF2B5EF4-FFF2-40B4-BE49-F238E27FC236}">
                    <a16:creationId xmlns:a16="http://schemas.microsoft.com/office/drawing/2014/main" xmlns="" id="{1D65D324-9E1E-4B94-A981-75356A075F64}"/>
                  </a:ext>
                </a:extLst>
              </p:cNvPr>
              <p:cNvSpPr/>
              <p:nvPr/>
            </p:nvSpPr>
            <p:spPr>
              <a:xfrm>
                <a:off x="3754893" y="5938248"/>
                <a:ext cx="5035588" cy="800296"/>
              </a:xfrm>
              <a:prstGeom prst="roundRect">
                <a:avLst>
                  <a:gd name="adj" fmla="val 41748"/>
                </a:avLst>
              </a:prstGeom>
              <a:gradFill>
                <a:gsLst>
                  <a:gs pos="0">
                    <a:srgbClr val="92D050"/>
                  </a:gs>
                  <a:gs pos="100000">
                    <a:srgbClr val="92D050"/>
                  </a:gs>
                  <a:gs pos="53000">
                    <a:schemeClr val="bg1"/>
                  </a:gs>
                </a:gsLst>
                <a:lin ang="5400000" scaled="1"/>
              </a:gradFill>
              <a:ln>
                <a:solidFill>
                  <a:srgbClr val="33CC33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Ответ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𝟐𝟕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дм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: скругленные углы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D65D324-9E1E-4B94-A981-75356A075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893" y="5938248"/>
                <a:ext cx="5035588" cy="800296"/>
              </a:xfrm>
              <a:prstGeom prst="roundRect">
                <a:avLst>
                  <a:gd name="adj" fmla="val 41748"/>
                </a:avLst>
              </a:prstGeom>
              <a:blipFill rotWithShape="1">
                <a:blip r:embed="rId7"/>
                <a:stretch>
                  <a:fillRect t="-4348" b="-23188"/>
                </a:stretch>
              </a:blipFill>
              <a:ln>
                <a:solidFill>
                  <a:srgbClr val="33CC3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14653" y="456224"/>
                <a:ext cx="23777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653" y="456224"/>
                <a:ext cx="2377767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14653" y="1287775"/>
                <a:ext cx="3130985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4000" b="1" i="1" smtClean="0">
                          <a:latin typeface="Cambria Math"/>
                        </a:rPr>
                        <m:t> см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653" y="1287775"/>
                <a:ext cx="3130985" cy="68813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14653" y="2238508"/>
                <a:ext cx="3860993" cy="668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sz="4000" b="1" i="0" smtClean="0">
                              <a:latin typeface="Cambria Math"/>
                            </a:rPr>
                            <m:t> сечения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653" y="2238508"/>
                <a:ext cx="3860993" cy="66826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01741" y="3069312"/>
                <a:ext cx="5548186" cy="87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sz="4000" b="1" i="0" smtClean="0">
                              <a:latin typeface="Cambria Math"/>
                            </a:rPr>
                            <m:t> сечения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41" y="3069312"/>
                <a:ext cx="5548186" cy="87479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42651" y="4271445"/>
                <a:ext cx="2645211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 см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651" y="4271445"/>
                <a:ext cx="2645211" cy="6294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85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/>
      <p:bldP spid="30" grpId="0"/>
      <p:bldP spid="31" grpId="0"/>
      <p:bldP spid="32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799B2E98-37C2-450B-A27B-8BA14BEA890A}"/>
              </a:ext>
            </a:extLst>
          </p:cNvPr>
          <p:cNvSpPr/>
          <p:nvPr/>
        </p:nvSpPr>
        <p:spPr>
          <a:xfrm>
            <a:off x="253218" y="523875"/>
            <a:ext cx="11704320" cy="6151245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1D65D324-9E1E-4B94-A981-75356A075F64}"/>
              </a:ext>
            </a:extLst>
          </p:cNvPr>
          <p:cNvSpPr/>
          <p:nvPr/>
        </p:nvSpPr>
        <p:spPr>
          <a:xfrm>
            <a:off x="3952873" y="152400"/>
            <a:ext cx="4492486" cy="80029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№3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1848" y="1324171"/>
                <a:ext cx="1142705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Напишите уравнение сферы,  если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;−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точки концы ее диаметра.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48" y="1324171"/>
                <a:ext cx="11427059" cy="2308324"/>
              </a:xfrm>
              <a:prstGeom prst="rect">
                <a:avLst/>
              </a:prstGeom>
              <a:blipFill rotWithShape="1">
                <a:blip r:embed="rId2"/>
                <a:stretch>
                  <a:fillRect t="-6332" r="-3680" b="-126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Картинки по запросу &quot;3d man question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8"/>
          <a:stretch/>
        </p:blipFill>
        <p:spPr bwMode="auto">
          <a:xfrm>
            <a:off x="4501543" y="4014075"/>
            <a:ext cx="3207670" cy="24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36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5">
            <a:extLst>
              <a:ext uri="{FF2B5EF4-FFF2-40B4-BE49-F238E27FC236}">
                <a16:creationId xmlns:a16="http://schemas.microsoft.com/office/drawing/2014/main" xmlns="" id="{799B2E98-37C2-450B-A27B-8BA14BEA890A}"/>
              </a:ext>
            </a:extLst>
          </p:cNvPr>
          <p:cNvSpPr/>
          <p:nvPr/>
        </p:nvSpPr>
        <p:spPr>
          <a:xfrm>
            <a:off x="253218" y="439271"/>
            <a:ext cx="11704320" cy="6235849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7">
            <a:extLst>
              <a:ext uri="{FF2B5EF4-FFF2-40B4-BE49-F238E27FC236}">
                <a16:creationId xmlns:a16="http://schemas.microsoft.com/office/drawing/2014/main" xmlns="" id="{1D65D324-9E1E-4B94-A981-75356A075F64}"/>
              </a:ext>
            </a:extLst>
          </p:cNvPr>
          <p:cNvSpPr/>
          <p:nvPr/>
        </p:nvSpPr>
        <p:spPr>
          <a:xfrm>
            <a:off x="3460377" y="150621"/>
            <a:ext cx="5101524" cy="620344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Решение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550" y="902943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Дано</a:t>
            </a:r>
            <a:r>
              <a:rPr lang="en-US" sz="36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6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0550" y="1839183"/>
                <a:ext cx="236289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36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1839183"/>
                <a:ext cx="2362890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Картинки по запросу &quot;плакат пустой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1338" r="16371" b="6379"/>
          <a:stretch/>
        </p:blipFill>
        <p:spPr bwMode="auto">
          <a:xfrm>
            <a:off x="7137762" y="1162050"/>
            <a:ext cx="4149364" cy="417195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0550" y="2642809"/>
                <a:ext cx="239168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2642809"/>
                <a:ext cx="2391680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90550" y="346068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Найти</a:t>
            </a:r>
            <a:r>
              <a:rPr lang="en-US" sz="36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6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866955" y="2116182"/>
            <a:ext cx="2609456" cy="2547257"/>
          </a:xfrm>
          <a:prstGeom prst="ellipse">
            <a:avLst/>
          </a:prstGeom>
          <a:solidFill>
            <a:srgbClr val="FF66FF">
              <a:alpha val="20000"/>
            </a:srgbClr>
          </a:solidFill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Арка 45"/>
          <p:cNvSpPr/>
          <p:nvPr/>
        </p:nvSpPr>
        <p:spPr>
          <a:xfrm rot="20387670">
            <a:off x="7933129" y="3140301"/>
            <a:ext cx="2539182" cy="599058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CC00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>
            <a:stCxn id="57" idx="3"/>
          </p:cNvCxnSpPr>
          <p:nvPr/>
        </p:nvCxnSpPr>
        <p:spPr>
          <a:xfrm flipH="1">
            <a:off x="7982099" y="2997508"/>
            <a:ext cx="2400354" cy="911525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9176350" y="3416046"/>
            <a:ext cx="52740" cy="479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0375141" y="2958484"/>
            <a:ext cx="4992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171355" y="3434084"/>
                <a:ext cx="1971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355" y="3434084"/>
                <a:ext cx="197170" cy="246221"/>
              </a:xfrm>
              <a:prstGeom prst="rect">
                <a:avLst/>
              </a:prstGeom>
              <a:blipFill>
                <a:blip r:embed="rId5"/>
                <a:stretch>
                  <a:fillRect l="-21212" r="-21212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428653" y="2835373"/>
                <a:ext cx="1955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653" y="2835373"/>
                <a:ext cx="195566" cy="246221"/>
              </a:xfrm>
              <a:prstGeom prst="rect">
                <a:avLst/>
              </a:prstGeom>
              <a:blipFill>
                <a:blip r:embed="rId6"/>
                <a:stretch>
                  <a:fillRect l="-25000" r="-21875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Овал 29"/>
          <p:cNvSpPr/>
          <p:nvPr/>
        </p:nvSpPr>
        <p:spPr>
          <a:xfrm>
            <a:off x="7960689" y="3886174"/>
            <a:ext cx="4992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770556" y="3852333"/>
                <a:ext cx="1827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556" y="3852333"/>
                <a:ext cx="182742" cy="246221"/>
              </a:xfrm>
              <a:prstGeom prst="rect">
                <a:avLst/>
              </a:prstGeom>
              <a:blipFill>
                <a:blip r:embed="rId7"/>
                <a:stretch>
                  <a:fillRect l="-26667" r="-23333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488673" y="4395663"/>
                <a:ext cx="6567567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2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73" y="4395663"/>
                <a:ext cx="6567567" cy="503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22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5">
            <a:extLst>
              <a:ext uri="{FF2B5EF4-FFF2-40B4-BE49-F238E27FC236}">
                <a16:creationId xmlns:a16="http://schemas.microsoft.com/office/drawing/2014/main" xmlns="" id="{799B2E98-37C2-450B-A27B-8BA14BEA890A}"/>
              </a:ext>
            </a:extLst>
          </p:cNvPr>
          <p:cNvSpPr/>
          <p:nvPr/>
        </p:nvSpPr>
        <p:spPr>
          <a:xfrm>
            <a:off x="253218" y="439271"/>
            <a:ext cx="11704320" cy="6235849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7">
            <a:extLst>
              <a:ext uri="{FF2B5EF4-FFF2-40B4-BE49-F238E27FC236}">
                <a16:creationId xmlns:a16="http://schemas.microsoft.com/office/drawing/2014/main" xmlns="" id="{1D65D324-9E1E-4B94-A981-75356A075F64}"/>
              </a:ext>
            </a:extLst>
          </p:cNvPr>
          <p:cNvSpPr/>
          <p:nvPr/>
        </p:nvSpPr>
        <p:spPr>
          <a:xfrm>
            <a:off x="2295525" y="150620"/>
            <a:ext cx="7486650" cy="63042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26307" y="162272"/>
                <a:ext cx="236289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36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307" y="162272"/>
                <a:ext cx="2362890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10350" y="162272"/>
                <a:ext cx="239168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50" y="162272"/>
                <a:ext cx="2391680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1102081" y="1069700"/>
                <a:ext cx="9873537" cy="8320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81" y="1069700"/>
                <a:ext cx="9873537" cy="8320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1102081" y="2031725"/>
                <a:ext cx="1012770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𝟖𝟒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81" y="2031725"/>
                <a:ext cx="10127709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61053" y="2949844"/>
                <a:ext cx="4366324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𝟖𝟒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053" y="2949844"/>
                <a:ext cx="4366324" cy="6881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35212" y="2928098"/>
                <a:ext cx="3747308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212" y="2928098"/>
                <a:ext cx="3747308" cy="6881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72598" y="4021633"/>
                <a:ext cx="5127366" cy="12930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ru-RU" sz="4000" b="1" dirty="0"/>
                            <m:t> 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598" y="4021633"/>
                <a:ext cx="5127366" cy="12930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062479" y="4390763"/>
                <a:ext cx="2090188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479" y="4390763"/>
                <a:ext cx="2090188" cy="688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22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5">
            <a:extLst>
              <a:ext uri="{FF2B5EF4-FFF2-40B4-BE49-F238E27FC236}">
                <a16:creationId xmlns:a16="http://schemas.microsoft.com/office/drawing/2014/main" xmlns="" id="{799B2E98-37C2-450B-A27B-8BA14BEA890A}"/>
              </a:ext>
            </a:extLst>
          </p:cNvPr>
          <p:cNvSpPr/>
          <p:nvPr/>
        </p:nvSpPr>
        <p:spPr>
          <a:xfrm>
            <a:off x="253218" y="439271"/>
            <a:ext cx="11704320" cy="5847229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7">
            <a:extLst>
              <a:ext uri="{FF2B5EF4-FFF2-40B4-BE49-F238E27FC236}">
                <a16:creationId xmlns:a16="http://schemas.microsoft.com/office/drawing/2014/main" xmlns="" id="{1D65D324-9E1E-4B94-A981-75356A075F64}"/>
              </a:ext>
            </a:extLst>
          </p:cNvPr>
          <p:cNvSpPr/>
          <p:nvPr/>
        </p:nvSpPr>
        <p:spPr>
          <a:xfrm>
            <a:off x="2295525" y="150620"/>
            <a:ext cx="7486650" cy="744730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16782" y="179321"/>
                <a:ext cx="262289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782" y="179321"/>
                <a:ext cx="2622898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00825" y="179321"/>
                <a:ext cx="265399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25" y="179321"/>
                <a:ext cx="2653996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4499871" y="989769"/>
                <a:ext cx="307795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871" y="989769"/>
                <a:ext cx="307795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673456" y="1736496"/>
                <a:ext cx="2775632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56" y="1736496"/>
                <a:ext cx="2775632" cy="886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4054457" y="1699337"/>
                <a:ext cx="3751733" cy="9140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457" y="1699337"/>
                <a:ext cx="3751733" cy="9140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8591347" y="1708668"/>
                <a:ext cx="3016082" cy="895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347" y="1708668"/>
                <a:ext cx="3016082" cy="8953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1640967" y="2813740"/>
                <a:ext cx="54352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967" y="2813740"/>
                <a:ext cx="5435206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74471" y="2766379"/>
                <a:ext cx="2090188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471" y="2766379"/>
                <a:ext cx="2090188" cy="688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1045342" y="3445371"/>
                <a:ext cx="10139122" cy="87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𝟐𝟏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42" y="3445371"/>
                <a:ext cx="10139122" cy="8747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1847770" y="4475070"/>
                <a:ext cx="8251618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770" y="4475070"/>
                <a:ext cx="8251618" cy="6294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: скругленные углы 7">
                <a:extLst>
                  <a:ext uri="{FF2B5EF4-FFF2-40B4-BE49-F238E27FC236}">
                    <a16:creationId xmlns:a16="http://schemas.microsoft.com/office/drawing/2014/main" xmlns="" id="{1D65D324-9E1E-4B94-A981-75356A075F64}"/>
                  </a:ext>
                </a:extLst>
              </p:cNvPr>
              <p:cNvSpPr/>
              <p:nvPr/>
            </p:nvSpPr>
            <p:spPr>
              <a:xfrm>
                <a:off x="1045341" y="5872438"/>
                <a:ext cx="10562087" cy="800296"/>
              </a:xfrm>
              <a:prstGeom prst="roundRect">
                <a:avLst>
                  <a:gd name="adj" fmla="val 41748"/>
                </a:avLst>
              </a:prstGeom>
              <a:gradFill>
                <a:gsLst>
                  <a:gs pos="0">
                    <a:srgbClr val="92D050"/>
                  </a:gs>
                  <a:gs pos="100000">
                    <a:srgbClr val="92D050"/>
                  </a:gs>
                  <a:gs pos="53000">
                    <a:schemeClr val="bg1"/>
                  </a:gs>
                </a:gsLst>
                <a:lin ang="5400000" scaled="1"/>
              </a:gradFill>
              <a:ln>
                <a:solidFill>
                  <a:srgbClr val="33CC33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Ответ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: скругленные углы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D65D324-9E1E-4B94-A981-75356A075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41" y="5872438"/>
                <a:ext cx="10562087" cy="800296"/>
              </a:xfrm>
              <a:prstGeom prst="roundRect">
                <a:avLst>
                  <a:gd name="adj" fmla="val 41748"/>
                </a:avLst>
              </a:prstGeom>
              <a:blipFill rotWithShape="1">
                <a:blip r:embed="rId12"/>
                <a:stretch>
                  <a:fillRect t="-5797" b="-21739"/>
                </a:stretch>
              </a:blipFill>
              <a:ln>
                <a:solidFill>
                  <a:srgbClr val="33CC3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9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17" grpId="0"/>
      <p:bldP spid="18" grpId="0"/>
      <p:bldP spid="20" grpId="0"/>
      <p:bldP spid="21" grpId="0"/>
      <p:bldP spid="22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C2E114-8608-49C2-85BA-43468F4E3BA2}"/>
              </a:ext>
            </a:extLst>
          </p:cNvPr>
          <p:cNvSpPr txBox="1"/>
          <p:nvPr/>
        </p:nvSpPr>
        <p:spPr>
          <a:xfrm>
            <a:off x="1021406" y="154809"/>
            <a:ext cx="10149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самостоятельного выполнения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10958010"/>
              </p:ext>
            </p:extLst>
          </p:nvPr>
        </p:nvGraphicFramePr>
        <p:xfrm>
          <a:off x="1895553" y="1496469"/>
          <a:ext cx="5301129" cy="495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: скругленные углы 3">
            <a:extLst>
              <a:ext uri="{FF2B5EF4-FFF2-40B4-BE49-F238E27FC236}">
                <a16:creationId xmlns:a16="http://schemas.microsoft.com/office/drawing/2014/main" xmlns="" id="{2FAB8F5E-DCBE-48DC-89F6-8BAB56A141F4}"/>
              </a:ext>
            </a:extLst>
          </p:cNvPr>
          <p:cNvSpPr/>
          <p:nvPr/>
        </p:nvSpPr>
        <p:spPr>
          <a:xfrm>
            <a:off x="253218" y="1273924"/>
            <a:ext cx="11704320" cy="5401196"/>
          </a:xfrm>
          <a:prstGeom prst="roundRect">
            <a:avLst>
              <a:gd name="adj" fmla="val 31795"/>
            </a:avLst>
          </a:prstGeom>
          <a:ln w="57150">
            <a:solidFill>
              <a:srgbClr val="33CC33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15401" t="10451" r="15508" b="18086"/>
          <a:stretch/>
        </p:blipFill>
        <p:spPr>
          <a:xfrm flipH="1">
            <a:off x="7995139" y="3573450"/>
            <a:ext cx="3962399" cy="3133310"/>
          </a:xfrm>
          <a:prstGeom prst="ellipse">
            <a:avLst/>
          </a:prstGeom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41555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0CFFB1-3B67-4C1B-982E-FAE1882AD53F}"/>
              </a:ext>
            </a:extLst>
          </p:cNvPr>
          <p:cNvSpPr txBox="1"/>
          <p:nvPr/>
        </p:nvSpPr>
        <p:spPr>
          <a:xfrm>
            <a:off x="495300" y="1937774"/>
            <a:ext cx="5936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Данную точку называют </a:t>
            </a:r>
            <a:r>
              <a:rPr lang="ru-RU" sz="3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центром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а данное расстояние называется </a:t>
            </a:r>
            <a:r>
              <a:rPr lang="ru-RU" sz="3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радиусом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8FBC13-A1FE-4DC1-82CD-ABC5E0C84570}"/>
              </a:ext>
            </a:extLst>
          </p:cNvPr>
          <p:cNvSpPr txBox="1"/>
          <p:nvPr/>
        </p:nvSpPr>
        <p:spPr>
          <a:xfrm>
            <a:off x="10592702" y="2515051"/>
            <a:ext cx="136005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радиус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90DD442-BDCF-4E4E-B1FF-F9DEB2474326}"/>
              </a:ext>
            </a:extLst>
          </p:cNvPr>
          <p:cNvSpPr txBox="1"/>
          <p:nvPr/>
        </p:nvSpPr>
        <p:spPr>
          <a:xfrm>
            <a:off x="10702332" y="1757368"/>
            <a:ext cx="114916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хорда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876476E-C335-43B3-B8EB-BF8EA95FE6F3}"/>
              </a:ext>
            </a:extLst>
          </p:cNvPr>
          <p:cNvSpPr txBox="1"/>
          <p:nvPr/>
        </p:nvSpPr>
        <p:spPr>
          <a:xfrm>
            <a:off x="10432401" y="2896097"/>
            <a:ext cx="113332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954557-D539-46F6-BFE8-067D7228C111}"/>
              </a:ext>
            </a:extLst>
          </p:cNvPr>
          <p:cNvSpPr txBox="1"/>
          <p:nvPr/>
        </p:nvSpPr>
        <p:spPr>
          <a:xfrm>
            <a:off x="10385743" y="3671648"/>
            <a:ext cx="157179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диаметр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5">
            <a:extLst>
              <a:ext uri="{FF2B5EF4-FFF2-40B4-BE49-F238E27FC236}">
                <a16:creationId xmlns:a16="http://schemas.microsoft.com/office/drawing/2014/main" xmlns="" id="{799B2E98-37C2-450B-A27B-8BA14BEA890A}"/>
              </a:ext>
            </a:extLst>
          </p:cNvPr>
          <p:cNvSpPr/>
          <p:nvPr/>
        </p:nvSpPr>
        <p:spPr>
          <a:xfrm>
            <a:off x="253218" y="600075"/>
            <a:ext cx="11704320" cy="6075045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7">
            <a:extLst>
              <a:ext uri="{FF2B5EF4-FFF2-40B4-BE49-F238E27FC236}">
                <a16:creationId xmlns:a16="http://schemas.microsoft.com/office/drawing/2014/main" xmlns="" id="{1D65D324-9E1E-4B94-A981-75356A075F64}"/>
              </a:ext>
            </a:extLst>
          </p:cNvPr>
          <p:cNvSpPr/>
          <p:nvPr/>
        </p:nvSpPr>
        <p:spPr>
          <a:xfrm>
            <a:off x="3298847" y="152400"/>
            <a:ext cx="6631536" cy="80029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Элементы шара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 flipH="1">
            <a:off x="121841" y="152400"/>
            <a:ext cx="2334919" cy="1664677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Овал 3"/>
          <p:cNvSpPr/>
          <p:nvPr/>
        </p:nvSpPr>
        <p:spPr>
          <a:xfrm>
            <a:off x="6652135" y="1494385"/>
            <a:ext cx="3396243" cy="3263153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Арка 5"/>
          <p:cNvSpPr/>
          <p:nvPr/>
        </p:nvSpPr>
        <p:spPr>
          <a:xfrm>
            <a:off x="7111945" y="1743050"/>
            <a:ext cx="2476622" cy="620318"/>
          </a:xfrm>
          <a:prstGeom prst="blockArc">
            <a:avLst>
              <a:gd name="adj1" fmla="val 10924035"/>
              <a:gd name="adj2" fmla="val 21557893"/>
              <a:gd name="adj3" fmla="val 0"/>
            </a:avLst>
          </a:prstGeom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 flipV="1">
            <a:off x="7111945" y="1653963"/>
            <a:ext cx="2476622" cy="756417"/>
          </a:xfrm>
          <a:prstGeom prst="blockArc">
            <a:avLst>
              <a:gd name="adj1" fmla="val 10876861"/>
              <a:gd name="adj2" fmla="val 21541728"/>
              <a:gd name="adj3" fmla="val 0"/>
            </a:avLst>
          </a:prstGeom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>
            <a:off x="6676958" y="2585976"/>
            <a:ext cx="3371420" cy="1071354"/>
          </a:xfrm>
          <a:prstGeom prst="blockArc">
            <a:avLst>
              <a:gd name="adj1" fmla="val 10924035"/>
              <a:gd name="adj2" fmla="val 21557893"/>
              <a:gd name="adj3" fmla="val 0"/>
            </a:avLst>
          </a:prstGeom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 flipV="1">
            <a:off x="6676958" y="2513785"/>
            <a:ext cx="3371420" cy="1196821"/>
          </a:xfrm>
          <a:prstGeom prst="blockArc">
            <a:avLst>
              <a:gd name="adj1" fmla="val 10876861"/>
              <a:gd name="adj2" fmla="val 21541728"/>
              <a:gd name="adj3" fmla="val 0"/>
            </a:avLst>
          </a:prstGeom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978313" y="1772861"/>
            <a:ext cx="838200" cy="604825"/>
          </a:xfrm>
          <a:prstGeom prst="line">
            <a:avLst/>
          </a:prstGeom>
          <a:ln w="38100">
            <a:solidFill>
              <a:srgbClr val="00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770531" y="2653525"/>
            <a:ext cx="1053834" cy="1018123"/>
          </a:xfrm>
          <a:prstGeom prst="line">
            <a:avLst/>
          </a:prstGeom>
          <a:ln w="38100">
            <a:solidFill>
              <a:srgbClr val="00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8338187" y="2681459"/>
            <a:ext cx="854460" cy="478747"/>
          </a:xfrm>
          <a:prstGeom prst="line">
            <a:avLst/>
          </a:prstGeom>
          <a:ln w="38100">
            <a:solidFill>
              <a:srgbClr val="00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423931" y="2039276"/>
            <a:ext cx="2147029" cy="4070"/>
          </a:xfrm>
          <a:prstGeom prst="line">
            <a:avLst/>
          </a:prstGeom>
          <a:ln w="38100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9010478" y="2802272"/>
            <a:ext cx="1494094" cy="63"/>
          </a:xfrm>
          <a:prstGeom prst="line">
            <a:avLst/>
          </a:prstGeom>
          <a:ln w="38100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332872" y="3167276"/>
            <a:ext cx="1943603" cy="24817"/>
          </a:xfrm>
          <a:prstGeom prst="line">
            <a:avLst/>
          </a:prstGeom>
          <a:ln w="38100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705598" y="3519825"/>
            <a:ext cx="1634915" cy="402846"/>
          </a:xfrm>
          <a:prstGeom prst="line">
            <a:avLst/>
          </a:prstGeom>
          <a:ln w="38100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8261162" y="3125961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8332872" y="2000726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25269" y="4916299"/>
            <a:ext cx="113602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Любой отрезок, соединяющий центр шара с точкой шаровой поверхности, также называют </a:t>
            </a:r>
            <a:r>
              <a:rPr lang="ru-RU" sz="3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радиусом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0752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0CFFB1-3B67-4C1B-982E-FAE1882AD53F}"/>
              </a:ext>
            </a:extLst>
          </p:cNvPr>
          <p:cNvSpPr txBox="1"/>
          <p:nvPr/>
        </p:nvSpPr>
        <p:spPr>
          <a:xfrm>
            <a:off x="378927" y="1887235"/>
            <a:ext cx="600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8FBC13-A1FE-4DC1-82CD-ABC5E0C84570}"/>
              </a:ext>
            </a:extLst>
          </p:cNvPr>
          <p:cNvSpPr txBox="1"/>
          <p:nvPr/>
        </p:nvSpPr>
        <p:spPr>
          <a:xfrm>
            <a:off x="10672539" y="2956154"/>
            <a:ext cx="136005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радиус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90DD442-BDCF-4E4E-B1FF-F9DEB2474326}"/>
              </a:ext>
            </a:extLst>
          </p:cNvPr>
          <p:cNvSpPr txBox="1"/>
          <p:nvPr/>
        </p:nvSpPr>
        <p:spPr>
          <a:xfrm>
            <a:off x="10782169" y="2198471"/>
            <a:ext cx="114916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хорда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876476E-C335-43B3-B8EB-BF8EA95FE6F3}"/>
              </a:ext>
            </a:extLst>
          </p:cNvPr>
          <p:cNvSpPr txBox="1"/>
          <p:nvPr/>
        </p:nvSpPr>
        <p:spPr>
          <a:xfrm>
            <a:off x="10512238" y="3337200"/>
            <a:ext cx="113332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954557-D539-46F6-BFE8-067D7228C111}"/>
              </a:ext>
            </a:extLst>
          </p:cNvPr>
          <p:cNvSpPr txBox="1"/>
          <p:nvPr/>
        </p:nvSpPr>
        <p:spPr>
          <a:xfrm>
            <a:off x="10420350" y="4112751"/>
            <a:ext cx="151098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диаметр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5">
            <a:extLst>
              <a:ext uri="{FF2B5EF4-FFF2-40B4-BE49-F238E27FC236}">
                <a16:creationId xmlns:a16="http://schemas.microsoft.com/office/drawing/2014/main" xmlns="" id="{799B2E98-37C2-450B-A27B-8BA14BEA890A}"/>
              </a:ext>
            </a:extLst>
          </p:cNvPr>
          <p:cNvSpPr/>
          <p:nvPr/>
        </p:nvSpPr>
        <p:spPr>
          <a:xfrm>
            <a:off x="253218" y="600075"/>
            <a:ext cx="11704320" cy="6075045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7">
            <a:extLst>
              <a:ext uri="{FF2B5EF4-FFF2-40B4-BE49-F238E27FC236}">
                <a16:creationId xmlns:a16="http://schemas.microsoft.com/office/drawing/2014/main" xmlns="" id="{1D65D324-9E1E-4B94-A981-75356A075F64}"/>
              </a:ext>
            </a:extLst>
          </p:cNvPr>
          <p:cNvSpPr/>
          <p:nvPr/>
        </p:nvSpPr>
        <p:spPr>
          <a:xfrm>
            <a:off x="3298847" y="152400"/>
            <a:ext cx="6631536" cy="80029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Элементы шара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 flipH="1">
            <a:off x="121842" y="152400"/>
            <a:ext cx="2140709" cy="1664677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Овал 3"/>
          <p:cNvSpPr/>
          <p:nvPr/>
        </p:nvSpPr>
        <p:spPr>
          <a:xfrm>
            <a:off x="6731972" y="1935488"/>
            <a:ext cx="3396243" cy="3263153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Арка 5"/>
          <p:cNvSpPr/>
          <p:nvPr/>
        </p:nvSpPr>
        <p:spPr>
          <a:xfrm>
            <a:off x="7191782" y="2198471"/>
            <a:ext cx="2476622" cy="620318"/>
          </a:xfrm>
          <a:prstGeom prst="blockArc">
            <a:avLst>
              <a:gd name="adj1" fmla="val 10924035"/>
              <a:gd name="adj2" fmla="val 21557893"/>
              <a:gd name="adj3" fmla="val 0"/>
            </a:avLst>
          </a:prstGeom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 flipV="1">
            <a:off x="7191782" y="2095066"/>
            <a:ext cx="2476622" cy="756417"/>
          </a:xfrm>
          <a:prstGeom prst="blockArc">
            <a:avLst>
              <a:gd name="adj1" fmla="val 10876861"/>
              <a:gd name="adj2" fmla="val 21541728"/>
              <a:gd name="adj3" fmla="val 0"/>
            </a:avLst>
          </a:prstGeom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>
            <a:off x="6756795" y="3041397"/>
            <a:ext cx="3371420" cy="1071354"/>
          </a:xfrm>
          <a:prstGeom prst="blockArc">
            <a:avLst>
              <a:gd name="adj1" fmla="val 10924035"/>
              <a:gd name="adj2" fmla="val 21557893"/>
              <a:gd name="adj3" fmla="val 0"/>
            </a:avLst>
          </a:prstGeom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 flipV="1">
            <a:off x="6756795" y="2954888"/>
            <a:ext cx="3371420" cy="1196821"/>
          </a:xfrm>
          <a:prstGeom prst="blockArc">
            <a:avLst>
              <a:gd name="adj1" fmla="val 10876861"/>
              <a:gd name="adj2" fmla="val 21541728"/>
              <a:gd name="adj3" fmla="val 0"/>
            </a:avLst>
          </a:prstGeom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058150" y="2213964"/>
            <a:ext cx="838200" cy="604825"/>
          </a:xfrm>
          <a:prstGeom prst="line">
            <a:avLst/>
          </a:prstGeom>
          <a:ln w="38100">
            <a:solidFill>
              <a:srgbClr val="00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850368" y="3094628"/>
            <a:ext cx="1053834" cy="1018123"/>
          </a:xfrm>
          <a:prstGeom prst="line">
            <a:avLst/>
          </a:prstGeom>
          <a:ln w="38100">
            <a:solidFill>
              <a:srgbClr val="00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8418024" y="3122562"/>
            <a:ext cx="854460" cy="478747"/>
          </a:xfrm>
          <a:prstGeom prst="line">
            <a:avLst/>
          </a:prstGeom>
          <a:ln w="38100">
            <a:solidFill>
              <a:srgbClr val="00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503768" y="2480379"/>
            <a:ext cx="2147029" cy="4070"/>
          </a:xfrm>
          <a:prstGeom prst="line">
            <a:avLst/>
          </a:prstGeom>
          <a:ln w="38100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9090315" y="3243375"/>
            <a:ext cx="1494094" cy="63"/>
          </a:xfrm>
          <a:prstGeom prst="line">
            <a:avLst/>
          </a:prstGeom>
          <a:ln w="38100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412709" y="3608379"/>
            <a:ext cx="1943603" cy="24817"/>
          </a:xfrm>
          <a:prstGeom prst="line">
            <a:avLst/>
          </a:prstGeom>
          <a:ln w="38100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785435" y="3960928"/>
            <a:ext cx="1634915" cy="402846"/>
          </a:xfrm>
          <a:prstGeom prst="line">
            <a:avLst/>
          </a:prstGeom>
          <a:ln w="38100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8340999" y="3567064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8412709" y="2441829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91143" y="4152368"/>
            <a:ext cx="5995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3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60CFFB1-3B67-4C1B-982E-FAE1882AD53F}"/>
              </a:ext>
            </a:extLst>
          </p:cNvPr>
          <p:cNvSpPr txBox="1"/>
          <p:nvPr/>
        </p:nvSpPr>
        <p:spPr>
          <a:xfrm>
            <a:off x="558538" y="1807860"/>
            <a:ext cx="597229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Отрезок, проходящий через центр шара и соединяющий две его точки, называют </a:t>
            </a:r>
            <a:r>
              <a:rPr lang="ru-RU" sz="3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диаметром шара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0CFFB1-3B67-4C1B-982E-FAE1882AD53F}"/>
              </a:ext>
            </a:extLst>
          </p:cNvPr>
          <p:cNvSpPr txBox="1"/>
          <p:nvPr/>
        </p:nvSpPr>
        <p:spPr>
          <a:xfrm>
            <a:off x="697662" y="1516300"/>
            <a:ext cx="94112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Границу шара называют </a:t>
            </a:r>
            <a:r>
              <a:rPr lang="ru-RU" sz="3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шаровой поверхностью или сферой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5">
            <a:extLst>
              <a:ext uri="{FF2B5EF4-FFF2-40B4-BE49-F238E27FC236}">
                <a16:creationId xmlns:a16="http://schemas.microsoft.com/office/drawing/2014/main" xmlns="" id="{799B2E98-37C2-450B-A27B-8BA14BEA890A}"/>
              </a:ext>
            </a:extLst>
          </p:cNvPr>
          <p:cNvSpPr/>
          <p:nvPr/>
        </p:nvSpPr>
        <p:spPr>
          <a:xfrm>
            <a:off x="253218" y="600075"/>
            <a:ext cx="11704320" cy="6075045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7">
            <a:extLst>
              <a:ext uri="{FF2B5EF4-FFF2-40B4-BE49-F238E27FC236}">
                <a16:creationId xmlns:a16="http://schemas.microsoft.com/office/drawing/2014/main" xmlns="" id="{1D65D324-9E1E-4B94-A981-75356A075F64}"/>
              </a:ext>
            </a:extLst>
          </p:cNvPr>
          <p:cNvSpPr/>
          <p:nvPr/>
        </p:nvSpPr>
        <p:spPr>
          <a:xfrm>
            <a:off x="2826326" y="152399"/>
            <a:ext cx="6317673" cy="83233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Поверхность шара или сфера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60CFFB1-3B67-4C1B-982E-FAE1882AD53F}"/>
              </a:ext>
            </a:extLst>
          </p:cNvPr>
          <p:cNvSpPr txBox="1"/>
          <p:nvPr/>
        </p:nvSpPr>
        <p:spPr>
          <a:xfrm>
            <a:off x="697662" y="3192204"/>
            <a:ext cx="10363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Точками сферы являются все точки шара на расстоянии , равном его радиусу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716877" y="152399"/>
            <a:ext cx="2293515" cy="1885721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3143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060CFFB1-3B67-4C1B-982E-FAE1882AD53F}"/>
                  </a:ext>
                </a:extLst>
              </p:cNvPr>
              <p:cNvSpPr txBox="1"/>
              <p:nvPr/>
            </p:nvSpPr>
            <p:spPr>
              <a:xfrm>
                <a:off x="397743" y="1652438"/>
                <a:ext cx="5976306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Координаты произвольной точки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9900CC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</m:t>
                    </m:r>
                    <m:r>
                      <a:rPr lang="en-US" sz="36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36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36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36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36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en-US" sz="36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сферы  радиуса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с центром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9900CC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600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600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600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600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</m:d>
                  </m:oMath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в точке  удовлетворяет уравнению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60CFFB1-3B67-4C1B-982E-FAE1882AD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43" y="1652438"/>
                <a:ext cx="5976306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3058" t="-2304" r="-3058" b="-49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2093932" y="5458699"/>
                <a:ext cx="821359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solidFill>
                                <a:srgbClr val="99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000" b="1" i="1" smtClean="0">
                                  <a:solidFill>
                                    <a:srgbClr val="99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932" y="5458699"/>
                <a:ext cx="8213595" cy="629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: скругленные углы 5">
            <a:extLst>
              <a:ext uri="{FF2B5EF4-FFF2-40B4-BE49-F238E27FC236}">
                <a16:creationId xmlns:a16="http://schemas.microsoft.com/office/drawing/2014/main" xmlns="" id="{799B2E98-37C2-450B-A27B-8BA14BEA890A}"/>
              </a:ext>
            </a:extLst>
          </p:cNvPr>
          <p:cNvSpPr/>
          <p:nvPr/>
        </p:nvSpPr>
        <p:spPr>
          <a:xfrm>
            <a:off x="253218" y="600075"/>
            <a:ext cx="11704320" cy="6075045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869683" y="152399"/>
            <a:ext cx="2140709" cy="1664677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2" name="Прямоугольник: скругленные углы 7">
            <a:extLst>
              <a:ext uri="{FF2B5EF4-FFF2-40B4-BE49-F238E27FC236}">
                <a16:creationId xmlns:a16="http://schemas.microsoft.com/office/drawing/2014/main" xmlns="" id="{1D65D324-9E1E-4B94-A981-75356A075F64}"/>
              </a:ext>
            </a:extLst>
          </p:cNvPr>
          <p:cNvSpPr/>
          <p:nvPr/>
        </p:nvSpPr>
        <p:spPr>
          <a:xfrm>
            <a:off x="3299237" y="184442"/>
            <a:ext cx="5612281" cy="80029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Уравнение сферы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7432431" y="1817076"/>
            <a:ext cx="11723" cy="2426678"/>
          </a:xfrm>
          <a:prstGeom prst="straightConnector1">
            <a:avLst/>
          </a:prstGeom>
          <a:ln w="5715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432431" y="4243754"/>
            <a:ext cx="2555631" cy="0"/>
          </a:xfrm>
          <a:prstGeom prst="straightConnector1">
            <a:avLst/>
          </a:prstGeom>
          <a:ln w="5715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545077" y="4243754"/>
            <a:ext cx="899078" cy="681881"/>
          </a:xfrm>
          <a:prstGeom prst="straightConnector1">
            <a:avLst/>
          </a:prstGeom>
          <a:ln w="5715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57125" y="1586399"/>
                <a:ext cx="2677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125" y="1586399"/>
                <a:ext cx="26770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988062" y="4030654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062" y="4030654"/>
                <a:ext cx="29655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74049" y="4409226"/>
                <a:ext cx="2885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049" y="4409226"/>
                <a:ext cx="28854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24686" y="4235035"/>
                <a:ext cx="344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686" y="4235035"/>
                <a:ext cx="34464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402319" y="1836162"/>
                <a:ext cx="16248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𝒛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319" y="1836162"/>
                <a:ext cx="162486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9837044" y="2651206"/>
                <a:ext cx="1732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7044" y="2651206"/>
                <a:ext cx="173246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Овал 26"/>
          <p:cNvSpPr/>
          <p:nvPr/>
        </p:nvSpPr>
        <p:spPr>
          <a:xfrm>
            <a:off x="7819291" y="2324484"/>
            <a:ext cx="1851181" cy="1748875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Арка 27"/>
          <p:cNvSpPr/>
          <p:nvPr/>
        </p:nvSpPr>
        <p:spPr>
          <a:xfrm>
            <a:off x="7832565" y="2780972"/>
            <a:ext cx="1813147" cy="620318"/>
          </a:xfrm>
          <a:prstGeom prst="blockArc">
            <a:avLst>
              <a:gd name="adj1" fmla="val 10924035"/>
              <a:gd name="adj2" fmla="val 75518"/>
              <a:gd name="adj3" fmla="val 0"/>
            </a:avLst>
          </a:prstGeom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Арка 28"/>
          <p:cNvSpPr/>
          <p:nvPr/>
        </p:nvSpPr>
        <p:spPr>
          <a:xfrm flipV="1">
            <a:off x="7832565" y="2743379"/>
            <a:ext cx="1813146" cy="776977"/>
          </a:xfrm>
          <a:prstGeom prst="blockArc">
            <a:avLst>
              <a:gd name="adj1" fmla="val 10876861"/>
              <a:gd name="adj2" fmla="val 21541728"/>
              <a:gd name="adj3" fmla="val 0"/>
            </a:avLst>
          </a:prstGeom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8784283" y="2573451"/>
            <a:ext cx="296174" cy="558417"/>
          </a:xfrm>
          <a:prstGeom prst="line">
            <a:avLst/>
          </a:prstGeom>
          <a:ln w="38100">
            <a:solidFill>
              <a:srgbClr val="FF33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9040636" y="2496854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731069" y="3116052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8840401" y="2952644"/>
            <a:ext cx="1112698" cy="203815"/>
          </a:xfrm>
          <a:prstGeom prst="line">
            <a:avLst/>
          </a:prstGeom>
          <a:ln w="38100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7385144" y="4189219"/>
            <a:ext cx="94573" cy="1003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Арка 21"/>
          <p:cNvSpPr/>
          <p:nvPr/>
        </p:nvSpPr>
        <p:spPr>
          <a:xfrm>
            <a:off x="7973170" y="4301560"/>
            <a:ext cx="1851492" cy="620318"/>
          </a:xfrm>
          <a:prstGeom prst="blockArc">
            <a:avLst>
              <a:gd name="adj1" fmla="val 10924035"/>
              <a:gd name="adj2" fmla="val 21558776"/>
              <a:gd name="adj3" fmla="val 0"/>
            </a:avLst>
          </a:prstGeom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060CFFB1-3B67-4C1B-982E-FAE1882AD53F}"/>
                  </a:ext>
                </a:extLst>
              </p:cNvPr>
              <p:cNvSpPr txBox="1"/>
              <p:nvPr/>
            </p:nvSpPr>
            <p:spPr>
              <a:xfrm>
                <a:off x="558938" y="1579911"/>
                <a:ext cx="710820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Если центр сферы расположен в точке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и радиус равен 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600" b="1" i="0" smtClean="0">
                        <a:solidFill>
                          <a:srgbClr val="9900CC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, то уравнение имеет вид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60CFFB1-3B67-4C1B-982E-FAE1882AD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38" y="1579911"/>
                <a:ext cx="7108201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2659" t="-3958" r="-2573" b="-8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1965827" y="4809623"/>
                <a:ext cx="421326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solidFill>
                                <a:srgbClr val="99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827" y="4809623"/>
                <a:ext cx="4213269" cy="629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: скругленные углы 5">
            <a:extLst>
              <a:ext uri="{FF2B5EF4-FFF2-40B4-BE49-F238E27FC236}">
                <a16:creationId xmlns:a16="http://schemas.microsoft.com/office/drawing/2014/main" xmlns="" id="{799B2E98-37C2-450B-A27B-8BA14BEA890A}"/>
              </a:ext>
            </a:extLst>
          </p:cNvPr>
          <p:cNvSpPr/>
          <p:nvPr/>
        </p:nvSpPr>
        <p:spPr>
          <a:xfrm>
            <a:off x="253218" y="600075"/>
            <a:ext cx="11704320" cy="6075045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869683" y="152399"/>
            <a:ext cx="2140709" cy="1664677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2" name="Прямоугольник: скругленные углы 7">
            <a:extLst>
              <a:ext uri="{FF2B5EF4-FFF2-40B4-BE49-F238E27FC236}">
                <a16:creationId xmlns:a16="http://schemas.microsoft.com/office/drawing/2014/main" xmlns="" id="{1D65D324-9E1E-4B94-A981-75356A075F64}"/>
              </a:ext>
            </a:extLst>
          </p:cNvPr>
          <p:cNvSpPr/>
          <p:nvPr/>
        </p:nvSpPr>
        <p:spPr>
          <a:xfrm>
            <a:off x="3299237" y="184442"/>
            <a:ext cx="5612281" cy="80029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Уравнение сферы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8906677" y="2146695"/>
            <a:ext cx="11723" cy="2426678"/>
          </a:xfrm>
          <a:prstGeom prst="straightConnector1">
            <a:avLst/>
          </a:prstGeom>
          <a:ln w="5715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906677" y="4573373"/>
            <a:ext cx="2555631" cy="0"/>
          </a:xfrm>
          <a:prstGeom prst="straightConnector1">
            <a:avLst/>
          </a:prstGeom>
          <a:ln w="5715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7816431" y="4573373"/>
            <a:ext cx="1101969" cy="984738"/>
          </a:xfrm>
          <a:prstGeom prst="straightConnector1">
            <a:avLst/>
          </a:prstGeom>
          <a:ln w="5715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631371" y="1916018"/>
                <a:ext cx="2677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371" y="1916018"/>
                <a:ext cx="26770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462308" y="4360273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2308" y="4360273"/>
                <a:ext cx="29655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019323" y="5312952"/>
                <a:ext cx="2885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323" y="5312952"/>
                <a:ext cx="28854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798932" y="4564654"/>
                <a:ext cx="344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932" y="4564654"/>
                <a:ext cx="34464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Овал 20"/>
          <p:cNvSpPr/>
          <p:nvPr/>
        </p:nvSpPr>
        <p:spPr>
          <a:xfrm>
            <a:off x="7973481" y="3690216"/>
            <a:ext cx="1851181" cy="1748875"/>
          </a:xfrm>
          <a:prstGeom prst="ellipse">
            <a:avLst/>
          </a:prstGeom>
          <a:solidFill>
            <a:srgbClr val="00FF00">
              <a:alpha val="23922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Арка 22"/>
          <p:cNvSpPr/>
          <p:nvPr/>
        </p:nvSpPr>
        <p:spPr>
          <a:xfrm flipV="1">
            <a:off x="7973481" y="4176163"/>
            <a:ext cx="1851492" cy="776977"/>
          </a:xfrm>
          <a:prstGeom prst="blockArc">
            <a:avLst>
              <a:gd name="adj1" fmla="val 10876861"/>
              <a:gd name="adj2" fmla="val 21541728"/>
              <a:gd name="adj3" fmla="val 0"/>
            </a:avLst>
          </a:prstGeom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8859390" y="4515710"/>
            <a:ext cx="94573" cy="1003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060CFFB1-3B67-4C1B-982E-FAE1882AD53F}"/>
                  </a:ext>
                </a:extLst>
              </p:cNvPr>
              <p:cNvSpPr txBox="1"/>
              <p:nvPr/>
            </p:nvSpPr>
            <p:spPr>
              <a:xfrm>
                <a:off x="438151" y="1780193"/>
                <a:ext cx="1104108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Координаты точки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</m:t>
                    </m:r>
                    <m:r>
                      <a:rPr lang="en-US" sz="40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0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en-US" sz="40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sz="4000" b="1" dirty="0" smtClean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шара с центром </a:t>
                </a:r>
                <a:r>
                  <a:rPr lang="en-US" sz="4000" b="1" dirty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в точке </a:t>
                </a:r>
                <a14:m>
                  <m:oMath xmlns:m="http://schemas.openxmlformats.org/officeDocument/2006/math">
                    <m:r>
                      <a:rPr lang="ru-RU" sz="4000" b="1" i="0" smtClean="0">
                        <a:solidFill>
                          <a:srgbClr val="9900CC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9900CC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40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40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и радиуса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 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удовлетворяет неравенству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60CFFB1-3B67-4C1B-982E-FAE1882AD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1" y="1780193"/>
                <a:ext cx="11041086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1988" t="-5660" r="-1933" b="-12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1998578" y="4646448"/>
                <a:ext cx="821359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solidFill>
                                <a:srgbClr val="99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000" b="1" i="1" smtClean="0">
                                  <a:solidFill>
                                    <a:srgbClr val="99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578" y="4646448"/>
                <a:ext cx="8213595" cy="629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: скругленные углы 5">
            <a:extLst>
              <a:ext uri="{FF2B5EF4-FFF2-40B4-BE49-F238E27FC236}">
                <a16:creationId xmlns:a16="http://schemas.microsoft.com/office/drawing/2014/main" xmlns="" id="{799B2E98-37C2-450B-A27B-8BA14BEA890A}"/>
              </a:ext>
            </a:extLst>
          </p:cNvPr>
          <p:cNvSpPr/>
          <p:nvPr/>
        </p:nvSpPr>
        <p:spPr>
          <a:xfrm>
            <a:off x="253218" y="600075"/>
            <a:ext cx="11704320" cy="6075045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869683" y="152399"/>
            <a:ext cx="2140709" cy="1664677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2" name="Прямоугольник: скругленные углы 7">
            <a:extLst>
              <a:ext uri="{FF2B5EF4-FFF2-40B4-BE49-F238E27FC236}">
                <a16:creationId xmlns:a16="http://schemas.microsoft.com/office/drawing/2014/main" xmlns="" id="{1D65D324-9E1E-4B94-A981-75356A075F64}"/>
              </a:ext>
            </a:extLst>
          </p:cNvPr>
          <p:cNvSpPr/>
          <p:nvPr/>
        </p:nvSpPr>
        <p:spPr>
          <a:xfrm>
            <a:off x="3299237" y="184442"/>
            <a:ext cx="5612281" cy="80029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Неравенство шара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2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0750" y="3042169"/>
            <a:ext cx="8020049" cy="3238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5">
            <a:extLst>
              <a:ext uri="{FF2B5EF4-FFF2-40B4-BE49-F238E27FC236}">
                <a16:creationId xmlns:a16="http://schemas.microsoft.com/office/drawing/2014/main" xmlns="" id="{799B2E98-37C2-450B-A27B-8BA14BEA890A}"/>
              </a:ext>
            </a:extLst>
          </p:cNvPr>
          <p:cNvSpPr/>
          <p:nvPr/>
        </p:nvSpPr>
        <p:spPr>
          <a:xfrm>
            <a:off x="253218" y="314325"/>
            <a:ext cx="11704320" cy="6360795"/>
          </a:xfrm>
          <a:prstGeom prst="roundRect">
            <a:avLst>
              <a:gd name="adj" fmla="val 929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0CFFB1-3B67-4C1B-982E-FAE1882AD53F}"/>
              </a:ext>
            </a:extLst>
          </p:cNvPr>
          <p:cNvSpPr txBox="1"/>
          <p:nvPr/>
        </p:nvSpPr>
        <p:spPr>
          <a:xfrm>
            <a:off x="400401" y="387662"/>
            <a:ext cx="9216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Шар и сфера являются телами вращения. Их получают при вращении вокруг диаметра полукруга и полуокружности.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732400" y="134470"/>
            <a:ext cx="2340746" cy="1945342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Picture 2" descr="Тела вращения и их сечения – онлайн-тренажер для подготовки к ЕНТ, итоговой  аттестации и ВОУ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726" y="3375204"/>
            <a:ext cx="7177674" cy="26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924</Words>
  <Application>Microsoft Office PowerPoint</Application>
  <PresentationFormat>Произвольный</PresentationFormat>
  <Paragraphs>166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Flesh</cp:lastModifiedBy>
  <cp:revision>97</cp:revision>
  <dcterms:created xsi:type="dcterms:W3CDTF">2021-01-27T04:58:33Z</dcterms:created>
  <dcterms:modified xsi:type="dcterms:W3CDTF">2021-02-15T02:58:14Z</dcterms:modified>
</cp:coreProperties>
</file>