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1"/>
  </p:notesMasterIdLst>
  <p:sldIdLst>
    <p:sldId id="1356" r:id="rId11"/>
    <p:sldId id="1418" r:id="rId12"/>
    <p:sldId id="1419" r:id="rId13"/>
    <p:sldId id="1402" r:id="rId14"/>
    <p:sldId id="1420" r:id="rId15"/>
    <p:sldId id="1421" r:id="rId16"/>
    <p:sldId id="1422" r:id="rId17"/>
    <p:sldId id="1423" r:id="rId18"/>
    <p:sldId id="1416" r:id="rId19"/>
    <p:sldId id="1424" r:id="rId20"/>
    <p:sldId id="1404" r:id="rId21"/>
    <p:sldId id="1425" r:id="rId22"/>
    <p:sldId id="1415" r:id="rId23"/>
    <p:sldId id="1426" r:id="rId24"/>
    <p:sldId id="1427" r:id="rId25"/>
    <p:sldId id="1428" r:id="rId26"/>
    <p:sldId id="1429" r:id="rId27"/>
    <p:sldId id="1430" r:id="rId28"/>
    <p:sldId id="1432" r:id="rId29"/>
    <p:sldId id="1431" r:id="rId30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8"/>
            <p14:sldId id="1419"/>
            <p14:sldId id="1402"/>
            <p14:sldId id="1420"/>
            <p14:sldId id="1421"/>
            <p14:sldId id="1422"/>
            <p14:sldId id="1423"/>
            <p14:sldId id="1416"/>
            <p14:sldId id="1424"/>
            <p14:sldId id="1404"/>
            <p14:sldId id="1425"/>
            <p14:sldId id="1415"/>
            <p14:sldId id="1426"/>
            <p14:sldId id="1427"/>
            <p14:sldId id="1428"/>
            <p14:sldId id="1429"/>
            <p14:sldId id="1430"/>
            <p14:sldId id="1432"/>
            <p14:sldId id="143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99FF"/>
    <a:srgbClr val="5F5F5F"/>
    <a:srgbClr val="808080"/>
    <a:srgbClr val="B2B2B2"/>
    <a:srgbClr val="FF0066"/>
    <a:srgbClr val="000000"/>
    <a:srgbClr val="DDDDDD"/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94" d="100"/>
          <a:sy n="94" d="100"/>
        </p:scale>
        <p:origin x="-396" y="-102"/>
      </p:cViewPr>
      <p:guideLst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6044" y="348917"/>
            <a:ext cx="3789140" cy="852744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 algn="l">
              <a:lnSpc>
                <a:spcPct val="100000"/>
              </a:lnSpc>
              <a:spcBef>
                <a:spcPts val="181"/>
              </a:spcBef>
            </a:pPr>
            <a:r>
              <a:rPr lang="en-US" sz="540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27829" y="1968189"/>
            <a:ext cx="5208367" cy="1453521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fr-FR" sz="2800" dirty="0">
                <a:solidFill>
                  <a:srgbClr val="002060"/>
                </a:solidFill>
                <a:latin typeface="Arial"/>
                <a:cs typeface="Arial"/>
              </a:rPr>
              <a:t>Thème: </a:t>
            </a:r>
            <a:endParaRPr lang="fr-FR" sz="2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fr-FR" sz="2800" b="1" dirty="0" smtClean="0">
                <a:solidFill>
                  <a:srgbClr val="002060"/>
                </a:solidFill>
                <a:latin typeface="Arial"/>
                <a:cs typeface="Arial"/>
              </a:rPr>
              <a:t>Unité 5  </a:t>
            </a:r>
            <a:r>
              <a:rPr lang="fr-FR" sz="2800" b="1" dirty="0">
                <a:solidFill>
                  <a:srgbClr val="002060"/>
                </a:solidFill>
                <a:latin typeface="Arial"/>
                <a:cs typeface="Arial"/>
              </a:rPr>
              <a:t>Leçon </a:t>
            </a:r>
            <a:r>
              <a:rPr lang="fr-FR" sz="2800" b="1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lang="fr-FR" sz="2800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lang="fr-FR" sz="2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fr-FR" sz="2800" b="1" dirty="0" smtClean="0">
                <a:solidFill>
                  <a:srgbClr val="002060"/>
                </a:solidFill>
                <a:latin typeface="Arial"/>
                <a:cs typeface="Arial"/>
              </a:rPr>
              <a:t>La puissance économique</a:t>
            </a:r>
            <a:endParaRPr sz="39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85987" y="1983316"/>
            <a:ext cx="455905" cy="11644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85987" y="3328579"/>
            <a:ext cx="455905" cy="11644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31" y="1620976"/>
            <a:ext cx="2696828" cy="3522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object 27"/>
          <p:cNvGrpSpPr/>
          <p:nvPr/>
        </p:nvGrpSpPr>
        <p:grpSpPr>
          <a:xfrm>
            <a:off x="7632340" y="367436"/>
            <a:ext cx="938507" cy="859547"/>
            <a:chOff x="4686759" y="212868"/>
            <a:chExt cx="634365" cy="634365"/>
          </a:xfrm>
        </p:grpSpPr>
        <p:sp>
          <p:nvSpPr>
            <p:cNvPr id="12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30"/>
          <p:cNvSpPr txBox="1"/>
          <p:nvPr/>
        </p:nvSpPr>
        <p:spPr>
          <a:xfrm>
            <a:off x="7815454" y="484529"/>
            <a:ext cx="554501" cy="354563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31"/>
          <p:cNvSpPr txBox="1"/>
          <p:nvPr/>
        </p:nvSpPr>
        <p:spPr>
          <a:xfrm>
            <a:off x="7693857" y="830403"/>
            <a:ext cx="834336" cy="212221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300" spc="-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fr-FR" sz="1300" spc="-5" dirty="0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lang="fr-FR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734"/>
          <a:stretch/>
        </p:blipFill>
        <p:spPr bwMode="auto">
          <a:xfrm>
            <a:off x="2954" y="123478"/>
            <a:ext cx="8928483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5" b="13551"/>
          <a:stretch/>
        </p:blipFill>
        <p:spPr>
          <a:xfrm>
            <a:off x="2123728" y="3039802"/>
            <a:ext cx="3528392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8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466" y="171374"/>
            <a:ext cx="8269998" cy="526512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200" dirty="0" err="1" smtClean="0"/>
              <a:t>Activités</a:t>
            </a:r>
            <a:r>
              <a:rPr lang="en-US" sz="3200" dirty="0" smtClean="0"/>
              <a:t> </a:t>
            </a:r>
            <a:r>
              <a:rPr lang="en-US" sz="3200" dirty="0" err="1" smtClean="0"/>
              <a:t>d’analyse</a:t>
            </a:r>
            <a:r>
              <a:rPr lang="en-US" sz="3200" dirty="0" smtClean="0"/>
              <a:t> (</a:t>
            </a:r>
            <a:r>
              <a:rPr lang="en-US" sz="3200" dirty="0" smtClean="0"/>
              <a:t>p. </a:t>
            </a:r>
            <a:r>
              <a:rPr lang="en-US" sz="3200" dirty="0" smtClean="0"/>
              <a:t>92</a:t>
            </a:r>
            <a:r>
              <a:rPr lang="en-US" sz="3200" dirty="0" smtClean="0"/>
              <a:t>) </a:t>
            </a:r>
            <a:endParaRPr sz="3200" dirty="0"/>
          </a:p>
        </p:txBody>
      </p:sp>
      <p:pic>
        <p:nvPicPr>
          <p:cNvPr id="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8" y="972637"/>
            <a:ext cx="3132162" cy="4265068"/>
          </a:xfrm>
          <a:prstGeom prst="rect">
            <a:avLst/>
          </a:prstGeom>
        </p:spPr>
      </p:pic>
      <p:grpSp>
        <p:nvGrpSpPr>
          <p:cNvPr id="92" name="Group 34"/>
          <p:cNvGrpSpPr/>
          <p:nvPr/>
        </p:nvGrpSpPr>
        <p:grpSpPr>
          <a:xfrm>
            <a:off x="4150194" y="4000617"/>
            <a:ext cx="4345158" cy="757587"/>
            <a:chOff x="9214210" y="3646879"/>
            <a:chExt cx="5585716" cy="1010240"/>
          </a:xfrm>
        </p:grpSpPr>
        <p:sp>
          <p:nvSpPr>
            <p:cNvPr id="93" name="Rectangle 12"/>
            <p:cNvSpPr/>
            <p:nvPr/>
          </p:nvSpPr>
          <p:spPr>
            <a:xfrm>
              <a:off x="10383436" y="3646879"/>
              <a:ext cx="4416490" cy="45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98">
                <a:defRPr/>
              </a:pPr>
              <a:r>
                <a:rPr lang="en-US" sz="1600" kern="0" dirty="0" err="1" smtClean="0">
                  <a:solidFill>
                    <a:srgbClr val="57565A"/>
                  </a:solidFill>
                </a:rPr>
                <a:t>Trouvez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 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le </a:t>
              </a:r>
              <a:r>
                <a:rPr lang="en-US" sz="1600" kern="0" dirty="0" err="1" smtClean="0">
                  <a:solidFill>
                    <a:srgbClr val="57565A"/>
                  </a:solidFill>
                </a:rPr>
                <a:t>synonyme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 des mots</a:t>
              </a:r>
              <a:endParaRPr lang="en-US" sz="1600" kern="0" dirty="0">
                <a:solidFill>
                  <a:srgbClr val="57565A"/>
                </a:solidFill>
              </a:endParaRPr>
            </a:p>
          </p:txBody>
        </p:sp>
        <p:sp>
          <p:nvSpPr>
            <p:cNvPr id="94" name="Oval 15"/>
            <p:cNvSpPr/>
            <p:nvPr/>
          </p:nvSpPr>
          <p:spPr>
            <a:xfrm>
              <a:off x="9214210" y="3724103"/>
              <a:ext cx="933016" cy="933016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98">
                <a:defRPr/>
              </a:pPr>
              <a:r>
                <a:rPr lang="en-US" sz="2400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Open Sans Light"/>
                </a:rPr>
                <a:t>4</a:t>
              </a:r>
              <a:endPara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 Light"/>
              </a:endParaRPr>
            </a:p>
          </p:txBody>
        </p:sp>
      </p:grpSp>
      <p:grpSp>
        <p:nvGrpSpPr>
          <p:cNvPr id="96" name="Group 33"/>
          <p:cNvGrpSpPr/>
          <p:nvPr/>
        </p:nvGrpSpPr>
        <p:grpSpPr>
          <a:xfrm>
            <a:off x="4067117" y="1206913"/>
            <a:ext cx="4536247" cy="830997"/>
            <a:chOff x="7064773" y="1054361"/>
            <a:chExt cx="5205082" cy="1108131"/>
          </a:xfrm>
        </p:grpSpPr>
        <p:sp>
          <p:nvSpPr>
            <p:cNvPr id="97" name="Rectangle 11"/>
            <p:cNvSpPr/>
            <p:nvPr/>
          </p:nvSpPr>
          <p:spPr>
            <a:xfrm>
              <a:off x="8117100" y="1054361"/>
              <a:ext cx="4152755" cy="1108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98">
                <a:defRPr/>
              </a:pPr>
              <a:r>
                <a:rPr lang="en-US" sz="1600" kern="0" dirty="0" err="1" smtClean="0">
                  <a:solidFill>
                    <a:srgbClr val="57565A"/>
                  </a:solidFill>
                </a:rPr>
                <a:t>Relevez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 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du 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document </a:t>
              </a:r>
              <a:r>
                <a:rPr lang="en-US" sz="1600" kern="0" dirty="0" err="1" smtClean="0">
                  <a:solidFill>
                    <a:srgbClr val="57565A"/>
                  </a:solidFill>
                </a:rPr>
                <a:t>l’origine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 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du  mot 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“</a:t>
              </a:r>
              <a:r>
                <a:rPr lang="en-US" sz="1600" kern="0" dirty="0" err="1" smtClean="0">
                  <a:solidFill>
                    <a:srgbClr val="57565A"/>
                  </a:solidFill>
                </a:rPr>
                <a:t>économie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” 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et les types 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de  </a:t>
              </a:r>
              <a:r>
                <a:rPr lang="en-US" sz="1600" kern="0" dirty="0" err="1" smtClean="0">
                  <a:solidFill>
                    <a:srgbClr val="57565A"/>
                  </a:solidFill>
                </a:rPr>
                <a:t>l’économie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.</a:t>
              </a:r>
              <a:endParaRPr lang="en-US" sz="1600" kern="0" dirty="0">
                <a:solidFill>
                  <a:srgbClr val="57565A"/>
                </a:solidFill>
              </a:endParaRPr>
            </a:p>
          </p:txBody>
        </p:sp>
        <p:sp>
          <p:nvSpPr>
            <p:cNvPr id="98" name="Oval 17"/>
            <p:cNvSpPr/>
            <p:nvPr/>
          </p:nvSpPr>
          <p:spPr>
            <a:xfrm>
              <a:off x="7064773" y="1110443"/>
              <a:ext cx="933016" cy="933016"/>
            </a:xfrm>
            <a:prstGeom prst="ellipse">
              <a:avLst/>
            </a:prstGeom>
            <a:solidFill>
              <a:srgbClr val="51C3C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defTabSz="914298">
                <a:defRPr/>
              </a:pPr>
              <a:r>
                <a:rPr lang="en-US" sz="2400" b="1" kern="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Open Sans Light"/>
                </a:rPr>
                <a:t>1</a:t>
              </a:r>
              <a:endParaRPr lang="en-US" sz="24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 Light"/>
              </a:endParaRPr>
            </a:p>
          </p:txBody>
        </p:sp>
      </p:grpSp>
      <p:grpSp>
        <p:nvGrpSpPr>
          <p:cNvPr id="100" name="Group 35"/>
          <p:cNvGrpSpPr/>
          <p:nvPr/>
        </p:nvGrpSpPr>
        <p:grpSpPr>
          <a:xfrm>
            <a:off x="4150193" y="3176868"/>
            <a:ext cx="4222564" cy="699676"/>
            <a:chOff x="11774267" y="5570524"/>
            <a:chExt cx="5630087" cy="933016"/>
          </a:xfrm>
        </p:grpSpPr>
        <p:sp>
          <p:nvSpPr>
            <p:cNvPr id="101" name="Rectangle 13"/>
            <p:cNvSpPr/>
            <p:nvPr/>
          </p:nvSpPr>
          <p:spPr>
            <a:xfrm>
              <a:off x="13049765" y="5662735"/>
              <a:ext cx="4354589" cy="45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98">
                <a:defRPr/>
              </a:pPr>
              <a:r>
                <a:rPr lang="en-US" sz="1600" kern="0" dirty="0" err="1" smtClean="0">
                  <a:solidFill>
                    <a:srgbClr val="57565A"/>
                  </a:solidFill>
                </a:rPr>
                <a:t>Trouvez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 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le contraire des mots</a:t>
              </a:r>
              <a:endParaRPr lang="en-US" sz="1600" kern="0" dirty="0">
                <a:solidFill>
                  <a:srgbClr val="57565A"/>
                </a:solidFill>
              </a:endParaRPr>
            </a:p>
          </p:txBody>
        </p:sp>
        <p:sp>
          <p:nvSpPr>
            <p:cNvPr id="102" name="Oval 19"/>
            <p:cNvSpPr/>
            <p:nvPr/>
          </p:nvSpPr>
          <p:spPr>
            <a:xfrm>
              <a:off x="11774267" y="5570524"/>
              <a:ext cx="933016" cy="933016"/>
            </a:xfrm>
            <a:prstGeom prst="ellipse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98">
                <a:defRPr/>
              </a:pPr>
              <a:r>
                <a:rPr lang="en-US" sz="2400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Open Sans Light"/>
                </a:rPr>
                <a:t>3</a:t>
              </a:r>
              <a:endPara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 Light"/>
              </a:endParaRPr>
            </a:p>
          </p:txBody>
        </p:sp>
      </p:grpSp>
      <p:grpSp>
        <p:nvGrpSpPr>
          <p:cNvPr id="104" name="Group 36"/>
          <p:cNvGrpSpPr/>
          <p:nvPr/>
        </p:nvGrpSpPr>
        <p:grpSpPr>
          <a:xfrm>
            <a:off x="4256566" y="2285975"/>
            <a:ext cx="4238786" cy="584775"/>
            <a:chOff x="10241137" y="1965202"/>
            <a:chExt cx="5651715" cy="779796"/>
          </a:xfrm>
        </p:grpSpPr>
        <p:sp>
          <p:nvSpPr>
            <p:cNvPr id="105" name="Rectangle 14"/>
            <p:cNvSpPr/>
            <p:nvPr/>
          </p:nvSpPr>
          <p:spPr>
            <a:xfrm>
              <a:off x="11211348" y="1965202"/>
              <a:ext cx="4681504" cy="779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98">
                <a:defRPr/>
              </a:pPr>
              <a:r>
                <a:rPr lang="en-US" sz="1600" kern="0" dirty="0" smtClean="0">
                  <a:solidFill>
                    <a:srgbClr val="57565A"/>
                  </a:solidFill>
                </a:rPr>
                <a:t>Comment </a:t>
              </a:r>
              <a:r>
                <a:rPr lang="en-US" sz="1600" kern="0" dirty="0" err="1" smtClean="0">
                  <a:solidFill>
                    <a:srgbClr val="57565A"/>
                  </a:solidFill>
                </a:rPr>
                <a:t>s’appelle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 le </a:t>
              </a:r>
              <a:r>
                <a:rPr lang="en-US" sz="1600" kern="0" dirty="0" err="1" smtClean="0">
                  <a:solidFill>
                    <a:srgbClr val="57565A"/>
                  </a:solidFill>
                </a:rPr>
                <a:t>résultat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 de la  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bonne  </a:t>
              </a:r>
              <a:r>
                <a:rPr lang="en-US" sz="1600" kern="0" dirty="0" err="1" smtClean="0">
                  <a:solidFill>
                    <a:srgbClr val="57565A"/>
                  </a:solidFill>
                </a:rPr>
                <a:t>conduite</a:t>
              </a:r>
              <a:r>
                <a:rPr lang="en-US" sz="1600" kern="0" dirty="0" smtClean="0">
                  <a:solidFill>
                    <a:srgbClr val="57565A"/>
                  </a:solidFill>
                </a:rPr>
                <a:t>?</a:t>
              </a:r>
              <a:endParaRPr lang="en-US" sz="1600" kern="0" dirty="0">
                <a:solidFill>
                  <a:srgbClr val="57565A"/>
                </a:solidFill>
              </a:endParaRPr>
            </a:p>
          </p:txBody>
        </p:sp>
        <p:grpSp>
          <p:nvGrpSpPr>
            <p:cNvPr id="108" name="Group 22"/>
            <p:cNvGrpSpPr/>
            <p:nvPr/>
          </p:nvGrpSpPr>
          <p:grpSpPr>
            <a:xfrm>
              <a:off x="10241137" y="2241496"/>
              <a:ext cx="405063" cy="405063"/>
              <a:chOff x="12284075" y="-1800225"/>
              <a:chExt cx="1062037" cy="1062038"/>
            </a:xfrm>
          </p:grpSpPr>
          <p:sp>
            <p:nvSpPr>
              <p:cNvPr id="109" name="Freeform 20"/>
              <p:cNvSpPr>
                <a:spLocks noEditPoints="1"/>
              </p:cNvSpPr>
              <p:nvPr/>
            </p:nvSpPr>
            <p:spPr bwMode="auto">
              <a:xfrm>
                <a:off x="12284075" y="-1800225"/>
                <a:ext cx="1062037" cy="1062038"/>
              </a:xfrm>
              <a:custGeom>
                <a:avLst/>
                <a:gdLst>
                  <a:gd name="T0" fmla="*/ 143 w 173"/>
                  <a:gd name="T1" fmla="*/ 173 h 173"/>
                  <a:gd name="T2" fmla="*/ 30 w 173"/>
                  <a:gd name="T3" fmla="*/ 173 h 173"/>
                  <a:gd name="T4" fmla="*/ 0 w 173"/>
                  <a:gd name="T5" fmla="*/ 143 h 173"/>
                  <a:gd name="T6" fmla="*/ 0 w 173"/>
                  <a:gd name="T7" fmla="*/ 30 h 173"/>
                  <a:gd name="T8" fmla="*/ 30 w 173"/>
                  <a:gd name="T9" fmla="*/ 0 h 173"/>
                  <a:gd name="T10" fmla="*/ 143 w 173"/>
                  <a:gd name="T11" fmla="*/ 0 h 173"/>
                  <a:gd name="T12" fmla="*/ 173 w 173"/>
                  <a:gd name="T13" fmla="*/ 30 h 173"/>
                  <a:gd name="T14" fmla="*/ 173 w 173"/>
                  <a:gd name="T15" fmla="*/ 143 h 173"/>
                  <a:gd name="T16" fmla="*/ 143 w 173"/>
                  <a:gd name="T17" fmla="*/ 173 h 173"/>
                  <a:gd name="T18" fmla="*/ 30 w 173"/>
                  <a:gd name="T19" fmla="*/ 5 h 173"/>
                  <a:gd name="T20" fmla="*/ 5 w 173"/>
                  <a:gd name="T21" fmla="*/ 30 h 173"/>
                  <a:gd name="T22" fmla="*/ 5 w 173"/>
                  <a:gd name="T23" fmla="*/ 143 h 173"/>
                  <a:gd name="T24" fmla="*/ 30 w 173"/>
                  <a:gd name="T25" fmla="*/ 168 h 173"/>
                  <a:gd name="T26" fmla="*/ 143 w 173"/>
                  <a:gd name="T27" fmla="*/ 168 h 173"/>
                  <a:gd name="T28" fmla="*/ 169 w 173"/>
                  <a:gd name="T29" fmla="*/ 143 h 173"/>
                  <a:gd name="T30" fmla="*/ 169 w 173"/>
                  <a:gd name="T31" fmla="*/ 30 h 173"/>
                  <a:gd name="T32" fmla="*/ 143 w 173"/>
                  <a:gd name="T33" fmla="*/ 5 h 173"/>
                  <a:gd name="T34" fmla="*/ 30 w 173"/>
                  <a:gd name="T35" fmla="*/ 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173">
                    <a:moveTo>
                      <a:pt x="143" y="173"/>
                    </a:moveTo>
                    <a:cubicBezTo>
                      <a:pt x="30" y="173"/>
                      <a:pt x="30" y="173"/>
                      <a:pt x="30" y="173"/>
                    </a:cubicBezTo>
                    <a:cubicBezTo>
                      <a:pt x="14" y="173"/>
                      <a:pt x="0" y="160"/>
                      <a:pt x="0" y="143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4"/>
                      <a:pt x="14" y="0"/>
                      <a:pt x="30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60" y="0"/>
                      <a:pt x="173" y="14"/>
                      <a:pt x="173" y="30"/>
                    </a:cubicBezTo>
                    <a:cubicBezTo>
                      <a:pt x="173" y="143"/>
                      <a:pt x="173" y="143"/>
                      <a:pt x="173" y="143"/>
                    </a:cubicBezTo>
                    <a:cubicBezTo>
                      <a:pt x="173" y="160"/>
                      <a:pt x="160" y="173"/>
                      <a:pt x="143" y="173"/>
                    </a:cubicBezTo>
                    <a:close/>
                    <a:moveTo>
                      <a:pt x="30" y="5"/>
                    </a:moveTo>
                    <a:cubicBezTo>
                      <a:pt x="16" y="5"/>
                      <a:pt x="5" y="16"/>
                      <a:pt x="5" y="30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5" y="157"/>
                      <a:pt x="16" y="168"/>
                      <a:pt x="30" y="168"/>
                    </a:cubicBezTo>
                    <a:cubicBezTo>
                      <a:pt x="143" y="168"/>
                      <a:pt x="143" y="168"/>
                      <a:pt x="143" y="168"/>
                    </a:cubicBezTo>
                    <a:cubicBezTo>
                      <a:pt x="157" y="168"/>
                      <a:pt x="169" y="157"/>
                      <a:pt x="169" y="143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69" y="16"/>
                      <a:pt x="157" y="5"/>
                      <a:pt x="143" y="5"/>
                    </a:cubicBez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0" name="Freeform 21"/>
              <p:cNvSpPr>
                <a:spLocks/>
              </p:cNvSpPr>
              <p:nvPr/>
            </p:nvSpPr>
            <p:spPr bwMode="auto">
              <a:xfrm>
                <a:off x="12284075" y="-1284288"/>
                <a:ext cx="1062037" cy="30163"/>
              </a:xfrm>
              <a:custGeom>
                <a:avLst/>
                <a:gdLst>
                  <a:gd name="T0" fmla="*/ 171 w 173"/>
                  <a:gd name="T1" fmla="*/ 5 h 5"/>
                  <a:gd name="T2" fmla="*/ 3 w 173"/>
                  <a:gd name="T3" fmla="*/ 5 h 5"/>
                  <a:gd name="T4" fmla="*/ 0 w 173"/>
                  <a:gd name="T5" fmla="*/ 3 h 5"/>
                  <a:gd name="T6" fmla="*/ 3 w 173"/>
                  <a:gd name="T7" fmla="*/ 0 h 5"/>
                  <a:gd name="T8" fmla="*/ 171 w 173"/>
                  <a:gd name="T9" fmla="*/ 0 h 5"/>
                  <a:gd name="T10" fmla="*/ 173 w 173"/>
                  <a:gd name="T11" fmla="*/ 3 h 5"/>
                  <a:gd name="T12" fmla="*/ 171 w 17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5">
                    <a:moveTo>
                      <a:pt x="171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2" y="0"/>
                      <a:pt x="173" y="1"/>
                      <a:pt x="173" y="3"/>
                    </a:cubicBezTo>
                    <a:cubicBezTo>
                      <a:pt x="173" y="4"/>
                      <a:pt x="172" y="5"/>
                      <a:pt x="17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1" name="Freeform 22"/>
              <p:cNvSpPr>
                <a:spLocks/>
              </p:cNvSpPr>
              <p:nvPr/>
            </p:nvSpPr>
            <p:spPr bwMode="auto">
              <a:xfrm>
                <a:off x="12800013" y="-1800225"/>
                <a:ext cx="30162" cy="1062038"/>
              </a:xfrm>
              <a:custGeom>
                <a:avLst/>
                <a:gdLst>
                  <a:gd name="T0" fmla="*/ 3 w 5"/>
                  <a:gd name="T1" fmla="*/ 173 h 173"/>
                  <a:gd name="T2" fmla="*/ 0 w 5"/>
                  <a:gd name="T3" fmla="*/ 171 h 173"/>
                  <a:gd name="T4" fmla="*/ 0 w 5"/>
                  <a:gd name="T5" fmla="*/ 2 h 173"/>
                  <a:gd name="T6" fmla="*/ 3 w 5"/>
                  <a:gd name="T7" fmla="*/ 0 h 173"/>
                  <a:gd name="T8" fmla="*/ 5 w 5"/>
                  <a:gd name="T9" fmla="*/ 2 h 173"/>
                  <a:gd name="T10" fmla="*/ 5 w 5"/>
                  <a:gd name="T11" fmla="*/ 171 h 173"/>
                  <a:gd name="T12" fmla="*/ 3 w 5"/>
                  <a:gd name="T1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3">
                    <a:moveTo>
                      <a:pt x="3" y="173"/>
                    </a:moveTo>
                    <a:cubicBezTo>
                      <a:pt x="1" y="173"/>
                      <a:pt x="0" y="172"/>
                      <a:pt x="0" y="17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71"/>
                      <a:pt x="5" y="171"/>
                      <a:pt x="5" y="171"/>
                    </a:cubicBezTo>
                    <a:cubicBezTo>
                      <a:pt x="5" y="172"/>
                      <a:pt x="4" y="173"/>
                      <a:pt x="3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2" name="Freeform 23"/>
              <p:cNvSpPr>
                <a:spLocks/>
              </p:cNvSpPr>
              <p:nvPr/>
            </p:nvSpPr>
            <p:spPr bwMode="auto">
              <a:xfrm>
                <a:off x="12941300" y="-1536700"/>
                <a:ext cx="269875" cy="30163"/>
              </a:xfrm>
              <a:custGeom>
                <a:avLst/>
                <a:gdLst>
                  <a:gd name="T0" fmla="*/ 41 w 44"/>
                  <a:gd name="T1" fmla="*/ 5 h 5"/>
                  <a:gd name="T2" fmla="*/ 2 w 44"/>
                  <a:gd name="T3" fmla="*/ 5 h 5"/>
                  <a:gd name="T4" fmla="*/ 0 w 44"/>
                  <a:gd name="T5" fmla="*/ 3 h 5"/>
                  <a:gd name="T6" fmla="*/ 2 w 44"/>
                  <a:gd name="T7" fmla="*/ 0 h 5"/>
                  <a:gd name="T8" fmla="*/ 41 w 44"/>
                  <a:gd name="T9" fmla="*/ 0 h 5"/>
                  <a:gd name="T10" fmla="*/ 44 w 44"/>
                  <a:gd name="T11" fmla="*/ 3 h 5"/>
                  <a:gd name="T12" fmla="*/ 41 w 4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">
                    <a:moveTo>
                      <a:pt x="41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4" y="1"/>
                      <a:pt x="44" y="3"/>
                    </a:cubicBezTo>
                    <a:cubicBezTo>
                      <a:pt x="44" y="4"/>
                      <a:pt x="43" y="5"/>
                      <a:pt x="4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3" name="Freeform 24"/>
              <p:cNvSpPr>
                <a:spLocks/>
              </p:cNvSpPr>
              <p:nvPr/>
            </p:nvSpPr>
            <p:spPr bwMode="auto">
              <a:xfrm>
                <a:off x="12425363" y="-1543050"/>
                <a:ext cx="263525" cy="31750"/>
              </a:xfrm>
              <a:custGeom>
                <a:avLst/>
                <a:gdLst>
                  <a:gd name="T0" fmla="*/ 41 w 43"/>
                  <a:gd name="T1" fmla="*/ 5 h 5"/>
                  <a:gd name="T2" fmla="*/ 2 w 43"/>
                  <a:gd name="T3" fmla="*/ 5 h 5"/>
                  <a:gd name="T4" fmla="*/ 0 w 43"/>
                  <a:gd name="T5" fmla="*/ 3 h 5"/>
                  <a:gd name="T6" fmla="*/ 2 w 43"/>
                  <a:gd name="T7" fmla="*/ 0 h 5"/>
                  <a:gd name="T8" fmla="*/ 41 w 43"/>
                  <a:gd name="T9" fmla="*/ 0 h 5"/>
                  <a:gd name="T10" fmla="*/ 43 w 43"/>
                  <a:gd name="T11" fmla="*/ 3 h 5"/>
                  <a:gd name="T12" fmla="*/ 41 w 4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">
                    <a:moveTo>
                      <a:pt x="41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3" y="1"/>
                      <a:pt x="43" y="3"/>
                    </a:cubicBezTo>
                    <a:cubicBezTo>
                      <a:pt x="43" y="4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4" name="Freeform 25"/>
              <p:cNvSpPr>
                <a:spLocks/>
              </p:cNvSpPr>
              <p:nvPr/>
            </p:nvSpPr>
            <p:spPr bwMode="auto">
              <a:xfrm>
                <a:off x="12542838" y="-1658938"/>
                <a:ext cx="30162" cy="263525"/>
              </a:xfrm>
              <a:custGeom>
                <a:avLst/>
                <a:gdLst>
                  <a:gd name="T0" fmla="*/ 3 w 5"/>
                  <a:gd name="T1" fmla="*/ 43 h 43"/>
                  <a:gd name="T2" fmla="*/ 0 w 5"/>
                  <a:gd name="T3" fmla="*/ 41 h 43"/>
                  <a:gd name="T4" fmla="*/ 0 w 5"/>
                  <a:gd name="T5" fmla="*/ 2 h 43"/>
                  <a:gd name="T6" fmla="*/ 3 w 5"/>
                  <a:gd name="T7" fmla="*/ 0 h 43"/>
                  <a:gd name="T8" fmla="*/ 5 w 5"/>
                  <a:gd name="T9" fmla="*/ 2 h 43"/>
                  <a:gd name="T10" fmla="*/ 5 w 5"/>
                  <a:gd name="T11" fmla="*/ 41 h 43"/>
                  <a:gd name="T12" fmla="*/ 3 w 5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3">
                    <a:moveTo>
                      <a:pt x="3" y="43"/>
                    </a:moveTo>
                    <a:cubicBezTo>
                      <a:pt x="1" y="43"/>
                      <a:pt x="0" y="42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4" y="43"/>
                      <a:pt x="3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5" name="Freeform 26"/>
              <p:cNvSpPr>
                <a:spLocks/>
              </p:cNvSpPr>
              <p:nvPr/>
            </p:nvSpPr>
            <p:spPr bwMode="auto">
              <a:xfrm>
                <a:off x="12457113" y="-1112838"/>
                <a:ext cx="201612" cy="201613"/>
              </a:xfrm>
              <a:custGeom>
                <a:avLst/>
                <a:gdLst>
                  <a:gd name="T0" fmla="*/ 30 w 33"/>
                  <a:gd name="T1" fmla="*/ 33 h 33"/>
                  <a:gd name="T2" fmla="*/ 29 w 33"/>
                  <a:gd name="T3" fmla="*/ 32 h 33"/>
                  <a:gd name="T4" fmla="*/ 1 w 33"/>
                  <a:gd name="T5" fmla="*/ 5 h 33"/>
                  <a:gd name="T6" fmla="*/ 1 w 33"/>
                  <a:gd name="T7" fmla="*/ 1 h 33"/>
                  <a:gd name="T8" fmla="*/ 4 w 33"/>
                  <a:gd name="T9" fmla="*/ 1 h 33"/>
                  <a:gd name="T10" fmla="*/ 32 w 33"/>
                  <a:gd name="T11" fmla="*/ 29 h 33"/>
                  <a:gd name="T12" fmla="*/ 32 w 33"/>
                  <a:gd name="T13" fmla="*/ 32 h 33"/>
                  <a:gd name="T14" fmla="*/ 30 w 33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3">
                    <a:moveTo>
                      <a:pt x="30" y="33"/>
                    </a:moveTo>
                    <a:cubicBezTo>
                      <a:pt x="30" y="33"/>
                      <a:pt x="29" y="33"/>
                      <a:pt x="29" y="3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1"/>
                      <a:pt x="32" y="32"/>
                    </a:cubicBezTo>
                    <a:cubicBezTo>
                      <a:pt x="32" y="33"/>
                      <a:pt x="31" y="33"/>
                      <a:pt x="3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6" name="Freeform 27"/>
              <p:cNvSpPr>
                <a:spLocks/>
              </p:cNvSpPr>
              <p:nvPr/>
            </p:nvSpPr>
            <p:spPr bwMode="auto">
              <a:xfrm>
                <a:off x="12457113" y="-1112838"/>
                <a:ext cx="201612" cy="201613"/>
              </a:xfrm>
              <a:custGeom>
                <a:avLst/>
                <a:gdLst>
                  <a:gd name="T0" fmla="*/ 3 w 33"/>
                  <a:gd name="T1" fmla="*/ 33 h 33"/>
                  <a:gd name="T2" fmla="*/ 1 w 33"/>
                  <a:gd name="T3" fmla="*/ 32 h 33"/>
                  <a:gd name="T4" fmla="*/ 1 w 33"/>
                  <a:gd name="T5" fmla="*/ 29 h 33"/>
                  <a:gd name="T6" fmla="*/ 29 w 33"/>
                  <a:gd name="T7" fmla="*/ 1 h 33"/>
                  <a:gd name="T8" fmla="*/ 32 w 33"/>
                  <a:gd name="T9" fmla="*/ 1 h 33"/>
                  <a:gd name="T10" fmla="*/ 32 w 33"/>
                  <a:gd name="T11" fmla="*/ 5 h 33"/>
                  <a:gd name="T12" fmla="*/ 4 w 33"/>
                  <a:gd name="T13" fmla="*/ 32 h 33"/>
                  <a:gd name="T14" fmla="*/ 3 w 33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3">
                    <a:moveTo>
                      <a:pt x="3" y="33"/>
                    </a:moveTo>
                    <a:cubicBezTo>
                      <a:pt x="2" y="33"/>
                      <a:pt x="2" y="33"/>
                      <a:pt x="1" y="32"/>
                    </a:cubicBezTo>
                    <a:cubicBezTo>
                      <a:pt x="0" y="31"/>
                      <a:pt x="0" y="30"/>
                      <a:pt x="1" y="29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1" y="0"/>
                      <a:pt x="32" y="1"/>
                    </a:cubicBezTo>
                    <a:cubicBezTo>
                      <a:pt x="33" y="2"/>
                      <a:pt x="33" y="4"/>
                      <a:pt x="32" y="5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3"/>
                      <a:pt x="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  <p:sp>
            <p:nvSpPr>
              <p:cNvPr id="117" name="Freeform 28"/>
              <p:cNvSpPr>
                <a:spLocks/>
              </p:cNvSpPr>
              <p:nvPr/>
            </p:nvSpPr>
            <p:spPr bwMode="auto">
              <a:xfrm>
                <a:off x="12984163" y="-1112838"/>
                <a:ext cx="196850" cy="201613"/>
              </a:xfrm>
              <a:custGeom>
                <a:avLst/>
                <a:gdLst>
                  <a:gd name="T0" fmla="*/ 2 w 32"/>
                  <a:gd name="T1" fmla="*/ 33 h 33"/>
                  <a:gd name="T2" fmla="*/ 0 w 32"/>
                  <a:gd name="T3" fmla="*/ 32 h 33"/>
                  <a:gd name="T4" fmla="*/ 0 w 32"/>
                  <a:gd name="T5" fmla="*/ 29 h 33"/>
                  <a:gd name="T6" fmla="*/ 28 w 32"/>
                  <a:gd name="T7" fmla="*/ 1 h 33"/>
                  <a:gd name="T8" fmla="*/ 31 w 32"/>
                  <a:gd name="T9" fmla="*/ 1 h 33"/>
                  <a:gd name="T10" fmla="*/ 31 w 32"/>
                  <a:gd name="T11" fmla="*/ 5 h 33"/>
                  <a:gd name="T12" fmla="*/ 4 w 32"/>
                  <a:gd name="T13" fmla="*/ 32 h 33"/>
                  <a:gd name="T14" fmla="*/ 2 w 32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3">
                    <a:moveTo>
                      <a:pt x="2" y="33"/>
                    </a:moveTo>
                    <a:cubicBezTo>
                      <a:pt x="1" y="33"/>
                      <a:pt x="1" y="33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0"/>
                      <a:pt x="30" y="0"/>
                      <a:pt x="31" y="1"/>
                    </a:cubicBezTo>
                    <a:cubicBezTo>
                      <a:pt x="32" y="2"/>
                      <a:pt x="32" y="4"/>
                      <a:pt x="31" y="5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3"/>
                      <a:pt x="3" y="33"/>
                      <a:pt x="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14298">
                  <a:defRPr/>
                </a:pPr>
                <a:endParaRPr lang="en-US" sz="2400" kern="0">
                  <a:solidFill>
                    <a:srgbClr val="57565A"/>
                  </a:solidFill>
                </a:endParaRPr>
              </a:p>
            </p:txBody>
          </p:sp>
        </p:grpSp>
      </p:grpSp>
      <p:sp>
        <p:nvSpPr>
          <p:cNvPr id="118" name="Rectangle 37"/>
          <p:cNvSpPr/>
          <p:nvPr/>
        </p:nvSpPr>
        <p:spPr>
          <a:xfrm>
            <a:off x="1030231" y="1350124"/>
            <a:ext cx="2441448" cy="32502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 defTabSz="914298">
              <a:defRPr/>
            </a:pPr>
            <a:endParaRPr lang="en-US" sz="3000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35" name="Oval 17"/>
          <p:cNvSpPr/>
          <p:nvPr/>
        </p:nvSpPr>
        <p:spPr>
          <a:xfrm>
            <a:off x="4076601" y="2216887"/>
            <a:ext cx="813127" cy="699677"/>
          </a:xfrm>
          <a:prstGeom prst="ellipse">
            <a:avLst/>
          </a:prstGeom>
          <a:solidFill>
            <a:srgbClr val="FF99FF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298">
              <a:defRPr/>
            </a:pPr>
            <a:r>
              <a:rPr lang="en-US" sz="24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 Light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1" y="1329804"/>
            <a:ext cx="2441448" cy="32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7"/>
          <p:cNvSpPr/>
          <p:nvPr/>
        </p:nvSpPr>
        <p:spPr>
          <a:xfrm>
            <a:off x="395536" y="267494"/>
            <a:ext cx="813127" cy="699677"/>
          </a:xfrm>
          <a:prstGeom prst="ellipse">
            <a:avLst/>
          </a:prstGeom>
          <a:solidFill>
            <a:srgbClr val="51C3CA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298"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 Light"/>
              </a:rPr>
              <a:t>1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Open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6132" y="20831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Relevez  du  document  l’origine  du  mot  </a:t>
            </a:r>
            <a:r>
              <a:rPr lang="fr-FR" dirty="0" smtClean="0"/>
              <a:t>«économie»  </a:t>
            </a:r>
            <a:r>
              <a:rPr lang="fr-FR" dirty="0" smtClean="0"/>
              <a:t>et  les  types  de  l’économie.  Que  signifient  les  mots:  le  but,  la  fin,  les  moyens  de  l’économie?  Lequel  est  le  principal?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3548" y="1563638"/>
            <a:ext cx="8365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 mot  </a:t>
            </a:r>
            <a:r>
              <a:rPr lang="fr-FR" dirty="0" smtClean="0"/>
              <a:t>«économie»  </a:t>
            </a:r>
            <a:r>
              <a:rPr lang="fr-FR" dirty="0" smtClean="0"/>
              <a:t>provient  de  deux  racines  grecques:  </a:t>
            </a:r>
            <a:r>
              <a:rPr lang="fr-FR" dirty="0" smtClean="0"/>
              <a:t>«oikia»,  </a:t>
            </a:r>
            <a:r>
              <a:rPr lang="fr-FR" dirty="0" smtClean="0"/>
              <a:t>maison;  </a:t>
            </a:r>
            <a:r>
              <a:rPr lang="fr-FR" dirty="0" smtClean="0"/>
              <a:t>«nomos»,  </a:t>
            </a:r>
            <a:r>
              <a:rPr lang="fr-FR" dirty="0" smtClean="0"/>
              <a:t>règle.  Il  y  a  l’économie  domestique  et  l’économie  politique.</a:t>
            </a:r>
          </a:p>
          <a:p>
            <a:r>
              <a:rPr lang="fr-FR" dirty="0" smtClean="0"/>
              <a:t>Le  but,  c’est  la  fin  des  activités  économiques.</a:t>
            </a:r>
          </a:p>
          <a:p>
            <a:r>
              <a:rPr lang="fr-FR" dirty="0" smtClean="0"/>
              <a:t>La  fin,  c’est  le  but  visé,  l’objectif  poursuivi. </a:t>
            </a:r>
          </a:p>
          <a:p>
            <a:r>
              <a:rPr lang="fr-FR" dirty="0" smtClean="0"/>
              <a:t>Les  moyens  de  l’économie  sont   les  procédés,  les  méhodes,  les  actes  posés  pour  atteindre  la  fin.  </a:t>
            </a:r>
          </a:p>
          <a:p>
            <a:r>
              <a:rPr lang="fr-FR" dirty="0" smtClean="0"/>
              <a:t>Tous  les  trois  sont  le  principal:  on  ne  peut  pas  atteindre  son  but  sans  les  moyens  économiques,  c’est  la  bonne  fin  qui  est  le  but  à  atteindre.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63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7"/>
          <p:cNvSpPr/>
          <p:nvPr/>
        </p:nvSpPr>
        <p:spPr>
          <a:xfrm>
            <a:off x="467544" y="231490"/>
            <a:ext cx="813127" cy="699677"/>
          </a:xfrm>
          <a:prstGeom prst="ellipse">
            <a:avLst/>
          </a:prstGeom>
          <a:solidFill>
            <a:srgbClr val="FF99FF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298">
              <a:defRPr/>
            </a:pPr>
            <a:r>
              <a:rPr lang="en-US" sz="24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Open Sans Light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7644" y="284836"/>
            <a:ext cx="768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Comment  s’appelle  le  résultat  de  la  bonne  conduite?  Où  on  la  voit?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131590"/>
            <a:ext cx="8439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 résultat  de  la  bonne  conduite,  c’est  sa  fin.  Une  chose  est  bonne  lorsqu’elle  donne  les  résultats  pour  lesquels  elle  est  instituée. </a:t>
            </a:r>
          </a:p>
          <a:p>
            <a:r>
              <a:rPr lang="fr-FR" dirty="0" smtClean="0"/>
              <a:t>On  la  voit  dans  des  affaires  de  la  petite  ou  de  la  grande  maison,  de  la  famille  ou  de  la  nation.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2599554"/>
            <a:ext cx="4355765" cy="21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9"/>
          <p:cNvSpPr/>
          <p:nvPr/>
        </p:nvSpPr>
        <p:spPr>
          <a:xfrm>
            <a:off x="611560" y="267494"/>
            <a:ext cx="699762" cy="699676"/>
          </a:xfrm>
          <a:prstGeom prst="ellipse">
            <a:avLst/>
          </a:prstGeom>
          <a:solidFill>
            <a:srgbClr val="7F7F7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98">
              <a:defRPr/>
            </a:pPr>
            <a:r>
              <a:rPr 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 Light"/>
              </a:rPr>
              <a:t>3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en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652" y="432666"/>
            <a:ext cx="366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Trouvez  le  contraire  des  mots.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167594"/>
            <a:ext cx="39020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a  fin              </a:t>
            </a:r>
            <a:r>
              <a:rPr lang="fr-FR" dirty="0" smtClean="0">
                <a:latin typeface="Arial"/>
                <a:cs typeface="Arial"/>
              </a:rPr>
              <a:t>≠   le  commencement</a:t>
            </a:r>
            <a:endParaRPr lang="fr-FR" dirty="0" smtClean="0"/>
          </a:p>
          <a:p>
            <a:r>
              <a:rPr lang="fr-FR" dirty="0"/>
              <a:t>b</a:t>
            </a:r>
            <a:r>
              <a:rPr lang="fr-FR" dirty="0" smtClean="0"/>
              <a:t>onne            </a:t>
            </a:r>
            <a:r>
              <a:rPr lang="fr-FR" dirty="0" smtClean="0">
                <a:latin typeface="Arial"/>
                <a:cs typeface="Arial"/>
              </a:rPr>
              <a:t>≠   mauvaise</a:t>
            </a:r>
            <a:endParaRPr lang="fr-FR" dirty="0" smtClean="0"/>
          </a:p>
          <a:p>
            <a:r>
              <a:rPr lang="fr-FR" dirty="0" smtClean="0"/>
              <a:t>la  richesse    </a:t>
            </a:r>
            <a:r>
              <a:rPr lang="fr-FR" dirty="0" smtClean="0">
                <a:latin typeface="Arial"/>
                <a:cs typeface="Arial"/>
              </a:rPr>
              <a:t>≠    la  pauvreté</a:t>
            </a:r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ommun,  -e  </a:t>
            </a:r>
            <a:r>
              <a:rPr lang="fr-FR" dirty="0" smtClean="0">
                <a:latin typeface="Arial"/>
                <a:cs typeface="Arial"/>
              </a:rPr>
              <a:t>≠    particulier</a:t>
            </a:r>
            <a:endParaRPr lang="fr-FR" dirty="0" smtClean="0"/>
          </a:p>
          <a:p>
            <a:r>
              <a:rPr lang="fr-FR" dirty="0"/>
              <a:t>d</a:t>
            </a:r>
            <a:r>
              <a:rPr lang="fr-FR" dirty="0" smtClean="0"/>
              <a:t>ernier,  ère   </a:t>
            </a:r>
            <a:r>
              <a:rPr lang="fr-FR" dirty="0" smtClean="0">
                <a:latin typeface="Arial"/>
                <a:cs typeface="Arial"/>
              </a:rPr>
              <a:t>≠   premier,  ère</a:t>
            </a:r>
            <a:endParaRPr lang="fr-FR" dirty="0" smtClean="0"/>
          </a:p>
          <a:p>
            <a:r>
              <a:rPr lang="fr-FR" dirty="0"/>
              <a:t>p</a:t>
            </a:r>
            <a:r>
              <a:rPr lang="fr-FR" dirty="0" smtClean="0"/>
              <a:t>etit               </a:t>
            </a:r>
            <a:r>
              <a:rPr lang="fr-FR" dirty="0" smtClean="0">
                <a:latin typeface="Arial"/>
                <a:cs typeface="Arial"/>
              </a:rPr>
              <a:t>≠    grand</a:t>
            </a:r>
          </a:p>
          <a:p>
            <a:r>
              <a:rPr lang="fr-FR" dirty="0">
                <a:latin typeface="Arial"/>
                <a:cs typeface="Arial"/>
              </a:rPr>
              <a:t>d</a:t>
            </a:r>
            <a:r>
              <a:rPr lang="fr-FR" dirty="0" smtClean="0">
                <a:latin typeface="Arial"/>
                <a:cs typeface="Arial"/>
              </a:rPr>
              <a:t>omestique   ≠    sauvage</a:t>
            </a:r>
          </a:p>
          <a:p>
            <a:r>
              <a:rPr lang="fr-FR" dirty="0">
                <a:latin typeface="Arial"/>
                <a:cs typeface="Arial"/>
              </a:rPr>
              <a:t>u</a:t>
            </a:r>
            <a:r>
              <a:rPr lang="fr-FR" dirty="0" smtClean="0">
                <a:latin typeface="Arial"/>
                <a:cs typeface="Arial"/>
              </a:rPr>
              <a:t>n  ordre       ≠    un  désordre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 b="15395"/>
          <a:stretch/>
        </p:blipFill>
        <p:spPr>
          <a:xfrm>
            <a:off x="5121718" y="589651"/>
            <a:ext cx="3859288" cy="39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2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"/>
          <p:cNvSpPr/>
          <p:nvPr/>
        </p:nvSpPr>
        <p:spPr>
          <a:xfrm>
            <a:off x="467544" y="267494"/>
            <a:ext cx="725798" cy="699676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98">
              <a:defRPr/>
            </a:pPr>
            <a:r>
              <a:rPr 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 Light"/>
              </a:rPr>
              <a:t>4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en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636" y="432666"/>
            <a:ext cx="368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Trouvez  le  synonyme  des  mots.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2035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28491"/>
            <a:ext cx="339708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  but            </a:t>
            </a:r>
            <a:r>
              <a:rPr lang="fr-FR" dirty="0" smtClean="0"/>
              <a:t> </a:t>
            </a:r>
            <a:r>
              <a:rPr lang="fr-FR" dirty="0" smtClean="0">
                <a:latin typeface="Arial"/>
                <a:cs typeface="Arial"/>
              </a:rPr>
              <a:t>=   l’objectif</a:t>
            </a:r>
          </a:p>
          <a:p>
            <a:r>
              <a:rPr lang="fr-FR" dirty="0">
                <a:latin typeface="Arial"/>
                <a:cs typeface="Arial"/>
              </a:rPr>
              <a:t>p</a:t>
            </a:r>
            <a:r>
              <a:rPr lang="fr-FR" dirty="0" smtClean="0">
                <a:latin typeface="Arial"/>
                <a:cs typeface="Arial"/>
              </a:rPr>
              <a:t>lacer             =   mettre,  poser</a:t>
            </a:r>
          </a:p>
          <a:p>
            <a:r>
              <a:rPr lang="fr-FR" dirty="0"/>
              <a:t>l</a:t>
            </a:r>
            <a:r>
              <a:rPr lang="fr-FR" dirty="0" smtClean="0"/>
              <a:t>a  racine        =   l’origine</a:t>
            </a:r>
          </a:p>
          <a:p>
            <a:r>
              <a:rPr lang="fr-FR" dirty="0"/>
              <a:t>u</a:t>
            </a:r>
            <a:r>
              <a:rPr lang="fr-FR" dirty="0" smtClean="0"/>
              <a:t>ne  maison   =   un  foyer</a:t>
            </a:r>
          </a:p>
          <a:p>
            <a:r>
              <a:rPr lang="fr-FR" dirty="0"/>
              <a:t>u</a:t>
            </a:r>
            <a:r>
              <a:rPr lang="fr-FR" dirty="0" smtClean="0"/>
              <a:t>ne  affaire     =  un  travail</a:t>
            </a:r>
          </a:p>
          <a:p>
            <a:r>
              <a:rPr lang="fr-FR" dirty="0"/>
              <a:t>c</a:t>
            </a:r>
            <a:r>
              <a:rPr lang="fr-FR" dirty="0" smtClean="0"/>
              <a:t>ommun,  -e   =  général,  -e</a:t>
            </a:r>
          </a:p>
          <a:p>
            <a:r>
              <a:rPr lang="fr-FR" dirty="0"/>
              <a:t>u</a:t>
            </a:r>
            <a:r>
              <a:rPr lang="fr-FR" dirty="0" smtClean="0"/>
              <a:t>ne  chose     =   un  objet</a:t>
            </a:r>
            <a:endParaRPr lang="fr-FR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28" y="7210"/>
            <a:ext cx="40337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9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" y="0"/>
            <a:ext cx="8784977" cy="50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3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8"/>
          <a:stretch/>
        </p:blipFill>
        <p:spPr bwMode="auto">
          <a:xfrm>
            <a:off x="111350" y="29944"/>
            <a:ext cx="8941891" cy="340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41" l="9966" r="96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5" t="8627" b="9129"/>
          <a:stretch/>
        </p:blipFill>
        <p:spPr>
          <a:xfrm>
            <a:off x="6804248" y="2751770"/>
            <a:ext cx="2357127" cy="2412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7" y="3219822"/>
            <a:ext cx="3238500" cy="18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267494"/>
            <a:ext cx="8112157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/>
              <a:t>Le  compte-rendu  de  la  soirée  scolaire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</a:t>
            </a:r>
            <a:r>
              <a:rPr lang="fr-FR" dirty="0" smtClean="0"/>
              <a:t>a  date  et  l’heure  de  la  soirée;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</a:t>
            </a:r>
            <a:r>
              <a:rPr lang="fr-FR" dirty="0" smtClean="0"/>
              <a:t>e  lieu  où  elle  s’est  déroulée;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les  épruves  que  les  participants  doivent  réussir;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</a:t>
            </a:r>
            <a:r>
              <a:rPr lang="fr-FR" dirty="0" smtClean="0"/>
              <a:t>es   différentes  scènes  de  la  soirée  (soit  des  photos,  soit  une  vidéo);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les  résultats  des  épreuves  notées  par  des  membres  du  jury;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</a:t>
            </a:r>
            <a:r>
              <a:rPr lang="fr-FR" dirty="0" smtClean="0"/>
              <a:t>es  moyens;  etc.   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3" t="24284" r="36626" b="23084"/>
          <a:stretch/>
        </p:blipFill>
        <p:spPr>
          <a:xfrm>
            <a:off x="2231740" y="2535746"/>
            <a:ext cx="3672408" cy="24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247" y="159482"/>
            <a:ext cx="5627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8"/>
            <a:r>
              <a:rPr lang="en-US" sz="2400" b="1" dirty="0">
                <a:solidFill>
                  <a:srgbClr val="FF0000"/>
                </a:solidFill>
              </a:rPr>
              <a:t>Devoir</a:t>
            </a:r>
          </a:p>
          <a:p>
            <a:pPr defTabSz="914298"/>
            <a:r>
              <a:rPr lang="en-US" sz="2400" dirty="0" smtClean="0"/>
              <a:t>Lire </a:t>
            </a:r>
            <a:r>
              <a:rPr lang="en-US" sz="2400" dirty="0" smtClean="0"/>
              <a:t>le </a:t>
            </a:r>
            <a:r>
              <a:rPr lang="en-US" sz="2400" dirty="0" err="1" smtClean="0"/>
              <a:t>texte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smtClean="0"/>
              <a:t>p. </a:t>
            </a:r>
            <a:r>
              <a:rPr lang="en-US" sz="2400" dirty="0" smtClean="0"/>
              <a:t>90</a:t>
            </a:r>
            <a:r>
              <a:rPr lang="en-US" sz="2400" dirty="0" smtClean="0"/>
              <a:t>);</a:t>
            </a:r>
          </a:p>
          <a:p>
            <a:pPr defTabSz="914298"/>
            <a:r>
              <a:rPr lang="en-US" sz="2400" dirty="0" err="1"/>
              <a:t>u</a:t>
            </a:r>
            <a:r>
              <a:rPr lang="en-US" sz="2400" dirty="0" err="1" smtClean="0"/>
              <a:t>tiliser</a:t>
            </a:r>
            <a:r>
              <a:rPr lang="en-US" sz="2400" dirty="0" smtClean="0"/>
              <a:t> </a:t>
            </a:r>
            <a:r>
              <a:rPr lang="en-US" sz="2400" dirty="0" smtClean="0"/>
              <a:t>le </a:t>
            </a:r>
            <a:r>
              <a:rPr lang="en-US" sz="2400" dirty="0" err="1" smtClean="0"/>
              <a:t>modèle</a:t>
            </a:r>
            <a:r>
              <a:rPr lang="en-US" sz="2400" dirty="0" smtClean="0"/>
              <a:t> pour faire le </a:t>
            </a:r>
            <a:r>
              <a:rPr lang="en-US" sz="2400" dirty="0" err="1" smtClean="0"/>
              <a:t>compte-rendu</a:t>
            </a:r>
            <a:r>
              <a:rPr lang="en-US" sz="2400" dirty="0" smtClean="0"/>
              <a:t> de la </a:t>
            </a:r>
            <a:r>
              <a:rPr lang="en-US" sz="2400" dirty="0" err="1" smtClean="0"/>
              <a:t>réunion</a:t>
            </a:r>
            <a:r>
              <a:rPr lang="en-US" sz="2400" dirty="0" smtClean="0"/>
              <a:t>  </a:t>
            </a:r>
            <a:r>
              <a:rPr lang="en-US" sz="2400" dirty="0" smtClean="0"/>
              <a:t>(p. </a:t>
            </a:r>
            <a:r>
              <a:rPr lang="en-US" sz="2400" dirty="0" smtClean="0"/>
              <a:t>93 / slide  </a:t>
            </a:r>
            <a:r>
              <a:rPr lang="en-US" sz="2400" dirty="0" smtClean="0"/>
              <a:t>17).    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0"/>
          <a:stretch/>
        </p:blipFill>
        <p:spPr>
          <a:xfrm>
            <a:off x="2987824" y="2427734"/>
            <a:ext cx="3034696" cy="259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1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992"/>
          <a:stretch/>
        </p:blipFill>
        <p:spPr bwMode="auto">
          <a:xfrm>
            <a:off x="2" y="0"/>
            <a:ext cx="9030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2380" y="19548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p. 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1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0"/>
            <a:ext cx="9072499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47764" y="95157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Merci  </a:t>
            </a:r>
            <a:endParaRPr lang="fr-F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fr-F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pour  </a:t>
            </a:r>
            <a:endParaRPr lang="fr-F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fr-F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votre  </a:t>
            </a:r>
            <a:endParaRPr lang="fr-F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fr-FR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attention!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1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39"/>
          <a:stretch/>
        </p:blipFill>
        <p:spPr bwMode="auto">
          <a:xfrm>
            <a:off x="14307" y="68830"/>
            <a:ext cx="9030619" cy="40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01" y="225984"/>
            <a:ext cx="8688595" cy="417292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fr-FR" sz="2500" dirty="0"/>
              <a:t>Activités </a:t>
            </a:r>
            <a:r>
              <a:rPr lang="fr-FR" sz="2500" dirty="0" smtClean="0"/>
              <a:t>de repérage p</a:t>
            </a:r>
            <a:r>
              <a:rPr lang="fr-FR" sz="2500" dirty="0"/>
              <a:t>. </a:t>
            </a:r>
            <a:r>
              <a:rPr lang="fr-FR" sz="2500" dirty="0" smtClean="0"/>
              <a:t>90 </a:t>
            </a:r>
            <a:endParaRPr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5272010" y="897984"/>
            <a:ext cx="3654448" cy="731355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Lisez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US" sz="19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texte</a:t>
            </a:r>
            <a:r>
              <a:rPr lang="en-US" sz="19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9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construisez</a:t>
            </a:r>
            <a:r>
              <a:rPr lang="en-US" sz="19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 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cluster </a:t>
            </a:r>
            <a:r>
              <a:rPr lang="en-US" sz="19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mot-</a:t>
            </a:r>
            <a:r>
              <a:rPr lang="en-US" sz="19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clé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9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économie</a:t>
            </a:r>
            <a:r>
              <a:rPr lang="en-US" sz="19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900" kern="0" spc="-52" dirty="0">
              <a:solidFill>
                <a:srgbClr val="57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2010" y="2013791"/>
            <a:ext cx="3644287" cy="684015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700" kern="0" spc="-52" dirty="0" err="1">
                <a:solidFill>
                  <a:srgbClr val="57565A"/>
                </a:solidFill>
                <a:latin typeface="Open Sans" panose="020B0606030504020204" pitchFamily="34" charset="0"/>
              </a:rPr>
              <a:t>Relevez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 </a:t>
            </a:r>
            <a:r>
              <a:rPr lang="en-US" sz="17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du document les </a:t>
            </a:r>
            <a:r>
              <a:rPr lang="en-US" sz="1700" kern="0" spc="-52" dirty="0" err="1">
                <a:solidFill>
                  <a:srgbClr val="57565A"/>
                </a:solidFill>
                <a:latin typeface="Open Sans" panose="020B0606030504020204" pitchFamily="34" charset="0"/>
              </a:rPr>
              <a:t>chiffres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:  les </a:t>
            </a:r>
            <a:r>
              <a:rPr lang="en-US" sz="17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années</a:t>
            </a:r>
            <a:r>
              <a:rPr lang="en-US" sz="17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et les </a:t>
            </a:r>
            <a:r>
              <a:rPr lang="en-US" sz="17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pourcentages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.    </a:t>
            </a:r>
            <a:endParaRPr lang="en-US" sz="1700" kern="0" dirty="0">
              <a:solidFill>
                <a:srgbClr val="57565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2010" y="3656127"/>
            <a:ext cx="3644287" cy="1193020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7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Étudiez</a:t>
            </a:r>
            <a:r>
              <a:rPr lang="en-US" sz="17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en-US" sz="17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carte de </a:t>
            </a:r>
            <a:r>
              <a:rPr lang="en-US" sz="17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l’Ouzbékistan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  <a:r>
              <a:rPr lang="en-US" sz="17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Dites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</a:t>
            </a:r>
            <a:r>
              <a:rPr lang="en-US" sz="17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région</a:t>
            </a:r>
            <a:r>
              <a:rPr lang="en-US" sz="17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7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industrie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n-US" sz="17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agriculture </a:t>
            </a:r>
            <a:r>
              <a:rPr lang="en-US" sz="17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7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7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développée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1850" y="2834959"/>
            <a:ext cx="3654448" cy="684015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700" kern="0" spc="-52" dirty="0" err="1">
                <a:solidFill>
                  <a:srgbClr val="57565A"/>
                </a:solidFill>
                <a:latin typeface="Open Sans" panose="020B0606030504020204" pitchFamily="34" charset="0"/>
              </a:rPr>
              <a:t>Définissez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 </a:t>
            </a:r>
            <a:r>
              <a:rPr lang="en-US" sz="17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les causes de 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la  </a:t>
            </a:r>
            <a:r>
              <a:rPr lang="en-US" sz="1700" kern="0" spc="-52" dirty="0" err="1">
                <a:solidFill>
                  <a:srgbClr val="57565A"/>
                </a:solidFill>
                <a:latin typeface="Open Sans" panose="020B0606030504020204" pitchFamily="34" charset="0"/>
              </a:rPr>
              <a:t>croissance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 </a:t>
            </a:r>
            <a:r>
              <a:rPr lang="en-US" sz="17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ou</a:t>
            </a:r>
            <a:r>
              <a:rPr lang="en-US" sz="17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 de la </a:t>
            </a:r>
            <a:r>
              <a:rPr lang="en-US" sz="17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chute.</a:t>
            </a:r>
            <a:r>
              <a:rPr lang="en-US" sz="1700" kern="0" dirty="0">
                <a:solidFill>
                  <a:srgbClr val="57565A"/>
                </a:solidFill>
              </a:rPr>
              <a:t> </a:t>
            </a:r>
          </a:p>
        </p:txBody>
      </p:sp>
      <p:cxnSp>
        <p:nvCxnSpPr>
          <p:cNvPr id="20" name="Straight Connector 9"/>
          <p:cNvCxnSpPr/>
          <p:nvPr/>
        </p:nvCxnSpPr>
        <p:spPr>
          <a:xfrm>
            <a:off x="4409982" y="1187417"/>
            <a:ext cx="0" cy="3301312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4586775" y="1059582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4586775" y="1987413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4586775" y="2915244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4586775" y="3843074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885" b="2065"/>
          <a:stretch/>
        </p:blipFill>
        <p:spPr bwMode="auto">
          <a:xfrm>
            <a:off x="227701" y="1489346"/>
            <a:ext cx="4078220" cy="269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/>
        </p:nvSpPr>
        <p:spPr>
          <a:xfrm>
            <a:off x="627836" y="399869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2911" y="399997"/>
            <a:ext cx="4242394" cy="73135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Construisez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cluster du mot-</a:t>
            </a:r>
            <a:r>
              <a:rPr lang="en-US" sz="19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clé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économie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  </a:t>
            </a:r>
          </a:p>
        </p:txBody>
      </p:sp>
      <p:sp>
        <p:nvSpPr>
          <p:cNvPr id="5" name="Овал 4"/>
          <p:cNvSpPr/>
          <p:nvPr/>
        </p:nvSpPr>
        <p:spPr>
          <a:xfrm>
            <a:off x="4889034" y="1194397"/>
            <a:ext cx="2646913" cy="971632"/>
          </a:xfrm>
          <a:prstGeom prst="ellipse">
            <a:avLst/>
          </a:prstGeom>
          <a:solidFill>
            <a:srgbClr val="B2B2B2"/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fr-FR" sz="2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agriculture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70383" y="3469804"/>
            <a:ext cx="2515120" cy="971632"/>
          </a:xfrm>
          <a:prstGeom prst="ellipse">
            <a:avLst/>
          </a:prstGeom>
          <a:solidFill>
            <a:srgbClr val="B2B2B2"/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fr-FR" sz="2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coton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57078" y="3413492"/>
            <a:ext cx="2629443" cy="971632"/>
          </a:xfrm>
          <a:prstGeom prst="ellipse">
            <a:avLst/>
          </a:prstGeom>
          <a:solidFill>
            <a:srgbClr val="B2B2B2"/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fr-FR" sz="2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pompiers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07243" y="2296600"/>
            <a:ext cx="2257410" cy="971632"/>
          </a:xfrm>
          <a:prstGeom prst="ellipse">
            <a:avLst/>
          </a:prstGeom>
          <a:solidFill>
            <a:srgbClr val="B2B2B2"/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fr-FR" sz="2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service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27943" y="2344046"/>
            <a:ext cx="2888630" cy="971632"/>
          </a:xfrm>
          <a:prstGeom prst="ellipse">
            <a:avLst/>
          </a:prstGeom>
          <a:solidFill>
            <a:srgbClr val="B2B2B2"/>
          </a:solidFill>
          <a:ln w="19050"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fr-FR" sz="2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économie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4266" y="2246232"/>
            <a:ext cx="2286472" cy="971632"/>
          </a:xfrm>
          <a:prstGeom prst="ellipse">
            <a:avLst/>
          </a:prstGeom>
          <a:solidFill>
            <a:srgbClr val="B2B2B2"/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fr-FR" sz="2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produit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92402" y="1194397"/>
            <a:ext cx="2515120" cy="971632"/>
          </a:xfrm>
          <a:prstGeom prst="ellipse">
            <a:avLst/>
          </a:prstGeom>
          <a:solidFill>
            <a:srgbClr val="B2B2B2"/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fr-FR" sz="2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industrie</a:t>
            </a:r>
            <a:endParaRPr lang="ru-RU" sz="2200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>
            <a:endCxn id="17" idx="6"/>
          </p:cNvCxnSpPr>
          <p:nvPr/>
        </p:nvCxnSpPr>
        <p:spPr>
          <a:xfrm flipH="1" flipV="1">
            <a:off x="2770738" y="2732048"/>
            <a:ext cx="361429" cy="1965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00682" y="3217865"/>
            <a:ext cx="415466" cy="19563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6"/>
            <a:endCxn id="15" idx="2"/>
          </p:cNvCxnSpPr>
          <p:nvPr/>
        </p:nvCxnSpPr>
        <p:spPr>
          <a:xfrm flipV="1">
            <a:off x="6016574" y="2782416"/>
            <a:ext cx="390669" cy="4744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3628166" y="2106863"/>
            <a:ext cx="285809" cy="26711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6" idx="7"/>
          </p:cNvCxnSpPr>
          <p:nvPr/>
        </p:nvCxnSpPr>
        <p:spPr>
          <a:xfrm flipV="1">
            <a:off x="5593544" y="2106863"/>
            <a:ext cx="263933" cy="37947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771070" y="3217864"/>
            <a:ext cx="257228" cy="3265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/>
        </p:nvSpPr>
        <p:spPr>
          <a:xfrm>
            <a:off x="631113" y="379681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100" y="379681"/>
            <a:ext cx="6630770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</a:rPr>
              <a:t>Relevez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  du  document  les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</a:rPr>
              <a:t>chiffres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:  les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</a:rPr>
              <a:t>années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  et  les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</a:rPr>
              <a:t>pourcentages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.    </a:t>
            </a:r>
            <a:endParaRPr lang="en-US" sz="1900" kern="0" dirty="0">
              <a:solidFill>
                <a:srgbClr val="57565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268" y="1371499"/>
            <a:ext cx="4281217" cy="2086042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fr-FR" dirty="0" smtClean="0"/>
              <a:t>Chiffres:                          Pourcentages:</a:t>
            </a:r>
          </a:p>
          <a:p>
            <a:r>
              <a:rPr lang="fr-FR" dirty="0" smtClean="0"/>
              <a:t>2000                                      8,1</a:t>
            </a:r>
            <a:r>
              <a:rPr lang="fr-FR" dirty="0" smtClean="0">
                <a:latin typeface="Arial"/>
                <a:cs typeface="Arial"/>
              </a:rPr>
              <a:t>%</a:t>
            </a:r>
            <a:endParaRPr lang="fr-FR" dirty="0" smtClean="0"/>
          </a:p>
          <a:p>
            <a:r>
              <a:rPr lang="fr-FR" dirty="0" smtClean="0"/>
              <a:t>2014                                         8 </a:t>
            </a:r>
            <a:r>
              <a:rPr lang="fr-FR" dirty="0" smtClean="0">
                <a:latin typeface="Arial"/>
                <a:cs typeface="Arial"/>
              </a:rPr>
              <a:t>%</a:t>
            </a:r>
            <a:endParaRPr lang="fr-FR" dirty="0" smtClean="0"/>
          </a:p>
          <a:p>
            <a:r>
              <a:rPr lang="fr-FR" dirty="0" smtClean="0"/>
              <a:t>2015                                      7,8 </a:t>
            </a:r>
            <a:r>
              <a:rPr lang="fr-FR" dirty="0" smtClean="0">
                <a:latin typeface="Arial"/>
                <a:cs typeface="Arial"/>
              </a:rPr>
              <a:t>%</a:t>
            </a:r>
            <a:endParaRPr lang="fr-FR" dirty="0" smtClean="0"/>
          </a:p>
          <a:p>
            <a:r>
              <a:rPr lang="fr-FR" dirty="0" smtClean="0"/>
              <a:t>2016                                         7 </a:t>
            </a:r>
            <a:r>
              <a:rPr lang="fr-FR" dirty="0" smtClean="0">
                <a:latin typeface="Arial"/>
                <a:cs typeface="Arial"/>
              </a:rPr>
              <a:t>%</a:t>
            </a:r>
            <a:endParaRPr lang="fr-FR" dirty="0" smtClean="0"/>
          </a:p>
          <a:p>
            <a:r>
              <a:rPr lang="fr-FR" dirty="0" smtClean="0"/>
              <a:t>2017                                      7,3 </a:t>
            </a:r>
            <a:r>
              <a:rPr lang="fr-FR" dirty="0" smtClean="0">
                <a:latin typeface="Arial"/>
                <a:cs typeface="Arial"/>
              </a:rPr>
              <a:t>%</a:t>
            </a:r>
            <a:endParaRPr lang="fr-FR" dirty="0" smtClean="0"/>
          </a:p>
          <a:p>
            <a:r>
              <a:rPr lang="fr-FR" dirty="0" smtClean="0"/>
              <a:t>2018                                    11,5</a:t>
            </a:r>
            <a:r>
              <a:rPr lang="fr-FR" dirty="0" smtClean="0">
                <a:latin typeface="Arial"/>
                <a:cs typeface="Arial"/>
              </a:rPr>
              <a:t>%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28" y="822398"/>
            <a:ext cx="3035496" cy="411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/>
          <p:cNvSpPr/>
          <p:nvPr/>
        </p:nvSpPr>
        <p:spPr>
          <a:xfrm>
            <a:off x="684998" y="180303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4614" y="297936"/>
            <a:ext cx="6303332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</a:rPr>
              <a:t>Définissez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  les  causes  de  la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</a:rPr>
              <a:t>croissance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</a:rPr>
              <a:t>ou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</a:rPr>
              <a:t>  de  la  chute.</a:t>
            </a:r>
            <a:r>
              <a:rPr lang="en-US" sz="1900" kern="0" dirty="0">
                <a:solidFill>
                  <a:srgbClr val="57565A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690" y="971415"/>
            <a:ext cx="8592439" cy="1531909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indent="355600"/>
            <a:r>
              <a:rPr lang="fr-FR" dirty="0" smtClean="0"/>
              <a:t>La  croissance  devrait  atteindre  7</a:t>
            </a:r>
            <a:r>
              <a:rPr lang="fr-FR" dirty="0" smtClean="0">
                <a:latin typeface="Arial"/>
                <a:cs typeface="Arial"/>
              </a:rPr>
              <a:t>%  en  2017  et  7,3%  en  2018.  Mais  l’inflation  reste  élevée:  11,3%.</a:t>
            </a:r>
          </a:p>
          <a:p>
            <a:pPr indent="355600"/>
            <a:r>
              <a:rPr lang="fr-FR" dirty="0" smtClean="0">
                <a:latin typeface="Arial"/>
                <a:cs typeface="Arial"/>
              </a:rPr>
              <a:t>La  cause  de  cette  chute  est  ce  que  l’Ouzbékistan  souffre  de  son  système  bancaire  sous-développé,  qui  est  étroitement  contrôlé  par  l’État.  Le  pays  reste  fortement  centralisé  et  nationalisé.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13" y="2628905"/>
            <a:ext cx="6458340" cy="239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1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/>
          <p:cNvSpPr/>
          <p:nvPr/>
        </p:nvSpPr>
        <p:spPr>
          <a:xfrm>
            <a:off x="684998" y="342714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60072" y="342714"/>
            <a:ext cx="7499063" cy="732873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Étudiez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la  carte  de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l’Ouzbékistan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Dites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région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quelle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industrie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agriculture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900" kern="0" spc="-52" dirty="0" err="1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développée</a:t>
            </a:r>
            <a:r>
              <a:rPr lang="en-US" sz="1900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885" b="2065"/>
          <a:stretch/>
        </p:blipFill>
        <p:spPr bwMode="auto">
          <a:xfrm>
            <a:off x="143508" y="1453022"/>
            <a:ext cx="4078220" cy="269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1980" y="1485809"/>
            <a:ext cx="4638643" cy="2608792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indent="355600"/>
            <a:r>
              <a:rPr lang="fr-FR" sz="2000" dirty="0"/>
              <a:t>L’industrie </a:t>
            </a:r>
            <a:r>
              <a:rPr lang="fr-FR" sz="2000" dirty="0" smtClean="0"/>
              <a:t>est plus développée à  </a:t>
            </a:r>
            <a:r>
              <a:rPr lang="fr-FR" sz="2000" dirty="0"/>
              <a:t>Tachkent, </a:t>
            </a:r>
            <a:r>
              <a:rPr lang="fr-FR" sz="2000" dirty="0" smtClean="0"/>
              <a:t>capitale du pays et dans la  </a:t>
            </a:r>
            <a:r>
              <a:rPr lang="fr-FR" sz="2000" dirty="0"/>
              <a:t>région </a:t>
            </a:r>
            <a:r>
              <a:rPr lang="fr-FR" sz="2000" dirty="0" smtClean="0"/>
              <a:t>de Tachkent</a:t>
            </a:r>
            <a:r>
              <a:rPr lang="fr-FR" sz="2000" dirty="0"/>
              <a:t>, </a:t>
            </a:r>
            <a:r>
              <a:rPr lang="fr-FR" sz="2000" dirty="0" smtClean="0"/>
              <a:t>à </a:t>
            </a:r>
            <a:r>
              <a:rPr lang="fr-FR" sz="2000" dirty="0"/>
              <a:t>Samarkand, </a:t>
            </a:r>
            <a:r>
              <a:rPr lang="fr-FR" sz="2000" dirty="0" smtClean="0"/>
              <a:t>à  </a:t>
            </a:r>
            <a:r>
              <a:rPr lang="fr-FR" sz="2000" dirty="0"/>
              <a:t>Andijan </a:t>
            </a:r>
            <a:r>
              <a:rPr lang="fr-FR" sz="2000" dirty="0" smtClean="0"/>
              <a:t>et à Djizzakhe</a:t>
            </a:r>
            <a:r>
              <a:rPr lang="fr-FR" sz="2000" dirty="0"/>
              <a:t>.</a:t>
            </a:r>
          </a:p>
          <a:p>
            <a:pPr indent="355600"/>
            <a:r>
              <a:rPr lang="fr-FR" sz="2000" dirty="0"/>
              <a:t>L’agriculture </a:t>
            </a:r>
            <a:r>
              <a:rPr lang="fr-FR" sz="2000" dirty="0" smtClean="0"/>
              <a:t>est développée  </a:t>
            </a:r>
            <a:r>
              <a:rPr lang="fr-FR" sz="2000" dirty="0"/>
              <a:t>presque </a:t>
            </a:r>
            <a:r>
              <a:rPr lang="fr-FR" sz="2000" dirty="0" smtClean="0"/>
              <a:t>dans toutes </a:t>
            </a:r>
            <a:r>
              <a:rPr lang="fr-FR" sz="2000" dirty="0"/>
              <a:t>les </a:t>
            </a:r>
            <a:r>
              <a:rPr lang="fr-FR" sz="2000" dirty="0" smtClean="0"/>
              <a:t>régions</a:t>
            </a:r>
            <a:r>
              <a:rPr lang="fr-FR" sz="2000" dirty="0"/>
              <a:t>, </a:t>
            </a:r>
            <a:r>
              <a:rPr lang="fr-FR" sz="2000" dirty="0" smtClean="0"/>
              <a:t>mais la production du coton est la culture essentielle</a:t>
            </a:r>
            <a:r>
              <a:rPr lang="fr-FR" sz="2000" dirty="0"/>
              <a:t>.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786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" y="0"/>
            <a:ext cx="8928215" cy="50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8344" y="8747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p.  91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5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151202</TotalTime>
  <Words>689</Words>
  <Application>Microsoft Office PowerPoint</Application>
  <PresentationFormat>Экран (16:9)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</vt:lpstr>
      <vt:lpstr>Презентация PowerPoint</vt:lpstr>
      <vt:lpstr>Презентация PowerPoint</vt:lpstr>
      <vt:lpstr>Activités de repérage p. 90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Activités d’analyse (p. 92)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1474</cp:revision>
  <dcterms:created xsi:type="dcterms:W3CDTF">2014-10-08T23:03:32Z</dcterms:created>
  <dcterms:modified xsi:type="dcterms:W3CDTF">2021-01-25T15:59:37Z</dcterms:modified>
</cp:coreProperties>
</file>