
<file path=[Content_Types].xml><?xml version="1.0" encoding="utf-8"?>
<Types xmlns="http://schemas.openxmlformats.org/package/2006/content-types">
  <Override PartName="/ppt/theme/theme5.xml" ContentType="application/vnd.openxmlformats-officedocument.theme+xml"/>
  <Override PartName="/ppt/slideLayouts/slideLayout307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55.xml" ContentType="application/vnd.openxmlformats-officedocument.presentationml.slideLayout+xml"/>
  <Default Extension="xml" ContentType="application/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81.xml" ContentType="application/vnd.openxmlformats-officedocument.presentationml.slideLayout+xml"/>
  <Override PartName="/ppt/theme/theme10.xml" ContentType="application/vnd.openxmlformats-officedocument.theme+xml"/>
  <Override PartName="/ppt/slides/slide19.xml" ContentType="application/vnd.openxmlformats-officedocument.presentationml.slide+xml"/>
  <Override PartName="/ppt/slideLayouts/slideLayout118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512.xml" ContentType="application/vnd.openxmlformats-officedocument.presentationml.slideLayout+xml"/>
  <Default Extension="png" ContentType="image/png"/>
  <Override PartName="/ppt/slideLayouts/slideLayout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304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s/slide22.xml" ContentType="application/vnd.openxmlformats-officedocument.presentationml.slide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12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358.xml" ContentType="application/vnd.openxmlformats-officedocument.presentationml.slideLayout+xml"/>
  <Override PartName="/ppt/theme/theme9.xml" ContentType="application/vnd.openxmlformats-officedocument.theme+xml"/>
  <Override PartName="/ppt/slideLayouts/slideLayout544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31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55.xml" ContentType="application/vnd.openxmlformats-officedocument.presentationml.slideLayout+xml"/>
  <Override PartName="/ppt/theme/theme6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68.xml" ContentType="application/vnd.openxmlformats-officedocument.presentationml.slideLayout+xml"/>
  <Default Extension="wdp" ContentType="image/vnd.ms-photo"/>
  <Override PartName="/ppt/slideMasters/slideMaster9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546.xml" ContentType="application/vnd.openxmlformats-officedocument.presentationml.slideLayout+xml"/>
  <Default Extension="gif" ContentType="image/gif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71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3.xml" ContentType="application/vnd.openxmlformats-officedocument.theme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7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420.xml" ContentType="application/vnd.openxmlformats-officedocument.presentationml.slideLayout+xml"/>
  <Override PartName="/ppt/theme/theme8.xml" ContentType="application/vnd.openxmlformats-officedocument.theme+xml"/>
  <Override PartName="/ppt/slideLayouts/slideLayout507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94.xml" ContentType="application/vnd.openxmlformats-officedocument.presentationml.slideLayout+xml"/>
  <Default Extension="jpeg" ContentType="image/jpeg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9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6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7.xml" ContentType="application/vnd.openxmlformats-officedocument.theme+xml"/>
  <Override PartName="/ppt/slideLayouts/slideLayout542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4.xml" ContentType="application/vnd.openxmlformats-officedocument.theme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347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s/slide18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511.xml" ContentType="application/vnd.openxmlformats-officedocument.presentationml.slideLayout+xml"/>
  <Override PartName="/ppt/theme/theme1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158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s/slide15.xml" ContentType="application/vnd.openxmlformats-officedocument.presentationml.slide+xml"/>
  <Override PartName="/ppt/slideLayouts/slideLayout114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9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4"/>
  </p:notesMasterIdLst>
  <p:sldIdLst>
    <p:sldId id="1356" r:id="rId11"/>
    <p:sldId id="1402" r:id="rId12"/>
    <p:sldId id="1424" r:id="rId13"/>
    <p:sldId id="1415" r:id="rId14"/>
    <p:sldId id="1414" r:id="rId15"/>
    <p:sldId id="1416" r:id="rId16"/>
    <p:sldId id="1425" r:id="rId17"/>
    <p:sldId id="1426" r:id="rId18"/>
    <p:sldId id="1427" r:id="rId19"/>
    <p:sldId id="1428" r:id="rId20"/>
    <p:sldId id="1418" r:id="rId21"/>
    <p:sldId id="1419" r:id="rId22"/>
    <p:sldId id="1404" r:id="rId23"/>
    <p:sldId id="1420" r:id="rId24"/>
    <p:sldId id="1429" r:id="rId25"/>
    <p:sldId id="1421" r:id="rId26"/>
    <p:sldId id="1422" r:id="rId27"/>
    <p:sldId id="1366" r:id="rId28"/>
    <p:sldId id="1430" r:id="rId29"/>
    <p:sldId id="1431" r:id="rId30"/>
    <p:sldId id="1432" r:id="rId31"/>
    <p:sldId id="1423" r:id="rId32"/>
    <p:sldId id="1433" r:id="rId33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Font" id="{01319F16-3CEB-44B1-837A-5DFE664B1540}">
          <p14:sldIdLst>
            <p14:sldId id="1356"/>
            <p14:sldId id="1402"/>
            <p14:sldId id="1424"/>
            <p14:sldId id="1415"/>
            <p14:sldId id="1414"/>
            <p14:sldId id="1416"/>
            <p14:sldId id="1425"/>
            <p14:sldId id="1426"/>
            <p14:sldId id="1427"/>
            <p14:sldId id="1428"/>
            <p14:sldId id="1418"/>
            <p14:sldId id="1419"/>
            <p14:sldId id="1404"/>
            <p14:sldId id="1420"/>
            <p14:sldId id="1429"/>
            <p14:sldId id="1421"/>
            <p14:sldId id="1422"/>
            <p14:sldId id="1366"/>
            <p14:sldId id="1430"/>
            <p14:sldId id="1431"/>
            <p14:sldId id="1432"/>
            <p14:sldId id="1423"/>
            <p14:sldId id="1433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  <a:srgbClr val="FF0066"/>
    <a:srgbClr val="DDDDDD"/>
    <a:srgbClr val="808080"/>
    <a:srgbClr val="FF99CC"/>
    <a:srgbClr val="FF6600"/>
    <a:srgbClr val="FFCCCC"/>
    <a:srgbClr val="B2B2B2"/>
    <a:srgbClr val="FFFFFF"/>
    <a:srgbClr val="5F5F5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4" autoAdjust="0"/>
    <p:restoredTop sz="95491" autoAdjust="0"/>
  </p:normalViewPr>
  <p:slideViewPr>
    <p:cSldViewPr snapToObjects="1">
      <p:cViewPr varScale="1">
        <p:scale>
          <a:sx n="107" d="100"/>
          <a:sy n="107" d="100"/>
        </p:scale>
        <p:origin x="-90" y="-612"/>
      </p:cViewPr>
      <p:guideLst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chemeClr val="tx1"/>
                </a:solidFill>
              </a:rPr>
              <a:pPr algn="ct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=""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=""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7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Relationship Id="rId6" Type="http://schemas.openxmlformats.org/officeDocument/2006/relationships/slide" Target="slide17.xml"/><Relationship Id="rId5" Type="http://schemas.openxmlformats.org/officeDocument/2006/relationships/slide" Target="slide16.xml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7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67.xml"/><Relationship Id="rId5" Type="http://schemas.openxmlformats.org/officeDocument/2006/relationships/slide" Target="slide22.xml"/><Relationship Id="rId4" Type="http://schemas.openxmlformats.org/officeDocument/2006/relationships/slide" Target="slide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2.png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9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0.png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6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66044" y="348917"/>
            <a:ext cx="3789140" cy="852744"/>
          </a:xfrm>
          <a:prstGeom prst="rect">
            <a:avLst/>
          </a:prstGeom>
        </p:spPr>
        <p:txBody>
          <a:bodyPr vert="horz" wrap="square" lIns="0" tIns="23151" rIns="0" bIns="0" rtlCol="0" anchor="ctr">
            <a:spAutoFit/>
          </a:bodyPr>
          <a:lstStyle/>
          <a:p>
            <a:pPr marL="20131" algn="l">
              <a:lnSpc>
                <a:spcPct val="100000"/>
              </a:lnSpc>
              <a:spcBef>
                <a:spcPts val="181"/>
              </a:spcBef>
            </a:pPr>
            <a:r>
              <a:rPr lang="en-US" sz="5400" b="1" spc="8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59632" y="2025111"/>
            <a:ext cx="5832648" cy="1427873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fr-FR" sz="280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Thème:  </a:t>
            </a:r>
            <a:endParaRPr lang="fr-FR" sz="2800" dirty="0" smtClean="0">
              <a:solidFill>
                <a:schemeClr val="bg2">
                  <a:lumMod val="50000"/>
                </a:schemeClr>
              </a:solidFill>
              <a:latin typeface="Arial"/>
              <a:cs typeface="Arial"/>
            </a:endParaRPr>
          </a:p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fr-FR" sz="2800" b="1" dirty="0" smtClean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Les pronoms et les verbes  réfléchis </a:t>
            </a:r>
            <a:endParaRPr sz="2800" b="1" dirty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39552" y="1962342"/>
            <a:ext cx="545620" cy="12597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539552" y="3307605"/>
            <a:ext cx="545620" cy="12597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853" y="361576"/>
            <a:ext cx="957352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092280" y="361576"/>
            <a:ext cx="1440160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163144" y="399745"/>
            <a:ext cx="1296143" cy="912833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algn="ctr">
              <a:spcBef>
                <a:spcPts val="198"/>
              </a:spcBef>
            </a:pPr>
            <a:r>
              <a:rPr lang="fr-FR" sz="3200" b="1" spc="16" dirty="0" smtClean="0">
                <a:solidFill>
                  <a:srgbClr val="FEFEFE"/>
                </a:solidFill>
                <a:latin typeface="Arial"/>
                <a:cs typeface="Arial"/>
              </a:rPr>
              <a:t>11</a:t>
            </a:r>
          </a:p>
          <a:p>
            <a:pPr algn="ctr">
              <a:spcBef>
                <a:spcPts val="198"/>
              </a:spcBef>
            </a:pPr>
            <a:r>
              <a:rPr lang="fr-FR" sz="2400" b="1" spc="16" smtClean="0">
                <a:solidFill>
                  <a:srgbClr val="FEFEFE"/>
                </a:solidFill>
                <a:latin typeface="Arial"/>
                <a:cs typeface="Arial"/>
              </a:rPr>
              <a:t>classe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857" y="1729642"/>
            <a:ext cx="2507619" cy="32543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516" y="612458"/>
            <a:ext cx="6694974" cy="4262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Aft>
                <a:spcPts val="600"/>
              </a:spcAft>
              <a:buAutoNum type="arabicPeriod"/>
            </a:pPr>
            <a:r>
              <a:rPr lang="fr-FR" b="1" dirty="0" smtClean="0">
                <a:solidFill>
                  <a:srgbClr val="000000"/>
                </a:solidFill>
              </a:rPr>
              <a:t>Je  me  suis  lavé  souvent  les  mains.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fr-FR" b="1" dirty="0" smtClean="0">
                <a:solidFill>
                  <a:srgbClr val="000000"/>
                </a:solidFill>
              </a:rPr>
              <a:t>Nous  nous  retrouvons  chez  toi.</a:t>
            </a:r>
          </a:p>
          <a:p>
            <a:pPr marL="342900" indent="-342900">
              <a:spcAft>
                <a:spcPts val="600"/>
              </a:spcAft>
              <a:buAutoNum type="arabicPeriod" startAt="3"/>
            </a:pPr>
            <a:r>
              <a:rPr lang="fr-FR" b="1" dirty="0" smtClean="0">
                <a:solidFill>
                  <a:srgbClr val="000000"/>
                </a:solidFill>
              </a:rPr>
              <a:t>Tu  </a:t>
            </a:r>
            <a:r>
              <a:rPr lang="fr-FR" b="1" dirty="0">
                <a:solidFill>
                  <a:srgbClr val="000000"/>
                </a:solidFill>
              </a:rPr>
              <a:t>ne  </a:t>
            </a:r>
            <a:r>
              <a:rPr lang="fr-FR" b="1" dirty="0" smtClean="0">
                <a:solidFill>
                  <a:srgbClr val="000000"/>
                </a:solidFill>
              </a:rPr>
              <a:t>t’habilles  comment  pour  la  soirée  chez  Marc?</a:t>
            </a:r>
          </a:p>
          <a:p>
            <a:pPr marL="342900" indent="-342900">
              <a:spcAft>
                <a:spcPts val="600"/>
              </a:spcAft>
              <a:buAutoNum type="arabicPeriod" startAt="3"/>
            </a:pPr>
            <a:r>
              <a:rPr lang="fr-FR" b="1" dirty="0" smtClean="0">
                <a:solidFill>
                  <a:srgbClr val="000000"/>
                </a:solidFill>
              </a:rPr>
              <a:t>Je  me  suis  reposé  un  peu  avant  de  repartir.</a:t>
            </a:r>
          </a:p>
          <a:p>
            <a:pPr marL="342900" indent="-342900">
              <a:spcAft>
                <a:spcPts val="600"/>
              </a:spcAft>
              <a:buAutoNum type="arabicPeriod" startAt="3"/>
            </a:pPr>
            <a:r>
              <a:rPr lang="fr-FR" b="1" dirty="0" smtClean="0">
                <a:solidFill>
                  <a:srgbClr val="000000"/>
                </a:solidFill>
              </a:rPr>
              <a:t>On  s’arrête  ici  pour  pique-niquer?</a:t>
            </a:r>
          </a:p>
          <a:p>
            <a:pPr marL="342900" indent="-342900">
              <a:spcAft>
                <a:spcPts val="600"/>
              </a:spcAft>
              <a:buAutoNum type="arabicPeriod" startAt="3"/>
            </a:pPr>
            <a:r>
              <a:rPr lang="fr-FR" b="1" dirty="0" smtClean="0">
                <a:solidFill>
                  <a:srgbClr val="000000"/>
                </a:solidFill>
              </a:rPr>
              <a:t>Les  garçons  se  sont  préparés   en  une  nuit.</a:t>
            </a:r>
          </a:p>
          <a:p>
            <a:pPr marL="342900" indent="-342900">
              <a:spcAft>
                <a:spcPts val="600"/>
              </a:spcAft>
              <a:buAutoNum type="arabicPeriod" startAt="3"/>
            </a:pPr>
            <a:r>
              <a:rPr lang="fr-FR" b="1" dirty="0" smtClean="0">
                <a:solidFill>
                  <a:srgbClr val="000000"/>
                </a:solidFill>
              </a:rPr>
              <a:t>Luc  s’amuse  comme  un  fou.</a:t>
            </a:r>
          </a:p>
          <a:p>
            <a:pPr marL="342900" indent="-342900">
              <a:spcAft>
                <a:spcPts val="600"/>
              </a:spcAft>
              <a:buAutoNum type="arabicPeriod" startAt="3"/>
            </a:pPr>
            <a:r>
              <a:rPr lang="fr-FR" b="1" dirty="0" smtClean="0">
                <a:solidFill>
                  <a:srgbClr val="000000"/>
                </a:solidFill>
              </a:rPr>
              <a:t>Tu  ne  te  couches  pas  maintenant?</a:t>
            </a:r>
          </a:p>
          <a:p>
            <a:pPr marL="342900" indent="-342900">
              <a:spcAft>
                <a:spcPts val="600"/>
              </a:spcAft>
              <a:buAutoNum type="arabicPeriod" startAt="3"/>
            </a:pPr>
            <a:r>
              <a:rPr lang="fr-FR" b="1" dirty="0" smtClean="0">
                <a:solidFill>
                  <a:srgbClr val="000000"/>
                </a:solidFill>
              </a:rPr>
              <a:t>Les  Dulac  se  promènent  en  famille.</a:t>
            </a:r>
          </a:p>
          <a:p>
            <a:pPr marL="342900" indent="-342900">
              <a:spcAft>
                <a:spcPts val="600"/>
              </a:spcAft>
              <a:buAutoNum type="arabicPeriod" startAt="3"/>
            </a:pPr>
            <a:r>
              <a:rPr lang="fr-FR" b="1" dirty="0" smtClean="0">
                <a:solidFill>
                  <a:srgbClr val="000000"/>
                </a:solidFill>
              </a:rPr>
              <a:t> Elles  se  sont  téléphonées  tous  les  jeudis.</a:t>
            </a:r>
          </a:p>
          <a:p>
            <a:pPr marL="342900" indent="-342900">
              <a:spcAft>
                <a:spcPts val="600"/>
              </a:spcAft>
              <a:buAutoNum type="arabicPeriod" startAt="3"/>
            </a:pPr>
            <a:r>
              <a:rPr lang="fr-FR" b="1" dirty="0" smtClean="0">
                <a:solidFill>
                  <a:srgbClr val="000000"/>
                </a:solidFill>
              </a:rPr>
              <a:t> Nicolas  et  Marie  se  sont  revus   hier.</a:t>
            </a:r>
          </a:p>
          <a:p>
            <a:pPr marL="342900" indent="-342900">
              <a:spcAft>
                <a:spcPts val="600"/>
              </a:spcAft>
              <a:buAutoNum type="arabicPeriod" startAt="3"/>
            </a:pPr>
            <a:r>
              <a:rPr lang="fr-FR" b="1" dirty="0">
                <a:solidFill>
                  <a:srgbClr val="000000"/>
                </a:solidFill>
              </a:rPr>
              <a:t> </a:t>
            </a:r>
            <a:r>
              <a:rPr lang="fr-FR" b="1" dirty="0" smtClean="0">
                <a:solidFill>
                  <a:srgbClr val="000000"/>
                </a:solidFill>
              </a:rPr>
              <a:t>Vous  vous  parlez  en  français?</a:t>
            </a:r>
            <a:endParaRPr lang="fr-FR" b="1" dirty="0">
              <a:solidFill>
                <a:srgbClr val="000000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23478"/>
            <a:ext cx="5238750" cy="462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002" y="1059582"/>
            <a:ext cx="2486025" cy="2857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4459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82828"/>
            <a:ext cx="50225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Leçon 6.  Services  domestiques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688124" y="175161"/>
            <a:ext cx="2685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Compréhension  écrite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9511" y="627534"/>
            <a:ext cx="89508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3525"/>
            <a:r>
              <a:rPr lang="ru-RU" sz="1600" b="1" dirty="0" smtClean="0"/>
              <a:t>С</a:t>
            </a:r>
            <a:r>
              <a:rPr lang="fr-FR" sz="1600" b="1" dirty="0" smtClean="0"/>
              <a:t>e  type  de  service  procède  à  l’entretien  ménager  </a:t>
            </a:r>
            <a:r>
              <a:rPr lang="fr-FR" sz="1600" dirty="0" smtClean="0"/>
              <a:t>du  domicile  d’un  ou  plusieurs  particuliers,  selon  les  instructions  de  la  personne  ou  de  la  structure  employeuse.</a:t>
            </a:r>
          </a:p>
          <a:p>
            <a:pPr indent="263525"/>
            <a:r>
              <a:rPr lang="fr-FR" sz="1600" b="1" dirty="0" smtClean="0"/>
              <a:t>Elle  peut  effectuer  </a:t>
            </a:r>
            <a:r>
              <a:rPr lang="fr-FR" sz="1600" dirty="0" smtClean="0"/>
              <a:t>des  travaux  de  grand  nettoyage  occasionnel  ou  des  activités  de  services  et  d’accompagnement  auprès  de  public  (enfants,  personnes  âgés,  ...).</a:t>
            </a:r>
          </a:p>
          <a:p>
            <a:pPr indent="263525"/>
            <a:r>
              <a:rPr lang="fr-FR" sz="1600" dirty="0" smtClean="0"/>
              <a:t>Elle  peut  coordonner  l’activité  du  personnel  de  maison.</a:t>
            </a:r>
          </a:p>
          <a:p>
            <a:pPr indent="263525"/>
            <a:r>
              <a:rPr lang="fr-FR" sz="1600" dirty="0" smtClean="0"/>
              <a:t>L’activité  de  cet  emploi/métier  s’exerce  au  domicile  d’un  ou  plusieurs  particuliers.</a:t>
            </a:r>
          </a:p>
          <a:p>
            <a:pPr indent="263525"/>
            <a:r>
              <a:rPr lang="fr-FR" sz="1600" b="1" dirty="0" smtClean="0"/>
              <a:t>Elle  peut  varier  </a:t>
            </a:r>
            <a:r>
              <a:rPr lang="fr-FR" sz="1600" dirty="0" smtClean="0"/>
              <a:t>selon  la  structure  (particulier  employeur,  association  mandataire,  association  prestataire,  ...)  et  le  contexte  de  travail.</a:t>
            </a:r>
          </a:p>
          <a:p>
            <a:pPr indent="263525"/>
            <a:r>
              <a:rPr lang="fr-FR" sz="1600" b="1" dirty="0" smtClean="0"/>
              <a:t>Elle  peut  impliquer  </a:t>
            </a:r>
            <a:r>
              <a:rPr lang="fr-FR" sz="1600" dirty="0" smtClean="0"/>
              <a:t>des  déplacements.</a:t>
            </a:r>
          </a:p>
          <a:p>
            <a:pPr indent="263525"/>
            <a:r>
              <a:rPr lang="fr-FR" sz="1600" b="1" dirty="0" smtClean="0"/>
              <a:t>Elle  peut  s’exercer  </a:t>
            </a:r>
            <a:r>
              <a:rPr lang="fr-FR" sz="1600" dirty="0" smtClean="0"/>
              <a:t>en  horaires  fractionnés,  les  fins  de  semaine  et  jours  fériés.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87524" y="3254494"/>
            <a:ext cx="16195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7030A0"/>
                </a:solidFill>
              </a:rPr>
              <a:t>Vocabulaire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14545" y="3254494"/>
            <a:ext cx="29289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p</a:t>
            </a:r>
            <a:r>
              <a:rPr lang="fr-FR" b="1" dirty="0" smtClean="0">
                <a:solidFill>
                  <a:srgbClr val="002060"/>
                </a:solidFill>
              </a:rPr>
              <a:t>rocéder  </a:t>
            </a:r>
            <a:r>
              <a:rPr lang="fr-FR" b="1" dirty="0">
                <a:solidFill>
                  <a:srgbClr val="002060"/>
                </a:solidFill>
              </a:rPr>
              <a:t>– </a:t>
            </a:r>
          </a:p>
          <a:p>
            <a:r>
              <a:rPr lang="fr-FR" b="1" dirty="0" smtClean="0">
                <a:solidFill>
                  <a:srgbClr val="002060"/>
                </a:solidFill>
              </a:rPr>
              <a:t>particulier  (</a:t>
            </a:r>
            <a:r>
              <a:rPr lang="fr-FR" b="1" i="1" dirty="0" smtClean="0">
                <a:solidFill>
                  <a:srgbClr val="002060"/>
                </a:solidFill>
              </a:rPr>
              <a:t>nm</a:t>
            </a:r>
            <a:r>
              <a:rPr lang="fr-FR" b="1" dirty="0" smtClean="0">
                <a:solidFill>
                  <a:srgbClr val="002060"/>
                </a:solidFill>
              </a:rPr>
              <a:t>) </a:t>
            </a:r>
            <a:r>
              <a:rPr lang="fr-FR" b="1" dirty="0">
                <a:solidFill>
                  <a:srgbClr val="002060"/>
                </a:solidFill>
              </a:rPr>
              <a:t>– </a:t>
            </a:r>
          </a:p>
          <a:p>
            <a:r>
              <a:rPr lang="fr-FR" b="1" dirty="0" smtClean="0">
                <a:solidFill>
                  <a:srgbClr val="002060"/>
                </a:solidFill>
              </a:rPr>
              <a:t>mandataire  – </a:t>
            </a:r>
          </a:p>
          <a:p>
            <a:r>
              <a:rPr lang="fr-FR" b="1" dirty="0" smtClean="0">
                <a:solidFill>
                  <a:srgbClr val="002060"/>
                </a:solidFill>
              </a:rPr>
              <a:t>prestataire </a:t>
            </a:r>
            <a:r>
              <a:rPr lang="fr-FR" b="1" dirty="0">
                <a:solidFill>
                  <a:srgbClr val="002060"/>
                </a:solidFill>
              </a:rPr>
              <a:t>– </a:t>
            </a:r>
          </a:p>
          <a:p>
            <a:r>
              <a:rPr lang="fr-FR" b="1" dirty="0">
                <a:solidFill>
                  <a:srgbClr val="002060"/>
                </a:solidFill>
              </a:rPr>
              <a:t>impliquer  – </a:t>
            </a:r>
            <a:r>
              <a:rPr lang="fr-FR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fr-FR" b="1" dirty="0" smtClean="0">
                <a:solidFill>
                  <a:srgbClr val="002060"/>
                </a:solidFill>
              </a:rPr>
              <a:t>fractionné  </a:t>
            </a:r>
            <a:r>
              <a:rPr lang="fr-FR" b="1" dirty="0">
                <a:solidFill>
                  <a:srgbClr val="002060"/>
                </a:solidFill>
              </a:rPr>
              <a:t>– </a:t>
            </a:r>
          </a:p>
        </p:txBody>
      </p:sp>
    </p:spTree>
    <p:extLst>
      <p:ext uri="{BB962C8B-B14F-4D97-AF65-F5344CB8AC3E}">
        <p14:creationId xmlns="" xmlns:p14="http://schemas.microsoft.com/office/powerpoint/2010/main" val="13287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159482"/>
            <a:ext cx="3903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Activités  du  service  domestique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59532" y="528814"/>
            <a:ext cx="84249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/>
              <a:t>Dépoussiérer  les  sols,  les  tapis,  les  meubles,  les  objets  et  aérer,  désodoriser  les  pièces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/>
              <a:t>Entretenir  des  locaux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/>
              <a:t>Entretenir  le  linge  de  maison  et  les  vêtements  de  la  personne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/>
              <a:t>Suivre  l’état  de  stocks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/>
              <a:t>Ranger  des  produits  ou  marchandises  selon  leur  date  de  validité  et  les  conditions  de  conservation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/>
              <a:t>Informer  la  personne  des  anomalies  constatées  sur  les  mobiliers,  les  appareils  et  éventuellement  y  remédier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955353" y="3201750"/>
            <a:ext cx="3045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7030A0"/>
                </a:solidFill>
              </a:rPr>
              <a:t>Vocabulaire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414" y="3164325"/>
            <a:ext cx="590346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 smtClean="0"/>
              <a:t>entretenir </a:t>
            </a:r>
            <a:r>
              <a:rPr lang="fr-FR" sz="2400" b="1" dirty="0">
                <a:solidFill>
                  <a:srgbClr val="002060"/>
                </a:solidFill>
              </a:rPr>
              <a:t>– </a:t>
            </a:r>
            <a:r>
              <a:rPr lang="fr-FR" sz="2200" b="1" dirty="0" smtClean="0"/>
              <a:t> </a:t>
            </a:r>
          </a:p>
          <a:p>
            <a:r>
              <a:rPr lang="fr-FR" sz="2200" b="1" dirty="0" smtClean="0"/>
              <a:t>stock  (</a:t>
            </a:r>
            <a:r>
              <a:rPr lang="fr-FR" sz="2200" b="1" i="1" dirty="0" smtClean="0"/>
              <a:t>nm</a:t>
            </a:r>
            <a:r>
              <a:rPr lang="fr-FR" sz="2200" b="1" dirty="0" smtClean="0"/>
              <a:t>) – </a:t>
            </a:r>
          </a:p>
          <a:p>
            <a:r>
              <a:rPr lang="fr-FR" sz="2200" b="1" dirty="0"/>
              <a:t>v</a:t>
            </a:r>
            <a:r>
              <a:rPr lang="fr-FR" sz="2200" b="1" dirty="0" smtClean="0"/>
              <a:t>alidité  (</a:t>
            </a:r>
            <a:r>
              <a:rPr lang="fr-FR" sz="2200" b="1" i="1" dirty="0" smtClean="0"/>
              <a:t>nf</a:t>
            </a:r>
            <a:r>
              <a:rPr lang="fr-FR" sz="2200" b="1" dirty="0" smtClean="0"/>
              <a:t>) </a:t>
            </a:r>
            <a:r>
              <a:rPr lang="fr-FR" sz="2400" b="1" dirty="0">
                <a:solidFill>
                  <a:srgbClr val="002060"/>
                </a:solidFill>
              </a:rPr>
              <a:t>– </a:t>
            </a:r>
            <a:endParaRPr lang="fr-FR" sz="2200" b="1" dirty="0" smtClean="0"/>
          </a:p>
          <a:p>
            <a:r>
              <a:rPr lang="fr-FR" sz="2200" b="1" dirty="0"/>
              <a:t>é</a:t>
            </a:r>
            <a:r>
              <a:rPr lang="fr-FR" sz="2200" b="1" dirty="0" smtClean="0"/>
              <a:t>ventuellement  </a:t>
            </a:r>
            <a:r>
              <a:rPr lang="fr-FR" sz="2400" b="1" dirty="0">
                <a:solidFill>
                  <a:srgbClr val="002060"/>
                </a:solidFill>
              </a:rPr>
              <a:t>– </a:t>
            </a:r>
            <a:endParaRPr lang="fr-FR" sz="2200" b="1" dirty="0" smtClean="0"/>
          </a:p>
          <a:p>
            <a:r>
              <a:rPr lang="fr-FR" sz="2200" b="1" dirty="0"/>
              <a:t>r</a:t>
            </a:r>
            <a:r>
              <a:rPr lang="fr-FR" sz="2200" b="1" dirty="0" smtClean="0"/>
              <a:t>emédier  à  </a:t>
            </a:r>
            <a:r>
              <a:rPr lang="fr-FR" sz="2400" b="1" dirty="0">
                <a:solidFill>
                  <a:srgbClr val="002060"/>
                </a:solidFill>
              </a:rPr>
              <a:t>– </a:t>
            </a:r>
          </a:p>
        </p:txBody>
      </p:sp>
    </p:spTree>
    <p:extLst>
      <p:ext uri="{BB962C8B-B14F-4D97-AF65-F5344CB8AC3E}">
        <p14:creationId xmlns="" xmlns:p14="http://schemas.microsoft.com/office/powerpoint/2010/main" val="324564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8466" y="171374"/>
            <a:ext cx="8240392" cy="526512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3200" dirty="0" err="1" smtClean="0"/>
              <a:t>Activités</a:t>
            </a:r>
            <a:r>
              <a:rPr lang="en-US" sz="3200" dirty="0" smtClean="0"/>
              <a:t> (p. 113)</a:t>
            </a:r>
            <a:endParaRPr sz="3200" dirty="0"/>
          </a:p>
        </p:txBody>
      </p:sp>
      <p:pic>
        <p:nvPicPr>
          <p:cNvPr id="91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98" y="992957"/>
            <a:ext cx="3132162" cy="4265068"/>
          </a:xfrm>
          <a:prstGeom prst="rect">
            <a:avLst/>
          </a:prstGeom>
        </p:spPr>
      </p:pic>
      <p:grpSp>
        <p:nvGrpSpPr>
          <p:cNvPr id="96" name="Group 33"/>
          <p:cNvGrpSpPr/>
          <p:nvPr/>
        </p:nvGrpSpPr>
        <p:grpSpPr>
          <a:xfrm>
            <a:off x="4383707" y="1320613"/>
            <a:ext cx="4472769" cy="741733"/>
            <a:chOff x="7064773" y="1054361"/>
            <a:chExt cx="5963693" cy="989098"/>
          </a:xfrm>
        </p:grpSpPr>
        <p:sp>
          <p:nvSpPr>
            <p:cNvPr id="97" name="Rectangle 11"/>
            <p:cNvSpPr/>
            <p:nvPr/>
          </p:nvSpPr>
          <p:spPr>
            <a:xfrm>
              <a:off x="8117100" y="1054361"/>
              <a:ext cx="4911366" cy="6977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298">
                <a:defRPr/>
              </a:pPr>
              <a:r>
                <a:rPr lang="en-US" sz="1400" b="1" kern="0" dirty="0" err="1" smtClean="0">
                  <a:solidFill>
                    <a:srgbClr val="57565A"/>
                  </a:solidFill>
                </a:rPr>
                <a:t>Avez-vous</a:t>
              </a:r>
              <a:r>
                <a:rPr lang="en-US" sz="1400" b="1" kern="0" dirty="0" smtClean="0">
                  <a:solidFill>
                    <a:srgbClr val="57565A"/>
                  </a:solidFill>
                </a:rPr>
                <a:t>  </a:t>
              </a:r>
              <a:r>
                <a:rPr lang="en-US" sz="1400" b="1" kern="0" dirty="0" err="1" smtClean="0">
                  <a:solidFill>
                    <a:srgbClr val="57565A"/>
                  </a:solidFill>
                </a:rPr>
                <a:t>souvent</a:t>
              </a:r>
              <a:r>
                <a:rPr lang="en-US" sz="1400" b="1" kern="0" dirty="0" smtClean="0">
                  <a:solidFill>
                    <a:srgbClr val="57565A"/>
                  </a:solidFill>
                </a:rPr>
                <a:t>  </a:t>
              </a:r>
              <a:r>
                <a:rPr lang="en-US" sz="1400" b="1" kern="0" dirty="0" err="1" smtClean="0">
                  <a:solidFill>
                    <a:srgbClr val="57565A"/>
                  </a:solidFill>
                </a:rPr>
                <a:t>recours</a:t>
              </a:r>
              <a:r>
                <a:rPr lang="en-US" sz="1400" b="1" kern="0" dirty="0" smtClean="0">
                  <a:solidFill>
                    <a:srgbClr val="57565A"/>
                  </a:solidFill>
                </a:rPr>
                <a:t>  au  service  </a:t>
              </a:r>
              <a:r>
                <a:rPr lang="en-US" sz="1400" b="1" kern="0" dirty="0" err="1" smtClean="0">
                  <a:solidFill>
                    <a:srgbClr val="57565A"/>
                  </a:solidFill>
                </a:rPr>
                <a:t>domestique</a:t>
              </a:r>
              <a:r>
                <a:rPr lang="en-US" sz="1400" b="1" kern="0" dirty="0" smtClean="0">
                  <a:solidFill>
                    <a:srgbClr val="57565A"/>
                  </a:solidFill>
                </a:rPr>
                <a:t>?</a:t>
              </a:r>
              <a:endParaRPr lang="en-US" sz="1400" b="1" kern="0" dirty="0">
                <a:solidFill>
                  <a:srgbClr val="57565A"/>
                </a:solidFill>
              </a:endParaRPr>
            </a:p>
          </p:txBody>
        </p:sp>
        <p:sp>
          <p:nvSpPr>
            <p:cNvPr id="98" name="Oval 17">
              <a:hlinkClick r:id="rId3" action="ppaction://hlinksldjump"/>
            </p:cNvPr>
            <p:cNvSpPr/>
            <p:nvPr/>
          </p:nvSpPr>
          <p:spPr>
            <a:xfrm>
              <a:off x="7064773" y="1110443"/>
              <a:ext cx="933016" cy="933016"/>
            </a:xfrm>
            <a:prstGeom prst="ellipse">
              <a:avLst/>
            </a:prstGeom>
            <a:solidFill>
              <a:srgbClr val="51C3CA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98">
                <a:defRPr/>
              </a:pPr>
              <a:r>
                <a:rPr lang="en-US" sz="2400" kern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Open Sans Light"/>
                </a:rPr>
                <a:t>1</a:t>
              </a:r>
              <a:endParaRPr lang="en-US" sz="2400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Open Sans Light"/>
              </a:endParaRPr>
            </a:p>
          </p:txBody>
        </p:sp>
      </p:grpSp>
      <p:grpSp>
        <p:nvGrpSpPr>
          <p:cNvPr id="100" name="Group 35"/>
          <p:cNvGrpSpPr/>
          <p:nvPr/>
        </p:nvGrpSpPr>
        <p:grpSpPr>
          <a:xfrm>
            <a:off x="4601578" y="3410402"/>
            <a:ext cx="4151790" cy="620817"/>
            <a:chOff x="12058225" y="5468014"/>
            <a:chExt cx="5535719" cy="827858"/>
          </a:xfrm>
        </p:grpSpPr>
        <p:sp>
          <p:nvSpPr>
            <p:cNvPr id="101" name="Rectangle 13"/>
            <p:cNvSpPr/>
            <p:nvPr/>
          </p:nvSpPr>
          <p:spPr>
            <a:xfrm>
              <a:off x="12781466" y="5468014"/>
              <a:ext cx="4812478" cy="7387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298">
                <a:defRPr/>
              </a:pPr>
              <a:r>
                <a:rPr lang="en-US" sz="1400" b="1" kern="0" dirty="0" err="1" smtClean="0">
                  <a:solidFill>
                    <a:srgbClr val="57565A"/>
                  </a:solidFill>
                </a:rPr>
                <a:t>Observez</a:t>
              </a:r>
              <a:r>
                <a:rPr lang="en-US" sz="1400" b="1" kern="0" dirty="0" smtClean="0">
                  <a:solidFill>
                    <a:srgbClr val="57565A"/>
                  </a:solidFill>
                </a:rPr>
                <a:t>  les  documents  et  </a:t>
              </a:r>
              <a:r>
                <a:rPr lang="en-US" sz="1400" b="1" kern="0" dirty="0" err="1" smtClean="0">
                  <a:solidFill>
                    <a:srgbClr val="57565A"/>
                  </a:solidFill>
                </a:rPr>
                <a:t>dites</a:t>
              </a:r>
              <a:r>
                <a:rPr lang="en-US" sz="1400" b="1" kern="0" dirty="0" smtClean="0">
                  <a:solidFill>
                    <a:srgbClr val="57565A"/>
                  </a:solidFill>
                </a:rPr>
                <a:t>  </a:t>
              </a:r>
              <a:r>
                <a:rPr lang="en-US" sz="1400" b="1" kern="0" dirty="0" err="1" smtClean="0">
                  <a:solidFill>
                    <a:srgbClr val="57565A"/>
                  </a:solidFill>
                </a:rPr>
                <a:t>quels</a:t>
              </a:r>
              <a:r>
                <a:rPr lang="en-US" sz="1400" b="1" kern="0" dirty="0" smtClean="0">
                  <a:solidFill>
                    <a:srgbClr val="57565A"/>
                  </a:solidFill>
                </a:rPr>
                <a:t>  services  </a:t>
              </a:r>
              <a:r>
                <a:rPr lang="en-US" sz="1400" b="1" kern="0" dirty="0" err="1" smtClean="0">
                  <a:solidFill>
                    <a:srgbClr val="57565A"/>
                  </a:solidFill>
                </a:rPr>
                <a:t>rendent</a:t>
              </a:r>
              <a:r>
                <a:rPr lang="en-US" sz="1400" b="1" kern="0" dirty="0" smtClean="0">
                  <a:solidFill>
                    <a:srgbClr val="57565A"/>
                  </a:solidFill>
                </a:rPr>
                <a:t>  </a:t>
              </a:r>
              <a:r>
                <a:rPr lang="en-US" sz="1400" b="1" kern="0" dirty="0" err="1" smtClean="0">
                  <a:solidFill>
                    <a:srgbClr val="57565A"/>
                  </a:solidFill>
                </a:rPr>
                <a:t>ces</a:t>
              </a:r>
              <a:r>
                <a:rPr lang="en-US" sz="1400" b="1" kern="0" dirty="0" smtClean="0">
                  <a:solidFill>
                    <a:srgbClr val="57565A"/>
                  </a:solidFill>
                </a:rPr>
                <a:t>  gens</a:t>
              </a:r>
              <a:r>
                <a:rPr lang="en-US" sz="1600" kern="0" dirty="0" smtClean="0">
                  <a:solidFill>
                    <a:srgbClr val="57565A"/>
                  </a:solidFill>
                </a:rPr>
                <a:t>.</a:t>
              </a:r>
              <a:endParaRPr lang="en-US" sz="1600" kern="0" dirty="0">
                <a:solidFill>
                  <a:srgbClr val="57565A"/>
                </a:solidFill>
              </a:endParaRPr>
            </a:p>
          </p:txBody>
        </p:sp>
        <p:sp>
          <p:nvSpPr>
            <p:cNvPr id="103" name="Freeform 19"/>
            <p:cNvSpPr>
              <a:spLocks noEditPoints="1"/>
            </p:cNvSpPr>
            <p:nvPr/>
          </p:nvSpPr>
          <p:spPr bwMode="auto">
            <a:xfrm>
              <a:off x="12058225" y="5778192"/>
              <a:ext cx="365100" cy="517680"/>
            </a:xfrm>
            <a:custGeom>
              <a:avLst/>
              <a:gdLst>
                <a:gd name="T0" fmla="*/ 114 w 156"/>
                <a:gd name="T1" fmla="*/ 74 h 221"/>
                <a:gd name="T2" fmla="*/ 114 w 156"/>
                <a:gd name="T3" fmla="*/ 43 h 221"/>
                <a:gd name="T4" fmla="*/ 115 w 156"/>
                <a:gd name="T5" fmla="*/ 43 h 221"/>
                <a:gd name="T6" fmla="*/ 128 w 156"/>
                <a:gd name="T7" fmla="*/ 28 h 221"/>
                <a:gd name="T8" fmla="*/ 128 w 156"/>
                <a:gd name="T9" fmla="*/ 15 h 221"/>
                <a:gd name="T10" fmla="*/ 115 w 156"/>
                <a:gd name="T11" fmla="*/ 0 h 221"/>
                <a:gd name="T12" fmla="*/ 41 w 156"/>
                <a:gd name="T13" fmla="*/ 0 h 221"/>
                <a:gd name="T14" fmla="*/ 40 w 156"/>
                <a:gd name="T15" fmla="*/ 0 h 221"/>
                <a:gd name="T16" fmla="*/ 28 w 156"/>
                <a:gd name="T17" fmla="*/ 15 h 221"/>
                <a:gd name="T18" fmla="*/ 28 w 156"/>
                <a:gd name="T19" fmla="*/ 28 h 221"/>
                <a:gd name="T20" fmla="*/ 42 w 156"/>
                <a:gd name="T21" fmla="*/ 43 h 221"/>
                <a:gd name="T22" fmla="*/ 43 w 156"/>
                <a:gd name="T23" fmla="*/ 43 h 221"/>
                <a:gd name="T24" fmla="*/ 43 w 156"/>
                <a:gd name="T25" fmla="*/ 74 h 221"/>
                <a:gd name="T26" fmla="*/ 0 w 156"/>
                <a:gd name="T27" fmla="*/ 150 h 221"/>
                <a:gd name="T28" fmla="*/ 9 w 156"/>
                <a:gd name="T29" fmla="*/ 160 h 221"/>
                <a:gd name="T30" fmla="*/ 74 w 156"/>
                <a:gd name="T31" fmla="*/ 160 h 221"/>
                <a:gd name="T32" fmla="*/ 74 w 156"/>
                <a:gd name="T33" fmla="*/ 219 h 221"/>
                <a:gd name="T34" fmla="*/ 77 w 156"/>
                <a:gd name="T35" fmla="*/ 221 h 221"/>
                <a:gd name="T36" fmla="*/ 79 w 156"/>
                <a:gd name="T37" fmla="*/ 219 h 221"/>
                <a:gd name="T38" fmla="*/ 79 w 156"/>
                <a:gd name="T39" fmla="*/ 160 h 221"/>
                <a:gd name="T40" fmla="*/ 147 w 156"/>
                <a:gd name="T41" fmla="*/ 160 h 221"/>
                <a:gd name="T42" fmla="*/ 154 w 156"/>
                <a:gd name="T43" fmla="*/ 156 h 221"/>
                <a:gd name="T44" fmla="*/ 156 w 156"/>
                <a:gd name="T45" fmla="*/ 151 h 221"/>
                <a:gd name="T46" fmla="*/ 114 w 156"/>
                <a:gd name="T47" fmla="*/ 74 h 221"/>
                <a:gd name="T48" fmla="*/ 151 w 156"/>
                <a:gd name="T49" fmla="*/ 153 h 221"/>
                <a:gd name="T50" fmla="*/ 150 w 156"/>
                <a:gd name="T51" fmla="*/ 154 h 221"/>
                <a:gd name="T52" fmla="*/ 147 w 156"/>
                <a:gd name="T53" fmla="*/ 155 h 221"/>
                <a:gd name="T54" fmla="*/ 9 w 156"/>
                <a:gd name="T55" fmla="*/ 155 h 221"/>
                <a:gd name="T56" fmla="*/ 5 w 156"/>
                <a:gd name="T57" fmla="*/ 150 h 221"/>
                <a:gd name="T58" fmla="*/ 46 w 156"/>
                <a:gd name="T59" fmla="*/ 78 h 221"/>
                <a:gd name="T60" fmla="*/ 47 w 156"/>
                <a:gd name="T61" fmla="*/ 76 h 221"/>
                <a:gd name="T62" fmla="*/ 47 w 156"/>
                <a:gd name="T63" fmla="*/ 41 h 221"/>
                <a:gd name="T64" fmla="*/ 45 w 156"/>
                <a:gd name="T65" fmla="*/ 38 h 221"/>
                <a:gd name="T66" fmla="*/ 42 w 156"/>
                <a:gd name="T67" fmla="*/ 38 h 221"/>
                <a:gd name="T68" fmla="*/ 33 w 156"/>
                <a:gd name="T69" fmla="*/ 28 h 221"/>
                <a:gd name="T70" fmla="*/ 33 w 156"/>
                <a:gd name="T71" fmla="*/ 15 h 221"/>
                <a:gd name="T72" fmla="*/ 41 w 156"/>
                <a:gd name="T73" fmla="*/ 5 h 221"/>
                <a:gd name="T74" fmla="*/ 115 w 156"/>
                <a:gd name="T75" fmla="*/ 5 h 221"/>
                <a:gd name="T76" fmla="*/ 123 w 156"/>
                <a:gd name="T77" fmla="*/ 15 h 221"/>
                <a:gd name="T78" fmla="*/ 123 w 156"/>
                <a:gd name="T79" fmla="*/ 28 h 221"/>
                <a:gd name="T80" fmla="*/ 115 w 156"/>
                <a:gd name="T81" fmla="*/ 38 h 221"/>
                <a:gd name="T82" fmla="*/ 111 w 156"/>
                <a:gd name="T83" fmla="*/ 38 h 221"/>
                <a:gd name="T84" fmla="*/ 109 w 156"/>
                <a:gd name="T85" fmla="*/ 41 h 221"/>
                <a:gd name="T86" fmla="*/ 109 w 156"/>
                <a:gd name="T87" fmla="*/ 76 h 221"/>
                <a:gd name="T88" fmla="*/ 110 w 156"/>
                <a:gd name="T89" fmla="*/ 78 h 221"/>
                <a:gd name="T90" fmla="*/ 151 w 156"/>
                <a:gd name="T91" fmla="*/ 151 h 221"/>
                <a:gd name="T92" fmla="*/ 151 w 156"/>
                <a:gd name="T93" fmla="*/ 153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56" h="221">
                  <a:moveTo>
                    <a:pt x="114" y="74"/>
                  </a:moveTo>
                  <a:cubicBezTo>
                    <a:pt x="114" y="43"/>
                    <a:pt x="114" y="43"/>
                    <a:pt x="114" y="43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22" y="43"/>
                    <a:pt x="128" y="36"/>
                    <a:pt x="128" y="28"/>
                  </a:cubicBezTo>
                  <a:cubicBezTo>
                    <a:pt x="128" y="15"/>
                    <a:pt x="128" y="15"/>
                    <a:pt x="128" y="15"/>
                  </a:cubicBezTo>
                  <a:cubicBezTo>
                    <a:pt x="128" y="7"/>
                    <a:pt x="122" y="0"/>
                    <a:pt x="115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0" y="0"/>
                    <a:pt x="40" y="0"/>
                  </a:cubicBezTo>
                  <a:cubicBezTo>
                    <a:pt x="34" y="1"/>
                    <a:pt x="28" y="7"/>
                    <a:pt x="28" y="15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35"/>
                    <a:pt x="35" y="43"/>
                    <a:pt x="42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3" y="74"/>
                    <a:pt x="43" y="74"/>
                    <a:pt x="43" y="74"/>
                  </a:cubicBezTo>
                  <a:cubicBezTo>
                    <a:pt x="15" y="87"/>
                    <a:pt x="0" y="114"/>
                    <a:pt x="0" y="150"/>
                  </a:cubicBezTo>
                  <a:cubicBezTo>
                    <a:pt x="0" y="156"/>
                    <a:pt x="4" y="160"/>
                    <a:pt x="9" y="160"/>
                  </a:cubicBezTo>
                  <a:cubicBezTo>
                    <a:pt x="74" y="160"/>
                    <a:pt x="74" y="160"/>
                    <a:pt x="74" y="160"/>
                  </a:cubicBezTo>
                  <a:cubicBezTo>
                    <a:pt x="74" y="219"/>
                    <a:pt x="74" y="219"/>
                    <a:pt x="74" y="219"/>
                  </a:cubicBezTo>
                  <a:cubicBezTo>
                    <a:pt x="74" y="220"/>
                    <a:pt x="75" y="221"/>
                    <a:pt x="77" y="221"/>
                  </a:cubicBezTo>
                  <a:cubicBezTo>
                    <a:pt x="78" y="221"/>
                    <a:pt x="79" y="220"/>
                    <a:pt x="79" y="219"/>
                  </a:cubicBezTo>
                  <a:cubicBezTo>
                    <a:pt x="79" y="160"/>
                    <a:pt x="79" y="160"/>
                    <a:pt x="79" y="160"/>
                  </a:cubicBezTo>
                  <a:cubicBezTo>
                    <a:pt x="147" y="160"/>
                    <a:pt x="147" y="160"/>
                    <a:pt x="147" y="160"/>
                  </a:cubicBezTo>
                  <a:cubicBezTo>
                    <a:pt x="149" y="160"/>
                    <a:pt x="152" y="159"/>
                    <a:pt x="154" y="156"/>
                  </a:cubicBezTo>
                  <a:cubicBezTo>
                    <a:pt x="156" y="155"/>
                    <a:pt x="156" y="152"/>
                    <a:pt x="156" y="151"/>
                  </a:cubicBezTo>
                  <a:cubicBezTo>
                    <a:pt x="156" y="114"/>
                    <a:pt x="141" y="87"/>
                    <a:pt x="114" y="74"/>
                  </a:cubicBezTo>
                  <a:close/>
                  <a:moveTo>
                    <a:pt x="151" y="153"/>
                  </a:moveTo>
                  <a:cubicBezTo>
                    <a:pt x="150" y="153"/>
                    <a:pt x="150" y="153"/>
                    <a:pt x="150" y="154"/>
                  </a:cubicBezTo>
                  <a:cubicBezTo>
                    <a:pt x="149" y="154"/>
                    <a:pt x="148" y="155"/>
                    <a:pt x="147" y="155"/>
                  </a:cubicBezTo>
                  <a:cubicBezTo>
                    <a:pt x="9" y="155"/>
                    <a:pt x="9" y="155"/>
                    <a:pt x="9" y="155"/>
                  </a:cubicBezTo>
                  <a:cubicBezTo>
                    <a:pt x="5" y="155"/>
                    <a:pt x="5" y="151"/>
                    <a:pt x="5" y="150"/>
                  </a:cubicBezTo>
                  <a:cubicBezTo>
                    <a:pt x="5" y="115"/>
                    <a:pt x="19" y="90"/>
                    <a:pt x="46" y="78"/>
                  </a:cubicBezTo>
                  <a:cubicBezTo>
                    <a:pt x="47" y="77"/>
                    <a:pt x="47" y="76"/>
                    <a:pt x="47" y="76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39"/>
                    <a:pt x="46" y="38"/>
                    <a:pt x="45" y="38"/>
                  </a:cubicBezTo>
                  <a:cubicBezTo>
                    <a:pt x="42" y="38"/>
                    <a:pt x="42" y="38"/>
                    <a:pt x="42" y="38"/>
                  </a:cubicBezTo>
                  <a:cubicBezTo>
                    <a:pt x="37" y="38"/>
                    <a:pt x="33" y="33"/>
                    <a:pt x="33" y="28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0"/>
                    <a:pt x="37" y="5"/>
                    <a:pt x="41" y="5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20" y="5"/>
                    <a:pt x="123" y="10"/>
                    <a:pt x="123" y="15"/>
                  </a:cubicBezTo>
                  <a:cubicBezTo>
                    <a:pt x="123" y="28"/>
                    <a:pt x="123" y="28"/>
                    <a:pt x="123" y="28"/>
                  </a:cubicBezTo>
                  <a:cubicBezTo>
                    <a:pt x="123" y="33"/>
                    <a:pt x="119" y="38"/>
                    <a:pt x="115" y="38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10" y="38"/>
                    <a:pt x="109" y="39"/>
                    <a:pt x="109" y="41"/>
                  </a:cubicBezTo>
                  <a:cubicBezTo>
                    <a:pt x="109" y="76"/>
                    <a:pt x="109" y="76"/>
                    <a:pt x="109" y="76"/>
                  </a:cubicBezTo>
                  <a:cubicBezTo>
                    <a:pt x="109" y="76"/>
                    <a:pt x="109" y="77"/>
                    <a:pt x="110" y="78"/>
                  </a:cubicBezTo>
                  <a:cubicBezTo>
                    <a:pt x="144" y="93"/>
                    <a:pt x="151" y="126"/>
                    <a:pt x="151" y="151"/>
                  </a:cubicBezTo>
                  <a:cubicBezTo>
                    <a:pt x="151" y="152"/>
                    <a:pt x="151" y="153"/>
                    <a:pt x="151" y="1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595" tIns="28797" rIns="57595" bIns="28797" numCol="1" anchor="t" anchorCtr="0" compatLnSpc="1">
              <a:prstTxWarp prst="textNoShape">
                <a:avLst/>
              </a:prstTxWarp>
            </a:bodyPr>
            <a:lstStyle/>
            <a:p>
              <a:pPr defTabSz="914298">
                <a:defRPr/>
              </a:pPr>
              <a:endParaRPr lang="en-US" sz="2400" kern="0">
                <a:solidFill>
                  <a:srgbClr val="57565A"/>
                </a:solidFill>
              </a:endParaRPr>
            </a:p>
          </p:txBody>
        </p:sp>
      </p:grpSp>
      <p:grpSp>
        <p:nvGrpSpPr>
          <p:cNvPr id="104" name="Group 36"/>
          <p:cNvGrpSpPr/>
          <p:nvPr/>
        </p:nvGrpSpPr>
        <p:grpSpPr>
          <a:xfrm>
            <a:off x="4552080" y="2371445"/>
            <a:ext cx="4166778" cy="738664"/>
            <a:chOff x="10241137" y="1965202"/>
            <a:chExt cx="5555704" cy="985006"/>
          </a:xfrm>
        </p:grpSpPr>
        <p:sp>
          <p:nvSpPr>
            <p:cNvPr id="105" name="Rectangle 14"/>
            <p:cNvSpPr/>
            <p:nvPr/>
          </p:nvSpPr>
          <p:spPr>
            <a:xfrm>
              <a:off x="10990378" y="1965202"/>
              <a:ext cx="4806463" cy="9850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298">
                <a:defRPr/>
              </a:pPr>
              <a:r>
                <a:rPr lang="en-US" sz="1400" b="1" kern="0" dirty="0" err="1" smtClean="0">
                  <a:solidFill>
                    <a:srgbClr val="57565A"/>
                  </a:solidFill>
                </a:rPr>
                <a:t>Où</a:t>
              </a:r>
              <a:r>
                <a:rPr lang="en-US" sz="1400" b="1" kern="0" dirty="0" smtClean="0">
                  <a:solidFill>
                    <a:srgbClr val="57565A"/>
                  </a:solidFill>
                </a:rPr>
                <a:t>  et  comment  </a:t>
              </a:r>
              <a:r>
                <a:rPr lang="en-US" sz="1400" b="1" kern="0" dirty="0" err="1" smtClean="0">
                  <a:solidFill>
                    <a:srgbClr val="57565A"/>
                  </a:solidFill>
                </a:rPr>
                <a:t>vous</a:t>
              </a:r>
              <a:r>
                <a:rPr lang="en-US" sz="1400" b="1" kern="0" dirty="0" smtClean="0">
                  <a:solidFill>
                    <a:srgbClr val="57565A"/>
                  </a:solidFill>
                </a:rPr>
                <a:t>  </a:t>
              </a:r>
              <a:r>
                <a:rPr lang="en-US" sz="1400" b="1" kern="0" dirty="0" err="1" smtClean="0">
                  <a:solidFill>
                    <a:srgbClr val="57565A"/>
                  </a:solidFill>
                </a:rPr>
                <a:t>pouvez</a:t>
              </a:r>
              <a:r>
                <a:rPr lang="en-US" sz="1400" b="1" kern="0" dirty="0" smtClean="0">
                  <a:solidFill>
                    <a:srgbClr val="57565A"/>
                  </a:solidFill>
                </a:rPr>
                <a:t>  </a:t>
              </a:r>
              <a:r>
                <a:rPr lang="en-US" sz="1400" b="1" kern="0" dirty="0" err="1" smtClean="0">
                  <a:solidFill>
                    <a:srgbClr val="57565A"/>
                  </a:solidFill>
                </a:rPr>
                <a:t>trouvez</a:t>
              </a:r>
              <a:r>
                <a:rPr lang="en-US" sz="1400" b="1" kern="0" dirty="0" smtClean="0">
                  <a:solidFill>
                    <a:srgbClr val="57565A"/>
                  </a:solidFill>
                </a:rPr>
                <a:t>  le  service  </a:t>
              </a:r>
              <a:r>
                <a:rPr lang="en-US" sz="1400" b="1" kern="0" dirty="0" err="1" smtClean="0">
                  <a:solidFill>
                    <a:srgbClr val="57565A"/>
                  </a:solidFill>
                </a:rPr>
                <a:t>domestique</a:t>
              </a:r>
              <a:r>
                <a:rPr lang="en-US" sz="1400" b="1" kern="0" dirty="0" smtClean="0">
                  <a:solidFill>
                    <a:srgbClr val="57565A"/>
                  </a:solidFill>
                </a:rPr>
                <a:t>  </a:t>
              </a:r>
              <a:r>
                <a:rPr lang="en-US" sz="1400" b="1" kern="0" dirty="0" err="1" smtClean="0">
                  <a:solidFill>
                    <a:srgbClr val="57565A"/>
                  </a:solidFill>
                </a:rPr>
                <a:t>dans</a:t>
              </a:r>
              <a:r>
                <a:rPr lang="en-US" sz="1400" b="1" kern="0" dirty="0" smtClean="0">
                  <a:solidFill>
                    <a:srgbClr val="57565A"/>
                  </a:solidFill>
                </a:rPr>
                <a:t>  </a:t>
              </a:r>
              <a:r>
                <a:rPr lang="en-US" sz="1400" b="1" kern="0" dirty="0" err="1" smtClean="0">
                  <a:solidFill>
                    <a:srgbClr val="57565A"/>
                  </a:solidFill>
                </a:rPr>
                <a:t>votre</a:t>
              </a:r>
              <a:r>
                <a:rPr lang="en-US" sz="1400" b="1" kern="0" dirty="0" smtClean="0">
                  <a:solidFill>
                    <a:srgbClr val="57565A"/>
                  </a:solidFill>
                </a:rPr>
                <a:t>  </a:t>
              </a:r>
              <a:r>
                <a:rPr lang="en-US" sz="1400" b="1" kern="0" dirty="0" err="1" smtClean="0">
                  <a:solidFill>
                    <a:srgbClr val="57565A"/>
                  </a:solidFill>
                </a:rPr>
                <a:t>ville</a:t>
              </a:r>
              <a:r>
                <a:rPr lang="en-US" sz="1400" b="1" kern="0" dirty="0" smtClean="0">
                  <a:solidFill>
                    <a:srgbClr val="57565A"/>
                  </a:solidFill>
                </a:rPr>
                <a:t>?</a:t>
              </a:r>
              <a:endParaRPr lang="en-US" sz="1400" b="1" kern="0" dirty="0">
                <a:solidFill>
                  <a:srgbClr val="57565A"/>
                </a:solidFill>
              </a:endParaRPr>
            </a:p>
          </p:txBody>
        </p:sp>
        <p:grpSp>
          <p:nvGrpSpPr>
            <p:cNvPr id="108" name="Group 22"/>
            <p:cNvGrpSpPr/>
            <p:nvPr/>
          </p:nvGrpSpPr>
          <p:grpSpPr>
            <a:xfrm>
              <a:off x="10241137" y="2241496"/>
              <a:ext cx="405063" cy="405063"/>
              <a:chOff x="12284075" y="-1800225"/>
              <a:chExt cx="1062037" cy="1062038"/>
            </a:xfrm>
          </p:grpSpPr>
          <p:sp>
            <p:nvSpPr>
              <p:cNvPr id="109" name="Freeform 20"/>
              <p:cNvSpPr>
                <a:spLocks noEditPoints="1"/>
              </p:cNvSpPr>
              <p:nvPr/>
            </p:nvSpPr>
            <p:spPr bwMode="auto">
              <a:xfrm>
                <a:off x="12284075" y="-1800225"/>
                <a:ext cx="1062037" cy="1062038"/>
              </a:xfrm>
              <a:custGeom>
                <a:avLst/>
                <a:gdLst>
                  <a:gd name="T0" fmla="*/ 143 w 173"/>
                  <a:gd name="T1" fmla="*/ 173 h 173"/>
                  <a:gd name="T2" fmla="*/ 30 w 173"/>
                  <a:gd name="T3" fmla="*/ 173 h 173"/>
                  <a:gd name="T4" fmla="*/ 0 w 173"/>
                  <a:gd name="T5" fmla="*/ 143 h 173"/>
                  <a:gd name="T6" fmla="*/ 0 w 173"/>
                  <a:gd name="T7" fmla="*/ 30 h 173"/>
                  <a:gd name="T8" fmla="*/ 30 w 173"/>
                  <a:gd name="T9" fmla="*/ 0 h 173"/>
                  <a:gd name="T10" fmla="*/ 143 w 173"/>
                  <a:gd name="T11" fmla="*/ 0 h 173"/>
                  <a:gd name="T12" fmla="*/ 173 w 173"/>
                  <a:gd name="T13" fmla="*/ 30 h 173"/>
                  <a:gd name="T14" fmla="*/ 173 w 173"/>
                  <a:gd name="T15" fmla="*/ 143 h 173"/>
                  <a:gd name="T16" fmla="*/ 143 w 173"/>
                  <a:gd name="T17" fmla="*/ 173 h 173"/>
                  <a:gd name="T18" fmla="*/ 30 w 173"/>
                  <a:gd name="T19" fmla="*/ 5 h 173"/>
                  <a:gd name="T20" fmla="*/ 5 w 173"/>
                  <a:gd name="T21" fmla="*/ 30 h 173"/>
                  <a:gd name="T22" fmla="*/ 5 w 173"/>
                  <a:gd name="T23" fmla="*/ 143 h 173"/>
                  <a:gd name="T24" fmla="*/ 30 w 173"/>
                  <a:gd name="T25" fmla="*/ 168 h 173"/>
                  <a:gd name="T26" fmla="*/ 143 w 173"/>
                  <a:gd name="T27" fmla="*/ 168 h 173"/>
                  <a:gd name="T28" fmla="*/ 169 w 173"/>
                  <a:gd name="T29" fmla="*/ 143 h 173"/>
                  <a:gd name="T30" fmla="*/ 169 w 173"/>
                  <a:gd name="T31" fmla="*/ 30 h 173"/>
                  <a:gd name="T32" fmla="*/ 143 w 173"/>
                  <a:gd name="T33" fmla="*/ 5 h 173"/>
                  <a:gd name="T34" fmla="*/ 30 w 173"/>
                  <a:gd name="T35" fmla="*/ 5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73" h="173">
                    <a:moveTo>
                      <a:pt x="143" y="173"/>
                    </a:moveTo>
                    <a:cubicBezTo>
                      <a:pt x="30" y="173"/>
                      <a:pt x="30" y="173"/>
                      <a:pt x="30" y="173"/>
                    </a:cubicBezTo>
                    <a:cubicBezTo>
                      <a:pt x="14" y="173"/>
                      <a:pt x="0" y="160"/>
                      <a:pt x="0" y="143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14"/>
                      <a:pt x="14" y="0"/>
                      <a:pt x="30" y="0"/>
                    </a:cubicBezTo>
                    <a:cubicBezTo>
                      <a:pt x="143" y="0"/>
                      <a:pt x="143" y="0"/>
                      <a:pt x="143" y="0"/>
                    </a:cubicBezTo>
                    <a:cubicBezTo>
                      <a:pt x="160" y="0"/>
                      <a:pt x="173" y="14"/>
                      <a:pt x="173" y="30"/>
                    </a:cubicBezTo>
                    <a:cubicBezTo>
                      <a:pt x="173" y="143"/>
                      <a:pt x="173" y="143"/>
                      <a:pt x="173" y="143"/>
                    </a:cubicBezTo>
                    <a:cubicBezTo>
                      <a:pt x="173" y="160"/>
                      <a:pt x="160" y="173"/>
                      <a:pt x="143" y="173"/>
                    </a:cubicBezTo>
                    <a:close/>
                    <a:moveTo>
                      <a:pt x="30" y="5"/>
                    </a:moveTo>
                    <a:cubicBezTo>
                      <a:pt x="16" y="5"/>
                      <a:pt x="5" y="16"/>
                      <a:pt x="5" y="30"/>
                    </a:cubicBezTo>
                    <a:cubicBezTo>
                      <a:pt x="5" y="143"/>
                      <a:pt x="5" y="143"/>
                      <a:pt x="5" y="143"/>
                    </a:cubicBezTo>
                    <a:cubicBezTo>
                      <a:pt x="5" y="157"/>
                      <a:pt x="16" y="168"/>
                      <a:pt x="30" y="168"/>
                    </a:cubicBezTo>
                    <a:cubicBezTo>
                      <a:pt x="143" y="168"/>
                      <a:pt x="143" y="168"/>
                      <a:pt x="143" y="168"/>
                    </a:cubicBezTo>
                    <a:cubicBezTo>
                      <a:pt x="157" y="168"/>
                      <a:pt x="169" y="157"/>
                      <a:pt x="169" y="143"/>
                    </a:cubicBezTo>
                    <a:cubicBezTo>
                      <a:pt x="169" y="30"/>
                      <a:pt x="169" y="30"/>
                      <a:pt x="169" y="30"/>
                    </a:cubicBezTo>
                    <a:cubicBezTo>
                      <a:pt x="169" y="16"/>
                      <a:pt x="157" y="5"/>
                      <a:pt x="143" y="5"/>
                    </a:cubicBezTo>
                    <a:lnTo>
                      <a:pt x="30" y="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14298">
                  <a:defRPr/>
                </a:pPr>
                <a:endParaRPr lang="en-US" sz="2400" kern="0">
                  <a:solidFill>
                    <a:srgbClr val="57565A"/>
                  </a:solidFill>
                </a:endParaRPr>
              </a:p>
            </p:txBody>
          </p:sp>
          <p:sp>
            <p:nvSpPr>
              <p:cNvPr id="110" name="Freeform 21"/>
              <p:cNvSpPr>
                <a:spLocks/>
              </p:cNvSpPr>
              <p:nvPr/>
            </p:nvSpPr>
            <p:spPr bwMode="auto">
              <a:xfrm>
                <a:off x="12284075" y="-1284288"/>
                <a:ext cx="1062037" cy="30163"/>
              </a:xfrm>
              <a:custGeom>
                <a:avLst/>
                <a:gdLst>
                  <a:gd name="T0" fmla="*/ 171 w 173"/>
                  <a:gd name="T1" fmla="*/ 5 h 5"/>
                  <a:gd name="T2" fmla="*/ 3 w 173"/>
                  <a:gd name="T3" fmla="*/ 5 h 5"/>
                  <a:gd name="T4" fmla="*/ 0 w 173"/>
                  <a:gd name="T5" fmla="*/ 3 h 5"/>
                  <a:gd name="T6" fmla="*/ 3 w 173"/>
                  <a:gd name="T7" fmla="*/ 0 h 5"/>
                  <a:gd name="T8" fmla="*/ 171 w 173"/>
                  <a:gd name="T9" fmla="*/ 0 h 5"/>
                  <a:gd name="T10" fmla="*/ 173 w 173"/>
                  <a:gd name="T11" fmla="*/ 3 h 5"/>
                  <a:gd name="T12" fmla="*/ 171 w 173"/>
                  <a:gd name="T1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3" h="5">
                    <a:moveTo>
                      <a:pt x="171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1" y="5"/>
                      <a:pt x="0" y="4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171" y="0"/>
                      <a:pt x="171" y="0"/>
                      <a:pt x="171" y="0"/>
                    </a:cubicBezTo>
                    <a:cubicBezTo>
                      <a:pt x="172" y="0"/>
                      <a:pt x="173" y="1"/>
                      <a:pt x="173" y="3"/>
                    </a:cubicBezTo>
                    <a:cubicBezTo>
                      <a:pt x="173" y="4"/>
                      <a:pt x="172" y="5"/>
                      <a:pt x="171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14298">
                  <a:defRPr/>
                </a:pPr>
                <a:endParaRPr lang="en-US" sz="2400" kern="0">
                  <a:solidFill>
                    <a:srgbClr val="57565A"/>
                  </a:solidFill>
                </a:endParaRPr>
              </a:p>
            </p:txBody>
          </p:sp>
          <p:sp>
            <p:nvSpPr>
              <p:cNvPr id="111" name="Freeform 22"/>
              <p:cNvSpPr>
                <a:spLocks/>
              </p:cNvSpPr>
              <p:nvPr/>
            </p:nvSpPr>
            <p:spPr bwMode="auto">
              <a:xfrm>
                <a:off x="12800013" y="-1800225"/>
                <a:ext cx="30162" cy="1062038"/>
              </a:xfrm>
              <a:custGeom>
                <a:avLst/>
                <a:gdLst>
                  <a:gd name="T0" fmla="*/ 3 w 5"/>
                  <a:gd name="T1" fmla="*/ 173 h 173"/>
                  <a:gd name="T2" fmla="*/ 0 w 5"/>
                  <a:gd name="T3" fmla="*/ 171 h 173"/>
                  <a:gd name="T4" fmla="*/ 0 w 5"/>
                  <a:gd name="T5" fmla="*/ 2 h 173"/>
                  <a:gd name="T6" fmla="*/ 3 w 5"/>
                  <a:gd name="T7" fmla="*/ 0 h 173"/>
                  <a:gd name="T8" fmla="*/ 5 w 5"/>
                  <a:gd name="T9" fmla="*/ 2 h 173"/>
                  <a:gd name="T10" fmla="*/ 5 w 5"/>
                  <a:gd name="T11" fmla="*/ 171 h 173"/>
                  <a:gd name="T12" fmla="*/ 3 w 5"/>
                  <a:gd name="T13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73">
                    <a:moveTo>
                      <a:pt x="3" y="173"/>
                    </a:moveTo>
                    <a:cubicBezTo>
                      <a:pt x="1" y="173"/>
                      <a:pt x="0" y="172"/>
                      <a:pt x="0" y="17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4" y="0"/>
                      <a:pt x="5" y="1"/>
                      <a:pt x="5" y="2"/>
                    </a:cubicBezTo>
                    <a:cubicBezTo>
                      <a:pt x="5" y="171"/>
                      <a:pt x="5" y="171"/>
                      <a:pt x="5" y="171"/>
                    </a:cubicBezTo>
                    <a:cubicBezTo>
                      <a:pt x="5" y="172"/>
                      <a:pt x="4" y="173"/>
                      <a:pt x="3" y="17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14298">
                  <a:defRPr/>
                </a:pPr>
                <a:endParaRPr lang="en-US" sz="2400" kern="0">
                  <a:solidFill>
                    <a:srgbClr val="57565A"/>
                  </a:solidFill>
                </a:endParaRPr>
              </a:p>
            </p:txBody>
          </p:sp>
          <p:sp>
            <p:nvSpPr>
              <p:cNvPr id="112" name="Freeform 23"/>
              <p:cNvSpPr>
                <a:spLocks/>
              </p:cNvSpPr>
              <p:nvPr/>
            </p:nvSpPr>
            <p:spPr bwMode="auto">
              <a:xfrm>
                <a:off x="12941300" y="-1536700"/>
                <a:ext cx="269875" cy="30163"/>
              </a:xfrm>
              <a:custGeom>
                <a:avLst/>
                <a:gdLst>
                  <a:gd name="T0" fmla="*/ 41 w 44"/>
                  <a:gd name="T1" fmla="*/ 5 h 5"/>
                  <a:gd name="T2" fmla="*/ 2 w 44"/>
                  <a:gd name="T3" fmla="*/ 5 h 5"/>
                  <a:gd name="T4" fmla="*/ 0 w 44"/>
                  <a:gd name="T5" fmla="*/ 3 h 5"/>
                  <a:gd name="T6" fmla="*/ 2 w 44"/>
                  <a:gd name="T7" fmla="*/ 0 h 5"/>
                  <a:gd name="T8" fmla="*/ 41 w 44"/>
                  <a:gd name="T9" fmla="*/ 0 h 5"/>
                  <a:gd name="T10" fmla="*/ 44 w 44"/>
                  <a:gd name="T11" fmla="*/ 3 h 5"/>
                  <a:gd name="T12" fmla="*/ 41 w 44"/>
                  <a:gd name="T1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5">
                    <a:moveTo>
                      <a:pt x="41" y="5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1" y="5"/>
                      <a:pt x="0" y="4"/>
                      <a:pt x="0" y="3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43" y="0"/>
                      <a:pt x="44" y="1"/>
                      <a:pt x="44" y="3"/>
                    </a:cubicBezTo>
                    <a:cubicBezTo>
                      <a:pt x="44" y="4"/>
                      <a:pt x="43" y="5"/>
                      <a:pt x="41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14298">
                  <a:defRPr/>
                </a:pPr>
                <a:endParaRPr lang="en-US" sz="2400" kern="0">
                  <a:solidFill>
                    <a:srgbClr val="57565A"/>
                  </a:solidFill>
                </a:endParaRPr>
              </a:p>
            </p:txBody>
          </p:sp>
          <p:sp>
            <p:nvSpPr>
              <p:cNvPr id="113" name="Freeform 24"/>
              <p:cNvSpPr>
                <a:spLocks/>
              </p:cNvSpPr>
              <p:nvPr/>
            </p:nvSpPr>
            <p:spPr bwMode="auto">
              <a:xfrm>
                <a:off x="12425363" y="-1543050"/>
                <a:ext cx="263525" cy="31750"/>
              </a:xfrm>
              <a:custGeom>
                <a:avLst/>
                <a:gdLst>
                  <a:gd name="T0" fmla="*/ 41 w 43"/>
                  <a:gd name="T1" fmla="*/ 5 h 5"/>
                  <a:gd name="T2" fmla="*/ 2 w 43"/>
                  <a:gd name="T3" fmla="*/ 5 h 5"/>
                  <a:gd name="T4" fmla="*/ 0 w 43"/>
                  <a:gd name="T5" fmla="*/ 3 h 5"/>
                  <a:gd name="T6" fmla="*/ 2 w 43"/>
                  <a:gd name="T7" fmla="*/ 0 h 5"/>
                  <a:gd name="T8" fmla="*/ 41 w 43"/>
                  <a:gd name="T9" fmla="*/ 0 h 5"/>
                  <a:gd name="T10" fmla="*/ 43 w 43"/>
                  <a:gd name="T11" fmla="*/ 3 h 5"/>
                  <a:gd name="T12" fmla="*/ 41 w 43"/>
                  <a:gd name="T1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5">
                    <a:moveTo>
                      <a:pt x="41" y="5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1" y="5"/>
                      <a:pt x="0" y="4"/>
                      <a:pt x="0" y="3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42" y="0"/>
                      <a:pt x="43" y="1"/>
                      <a:pt x="43" y="3"/>
                    </a:cubicBezTo>
                    <a:cubicBezTo>
                      <a:pt x="43" y="4"/>
                      <a:pt x="42" y="5"/>
                      <a:pt x="41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14298">
                  <a:defRPr/>
                </a:pPr>
                <a:endParaRPr lang="en-US" sz="2400" kern="0">
                  <a:solidFill>
                    <a:srgbClr val="57565A"/>
                  </a:solidFill>
                </a:endParaRPr>
              </a:p>
            </p:txBody>
          </p:sp>
          <p:sp>
            <p:nvSpPr>
              <p:cNvPr id="114" name="Freeform 25"/>
              <p:cNvSpPr>
                <a:spLocks/>
              </p:cNvSpPr>
              <p:nvPr/>
            </p:nvSpPr>
            <p:spPr bwMode="auto">
              <a:xfrm>
                <a:off x="12542838" y="-1658938"/>
                <a:ext cx="30162" cy="263525"/>
              </a:xfrm>
              <a:custGeom>
                <a:avLst/>
                <a:gdLst>
                  <a:gd name="T0" fmla="*/ 3 w 5"/>
                  <a:gd name="T1" fmla="*/ 43 h 43"/>
                  <a:gd name="T2" fmla="*/ 0 w 5"/>
                  <a:gd name="T3" fmla="*/ 41 h 43"/>
                  <a:gd name="T4" fmla="*/ 0 w 5"/>
                  <a:gd name="T5" fmla="*/ 2 h 43"/>
                  <a:gd name="T6" fmla="*/ 3 w 5"/>
                  <a:gd name="T7" fmla="*/ 0 h 43"/>
                  <a:gd name="T8" fmla="*/ 5 w 5"/>
                  <a:gd name="T9" fmla="*/ 2 h 43"/>
                  <a:gd name="T10" fmla="*/ 5 w 5"/>
                  <a:gd name="T11" fmla="*/ 41 h 43"/>
                  <a:gd name="T12" fmla="*/ 3 w 5"/>
                  <a:gd name="T13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43">
                    <a:moveTo>
                      <a:pt x="3" y="43"/>
                    </a:moveTo>
                    <a:cubicBezTo>
                      <a:pt x="1" y="43"/>
                      <a:pt x="0" y="42"/>
                      <a:pt x="0" y="4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4" y="0"/>
                      <a:pt x="5" y="1"/>
                      <a:pt x="5" y="2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5" y="42"/>
                      <a:pt x="4" y="43"/>
                      <a:pt x="3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14298">
                  <a:defRPr/>
                </a:pPr>
                <a:endParaRPr lang="en-US" sz="2400" kern="0">
                  <a:solidFill>
                    <a:srgbClr val="57565A"/>
                  </a:solidFill>
                </a:endParaRPr>
              </a:p>
            </p:txBody>
          </p:sp>
          <p:sp>
            <p:nvSpPr>
              <p:cNvPr id="115" name="Freeform 26"/>
              <p:cNvSpPr>
                <a:spLocks/>
              </p:cNvSpPr>
              <p:nvPr/>
            </p:nvSpPr>
            <p:spPr bwMode="auto">
              <a:xfrm>
                <a:off x="12457113" y="-1112838"/>
                <a:ext cx="201612" cy="201613"/>
              </a:xfrm>
              <a:custGeom>
                <a:avLst/>
                <a:gdLst>
                  <a:gd name="T0" fmla="*/ 30 w 33"/>
                  <a:gd name="T1" fmla="*/ 33 h 33"/>
                  <a:gd name="T2" fmla="*/ 29 w 33"/>
                  <a:gd name="T3" fmla="*/ 32 h 33"/>
                  <a:gd name="T4" fmla="*/ 1 w 33"/>
                  <a:gd name="T5" fmla="*/ 5 h 33"/>
                  <a:gd name="T6" fmla="*/ 1 w 33"/>
                  <a:gd name="T7" fmla="*/ 1 h 33"/>
                  <a:gd name="T8" fmla="*/ 4 w 33"/>
                  <a:gd name="T9" fmla="*/ 1 h 33"/>
                  <a:gd name="T10" fmla="*/ 32 w 33"/>
                  <a:gd name="T11" fmla="*/ 29 h 33"/>
                  <a:gd name="T12" fmla="*/ 32 w 33"/>
                  <a:gd name="T13" fmla="*/ 32 h 33"/>
                  <a:gd name="T14" fmla="*/ 30 w 33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33">
                    <a:moveTo>
                      <a:pt x="30" y="33"/>
                    </a:moveTo>
                    <a:cubicBezTo>
                      <a:pt x="30" y="33"/>
                      <a:pt x="29" y="33"/>
                      <a:pt x="29" y="32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4"/>
                      <a:pt x="0" y="2"/>
                      <a:pt x="1" y="1"/>
                    </a:cubicBezTo>
                    <a:cubicBezTo>
                      <a:pt x="2" y="0"/>
                      <a:pt x="4" y="0"/>
                      <a:pt x="4" y="1"/>
                    </a:cubicBezTo>
                    <a:cubicBezTo>
                      <a:pt x="32" y="29"/>
                      <a:pt x="32" y="29"/>
                      <a:pt x="32" y="29"/>
                    </a:cubicBezTo>
                    <a:cubicBezTo>
                      <a:pt x="33" y="30"/>
                      <a:pt x="33" y="31"/>
                      <a:pt x="32" y="32"/>
                    </a:cubicBezTo>
                    <a:cubicBezTo>
                      <a:pt x="32" y="33"/>
                      <a:pt x="31" y="33"/>
                      <a:pt x="30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14298">
                  <a:defRPr/>
                </a:pPr>
                <a:endParaRPr lang="en-US" sz="2400" kern="0">
                  <a:solidFill>
                    <a:srgbClr val="57565A"/>
                  </a:solidFill>
                </a:endParaRPr>
              </a:p>
            </p:txBody>
          </p:sp>
          <p:sp>
            <p:nvSpPr>
              <p:cNvPr id="116" name="Freeform 27"/>
              <p:cNvSpPr>
                <a:spLocks/>
              </p:cNvSpPr>
              <p:nvPr/>
            </p:nvSpPr>
            <p:spPr bwMode="auto">
              <a:xfrm>
                <a:off x="12457113" y="-1112838"/>
                <a:ext cx="201612" cy="201613"/>
              </a:xfrm>
              <a:custGeom>
                <a:avLst/>
                <a:gdLst>
                  <a:gd name="T0" fmla="*/ 3 w 33"/>
                  <a:gd name="T1" fmla="*/ 33 h 33"/>
                  <a:gd name="T2" fmla="*/ 1 w 33"/>
                  <a:gd name="T3" fmla="*/ 32 h 33"/>
                  <a:gd name="T4" fmla="*/ 1 w 33"/>
                  <a:gd name="T5" fmla="*/ 29 h 33"/>
                  <a:gd name="T6" fmla="*/ 29 w 33"/>
                  <a:gd name="T7" fmla="*/ 1 h 33"/>
                  <a:gd name="T8" fmla="*/ 32 w 33"/>
                  <a:gd name="T9" fmla="*/ 1 h 33"/>
                  <a:gd name="T10" fmla="*/ 32 w 33"/>
                  <a:gd name="T11" fmla="*/ 5 h 33"/>
                  <a:gd name="T12" fmla="*/ 4 w 33"/>
                  <a:gd name="T13" fmla="*/ 32 h 33"/>
                  <a:gd name="T14" fmla="*/ 3 w 33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33">
                    <a:moveTo>
                      <a:pt x="3" y="33"/>
                    </a:moveTo>
                    <a:cubicBezTo>
                      <a:pt x="2" y="33"/>
                      <a:pt x="2" y="33"/>
                      <a:pt x="1" y="32"/>
                    </a:cubicBezTo>
                    <a:cubicBezTo>
                      <a:pt x="0" y="31"/>
                      <a:pt x="0" y="30"/>
                      <a:pt x="1" y="29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30" y="0"/>
                      <a:pt x="31" y="0"/>
                      <a:pt x="32" y="1"/>
                    </a:cubicBezTo>
                    <a:cubicBezTo>
                      <a:pt x="33" y="2"/>
                      <a:pt x="33" y="4"/>
                      <a:pt x="32" y="5"/>
                    </a:cubicBezTo>
                    <a:cubicBezTo>
                      <a:pt x="4" y="32"/>
                      <a:pt x="4" y="32"/>
                      <a:pt x="4" y="32"/>
                    </a:cubicBezTo>
                    <a:cubicBezTo>
                      <a:pt x="4" y="33"/>
                      <a:pt x="3" y="33"/>
                      <a:pt x="3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14298">
                  <a:defRPr/>
                </a:pPr>
                <a:endParaRPr lang="en-US" sz="2400" kern="0">
                  <a:solidFill>
                    <a:srgbClr val="57565A"/>
                  </a:solidFill>
                </a:endParaRPr>
              </a:p>
            </p:txBody>
          </p:sp>
          <p:sp>
            <p:nvSpPr>
              <p:cNvPr id="117" name="Freeform 28"/>
              <p:cNvSpPr>
                <a:spLocks/>
              </p:cNvSpPr>
              <p:nvPr/>
            </p:nvSpPr>
            <p:spPr bwMode="auto">
              <a:xfrm>
                <a:off x="12984163" y="-1112838"/>
                <a:ext cx="196850" cy="201613"/>
              </a:xfrm>
              <a:custGeom>
                <a:avLst/>
                <a:gdLst>
                  <a:gd name="T0" fmla="*/ 2 w 32"/>
                  <a:gd name="T1" fmla="*/ 33 h 33"/>
                  <a:gd name="T2" fmla="*/ 0 w 32"/>
                  <a:gd name="T3" fmla="*/ 32 h 33"/>
                  <a:gd name="T4" fmla="*/ 0 w 32"/>
                  <a:gd name="T5" fmla="*/ 29 h 33"/>
                  <a:gd name="T6" fmla="*/ 28 w 32"/>
                  <a:gd name="T7" fmla="*/ 1 h 33"/>
                  <a:gd name="T8" fmla="*/ 31 w 32"/>
                  <a:gd name="T9" fmla="*/ 1 h 33"/>
                  <a:gd name="T10" fmla="*/ 31 w 32"/>
                  <a:gd name="T11" fmla="*/ 5 h 33"/>
                  <a:gd name="T12" fmla="*/ 4 w 32"/>
                  <a:gd name="T13" fmla="*/ 32 h 33"/>
                  <a:gd name="T14" fmla="*/ 2 w 32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3">
                    <a:moveTo>
                      <a:pt x="2" y="33"/>
                    </a:moveTo>
                    <a:cubicBezTo>
                      <a:pt x="1" y="33"/>
                      <a:pt x="1" y="33"/>
                      <a:pt x="0" y="32"/>
                    </a:cubicBezTo>
                    <a:cubicBezTo>
                      <a:pt x="0" y="31"/>
                      <a:pt x="0" y="30"/>
                      <a:pt x="0" y="29"/>
                    </a:cubicBezTo>
                    <a:cubicBezTo>
                      <a:pt x="28" y="1"/>
                      <a:pt x="28" y="1"/>
                      <a:pt x="28" y="1"/>
                    </a:cubicBezTo>
                    <a:cubicBezTo>
                      <a:pt x="29" y="0"/>
                      <a:pt x="30" y="0"/>
                      <a:pt x="31" y="1"/>
                    </a:cubicBezTo>
                    <a:cubicBezTo>
                      <a:pt x="32" y="2"/>
                      <a:pt x="32" y="4"/>
                      <a:pt x="31" y="5"/>
                    </a:cubicBezTo>
                    <a:cubicBezTo>
                      <a:pt x="4" y="32"/>
                      <a:pt x="4" y="32"/>
                      <a:pt x="4" y="32"/>
                    </a:cubicBezTo>
                    <a:cubicBezTo>
                      <a:pt x="3" y="33"/>
                      <a:pt x="3" y="33"/>
                      <a:pt x="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14298">
                  <a:defRPr/>
                </a:pPr>
                <a:endParaRPr lang="en-US" sz="2400" kern="0">
                  <a:solidFill>
                    <a:srgbClr val="57565A"/>
                  </a:solidFill>
                </a:endParaRPr>
              </a:p>
            </p:txBody>
          </p:sp>
        </p:grpSp>
      </p:grpSp>
      <p:sp>
        <p:nvSpPr>
          <p:cNvPr id="118" name="Rectangle 37"/>
          <p:cNvSpPr/>
          <p:nvPr/>
        </p:nvSpPr>
        <p:spPr>
          <a:xfrm>
            <a:off x="1030231" y="1350124"/>
            <a:ext cx="2441448" cy="32502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 defTabSz="914298">
              <a:defRPr/>
            </a:pPr>
            <a:endParaRPr lang="en-US" sz="3000" kern="0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35" name="Oval 11">
            <a:hlinkClick r:id="rId4" action="ppaction://hlinksldjump"/>
          </p:cNvPr>
          <p:cNvSpPr/>
          <p:nvPr/>
        </p:nvSpPr>
        <p:spPr>
          <a:xfrm>
            <a:off x="4413098" y="2371445"/>
            <a:ext cx="741808" cy="738664"/>
          </a:xfrm>
          <a:prstGeom prst="ellipse">
            <a:avLst/>
          </a:prstGeom>
          <a:solidFill>
            <a:srgbClr val="FF99CC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36" name="Oval 11">
            <a:hlinkClick r:id="rId5" action="ppaction://hlinksldjump"/>
          </p:cNvPr>
          <p:cNvSpPr/>
          <p:nvPr/>
        </p:nvSpPr>
        <p:spPr>
          <a:xfrm>
            <a:off x="4432149" y="3410402"/>
            <a:ext cx="675074" cy="674991"/>
          </a:xfrm>
          <a:prstGeom prst="ellipse">
            <a:avLst/>
          </a:prstGeom>
          <a:solidFill>
            <a:srgbClr val="80808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5" name="Управляющая кнопка: далее 4">
            <a:hlinkClick r:id="rId6" action="ppaction://hlinksldjump" highlightClick="1"/>
          </p:cNvPr>
          <p:cNvSpPr/>
          <p:nvPr/>
        </p:nvSpPr>
        <p:spPr>
          <a:xfrm>
            <a:off x="4270146" y="4532024"/>
            <a:ext cx="521208" cy="423324"/>
          </a:xfrm>
          <a:prstGeom prst="actionButtonForwardNext">
            <a:avLst/>
          </a:prstGeom>
          <a:solidFill>
            <a:srgbClr val="8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444" t="1713" r="13801" b="10560"/>
          <a:stretch/>
        </p:blipFill>
        <p:spPr>
          <a:xfrm>
            <a:off x="1030232" y="1350124"/>
            <a:ext cx="2441447" cy="32502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624663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9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5" grpId="0" animBg="1"/>
          <p:bldP spid="36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9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5" grpId="0" animBg="1"/>
          <p:bldP spid="36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назад 1">
            <a:hlinkClick r:id="rId2" action="ppaction://hlinksldjump" highlightClick="1"/>
          </p:cNvPr>
          <p:cNvSpPr/>
          <p:nvPr/>
        </p:nvSpPr>
        <p:spPr>
          <a:xfrm>
            <a:off x="4158803" y="4797049"/>
            <a:ext cx="413196" cy="341188"/>
          </a:xfrm>
          <a:prstGeom prst="actionButtonBackPrevious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Oval 17"/>
          <p:cNvSpPr/>
          <p:nvPr/>
        </p:nvSpPr>
        <p:spPr>
          <a:xfrm>
            <a:off x="359532" y="231490"/>
            <a:ext cx="699762" cy="699677"/>
          </a:xfrm>
          <a:prstGeom prst="ellipse">
            <a:avLst/>
          </a:prstGeom>
          <a:solidFill>
            <a:srgbClr val="51C3CA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298">
              <a:defRPr/>
            </a:pPr>
            <a:r>
              <a:rPr lang="en-US" sz="24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Open Sans Light"/>
              </a:rPr>
              <a:t>1</a:t>
            </a:r>
            <a:endParaRPr lang="en-US" sz="2400" kern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Open Sans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1956" y="261970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Avez-vous souvent recours au service domestique?  Citez  quelques exemples où vous le faites.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62463" y="931167"/>
            <a:ext cx="8219071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sz="1600" dirty="0" smtClean="0"/>
              <a:t>Oui,  nous,  on  a  souvent  recours  au  service  domestique.  On  le  fait  à  la  maison  avant  la  noce,  les  fêtes  ou  bien  quand  on  a  des  réunions  familiales.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 smtClean="0"/>
              <a:t>Non,  nous  n’avons  pas  recours  au  service  domestique.  Car  au  village,  nous  sommes  habitués  à  faire  tous  les  travaux  domestiques  nous-mêmes.  </a:t>
            </a:r>
            <a:endParaRPr lang="ru-RU" sz="16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087" y="2138064"/>
            <a:ext cx="3062077" cy="28723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4687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назад 1">
            <a:hlinkClick r:id="rId2" action="ppaction://hlinksldjump" highlightClick="1"/>
          </p:cNvPr>
          <p:cNvSpPr/>
          <p:nvPr/>
        </p:nvSpPr>
        <p:spPr>
          <a:xfrm>
            <a:off x="4283968" y="4479962"/>
            <a:ext cx="413196" cy="341188"/>
          </a:xfrm>
          <a:prstGeom prst="actionButtonBackPrevious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val 17"/>
          <p:cNvSpPr/>
          <p:nvPr/>
        </p:nvSpPr>
        <p:spPr>
          <a:xfrm>
            <a:off x="395536" y="231490"/>
            <a:ext cx="699762" cy="699677"/>
          </a:xfrm>
          <a:prstGeom prst="ellipse">
            <a:avLst/>
          </a:prstGeom>
          <a:solidFill>
            <a:srgbClr val="FF99CC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298">
              <a:defRPr/>
            </a:pPr>
            <a:r>
              <a:rPr lang="en-US" sz="2400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Open Sans Light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5" y="284836"/>
            <a:ext cx="78128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2060"/>
                </a:solidFill>
              </a:rPr>
              <a:t>Où  et  comment  vous  pouvez  trouver  le  service  domestique  dans  votre  ville?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rgbClr val="002060"/>
                </a:solidFill>
              </a:rPr>
              <a:t>à  l’aide  des  voisins,  des  amis  ou ...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002060"/>
                </a:solidFill>
              </a:rPr>
              <a:t>s</a:t>
            </a:r>
            <a:r>
              <a:rPr lang="fr-FR" dirty="0" smtClean="0">
                <a:solidFill>
                  <a:srgbClr val="002060"/>
                </a:solidFill>
              </a:rPr>
              <a:t>pontanément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002060"/>
                </a:solidFill>
              </a:rPr>
              <a:t>o</a:t>
            </a:r>
            <a:r>
              <a:rPr lang="fr-FR" dirty="0" smtClean="0">
                <a:solidFill>
                  <a:srgbClr val="002060"/>
                </a:solidFill>
              </a:rPr>
              <a:t>ccasionnelement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5417" y="1762164"/>
            <a:ext cx="796704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000" dirty="0" smtClean="0">
                <a:solidFill>
                  <a:srgbClr val="002060"/>
                </a:solidFill>
              </a:rPr>
              <a:t>Chez  nous,  on  peut  trouver  le  service  domestique  à  l’aide  des  voisins  ou  des  amis.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000" dirty="0" smtClean="0">
                <a:solidFill>
                  <a:srgbClr val="002060"/>
                </a:solidFill>
              </a:rPr>
              <a:t>Dans  notre  villes,  les  gens  proposent  le  service  domestique  eux-mêmes.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000" dirty="0" smtClean="0">
                <a:solidFill>
                  <a:srgbClr val="002060"/>
                </a:solidFill>
              </a:rPr>
              <a:t>On  peut  trouver  les  anonces  au  journal  de  notre  ville.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405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32" t="22586" r="60964" b="2770"/>
          <a:stretch/>
        </p:blipFill>
        <p:spPr bwMode="auto">
          <a:xfrm>
            <a:off x="0" y="1114675"/>
            <a:ext cx="3340701" cy="217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17"/>
          <p:cNvSpPr/>
          <p:nvPr/>
        </p:nvSpPr>
        <p:spPr>
          <a:xfrm>
            <a:off x="359532" y="123478"/>
            <a:ext cx="699762" cy="699677"/>
          </a:xfrm>
          <a:prstGeom prst="ellipse">
            <a:avLst/>
          </a:prstGeom>
          <a:solidFill>
            <a:srgbClr val="80808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298">
              <a:defRPr/>
            </a:pPr>
            <a:r>
              <a:rPr lang="en-US" sz="2400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Open Sans Light"/>
              </a:rPr>
              <a:t>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51620" y="195486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Observez  ces  documents  et  dites  quels  services  rendent  ces  gens.</a:t>
            </a:r>
            <a:endParaRPr lang="ru-RU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518" t="20359" r="37831" b="3512"/>
          <a:stretch/>
        </p:blipFill>
        <p:spPr bwMode="auto">
          <a:xfrm>
            <a:off x="3613531" y="1035479"/>
            <a:ext cx="2071171" cy="2258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012" t="25558" b="3142"/>
          <a:stretch/>
        </p:blipFill>
        <p:spPr bwMode="auto">
          <a:xfrm>
            <a:off x="5929828" y="1114675"/>
            <a:ext cx="3203848" cy="217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40701" y="3293938"/>
            <a:ext cx="25994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400" dirty="0" smtClean="0"/>
              <a:t>Elle  dépoussière  les  </a:t>
            </a:r>
            <a:r>
              <a:rPr lang="fr-FR" sz="1400" dirty="0"/>
              <a:t>tapis,  les  meubles,  les  </a:t>
            </a:r>
            <a:r>
              <a:rPr lang="fr-FR" sz="1400" dirty="0" smtClean="0"/>
              <a:t>objets.</a:t>
            </a:r>
            <a:endParaRPr lang="fr-FR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251520" y="3430434"/>
            <a:ext cx="24320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400" dirty="0" smtClean="0"/>
              <a:t>On  répare  les  voitures.</a:t>
            </a: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6191927" y="3401660"/>
            <a:ext cx="2700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400" dirty="0" smtClean="0"/>
              <a:t>Elle  nettoie  le  plancher,  entretient  les  locaux.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2356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3538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8466" y="171374"/>
            <a:ext cx="7637566" cy="526512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fr-FR" sz="3200" dirty="0" smtClean="0"/>
              <a:t>Activités (p. 117)</a:t>
            </a:r>
            <a:endParaRPr sz="3200" dirty="0"/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40F82D4B-0806-40E7-82DD-490ED9DCC420}"/>
              </a:ext>
            </a:extLst>
          </p:cNvPr>
          <p:cNvSpPr/>
          <p:nvPr/>
        </p:nvSpPr>
        <p:spPr>
          <a:xfrm>
            <a:off x="557622" y="1581802"/>
            <a:ext cx="2472074" cy="2933211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37147" tIns="137147" rIns="137147" bIns="137147">
            <a:noAutofit/>
          </a:bodyPr>
          <a:lstStyle/>
          <a:p>
            <a:pPr>
              <a:lnSpc>
                <a:spcPct val="94000"/>
              </a:lnSpc>
              <a:spcAft>
                <a:spcPts val="600"/>
              </a:spcAft>
              <a:buClr>
                <a:schemeClr val="accent1"/>
              </a:buClr>
            </a:pPr>
            <a:endParaRPr lang="en-US" sz="1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xmlns="" id="{A11439A7-9FD2-4A68-ADB6-442286817560}"/>
              </a:ext>
            </a:extLst>
          </p:cNvPr>
          <p:cNvSpPr/>
          <p:nvPr/>
        </p:nvSpPr>
        <p:spPr>
          <a:xfrm>
            <a:off x="3290102" y="1592798"/>
            <a:ext cx="2472074" cy="2922214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37147" tIns="137147" rIns="137147" bIns="137147">
            <a:noAutofit/>
          </a:bodyPr>
          <a:lstStyle/>
          <a:p>
            <a:pPr marL="128576" indent="-128576" algn="ctr">
              <a:lnSpc>
                <a:spcPct val="94000"/>
              </a:lnSpc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Est-ce  que  dans  votre  pays  existent  des  organismes  pareils?  Est-ce  qu’ils  ont  les  mêmes  tâches?</a:t>
            </a:r>
            <a:endParaRPr lang="fr-F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xmlns="" id="{4D8144AD-025D-4ADF-9F26-E22431C3F75D}"/>
              </a:ext>
            </a:extLst>
          </p:cNvPr>
          <p:cNvSpPr/>
          <p:nvPr/>
        </p:nvSpPr>
        <p:spPr>
          <a:xfrm>
            <a:off x="6171491" y="1592799"/>
            <a:ext cx="2472074" cy="2922213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37147" tIns="137147" rIns="137147" bIns="137147">
            <a:noAutofit/>
          </a:bodyPr>
          <a:lstStyle/>
          <a:p>
            <a:pPr marL="285750" indent="-285750" algn="ctr">
              <a:lnSpc>
                <a:spcPct val="94000"/>
              </a:lnSpc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fait  la 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qui 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choisit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l’emploi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direct?  Comment 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cela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se  fait?   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A93F01E-BCC4-418C-917E-F22890E1C174}"/>
              </a:ext>
            </a:extLst>
          </p:cNvPr>
          <p:cNvSpPr txBox="1"/>
          <p:nvPr/>
        </p:nvSpPr>
        <p:spPr>
          <a:xfrm>
            <a:off x="498387" y="1018564"/>
            <a:ext cx="2472074" cy="400093"/>
          </a:xfrm>
          <a:prstGeom prst="rect">
            <a:avLst/>
          </a:prstGeom>
          <a:solidFill>
            <a:srgbClr val="0070C0"/>
          </a:solidFill>
        </p:spPr>
        <p:txBody>
          <a:bodyPr wrap="square" lIns="182863" tIns="91432" rIns="182863" bIns="91432" rtlCol="0" anchor="ctr" anchorCtr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04DAD75-4F36-4D2A-BB18-4DCBF35F8D5E}"/>
              </a:ext>
            </a:extLst>
          </p:cNvPr>
          <p:cNvSpPr txBox="1"/>
          <p:nvPr/>
        </p:nvSpPr>
        <p:spPr>
          <a:xfrm>
            <a:off x="3314441" y="1026106"/>
            <a:ext cx="2472074" cy="400093"/>
          </a:xfrm>
          <a:prstGeom prst="rect">
            <a:avLst/>
          </a:prstGeom>
          <a:solidFill>
            <a:srgbClr val="0070C0"/>
          </a:solidFill>
        </p:spPr>
        <p:txBody>
          <a:bodyPr wrap="square" lIns="182863" tIns="91432" rIns="182863" bIns="91432" rtlCol="0" anchor="ctr" anchorCtr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168E661-C1A8-4EBE-8982-54E758341FCD}"/>
              </a:ext>
            </a:extLst>
          </p:cNvPr>
          <p:cNvSpPr txBox="1"/>
          <p:nvPr/>
        </p:nvSpPr>
        <p:spPr>
          <a:xfrm>
            <a:off x="6128501" y="1018564"/>
            <a:ext cx="2472074" cy="400093"/>
          </a:xfrm>
          <a:prstGeom prst="rect">
            <a:avLst/>
          </a:prstGeom>
          <a:solidFill>
            <a:srgbClr val="0070C0"/>
          </a:solidFill>
        </p:spPr>
        <p:txBody>
          <a:bodyPr wrap="square" lIns="182863" tIns="91432" rIns="182863" bIns="91432" rtlCol="0" anchor="ctr" anchorCtr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3554" y="1621738"/>
            <a:ext cx="237690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smtClean="0"/>
              <a:t>Relevez  du  document  trois  </a:t>
            </a:r>
          </a:p>
          <a:p>
            <a:r>
              <a:rPr lang="fr-FR" sz="1200" dirty="0" smtClean="0"/>
              <a:t>solutions  su  service  à  </a:t>
            </a:r>
          </a:p>
          <a:p>
            <a:r>
              <a:rPr lang="fr-FR" sz="1200" dirty="0" smtClean="0"/>
              <a:t>domicile  et  dites  laquelle  </a:t>
            </a:r>
          </a:p>
          <a:p>
            <a:r>
              <a:rPr lang="fr-FR" sz="1200" dirty="0"/>
              <a:t>e</a:t>
            </a:r>
            <a:r>
              <a:rPr lang="fr-FR" sz="1200" dirty="0" smtClean="0"/>
              <a:t>st:</a:t>
            </a:r>
          </a:p>
          <a:p>
            <a:pPr marL="285750" indent="-285750">
              <a:buFontTx/>
              <a:buChar char="-"/>
            </a:pPr>
            <a:r>
              <a:rPr lang="fr-FR" sz="1200" dirty="0"/>
              <a:t>p</a:t>
            </a:r>
            <a:r>
              <a:rPr lang="fr-FR" sz="1200" dirty="0" smtClean="0"/>
              <a:t>lus  adoptable  pour  vous</a:t>
            </a:r>
          </a:p>
          <a:p>
            <a:pPr marL="285750" indent="-285750">
              <a:buFontTx/>
              <a:buChar char="-"/>
            </a:pPr>
            <a:r>
              <a:rPr lang="fr-FR" sz="1200" dirty="0"/>
              <a:t>p</a:t>
            </a:r>
            <a:r>
              <a:rPr lang="fr-FR" sz="1200" dirty="0" smtClean="0"/>
              <a:t>lus  raisonnable  pour  vous</a:t>
            </a:r>
          </a:p>
          <a:p>
            <a:pPr marL="285750" indent="-285750">
              <a:buFontTx/>
              <a:buChar char="-"/>
            </a:pPr>
            <a:r>
              <a:rPr lang="fr-FR" sz="1200" dirty="0"/>
              <a:t>p</a:t>
            </a:r>
            <a:r>
              <a:rPr lang="fr-FR" sz="1200" dirty="0" smtClean="0"/>
              <a:t>lus  économique  pour  vous</a:t>
            </a:r>
          </a:p>
          <a:p>
            <a:pPr marL="285750" indent="-285750">
              <a:buFontTx/>
              <a:buChar char="-"/>
            </a:pPr>
            <a:r>
              <a:rPr lang="fr-FR" sz="1200" dirty="0" smtClean="0"/>
              <a:t>Justifiez  votre  choix  avec  des  exemples.  </a:t>
            </a:r>
            <a:endParaRPr lang="ru-RU" sz="1200" dirty="0"/>
          </a:p>
        </p:txBody>
      </p:sp>
      <p:sp>
        <p:nvSpPr>
          <p:cNvPr id="6" name="Управляющая кнопка: далее 5">
            <a:hlinkClick r:id="rId2" action="ppaction://hlinksldjump" highlightClick="1"/>
          </p:cNvPr>
          <p:cNvSpPr/>
          <p:nvPr/>
        </p:nvSpPr>
        <p:spPr>
          <a:xfrm>
            <a:off x="1565983" y="4047914"/>
            <a:ext cx="432048" cy="321508"/>
          </a:xfrm>
          <a:prstGeom prst="actionButtonForwardNex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Управляющая кнопка: далее 23">
            <a:hlinkClick r:id="rId3" action="ppaction://hlinksldjump" highlightClick="1"/>
          </p:cNvPr>
          <p:cNvSpPr/>
          <p:nvPr/>
        </p:nvSpPr>
        <p:spPr>
          <a:xfrm>
            <a:off x="7340827" y="4039560"/>
            <a:ext cx="432048" cy="321508"/>
          </a:xfrm>
          <a:prstGeom prst="actionButtonForwardNex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правляющая кнопка: далее 24">
            <a:hlinkClick r:id="rId4" action="ppaction://hlinksldjump" highlightClick="1"/>
          </p:cNvPr>
          <p:cNvSpPr/>
          <p:nvPr/>
        </p:nvSpPr>
        <p:spPr>
          <a:xfrm>
            <a:off x="4334454" y="4047914"/>
            <a:ext cx="432048" cy="321508"/>
          </a:xfrm>
          <a:prstGeom prst="actionButtonForwardNex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далее 2">
            <a:hlinkClick r:id="rId5" action="ppaction://hlinksldjump" highlightClick="1"/>
          </p:cNvPr>
          <p:cNvSpPr/>
          <p:nvPr/>
        </p:nvSpPr>
        <p:spPr>
          <a:xfrm>
            <a:off x="4310115" y="4587973"/>
            <a:ext cx="432048" cy="374553"/>
          </a:xfrm>
          <a:prstGeom prst="actionButtonForwardNex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назад 1">
            <a:hlinkClick r:id="rId2" action="ppaction://hlinksldjump" highlightClick="1"/>
          </p:cNvPr>
          <p:cNvSpPr/>
          <p:nvPr/>
        </p:nvSpPr>
        <p:spPr>
          <a:xfrm>
            <a:off x="4283968" y="4479962"/>
            <a:ext cx="413196" cy="341188"/>
          </a:xfrm>
          <a:prstGeom prst="actionButtonBackPrevious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val 17"/>
          <p:cNvSpPr/>
          <p:nvPr/>
        </p:nvSpPr>
        <p:spPr>
          <a:xfrm>
            <a:off x="575556" y="339502"/>
            <a:ext cx="699762" cy="699677"/>
          </a:xfrm>
          <a:prstGeom prst="ellipse">
            <a:avLst/>
          </a:prstGeom>
          <a:solidFill>
            <a:srgbClr val="51C3CA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298">
              <a:defRPr/>
            </a:pPr>
            <a:r>
              <a:rPr lang="en-US" sz="24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Open Sans Light"/>
              </a:rPr>
              <a:t>1</a:t>
            </a:r>
            <a:endParaRPr lang="en-US" sz="2400" kern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Open Sans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9652" y="339502"/>
            <a:ext cx="7515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Relevez  du  document  trois  solutions  du  service  à  domicile  et  dites  laquelle  est: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5556" y="1275606"/>
            <a:ext cx="8244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/>
              <a:t>p</a:t>
            </a:r>
            <a:r>
              <a:rPr lang="fr-FR" dirty="0" smtClean="0"/>
              <a:t>lus  adoptable  pour  vous – emploi  direct.  </a:t>
            </a:r>
          </a:p>
          <a:p>
            <a:pPr marL="285750" indent="-285750">
              <a:buFontTx/>
              <a:buChar char="-"/>
            </a:pPr>
            <a:r>
              <a:rPr lang="fr-FR" dirty="0"/>
              <a:t>p</a:t>
            </a:r>
            <a:r>
              <a:rPr lang="fr-FR" dirty="0" smtClean="0"/>
              <a:t>lus  raisonnable  pour  vous – recours  à  un  mandataire.  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plus  économique  pour  vous – recours  à  un  prestataire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8462" b="90692" l="36231" r="62231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667" t="8889" r="34889" b="9584"/>
          <a:stretch/>
        </p:blipFill>
        <p:spPr>
          <a:xfrm flipH="1">
            <a:off x="7484284" y="843558"/>
            <a:ext cx="1463040" cy="41933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520868"/>
            <a:ext cx="2844316" cy="26077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1750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7702" y="225984"/>
            <a:ext cx="8802920" cy="417292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fr-FR" sz="2500" dirty="0" smtClean="0"/>
              <a:t>Leçon </a:t>
            </a:r>
            <a:r>
              <a:rPr lang="ru-RU" sz="2500" dirty="0" smtClean="0"/>
              <a:t>5 </a:t>
            </a:r>
            <a:r>
              <a:rPr lang="fr-FR" sz="2500" dirty="0" smtClean="0"/>
              <a:t>Les pronoms et les verbes réfléchis (p.  116)</a:t>
            </a:r>
            <a:endParaRPr sz="2500" dirty="0"/>
          </a:p>
        </p:txBody>
      </p:sp>
      <p:sp>
        <p:nvSpPr>
          <p:cNvPr id="16" name="TextBox 15"/>
          <p:cNvSpPr txBox="1"/>
          <p:nvPr/>
        </p:nvSpPr>
        <p:spPr>
          <a:xfrm>
            <a:off x="5499315" y="1265193"/>
            <a:ext cx="3255562" cy="639022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16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Relisez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les  transcriptions  et  </a:t>
            </a:r>
            <a:r>
              <a:rPr lang="en-US" sz="16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relevez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les  </a:t>
            </a:r>
            <a:r>
              <a:rPr lang="en-US" sz="16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verbes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en  </a:t>
            </a:r>
            <a:r>
              <a:rPr lang="en-US" sz="16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gras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  </a:t>
            </a:r>
            <a:endParaRPr lang="en-US" sz="1600" kern="0" spc="-52" dirty="0">
              <a:solidFill>
                <a:srgbClr val="5756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99314" y="2071847"/>
            <a:ext cx="3255563" cy="639022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16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Justifiez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  </a:t>
            </a:r>
            <a:r>
              <a:rPr lang="en-US" sz="16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votre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  </a:t>
            </a:r>
            <a:r>
              <a:rPr lang="en-US" sz="16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réponse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  et  </a:t>
            </a:r>
            <a:r>
              <a:rPr lang="en-US" sz="16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complétez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  la  </a:t>
            </a:r>
            <a:r>
              <a:rPr lang="en-US" sz="16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règle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.</a:t>
            </a:r>
            <a:endParaRPr lang="en-US" sz="1600" kern="0" dirty="0">
              <a:solidFill>
                <a:srgbClr val="57565A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99314" y="3842732"/>
            <a:ext cx="2755422" cy="392801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1600" kern="0" spc="-52" dirty="0" err="1" smtClean="0">
                <a:latin typeface="Open Sans" panose="020B0606030504020204" pitchFamily="34" charset="0"/>
              </a:rPr>
              <a:t>Lisez</a:t>
            </a:r>
            <a:r>
              <a:rPr lang="en-US" sz="1600" kern="0" spc="-52" dirty="0" smtClean="0">
                <a:latin typeface="Open Sans" panose="020B0606030504020204" pitchFamily="34" charset="0"/>
              </a:rPr>
              <a:t>  et  </a:t>
            </a:r>
            <a:r>
              <a:rPr lang="en-US" sz="1600" kern="0" spc="-52" dirty="0" err="1" smtClean="0">
                <a:latin typeface="Open Sans" panose="020B0606030504020204" pitchFamily="34" charset="0"/>
              </a:rPr>
              <a:t>apprenez</a:t>
            </a:r>
            <a:r>
              <a:rPr lang="en-US" sz="1600" kern="0" spc="-52" dirty="0" smtClean="0">
                <a:latin typeface="Open Sans" panose="020B0606030504020204" pitchFamily="34" charset="0"/>
              </a:rPr>
              <a:t>  la  </a:t>
            </a:r>
            <a:r>
              <a:rPr lang="en-US" sz="1600" kern="0" spc="-52" dirty="0" err="1" smtClean="0">
                <a:latin typeface="Open Sans" panose="020B0606030504020204" pitchFamily="34" charset="0"/>
              </a:rPr>
              <a:t>règle</a:t>
            </a:r>
            <a:r>
              <a:rPr lang="en-US" sz="1600" kern="0" dirty="0" smtClean="0"/>
              <a:t>. </a:t>
            </a:r>
            <a:endParaRPr lang="en-US" sz="1600" kern="0" dirty="0"/>
          </a:p>
        </p:txBody>
      </p:sp>
      <p:sp>
        <p:nvSpPr>
          <p:cNvPr id="19" name="TextBox 18"/>
          <p:cNvSpPr txBox="1"/>
          <p:nvPr/>
        </p:nvSpPr>
        <p:spPr>
          <a:xfrm>
            <a:off x="5600913" y="2834959"/>
            <a:ext cx="2755422" cy="300468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1000" kern="0" dirty="0" smtClean="0">
                <a:solidFill>
                  <a:srgbClr val="57565A"/>
                </a:solidFill>
              </a:rPr>
              <a:t> </a:t>
            </a:r>
            <a:endParaRPr lang="en-US" sz="1000" kern="0" dirty="0">
              <a:solidFill>
                <a:srgbClr val="57565A"/>
              </a:solidFill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4409982" y="1187417"/>
            <a:ext cx="0" cy="3301312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>
            <a:hlinkClick r:id="rId2" action="ppaction://hlinksldjump"/>
          </p:cNvPr>
          <p:cNvSpPr/>
          <p:nvPr/>
        </p:nvSpPr>
        <p:spPr>
          <a:xfrm>
            <a:off x="4815029" y="1238135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>
            <a:hlinkClick r:id="rId3" action="ppaction://hlinksldjump"/>
          </p:cNvPr>
          <p:cNvSpPr/>
          <p:nvPr/>
        </p:nvSpPr>
        <p:spPr>
          <a:xfrm>
            <a:off x="4815029" y="2059303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>
            <a:hlinkClick r:id="rId4" action="ppaction://hlinksldjump"/>
          </p:cNvPr>
          <p:cNvSpPr/>
          <p:nvPr/>
        </p:nvSpPr>
        <p:spPr>
          <a:xfrm>
            <a:off x="4815029" y="2880471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>
            <a:hlinkClick r:id="rId5" action="ppaction://hlinksldjump"/>
          </p:cNvPr>
          <p:cNvSpPr/>
          <p:nvPr/>
        </p:nvSpPr>
        <p:spPr>
          <a:xfrm>
            <a:off x="4815029" y="3701638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427" t="9617" r="5870"/>
          <a:stretch/>
        </p:blipFill>
        <p:spPr bwMode="auto">
          <a:xfrm>
            <a:off x="467544" y="1181086"/>
            <a:ext cx="3426246" cy="314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85349" y="2941842"/>
            <a:ext cx="2988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latin typeface="Open Sans"/>
              </a:rPr>
              <a:t>Lisez  les  phrases  et  dites  si  se  sont  les  verbes  réfléchis  ou  réciproques.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3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назад 1">
            <a:hlinkClick r:id="rId2" action="ppaction://hlinksldjump" highlightClick="1"/>
          </p:cNvPr>
          <p:cNvSpPr/>
          <p:nvPr/>
        </p:nvSpPr>
        <p:spPr>
          <a:xfrm>
            <a:off x="4283968" y="4650556"/>
            <a:ext cx="413196" cy="341188"/>
          </a:xfrm>
          <a:prstGeom prst="actionButtonBackPrevious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val 15"/>
          <p:cNvSpPr/>
          <p:nvPr/>
        </p:nvSpPr>
        <p:spPr>
          <a:xfrm>
            <a:off x="575556" y="231490"/>
            <a:ext cx="699762" cy="699676"/>
          </a:xfrm>
          <a:prstGeom prst="ellipse">
            <a:avLst/>
          </a:prstGeom>
          <a:solidFill>
            <a:srgbClr val="FF66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298">
              <a:defRPr/>
            </a:pPr>
            <a:r>
              <a:rPr lang="en-US" sz="2400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Open Sans Light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47664" y="375506"/>
            <a:ext cx="7380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Est-ce  que  dans  votre  pays  existent  des  organismes  pareils?  Est-ce  qu’ils  ont  les  mêmes  tâches? 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5556" y="1239602"/>
            <a:ext cx="8100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Dans  notre  pays  il  n’y  a  pas  d’organismes  pareils.  Mais  il  y  a  des  gens  qui  cherchent  et  trouvent  l’emploi  eux-êmes  assitant  au  marché  d’emploi  chaque  jour.  Ils  n’ont  pas  les  mêmes  tâches,  ils  vont  chez  quelqu’un et y  travaillent</a:t>
            </a:r>
            <a:r>
              <a:rPr lang="fr-FR" sz="1600" smtClean="0"/>
              <a:t>.  </a:t>
            </a:r>
            <a:endParaRPr lang="ru-RU" sz="1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531" b="12554"/>
          <a:stretch/>
        </p:blipFill>
        <p:spPr>
          <a:xfrm>
            <a:off x="2087724" y="2647604"/>
            <a:ext cx="4652565" cy="18323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402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назад 1">
            <a:hlinkClick r:id="rId2" action="ppaction://hlinksldjump" highlightClick="1"/>
          </p:cNvPr>
          <p:cNvSpPr/>
          <p:nvPr/>
        </p:nvSpPr>
        <p:spPr>
          <a:xfrm>
            <a:off x="4235585" y="4707078"/>
            <a:ext cx="413196" cy="341188"/>
          </a:xfrm>
          <a:prstGeom prst="actionButtonBackPrevious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val 17"/>
          <p:cNvSpPr/>
          <p:nvPr/>
        </p:nvSpPr>
        <p:spPr>
          <a:xfrm>
            <a:off x="575556" y="339502"/>
            <a:ext cx="699762" cy="699677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298">
              <a:defRPr/>
            </a:pPr>
            <a:r>
              <a:rPr lang="en-US" sz="2400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Open Sans Light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67644" y="501834"/>
            <a:ext cx="7452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Que  fait  la  personne  qui  choisit  l’emploi  direct?  Comment  cela  se  fait?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19573" y="1275606"/>
            <a:ext cx="81729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La  personne  qui  choisit  l’emploi  direct  embauche  et  rémunère  elle-même  son  employé.  Elle  rédige  son  contrat  de  travail,  calcule  son  salire,  déclare  les  rémunérations  versées  et  paye  les  cotisations  sociales.  Elle  doir  respecter  le  droit  de  travail. </a:t>
            </a:r>
            <a:endParaRPr lang="ru-RU" sz="1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48" y="2423050"/>
            <a:ext cx="2011511" cy="26584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147942"/>
            <a:ext cx="2653184" cy="29955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4691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94789"/>
            <a:ext cx="9144000" cy="315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123478"/>
            <a:ext cx="1143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Devoir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85143"/>
            <a:ext cx="4950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Lire  le  texte  (p.  117,  faire  les  activités  4-5.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7017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8206"/>
          <a:stretch/>
        </p:blipFill>
        <p:spPr>
          <a:xfrm>
            <a:off x="138399" y="11017"/>
            <a:ext cx="1635316" cy="5143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727"/>
          <a:stretch/>
        </p:blipFill>
        <p:spPr>
          <a:xfrm>
            <a:off x="7689772" y="11017"/>
            <a:ext cx="1454227" cy="5143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5397" y="2785970"/>
            <a:ext cx="6555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pour  votre  attention!</a:t>
            </a:r>
            <a:endParaRPr lang="ru-RU" sz="48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559" y="563467"/>
            <a:ext cx="3676650" cy="20193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1596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60"/>
                            </p:stCondLst>
                            <p:childTnLst>
                              <p:par>
                                <p:cTn id="1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51620" y="427078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Open Sans"/>
              </a:rPr>
              <a:t>A. Relisez  les  transcriptions  et  relevez  les  verbes  en  gras.  Reconnaissez-vous  cette  forme  grammaticale?  </a:t>
            </a:r>
            <a:endParaRPr lang="ru-RU" sz="1600" dirty="0">
              <a:latin typeface="Open Sans"/>
            </a:endParaRPr>
          </a:p>
        </p:txBody>
      </p:sp>
      <p:sp>
        <p:nvSpPr>
          <p:cNvPr id="5" name="Oval 11"/>
          <p:cNvSpPr/>
          <p:nvPr/>
        </p:nvSpPr>
        <p:spPr>
          <a:xfrm>
            <a:off x="476546" y="274248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75956" y="1311610"/>
            <a:ext cx="46085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Open Sans"/>
              </a:rPr>
              <a:t>Ce  sont  </a:t>
            </a:r>
            <a:r>
              <a:rPr lang="fr-FR" dirty="0" smtClean="0">
                <a:latin typeface="Open Sans"/>
              </a:rPr>
              <a:t>les  verbes  pronominaux  avec  les  pronoms  ...  .  Choisissez  la  bonne  réponse. </a:t>
            </a:r>
          </a:p>
          <a:p>
            <a:pPr marL="342900" indent="-342900">
              <a:buAutoNum type="alphaLcPeriod"/>
            </a:pPr>
            <a:r>
              <a:rPr lang="fr-FR" dirty="0">
                <a:latin typeface="Open Sans"/>
              </a:rPr>
              <a:t>p</a:t>
            </a:r>
            <a:r>
              <a:rPr lang="fr-FR" dirty="0" smtClean="0">
                <a:latin typeface="Open Sans"/>
              </a:rPr>
              <a:t>ronoms  réciproques</a:t>
            </a:r>
          </a:p>
          <a:p>
            <a:pPr marL="342900" indent="-342900">
              <a:buAutoNum type="alphaLcPeriod"/>
            </a:pPr>
            <a:r>
              <a:rPr lang="fr-FR" dirty="0">
                <a:latin typeface="Open Sans"/>
              </a:rPr>
              <a:t>p</a:t>
            </a:r>
            <a:r>
              <a:rPr lang="fr-FR" dirty="0" smtClean="0">
                <a:latin typeface="Open Sans"/>
              </a:rPr>
              <a:t>ronoms  personnels</a:t>
            </a:r>
          </a:p>
          <a:p>
            <a:pPr marL="342900" indent="-342900">
              <a:buAutoNum type="alphaLcPeriod"/>
            </a:pPr>
            <a:r>
              <a:rPr lang="fr-FR" dirty="0">
                <a:latin typeface="Open Sans"/>
              </a:rPr>
              <a:t>p</a:t>
            </a:r>
            <a:r>
              <a:rPr lang="fr-FR" dirty="0" smtClean="0">
                <a:latin typeface="Open Sans"/>
              </a:rPr>
              <a:t>ronoms  réfléchis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23" y="1325600"/>
            <a:ext cx="2381250" cy="303847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45964" y="4179409"/>
            <a:ext cx="25971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 smtClean="0">
                <a:latin typeface="Open Sans"/>
              </a:rPr>
              <a:t>Il  se   pose  des  questions. </a:t>
            </a:r>
            <a:endParaRPr lang="ru-RU" sz="1400" b="1" dirty="0"/>
          </a:p>
        </p:txBody>
      </p:sp>
    </p:spTree>
    <p:extLst>
      <p:ext uri="{BB962C8B-B14F-4D97-AF65-F5344CB8AC3E}">
        <p14:creationId xmlns="" xmlns:p14="http://schemas.microsoft.com/office/powerpoint/2010/main" val="34757023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2" dur="2000" fill="hold"/>
                                            <p:tgtEl>
                                              <p:spTgt spid="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2" dur="2000" fill="hold"/>
                                            <p:tgtEl>
                                              <p:spTgt spid="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11"/>
          <p:cNvSpPr/>
          <p:nvPr/>
        </p:nvSpPr>
        <p:spPr>
          <a:xfrm>
            <a:off x="395536" y="267494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367644" y="375506"/>
            <a:ext cx="5609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B.  Justifiez  votre  réponse  et  complétez  la  règle. 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1167594"/>
            <a:ext cx="8267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On  emploie  le  pronom      ...       avec  les  verbes  pronominaux  dans  le  sens  de  «soi-même».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583668" y="744838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réflechi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339518" y="803487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réciproque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98578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382" r="11930"/>
          <a:stretch/>
        </p:blipFill>
        <p:spPr>
          <a:xfrm>
            <a:off x="3275856" y="1619719"/>
            <a:ext cx="2049137" cy="30696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252834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0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4.44444E-6 L 0.08489 4.44444E-6 C 0.12292 4.44444E-6 0.16979 0.02037 0.16979 0.03703 L 0.16979 0.07438 " pathEditMode="relative" rAng="0" ptsTypes="FfFF">
                                          <p:cBhvr>
                                            <p:cTn id="12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490" y="370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3" presetClass="exit" presetSubtype="3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8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6" grpId="0"/>
          <p:bldP spid="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0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4.44444E-6 L 0.08489 4.44444E-6 C 0.12292 4.44444E-6 0.16979 0.02037 0.16979 0.03703 L 0.16979 0.07438 " pathEditMode="relative" rAng="0" ptsTypes="FfFF">
                                          <p:cBhvr>
                                            <p:cTn id="12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490" y="370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3" presetClass="exit" presetSubtype="3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8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6" grpId="0"/>
          <p:bldP spid="7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11"/>
          <p:cNvSpPr/>
          <p:nvPr/>
        </p:nvSpPr>
        <p:spPr>
          <a:xfrm>
            <a:off x="611560" y="303498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86634" y="332158"/>
            <a:ext cx="7452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Lisez  les  phrases  ci-dessous  et  dites  si  ce  sont  les  verbes  réfléchis  ou  réciproques.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08079" y="1062960"/>
            <a:ext cx="67217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UcPeriod"/>
            </a:pPr>
            <a:r>
              <a:rPr lang="fr-FR" sz="1600" dirty="0" smtClean="0"/>
              <a:t>Elle  se  demande  si  elle  est  bien  habillée  (verbe  réfléchi).  </a:t>
            </a:r>
          </a:p>
          <a:p>
            <a:pPr marL="342900" indent="-342900">
              <a:buAutoNum type="alphaUcPeriod"/>
            </a:pPr>
            <a:r>
              <a:rPr lang="fr-FR" sz="1600" dirty="0" smtClean="0"/>
              <a:t>Ils  se  sont  bien  animés  (verbe  réciproque).</a:t>
            </a:r>
          </a:p>
          <a:p>
            <a:pPr marL="342900" indent="-342900">
              <a:buAutoNum type="alphaUcPeriod"/>
            </a:pPr>
            <a:r>
              <a:rPr lang="fr-FR" sz="1600" dirty="0" smtClean="0"/>
              <a:t>Elles  se  sont  rencontrées  ce  matin  au  parc  (verbe  réciproque).</a:t>
            </a:r>
          </a:p>
          <a:p>
            <a:pPr marL="342900" indent="-342900">
              <a:buAutoNum type="alphaUcPeriod"/>
            </a:pPr>
            <a:r>
              <a:rPr lang="fr-FR" sz="1600" dirty="0" smtClean="0"/>
              <a:t>Après  cette  histoire,  je  me  méfis  (verbe  réfléchi).</a:t>
            </a:r>
          </a:p>
          <a:p>
            <a:pPr marL="342900" indent="-342900">
              <a:buAutoNum type="alphaUcPeriod"/>
            </a:pPr>
            <a:r>
              <a:rPr lang="fr-FR" sz="1600" dirty="0" smtClean="0"/>
              <a:t>Je  me  suis  souvenu  de  cet  évenement  (verbe  réfléchi).  </a:t>
            </a:r>
            <a:endParaRPr lang="ru-RU" sz="1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745" y="2446704"/>
            <a:ext cx="2258380" cy="21546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930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11"/>
          <p:cNvSpPr/>
          <p:nvPr/>
        </p:nvSpPr>
        <p:spPr>
          <a:xfrm>
            <a:off x="503548" y="267494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95636" y="420323"/>
            <a:ext cx="330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Lisez  et  apprenez  la  règle.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65521" y="1162948"/>
            <a:ext cx="82909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3538"/>
            <a:r>
              <a:rPr lang="fr-FR" dirty="0" smtClean="0"/>
              <a:t>Un  verbe  pronominal  réfléchi  exprime  </a:t>
            </a:r>
            <a:r>
              <a:rPr lang="fr-FR" smtClean="0"/>
              <a:t>une action  </a:t>
            </a:r>
            <a:r>
              <a:rPr lang="fr-FR" dirty="0" smtClean="0"/>
              <a:t>que  le  sujet  fait  sur  lui-même:  COS  (complément  d’objet  seconde)</a:t>
            </a:r>
          </a:p>
          <a:p>
            <a:pPr indent="363538"/>
            <a:r>
              <a:rPr lang="fr-FR" dirty="0" smtClean="0"/>
              <a:t>Un  verbe  pronominal  réciproque  exprime  une  action  à  la  fois  accomplie  et  reçue  par  chacun  des  acteurs  de  l’action:  COD  (complément  d’objet  direct).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146" y="2463738"/>
            <a:ext cx="2111676" cy="20882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455064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68144" y="4530644"/>
            <a:ext cx="30668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rgbClr val="FF0000"/>
                </a:solidFill>
              </a:rPr>
              <a:t>« Grammaire  active »,  p.  45 </a:t>
            </a:r>
            <a:endParaRPr lang="ru-RU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356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9482"/>
            <a:ext cx="9144000" cy="219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25815" y="132565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x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125815" y="159964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x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735826" y="183341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x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731861" y="107018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x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488647" y="80755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x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837785" y="107018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x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488647" y="133297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x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869793" y="183634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x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488647" y="162434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x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1625" b="10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021" r="27021"/>
          <a:stretch/>
        </p:blipFill>
        <p:spPr>
          <a:xfrm>
            <a:off x="5004048" y="2350219"/>
            <a:ext cx="1266940" cy="24384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652" y="2205679"/>
            <a:ext cx="1668788" cy="29220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0498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2561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2561257"/>
            <a:ext cx="1298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chemeClr val="bg2">
                    <a:lumMod val="50000"/>
                  </a:schemeClr>
                </a:solidFill>
              </a:rPr>
              <a:t>Solution</a:t>
            </a:r>
            <a:endParaRPr lang="ru-RU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6605" y="2930589"/>
            <a:ext cx="850585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7030A0"/>
                </a:solidFill>
              </a:rPr>
              <a:t>2. </a:t>
            </a:r>
            <a:r>
              <a:rPr lang="fr-FR" sz="2000" b="1" dirty="0" smtClean="0">
                <a:solidFill>
                  <a:srgbClr val="7030A0"/>
                </a:solidFill>
              </a:rPr>
              <a:t>Nous  nous  retrouvons                            7. (il)  s’amuse</a:t>
            </a:r>
          </a:p>
          <a:p>
            <a:r>
              <a:rPr lang="fr-FR" sz="2000" b="1" dirty="0" smtClean="0">
                <a:solidFill>
                  <a:srgbClr val="7030A0"/>
                </a:solidFill>
              </a:rPr>
              <a:t>3. Tu  t’habilles                                               8. </a:t>
            </a:r>
            <a:r>
              <a:rPr lang="fr-FR" sz="2000" b="1" dirty="0">
                <a:solidFill>
                  <a:srgbClr val="7030A0"/>
                </a:solidFill>
              </a:rPr>
              <a:t>Tu  ne  te  couches   </a:t>
            </a:r>
            <a:endParaRPr lang="fr-FR" sz="2000" b="1" dirty="0" smtClean="0">
              <a:solidFill>
                <a:srgbClr val="7030A0"/>
              </a:solidFill>
            </a:endParaRPr>
          </a:p>
          <a:p>
            <a:r>
              <a:rPr lang="fr-FR" sz="2000" b="1" dirty="0" smtClean="0">
                <a:solidFill>
                  <a:srgbClr val="7030A0"/>
                </a:solidFill>
              </a:rPr>
              <a:t>4. Je  me  repose                                            9. (ils)  se  prçmènent</a:t>
            </a:r>
          </a:p>
          <a:p>
            <a:r>
              <a:rPr lang="fr-FR" sz="2000" b="1" dirty="0" smtClean="0">
                <a:solidFill>
                  <a:srgbClr val="7030A0"/>
                </a:solidFill>
              </a:rPr>
              <a:t>5. On  s’arrête                                                 10. elles  se  téléphoenent</a:t>
            </a:r>
          </a:p>
          <a:p>
            <a:r>
              <a:rPr lang="fr-FR" sz="2000" b="1" dirty="0">
                <a:solidFill>
                  <a:srgbClr val="7030A0"/>
                </a:solidFill>
              </a:rPr>
              <a:t>6</a:t>
            </a:r>
            <a:r>
              <a:rPr lang="fr-FR" sz="2000" b="1" dirty="0" smtClean="0">
                <a:solidFill>
                  <a:srgbClr val="7030A0"/>
                </a:solidFill>
              </a:rPr>
              <a:t>. Les  garçons  se  préparent                      11. (ils)  se  revoient</a:t>
            </a:r>
          </a:p>
          <a:p>
            <a:r>
              <a:rPr lang="fr-FR" sz="2000" b="1" dirty="0">
                <a:solidFill>
                  <a:srgbClr val="7030A0"/>
                </a:solidFill>
              </a:rPr>
              <a:t> </a:t>
            </a:r>
            <a:r>
              <a:rPr lang="fr-FR" sz="2000" b="1" dirty="0" smtClean="0">
                <a:solidFill>
                  <a:srgbClr val="7030A0"/>
                </a:solidFill>
              </a:rPr>
              <a:t>                                                                        12. vous  vous  parlez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523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151354</TotalTime>
  <Words>1132</Words>
  <Application>Microsoft Office PowerPoint</Application>
  <PresentationFormat>Экран (16:9)</PresentationFormat>
  <Paragraphs>148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Français</vt:lpstr>
      <vt:lpstr>Leçon 5 Les pronoms et les verbes réfléchis (p.  116)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Activités (p. 113)</vt:lpstr>
      <vt:lpstr>Слайд 14</vt:lpstr>
      <vt:lpstr>Слайд 15</vt:lpstr>
      <vt:lpstr>Слайд 16</vt:lpstr>
      <vt:lpstr>Слайд 17</vt:lpstr>
      <vt:lpstr>Activités (p. 117)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Admin</cp:lastModifiedBy>
  <cp:revision>1490</cp:revision>
  <dcterms:created xsi:type="dcterms:W3CDTF">2014-10-08T23:03:32Z</dcterms:created>
  <dcterms:modified xsi:type="dcterms:W3CDTF">2021-03-01T17:18:01Z</dcterms:modified>
</cp:coreProperties>
</file>