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44"/>
  </p:notesMasterIdLst>
  <p:sldIdLst>
    <p:sldId id="1356" r:id="rId11"/>
    <p:sldId id="1402" r:id="rId12"/>
    <p:sldId id="1420" r:id="rId13"/>
    <p:sldId id="1421" r:id="rId14"/>
    <p:sldId id="1422" r:id="rId15"/>
    <p:sldId id="1423" r:id="rId16"/>
    <p:sldId id="1414" r:id="rId17"/>
    <p:sldId id="1424" r:id="rId18"/>
    <p:sldId id="1425" r:id="rId19"/>
    <p:sldId id="1426" r:id="rId20"/>
    <p:sldId id="1427" r:id="rId21"/>
    <p:sldId id="1415" r:id="rId22"/>
    <p:sldId id="1428" r:id="rId23"/>
    <p:sldId id="1429" r:id="rId24"/>
    <p:sldId id="1430" r:id="rId25"/>
    <p:sldId id="1431" r:id="rId26"/>
    <p:sldId id="1416" r:id="rId27"/>
    <p:sldId id="1435" r:id="rId28"/>
    <p:sldId id="1432" r:id="rId29"/>
    <p:sldId id="1433" r:id="rId30"/>
    <p:sldId id="1434" r:id="rId31"/>
    <p:sldId id="1417" r:id="rId32"/>
    <p:sldId id="1436" r:id="rId33"/>
    <p:sldId id="1437" r:id="rId34"/>
    <p:sldId id="1438" r:id="rId35"/>
    <p:sldId id="1439" r:id="rId36"/>
    <p:sldId id="1418" r:id="rId37"/>
    <p:sldId id="1440" r:id="rId38"/>
    <p:sldId id="1441" r:id="rId39"/>
    <p:sldId id="1442" r:id="rId40"/>
    <p:sldId id="1443" r:id="rId41"/>
    <p:sldId id="1419" r:id="rId42"/>
    <p:sldId id="1399" r:id="rId43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420"/>
            <p14:sldId id="1421"/>
            <p14:sldId id="1422"/>
            <p14:sldId id="1423"/>
            <p14:sldId id="1414"/>
            <p14:sldId id="1424"/>
            <p14:sldId id="1425"/>
            <p14:sldId id="1426"/>
            <p14:sldId id="1427"/>
            <p14:sldId id="1415"/>
            <p14:sldId id="1428"/>
            <p14:sldId id="1429"/>
            <p14:sldId id="1430"/>
            <p14:sldId id="1431"/>
            <p14:sldId id="1416"/>
            <p14:sldId id="1435"/>
            <p14:sldId id="1432"/>
            <p14:sldId id="1433"/>
            <p14:sldId id="1434"/>
            <p14:sldId id="1417"/>
            <p14:sldId id="1436"/>
            <p14:sldId id="1437"/>
            <p14:sldId id="1438"/>
            <p14:sldId id="1439"/>
            <p14:sldId id="1418"/>
            <p14:sldId id="1440"/>
            <p14:sldId id="1441"/>
            <p14:sldId id="1442"/>
            <p14:sldId id="1443"/>
            <p14:sldId id="1419"/>
            <p14:sldId id="139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DDDDD"/>
    <a:srgbClr val="B2B2B2"/>
    <a:srgbClr val="FFFFFF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>
        <p:scale>
          <a:sx n="140" d="100"/>
          <a:sy n="140" d="100"/>
        </p:scale>
        <p:origin x="-810" y="-108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slide" Target="slides/slide3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theme" Target="theme/theme1.xml"/><Relationship Id="rId8" Type="http://schemas.openxmlformats.org/officeDocument/2006/relationships/slideMaster" Target="slideMasters/slideMaster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9/25/2020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7.xml"/><Relationship Id="rId4" Type="http://schemas.openxmlformats.org/officeDocument/2006/relationships/slide" Target="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slide7.xml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slide" Target="slide14.xml"/><Relationship Id="rId7" Type="http://schemas.openxmlformats.org/officeDocument/2006/relationships/image" Target="../media/image11.png"/><Relationship Id="rId2" Type="http://schemas.openxmlformats.org/officeDocument/2006/relationships/slide" Target="slide13.xml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10.png"/><Relationship Id="rId5" Type="http://schemas.openxmlformats.org/officeDocument/2006/relationships/slide" Target="slide16.xml"/><Relationship Id="rId4" Type="http://schemas.openxmlformats.org/officeDocument/2006/relationships/slide" Target="slide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12.xml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slide" Target="slide12.xml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3" Type="http://schemas.openxmlformats.org/officeDocument/2006/relationships/slide" Target="slide19.xml"/><Relationship Id="rId7" Type="http://schemas.openxmlformats.org/officeDocument/2006/relationships/image" Target="../media/image14.png"/><Relationship Id="rId2" Type="http://schemas.openxmlformats.org/officeDocument/2006/relationships/slide" Target="slide18.xml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13.png"/><Relationship Id="rId5" Type="http://schemas.openxmlformats.org/officeDocument/2006/relationships/slide" Target="slide21.xml"/><Relationship Id="rId4" Type="http://schemas.openxmlformats.org/officeDocument/2006/relationships/slide" Target="slide2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17.xml"/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17.xml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slide" Target="slide7.xml"/><Relationship Id="rId2" Type="http://schemas.openxmlformats.org/officeDocument/2006/relationships/slide" Target="slide4.xml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" Target="slide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17.xml"/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17.xml"/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" Target="slide27.xml"/><Relationship Id="rId3" Type="http://schemas.openxmlformats.org/officeDocument/2006/relationships/slide" Target="slide24.xml"/><Relationship Id="rId7" Type="http://schemas.openxmlformats.org/officeDocument/2006/relationships/image" Target="../media/image16.png"/><Relationship Id="rId2" Type="http://schemas.openxmlformats.org/officeDocument/2006/relationships/slide" Target="slide23.xml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15.png"/><Relationship Id="rId5" Type="http://schemas.openxmlformats.org/officeDocument/2006/relationships/slide" Target="slide26.xml"/><Relationship Id="rId4" Type="http://schemas.openxmlformats.org/officeDocument/2006/relationships/slide" Target="slide2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22.xml"/><Relationship Id="rId1" Type="http://schemas.openxmlformats.org/officeDocument/2006/relationships/slideLayout" Target="../slideLayouts/slideLayout6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22.xml"/><Relationship Id="rId1" Type="http://schemas.openxmlformats.org/officeDocument/2006/relationships/slideLayout" Target="../slideLayouts/slideLayout6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" Target="slide32.xml"/><Relationship Id="rId3" Type="http://schemas.openxmlformats.org/officeDocument/2006/relationships/slide" Target="slide29.xml"/><Relationship Id="rId7" Type="http://schemas.openxmlformats.org/officeDocument/2006/relationships/image" Target="../media/image20.png"/><Relationship Id="rId2" Type="http://schemas.openxmlformats.org/officeDocument/2006/relationships/slide" Target="slide28.xml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19.png"/><Relationship Id="rId5" Type="http://schemas.openxmlformats.org/officeDocument/2006/relationships/slide" Target="slide31.xml"/><Relationship Id="rId4" Type="http://schemas.openxmlformats.org/officeDocument/2006/relationships/slide" Target="slide3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" Target="slide27.xml"/><Relationship Id="rId1" Type="http://schemas.openxmlformats.org/officeDocument/2006/relationships/slideLayout" Target="../slideLayouts/slideLayout6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27.xml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7.xml"/><Relationship Id="rId4" Type="http://schemas.openxmlformats.org/officeDocument/2006/relationships/slide" Target="slide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" Target="slide27.xml"/><Relationship Id="rId1" Type="http://schemas.openxmlformats.org/officeDocument/2006/relationships/slideLayout" Target="../slideLayouts/slideLayout67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7.xml"/><Relationship Id="rId4" Type="http://schemas.openxmlformats.org/officeDocument/2006/relationships/slide" Target="slide2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7.xml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7" Type="http://schemas.openxmlformats.org/officeDocument/2006/relationships/slide" Target="slide12.xml"/><Relationship Id="rId2" Type="http://schemas.openxmlformats.org/officeDocument/2006/relationships/slide" Target="slide9.xml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slide" Target="slide1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7.xml"/><Relationship Id="rId4" Type="http://schemas.openxmlformats.org/officeDocument/2006/relationships/slide" Target="slide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90" y="219796"/>
            <a:ext cx="2386632" cy="537176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en-US" sz="3395" b="1" spc="5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Français</a:t>
            </a:r>
            <a:endParaRPr sz="339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52302" y="1275695"/>
            <a:ext cx="2491253" cy="1322136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lang="fr-FR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Thème</a:t>
            </a:r>
            <a:r>
              <a:rPr lang="fr-FR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lang="fr-FR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lang="fr-FR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Une  </a:t>
            </a:r>
            <a:r>
              <a:rPr lang="fr-FR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journée  avec  le  sport</a:t>
            </a:r>
            <a:endParaRPr sz="3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2335">
              <a:lnSpc>
                <a:spcPts val="1961"/>
              </a:lnSpc>
            </a:pPr>
            <a:endParaRPr sz="1747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3820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28226" y="227770"/>
            <a:ext cx="680031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algn="ctr">
              <a:spcBef>
                <a:spcPts val="95"/>
              </a:spcBef>
            </a:pPr>
            <a:r>
              <a:rPr lang="ru-RU" sz="1700" spc="-5" dirty="0" smtClean="0">
                <a:solidFill>
                  <a:srgbClr val="FEFEFE"/>
                </a:solidFill>
                <a:latin typeface="Arial"/>
                <a:cs typeface="Arial"/>
              </a:rPr>
              <a:t>11</a:t>
            </a:r>
          </a:p>
          <a:p>
            <a:pPr algn="ctr">
              <a:spcBef>
                <a:spcPts val="95"/>
              </a:spcBef>
            </a:pPr>
            <a:r>
              <a:rPr lang="en-US" sz="1700" spc="-5" dirty="0" err="1" smtClean="0">
                <a:solidFill>
                  <a:srgbClr val="FEFEFE"/>
                </a:solidFill>
                <a:latin typeface="Arial"/>
                <a:cs typeface="Arial"/>
              </a:rPr>
              <a:t>classe</a:t>
            </a:r>
            <a:endParaRPr lang="en-US" sz="1700" dirty="0">
              <a:latin typeface="Arial"/>
              <a:cs typeface="Arial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498869" y="330420"/>
            <a:ext cx="609389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endParaRPr sz="2247" dirty="0"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01" y="1435934"/>
            <a:ext cx="1870137" cy="1276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28226" y="239651"/>
            <a:ext cx="680031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3420" y="107955"/>
            <a:ext cx="5107085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30"/>
              </a:spcBef>
            </a:pPr>
            <a:r>
              <a:rPr lang="fr-FR" sz="2047" dirty="0" smtClean="0"/>
              <a:t>              </a:t>
            </a:r>
            <a:r>
              <a:rPr lang="fr-FR" sz="2047" dirty="0" smtClean="0"/>
              <a:t>Vérifiez  </a:t>
            </a:r>
            <a:r>
              <a:rPr lang="fr-FR" sz="2047" dirty="0"/>
              <a:t>vos  réponses: </a:t>
            </a:r>
            <a:endParaRPr sz="2047" dirty="0"/>
          </a:p>
        </p:txBody>
      </p:sp>
      <p:sp>
        <p:nvSpPr>
          <p:cNvPr id="5" name="Oval 14"/>
          <p:cNvSpPr/>
          <p:nvPr/>
        </p:nvSpPr>
        <p:spPr>
          <a:xfrm>
            <a:off x="539465" y="827956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3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79525" y="843847"/>
            <a:ext cx="3204356" cy="2056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575936">
              <a:spcAft>
                <a:spcPts val="94"/>
              </a:spcAft>
              <a:defRPr/>
            </a:pPr>
            <a:r>
              <a:rPr lang="en-US" sz="18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Qu’est-ce</a:t>
            </a:r>
            <a:r>
              <a:rPr lang="en-US" sz="18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qui  </a:t>
            </a:r>
            <a:r>
              <a:rPr lang="en-US" sz="18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est</a:t>
            </a:r>
            <a:r>
              <a:rPr lang="en-US" sz="18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8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bien</a:t>
            </a:r>
            <a:r>
              <a:rPr lang="en-US" sz="18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pour  </a:t>
            </a:r>
            <a:r>
              <a:rPr lang="en-US" sz="18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votre</a:t>
            </a:r>
            <a:r>
              <a:rPr lang="en-US" sz="18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santé:  le  sport,  le  voyage,  le  travail  aux  champs/au  </a:t>
            </a:r>
            <a:r>
              <a:rPr lang="en-US" sz="18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potager</a:t>
            </a:r>
            <a:r>
              <a:rPr lang="en-US" sz="18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,  lecture,  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…</a:t>
            </a:r>
            <a:r>
              <a:rPr lang="en-US" sz="1800" b="1" kern="0" dirty="0" smtClean="0">
                <a:solidFill>
                  <a:srgbClr val="000000"/>
                </a:solidFill>
              </a:rPr>
              <a:t>?</a:t>
            </a:r>
          </a:p>
          <a:p>
            <a:pPr defTabSz="575936">
              <a:spcAft>
                <a:spcPts val="94"/>
              </a:spcAft>
              <a:defRPr/>
            </a:pPr>
            <a:r>
              <a:rPr lang="en-US" sz="1800" b="1" kern="0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Je  </a:t>
            </a:r>
            <a:r>
              <a:rPr lang="en-US" sz="1800" b="1" kern="0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pense</a:t>
            </a:r>
            <a:r>
              <a:rPr lang="en-US" sz="1800" b="1" kern="0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800" b="1" kern="0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que</a:t>
            </a:r>
            <a:r>
              <a:rPr lang="en-US" sz="1800" b="1" kern="0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800" b="1" kern="0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c’est</a:t>
            </a:r>
            <a:r>
              <a:rPr lang="en-US" sz="1800" b="1" kern="0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 le  sport  qui  </a:t>
            </a:r>
            <a:r>
              <a:rPr lang="en-US" sz="1800" b="1" kern="0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est</a:t>
            </a:r>
            <a:r>
              <a:rPr lang="en-US" sz="1800" b="1" kern="0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800" b="1" kern="0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bien</a:t>
            </a:r>
            <a:r>
              <a:rPr lang="en-US" sz="1800" b="1" kern="0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pour  </a:t>
            </a:r>
            <a:r>
              <a:rPr lang="en-US" sz="1800" b="1" kern="0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notre</a:t>
            </a:r>
            <a:r>
              <a:rPr lang="en-US" sz="1800" b="1" kern="0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santé.</a:t>
            </a:r>
            <a:endParaRPr lang="en-US" sz="1800" b="1" kern="0" dirty="0">
              <a:solidFill>
                <a:srgbClr val="000000"/>
              </a:solidFill>
              <a:latin typeface="Baskerville Old Face" panose="02020602080505020303" pitchFamily="18" charset="0"/>
            </a:endParaRPr>
          </a:p>
          <a:p>
            <a:pPr lvl="0" defTabSz="575936">
              <a:spcAft>
                <a:spcPts val="94"/>
              </a:spcAft>
              <a:defRPr/>
            </a:pPr>
            <a:endParaRPr lang="en-US" sz="1800" b="1" kern="0" dirty="0">
              <a:solidFill>
                <a:srgbClr val="000000"/>
              </a:solidFill>
              <a:latin typeface="Baskerville Old Face" panose="02020602080505020303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38" b="100000" l="8516" r="501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90" r="50000"/>
          <a:stretch/>
        </p:blipFill>
        <p:spPr>
          <a:xfrm flipH="1">
            <a:off x="4067857" y="699202"/>
            <a:ext cx="1362531" cy="1928325"/>
          </a:xfrm>
          <a:prstGeom prst="rect">
            <a:avLst/>
          </a:prstGeom>
        </p:spPr>
      </p:pic>
      <p:sp>
        <p:nvSpPr>
          <p:cNvPr id="8" name="Управляющая кнопка: назад 7">
            <a:hlinkClick r:id="rId4" action="ppaction://hlinksldjump" highlightClick="1"/>
          </p:cNvPr>
          <p:cNvSpPr/>
          <p:nvPr/>
        </p:nvSpPr>
        <p:spPr>
          <a:xfrm>
            <a:off x="2542621" y="2801720"/>
            <a:ext cx="337104" cy="288032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84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1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1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1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1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6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3420" y="107955"/>
            <a:ext cx="5107085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30"/>
              </a:spcBef>
            </a:pPr>
            <a:r>
              <a:rPr lang="fr-FR" sz="2047" dirty="0"/>
              <a:t> </a:t>
            </a:r>
            <a:r>
              <a:rPr lang="fr-FR" sz="2047" dirty="0" smtClean="0"/>
              <a:t>                      Vérifiez  vos  réponses:  </a:t>
            </a:r>
            <a:endParaRPr sz="2047" dirty="0"/>
          </a:p>
        </p:txBody>
      </p:sp>
      <p:sp>
        <p:nvSpPr>
          <p:cNvPr id="5" name="Oval 15"/>
          <p:cNvSpPr/>
          <p:nvPr/>
        </p:nvSpPr>
        <p:spPr>
          <a:xfrm>
            <a:off x="143421" y="755948"/>
            <a:ext cx="504056" cy="497211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4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36585" y="755948"/>
            <a:ext cx="3109441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b="1" dirty="0">
                <a:solidFill>
                  <a:srgbClr val="000000"/>
                </a:solidFill>
                <a:latin typeface="Baskerville Old Face" panose="02020602080505020303" pitchFamily="18" charset="0"/>
              </a:rPr>
              <a:t>Trouvez  l’antonyme:  </a:t>
            </a:r>
            <a:endParaRPr lang="fr-FR" sz="1800" b="1" dirty="0" smtClean="0">
              <a:solidFill>
                <a:srgbClr val="000000"/>
              </a:solidFill>
              <a:latin typeface="Baskerville Old Face" panose="02020602080505020303" pitchFamily="18" charset="0"/>
            </a:endParaRPr>
          </a:p>
          <a:p>
            <a:r>
              <a:rPr lang="fr-FR" sz="1600" b="1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aimer               ≠    détester</a:t>
            </a:r>
          </a:p>
          <a:p>
            <a:r>
              <a:rPr lang="fr-FR" sz="1600" b="1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devant              ≠    derrière </a:t>
            </a:r>
            <a:endParaRPr lang="fr-FR" sz="1600" b="1" dirty="0">
              <a:solidFill>
                <a:srgbClr val="000000"/>
              </a:solidFill>
              <a:latin typeface="Baskerville Old Face" panose="02020602080505020303" pitchFamily="18" charset="0"/>
            </a:endParaRPr>
          </a:p>
          <a:p>
            <a:r>
              <a:rPr lang="fr-FR" sz="1600" b="1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aller                  ≠    venir</a:t>
            </a:r>
          </a:p>
          <a:p>
            <a:r>
              <a:rPr lang="fr-FR" sz="1600" b="1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souvent             ≠    parfois</a:t>
            </a:r>
          </a:p>
          <a:p>
            <a:r>
              <a:rPr lang="fr-FR" sz="1600" b="1" dirty="0">
                <a:solidFill>
                  <a:srgbClr val="000000"/>
                </a:solidFill>
                <a:latin typeface="Baskerville Old Face" panose="02020602080505020303" pitchFamily="18" charset="0"/>
              </a:rPr>
              <a:t>l</a:t>
            </a:r>
            <a:r>
              <a:rPr lang="fr-FR" sz="1600" b="1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a  santé            ≠    la  maladie</a:t>
            </a:r>
            <a:endParaRPr lang="ru-RU" sz="1600" b="1" dirty="0">
              <a:solidFill>
                <a:srgbClr val="000000"/>
              </a:solidFill>
            </a:endParaRPr>
          </a:p>
          <a:p>
            <a:endParaRPr lang="ru-RU" sz="1200" dirty="0"/>
          </a:p>
        </p:txBody>
      </p:sp>
      <p:sp>
        <p:nvSpPr>
          <p:cNvPr id="8" name="Управляющая кнопка: назад 7">
            <a:hlinkClick r:id="rId2" action="ppaction://hlinksldjump" highlightClick="1"/>
          </p:cNvPr>
          <p:cNvSpPr/>
          <p:nvPr/>
        </p:nvSpPr>
        <p:spPr>
          <a:xfrm>
            <a:off x="2542621" y="2801720"/>
            <a:ext cx="337104" cy="288032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777" y="909468"/>
            <a:ext cx="2149044" cy="128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820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2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2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8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8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6" grpId="0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3420" y="107955"/>
            <a:ext cx="5107085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30"/>
              </a:spcBef>
            </a:pPr>
            <a:r>
              <a:rPr lang="fr-FR" sz="2047" dirty="0" smtClean="0"/>
              <a:t>            Une  journée  avec  le  sport  </a:t>
            </a:r>
            <a:endParaRPr sz="2047" dirty="0"/>
          </a:p>
        </p:txBody>
      </p:sp>
      <p:sp>
        <p:nvSpPr>
          <p:cNvPr id="16" name="TextBox 15"/>
          <p:cNvSpPr txBox="1"/>
          <p:nvPr/>
        </p:nvSpPr>
        <p:spPr>
          <a:xfrm>
            <a:off x="3524189" y="751279"/>
            <a:ext cx="20522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000" b="1" kern="0" spc="-33" dirty="0" smtClean="0">
                <a:solidFill>
                  <a:srgbClr val="FF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Questions:  </a:t>
            </a:r>
            <a:r>
              <a:rPr lang="en-US" sz="1000" b="1" kern="0" spc="-33" dirty="0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Qui  </a:t>
            </a:r>
            <a:r>
              <a:rPr lang="en-US" sz="1000" b="1" kern="0" spc="-33" dirty="0" err="1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parle</a:t>
            </a:r>
            <a:r>
              <a:rPr lang="en-US" sz="1000" b="1" kern="0" spc="-33" dirty="0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?  Il  </a:t>
            </a:r>
            <a:r>
              <a:rPr lang="en-US" sz="1000" b="1" kern="0" spc="-33" dirty="0" err="1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s’appelle</a:t>
            </a:r>
            <a:r>
              <a:rPr lang="en-US" sz="1000" b="1" kern="0" spc="-33" dirty="0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comment?  Il  a  </a:t>
            </a:r>
            <a:r>
              <a:rPr lang="en-US" sz="1000" b="1" kern="0" spc="-33" dirty="0" err="1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quel</a:t>
            </a:r>
            <a:r>
              <a:rPr lang="en-US" sz="1000" b="1" kern="0" spc="-33" dirty="0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000" b="1" kern="0" spc="-33" dirty="0" err="1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âge</a:t>
            </a:r>
            <a:r>
              <a:rPr lang="en-US" sz="1000" b="1" kern="0" spc="-33" dirty="0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?  </a:t>
            </a:r>
            <a:r>
              <a:rPr lang="en-US" sz="1000" b="1" kern="0" spc="-33" dirty="0" err="1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Quelle</a:t>
            </a:r>
            <a:r>
              <a:rPr lang="en-US" sz="1000" b="1" kern="0" spc="-33" dirty="0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000" b="1" kern="0" spc="-33" dirty="0" err="1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est</a:t>
            </a:r>
            <a:r>
              <a:rPr lang="en-US" sz="1000" b="1" kern="0" spc="-33" dirty="0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000" b="1" kern="0" spc="-33" dirty="0" err="1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sa</a:t>
            </a:r>
            <a:r>
              <a:rPr lang="en-US" sz="1000" b="1" kern="0" spc="-33" dirty="0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profession?</a:t>
            </a:r>
            <a:endParaRPr kumimoji="0" lang="en-US" sz="1000" b="1" i="0" u="none" strike="noStrike" kern="0" cap="none" spc="-33" normalizeH="0" baseline="0" noProof="0" dirty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Baskerville Old Face" panose="020206020805050203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27797" y="1268564"/>
            <a:ext cx="1735533" cy="5616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050" b="1" kern="0" spc="-33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Traduisez</a:t>
            </a:r>
            <a:r>
              <a:rPr lang="en-US" sz="1050" b="1" kern="0" spc="-33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:  </a:t>
            </a:r>
            <a:r>
              <a:rPr lang="en-US" sz="1000" b="1" kern="0" spc="-33" dirty="0" err="1" smtClean="0">
                <a:latin typeface="Baskerville Old Face" panose="02020602080505020303" pitchFamily="18" charset="0"/>
              </a:rPr>
              <a:t>l’hygiène</a:t>
            </a:r>
            <a:r>
              <a:rPr lang="en-US" sz="1000" b="1" kern="0" spc="-33" dirty="0" smtClean="0">
                <a:latin typeface="Baskerville Old Face" panose="02020602080505020303" pitchFamily="18" charset="0"/>
              </a:rPr>
              <a:t>  </a:t>
            </a:r>
            <a:r>
              <a:rPr lang="en-US" sz="1000" b="1" kern="0" spc="-33" dirty="0" err="1" smtClean="0">
                <a:latin typeface="Baskerville Old Face" panose="02020602080505020303" pitchFamily="18" charset="0"/>
              </a:rPr>
              <a:t>personnelle</a:t>
            </a:r>
            <a:r>
              <a:rPr lang="en-US" sz="1000" b="1" kern="0" spc="-33" dirty="0" smtClean="0">
                <a:latin typeface="Baskerville Old Face" panose="02020602080505020303" pitchFamily="18" charset="0"/>
              </a:rPr>
              <a:t>,  </a:t>
            </a:r>
            <a:r>
              <a:rPr lang="en-US" sz="1000" b="1" kern="0" spc="-33" dirty="0" err="1" smtClean="0">
                <a:latin typeface="Baskerville Old Face" panose="02020602080505020303" pitchFamily="18" charset="0"/>
              </a:rPr>
              <a:t>briller</a:t>
            </a:r>
            <a:r>
              <a:rPr lang="en-US" sz="1000" b="1" kern="0" spc="-33" dirty="0" smtClean="0">
                <a:latin typeface="Baskerville Old Face" panose="02020602080505020303" pitchFamily="18" charset="0"/>
              </a:rPr>
              <a:t>,  </a:t>
            </a:r>
            <a:r>
              <a:rPr lang="en-US" sz="1000" b="1" kern="0" spc="-33" dirty="0" err="1" smtClean="0">
                <a:latin typeface="Baskerville Old Face" panose="02020602080505020303" pitchFamily="18" charset="0"/>
              </a:rPr>
              <a:t>mettre</a:t>
            </a:r>
            <a:r>
              <a:rPr lang="en-US" sz="1000" b="1" kern="0" spc="-33" dirty="0" smtClean="0">
                <a:latin typeface="Baskerville Old Face" panose="02020602080505020303" pitchFamily="18" charset="0"/>
              </a:rPr>
              <a:t>  beaucoup  de  temps </a:t>
            </a:r>
            <a:endParaRPr kumimoji="0" lang="en-US" sz="10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Baskerville Old Face" panose="02020602080505020303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27797" y="1785849"/>
            <a:ext cx="173553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000" b="1" kern="0" spc="-33" noProof="0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Dites</a:t>
            </a:r>
            <a:r>
              <a:rPr lang="en-US" sz="1000" b="1" kern="0" spc="-33" noProof="0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:  </a:t>
            </a:r>
            <a:r>
              <a:rPr lang="en-US" sz="800" b="1" kern="0" spc="-33" noProof="0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Est-ce</a:t>
            </a:r>
            <a:r>
              <a:rPr lang="en-US" sz="800" b="1" kern="0" spc="-33" noProof="0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800" b="1" kern="0" spc="-33" noProof="0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que</a:t>
            </a:r>
            <a:r>
              <a:rPr lang="en-US" sz="800" b="1" kern="0" spc="-33" noProof="0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800" b="1" kern="0" spc="-33" noProof="0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l’hygiène</a:t>
            </a:r>
            <a:r>
              <a:rPr lang="en-US" sz="800" b="1" kern="0" spc="-33" noProof="0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800" b="1" kern="0" spc="-33" noProof="0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personnelle</a:t>
            </a:r>
            <a:r>
              <a:rPr lang="en-US" sz="800" b="1" kern="0" spc="-33" noProof="0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800" b="1" kern="0" spc="-33" noProof="0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est</a:t>
            </a:r>
            <a:r>
              <a:rPr lang="en-US" sz="800" b="1" kern="0" spc="-33" noProof="0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principal  pour  </a:t>
            </a:r>
            <a:r>
              <a:rPr lang="en-US" sz="800" b="1" kern="0" spc="-33" noProof="0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vous</a:t>
            </a:r>
            <a:r>
              <a:rPr lang="en-US" sz="800" b="1" kern="0" spc="-33" noProof="0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?  </a:t>
            </a:r>
            <a:r>
              <a:rPr lang="en-US" sz="800" b="1" kern="0" spc="-33" noProof="0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Vous</a:t>
            </a:r>
            <a:r>
              <a:rPr lang="en-US" sz="800" b="1" kern="0" spc="-33" noProof="0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mettez</a:t>
            </a:r>
            <a:r>
              <a:rPr lang="en-US" sz="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beaucoup  de  temps  pour  </a:t>
            </a:r>
            <a:r>
              <a:rPr lang="en-US" sz="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votre</a:t>
            </a:r>
            <a:r>
              <a:rPr lang="en-US" sz="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hygiène</a:t>
            </a:r>
            <a:r>
              <a:rPr lang="en-US" sz="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personnelle</a:t>
            </a:r>
            <a:r>
              <a:rPr lang="en-US" sz="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?</a:t>
            </a:r>
            <a:r>
              <a:rPr kumimoji="0" lang="en-US" sz="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</a:p>
        </p:txBody>
      </p:sp>
      <p:cxnSp>
        <p:nvCxnSpPr>
          <p:cNvPr id="20" name="Straight Connector 9"/>
          <p:cNvCxnSpPr/>
          <p:nvPr/>
        </p:nvCxnSpPr>
        <p:spPr>
          <a:xfrm>
            <a:off x="2777676" y="747999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>
            <a:hlinkClick r:id="rId2" action="ppaction://hlinksldjump"/>
          </p:cNvPr>
          <p:cNvSpPr/>
          <p:nvPr/>
        </p:nvSpPr>
        <p:spPr>
          <a:xfrm>
            <a:off x="3032799" y="779948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>
            <a:hlinkClick r:id="rId3" action="ppaction://hlinksldjump"/>
          </p:cNvPr>
          <p:cNvSpPr/>
          <p:nvPr/>
        </p:nvSpPr>
        <p:spPr>
          <a:xfrm>
            <a:off x="3032799" y="1297233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23" name="Oval 14">
            <a:hlinkClick r:id="rId4" action="ppaction://hlinksldjump"/>
          </p:cNvPr>
          <p:cNvSpPr/>
          <p:nvPr/>
        </p:nvSpPr>
        <p:spPr>
          <a:xfrm>
            <a:off x="3032799" y="1814518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3</a:t>
            </a:r>
          </a:p>
        </p:txBody>
      </p:sp>
      <p:sp>
        <p:nvSpPr>
          <p:cNvPr id="24" name="Oval 15">
            <a:hlinkClick r:id="rId5" action="ppaction://hlinksldjump"/>
          </p:cNvPr>
          <p:cNvSpPr/>
          <p:nvPr/>
        </p:nvSpPr>
        <p:spPr>
          <a:xfrm>
            <a:off x="3032799" y="2331803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59218" y="2376128"/>
            <a:ext cx="1992853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Trouvez  l’antonyme:  </a:t>
            </a:r>
            <a:r>
              <a:rPr lang="fr-FR" sz="900" b="1" dirty="0" smtClean="0">
                <a:latin typeface="Baskerville Old Face" panose="02020602080505020303" pitchFamily="18" charset="0"/>
              </a:rPr>
              <a:t>le  jour,  avec  </a:t>
            </a:r>
          </a:p>
          <a:p>
            <a:r>
              <a:rPr lang="fr-FR" sz="900" b="1" dirty="0" smtClean="0">
                <a:latin typeface="Baskerville Old Face" panose="02020602080505020303" pitchFamily="18" charset="0"/>
              </a:rPr>
              <a:t>bien,  dernier,  contre   </a:t>
            </a:r>
            <a:endParaRPr lang="ru-RU" sz="900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429" y="2376128"/>
            <a:ext cx="2376264" cy="723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050" y="587708"/>
            <a:ext cx="1148568" cy="174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Управляющая кнопка: назад 17">
            <a:hlinkClick r:id="rId8" action="ppaction://hlinksldjump" highlightClick="1"/>
          </p:cNvPr>
          <p:cNvSpPr/>
          <p:nvPr/>
        </p:nvSpPr>
        <p:spPr>
          <a:xfrm flipH="1">
            <a:off x="2695695" y="2827622"/>
            <a:ext cx="337104" cy="288032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722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1800"/>
                                </p:stCondLst>
                                <p:childTnLst>
                                  <p:par>
                                    <p:cTn id="3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1800"/>
                                </p:stCondLst>
                                <p:childTnLst>
                                  <p:par>
                                    <p:cTn id="3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7" grpId="0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3420" y="107955"/>
            <a:ext cx="5107085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30"/>
              </a:spcBef>
            </a:pPr>
            <a:r>
              <a:rPr lang="fr-FR" sz="2047" dirty="0" smtClean="0"/>
              <a:t>                   Vérifiez  </a:t>
            </a:r>
            <a:r>
              <a:rPr lang="fr-FR" sz="2047" dirty="0"/>
              <a:t>vos  réponses: </a:t>
            </a:r>
            <a:endParaRPr sz="2047" dirty="0"/>
          </a:p>
        </p:txBody>
      </p:sp>
      <p:sp>
        <p:nvSpPr>
          <p:cNvPr id="16" name="TextBox 15"/>
          <p:cNvSpPr txBox="1"/>
          <p:nvPr/>
        </p:nvSpPr>
        <p:spPr>
          <a:xfrm>
            <a:off x="801361" y="683940"/>
            <a:ext cx="3463818" cy="2144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spc="-33" dirty="0" smtClean="0">
                <a:solidFill>
                  <a:srgbClr val="FF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Questions:</a:t>
            </a:r>
          </a:p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Qui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parle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?  -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C’est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un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homme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qui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parle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Il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s’appelle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comment? – Il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s’appelle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Botir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Il  a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quel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âge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? -  </a:t>
            </a:r>
            <a:r>
              <a:rPr lang="en-US" sz="1600" b="1" kern="0" spc="-33" dirty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l  a  45 ans.</a:t>
            </a:r>
          </a:p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Quelle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est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sa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profession? – </a:t>
            </a:r>
            <a:r>
              <a:rPr lang="en-US" sz="1600" b="1" kern="0" spc="-33" dirty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l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est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600" b="1" kern="0" spc="-33" dirty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informaticien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kumimoji="0" lang="en-US" sz="1600" b="1" i="0" u="none" strike="noStrike" kern="0" cap="none" spc="-33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skerville Old Face" panose="020206020805050203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Oval 11"/>
          <p:cNvSpPr/>
          <p:nvPr/>
        </p:nvSpPr>
        <p:spPr>
          <a:xfrm>
            <a:off x="359445" y="683940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8" name="Управляющая кнопка: назад 7">
            <a:hlinkClick r:id="rId2" action="ppaction://hlinksldjump" highlightClick="1"/>
          </p:cNvPr>
          <p:cNvSpPr/>
          <p:nvPr/>
        </p:nvSpPr>
        <p:spPr>
          <a:xfrm>
            <a:off x="2542621" y="2801720"/>
            <a:ext cx="337104" cy="288032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62"/>
          <a:stretch/>
        </p:blipFill>
        <p:spPr bwMode="auto">
          <a:xfrm>
            <a:off x="4101937" y="766361"/>
            <a:ext cx="1406080" cy="2061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028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21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21" grpId="0" animBg="1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3420" y="107955"/>
            <a:ext cx="5107085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30"/>
              </a:spcBef>
            </a:pPr>
            <a:r>
              <a:rPr lang="fr-FR" sz="2047" dirty="0" smtClean="0"/>
              <a:t>                     Vérifiez  </a:t>
            </a:r>
            <a:r>
              <a:rPr lang="fr-FR" sz="2047" dirty="0"/>
              <a:t>vos  réponses: </a:t>
            </a:r>
            <a:endParaRPr sz="2047" dirty="0"/>
          </a:p>
        </p:txBody>
      </p:sp>
      <p:sp>
        <p:nvSpPr>
          <p:cNvPr id="12" name="Oval 13"/>
          <p:cNvSpPr/>
          <p:nvPr/>
        </p:nvSpPr>
        <p:spPr>
          <a:xfrm>
            <a:off x="323441" y="791952"/>
            <a:ext cx="533215" cy="497211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71048" y="791952"/>
            <a:ext cx="4275476" cy="16517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575936">
              <a:spcAft>
                <a:spcPts val="94"/>
              </a:spcAft>
              <a:defRPr/>
            </a:pPr>
            <a:r>
              <a:rPr lang="en-US" sz="1800" b="1" kern="0" spc="-33" dirty="0" err="1">
                <a:solidFill>
                  <a:srgbClr val="FF0000"/>
                </a:solidFill>
                <a:latin typeface="Baskerville Old Face" panose="02020602080505020303" pitchFamily="18" charset="0"/>
              </a:rPr>
              <a:t>Traduisez</a:t>
            </a:r>
            <a:r>
              <a:rPr lang="en-US" sz="1800" b="1" kern="0" spc="-33" dirty="0">
                <a:solidFill>
                  <a:srgbClr val="FF0000"/>
                </a:solidFill>
                <a:latin typeface="Baskerville Old Face" panose="02020602080505020303" pitchFamily="18" charset="0"/>
              </a:rPr>
              <a:t>:  </a:t>
            </a:r>
            <a:endParaRPr lang="en-US" sz="1800" b="1" kern="0" spc="-33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defTabSz="575936">
              <a:spcAft>
                <a:spcPts val="94"/>
              </a:spcAft>
              <a:defRPr/>
            </a:pP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l’hygiène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personnelle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       -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shaxsiy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gigiyena</a:t>
            </a:r>
            <a:endParaRPr lang="en-US" sz="1600" b="1" kern="0" spc="-33" dirty="0" smtClean="0">
              <a:solidFill>
                <a:srgbClr val="000000"/>
              </a:solidFill>
              <a:latin typeface="Baskerville Old Face" panose="02020602080505020303" pitchFamily="18" charset="0"/>
            </a:endParaRPr>
          </a:p>
          <a:p>
            <a:pPr defTabSz="575936">
              <a:spcAft>
                <a:spcPts val="94"/>
              </a:spcAft>
              <a:defRPr/>
            </a:pP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briller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                                 -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charaqlamoq</a:t>
            </a:r>
            <a:endParaRPr lang="en-US" sz="1600" b="1" kern="0" spc="-33" dirty="0" smtClean="0">
              <a:solidFill>
                <a:srgbClr val="000000"/>
              </a:solidFill>
              <a:latin typeface="Baskerville Old Face" panose="02020602080505020303" pitchFamily="18" charset="0"/>
            </a:endParaRPr>
          </a:p>
          <a:p>
            <a:pPr defTabSz="575936">
              <a:spcAft>
                <a:spcPts val="94"/>
              </a:spcAft>
              <a:defRPr/>
            </a:pP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mettre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beaucoup  de  temps 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–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ko’p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vaqt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sarf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qilmoq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,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ko’p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vaqtini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bag’ishlamoq</a:t>
            </a:r>
            <a:endParaRPr lang="en-US" sz="1600" b="1" kern="0" dirty="0">
              <a:solidFill>
                <a:srgbClr val="000000"/>
              </a:solidFill>
              <a:latin typeface="Baskerville Old Face" panose="02020602080505020303" pitchFamily="18" charset="0"/>
            </a:endParaRPr>
          </a:p>
          <a:p>
            <a:pPr lvl="0" defTabSz="575936">
              <a:spcAft>
                <a:spcPts val="94"/>
              </a:spcAft>
              <a:defRPr/>
            </a:pPr>
            <a:endParaRPr lang="en-US" sz="1600" kern="0" dirty="0">
              <a:latin typeface="Baskerville Old Face" panose="02020602080505020303" pitchFamily="18" charset="0"/>
            </a:endParaRPr>
          </a:p>
        </p:txBody>
      </p:sp>
      <p:sp>
        <p:nvSpPr>
          <p:cNvPr id="14" name="Управляющая кнопка: назад 13">
            <a:hlinkClick r:id="rId2" action="ppaction://hlinksldjump" highlightClick="1"/>
          </p:cNvPr>
          <p:cNvSpPr/>
          <p:nvPr/>
        </p:nvSpPr>
        <p:spPr>
          <a:xfrm>
            <a:off x="2542621" y="2801720"/>
            <a:ext cx="337104" cy="288032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429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4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 animBg="1"/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4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 animBg="1"/>
          <p:bldP spid="5" grpId="0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3420" y="107955"/>
            <a:ext cx="5107085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30"/>
              </a:spcBef>
            </a:pPr>
            <a:r>
              <a:rPr lang="fr-FR" sz="2047" dirty="0" smtClean="0"/>
              <a:t>                    Vérifiez  </a:t>
            </a:r>
            <a:r>
              <a:rPr lang="fr-FR" sz="2047" dirty="0"/>
              <a:t>vos  réponses: </a:t>
            </a:r>
            <a:endParaRPr sz="2047" dirty="0"/>
          </a:p>
        </p:txBody>
      </p:sp>
      <p:sp>
        <p:nvSpPr>
          <p:cNvPr id="5" name="Oval 14"/>
          <p:cNvSpPr/>
          <p:nvPr/>
        </p:nvSpPr>
        <p:spPr>
          <a:xfrm>
            <a:off x="539465" y="827956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3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79525" y="843847"/>
            <a:ext cx="4170980" cy="2162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575936">
              <a:spcAft>
                <a:spcPts val="94"/>
              </a:spcAft>
              <a:defRPr/>
            </a:pPr>
            <a:r>
              <a:rPr lang="en-US" sz="2000" b="1" kern="0" spc="-33" dirty="0" err="1">
                <a:solidFill>
                  <a:srgbClr val="FF0000"/>
                </a:solidFill>
                <a:latin typeface="Baskerville Old Face" panose="02020602080505020303" pitchFamily="18" charset="0"/>
              </a:rPr>
              <a:t>Dites</a:t>
            </a:r>
            <a:r>
              <a:rPr lang="en-US" sz="2000" b="1" kern="0" spc="-33" dirty="0">
                <a:solidFill>
                  <a:srgbClr val="FF0000"/>
                </a:solidFill>
                <a:latin typeface="Baskerville Old Face" panose="02020602080505020303" pitchFamily="18" charset="0"/>
              </a:rPr>
              <a:t>:  </a:t>
            </a:r>
            <a:endParaRPr lang="en-US" sz="2000" b="1" kern="0" spc="-33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defTabSz="575936">
              <a:spcAft>
                <a:spcPts val="94"/>
              </a:spcAft>
              <a:defRPr/>
            </a:pP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Est-ce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que</a:t>
            </a:r>
            <a:r>
              <a:rPr lang="en-US" sz="16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l’hygiène</a:t>
            </a:r>
            <a:r>
              <a:rPr lang="en-US" sz="16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personnelle</a:t>
            </a:r>
            <a:r>
              <a:rPr lang="en-US" sz="16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est</a:t>
            </a:r>
            <a:r>
              <a:rPr lang="en-US" sz="16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principal  pour  </a:t>
            </a:r>
            <a:r>
              <a:rPr lang="en-US" sz="16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vous</a:t>
            </a:r>
            <a:r>
              <a:rPr lang="en-US" sz="16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?  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-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Oui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,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l’hygiène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personnelle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est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principal  pour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moi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.</a:t>
            </a:r>
          </a:p>
          <a:p>
            <a:pPr defTabSz="575936">
              <a:spcAft>
                <a:spcPts val="94"/>
              </a:spcAft>
              <a:defRPr/>
            </a:pPr>
            <a:r>
              <a:rPr lang="en-US" sz="16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Vous</a:t>
            </a:r>
            <a:r>
              <a:rPr lang="en-US" sz="16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mettez</a:t>
            </a:r>
            <a:r>
              <a:rPr lang="en-US" sz="16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beaucoup  de  temps  pour  </a:t>
            </a:r>
            <a:r>
              <a:rPr lang="en-US" sz="16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votre</a:t>
            </a:r>
            <a:r>
              <a:rPr lang="en-US" sz="16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hygiène</a:t>
            </a:r>
            <a:r>
              <a:rPr lang="en-US" sz="16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personnelle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?  -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Mais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oui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,  je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mets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assez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de  temps  pour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mon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hygiène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personnelle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.  </a:t>
            </a:r>
            <a:endParaRPr lang="en-US" sz="1600" b="1" kern="0" dirty="0">
              <a:solidFill>
                <a:srgbClr val="000000"/>
              </a:solidFill>
            </a:endParaRPr>
          </a:p>
          <a:p>
            <a:pPr lvl="0" defTabSz="575936">
              <a:spcAft>
                <a:spcPts val="94"/>
              </a:spcAft>
              <a:defRPr/>
            </a:pPr>
            <a:endParaRPr lang="en-US" sz="1600" kern="0" dirty="0">
              <a:latin typeface="Baskerville Old Face" panose="02020602080505020303" pitchFamily="18" charset="0"/>
            </a:endParaRPr>
          </a:p>
        </p:txBody>
      </p:sp>
      <p:sp>
        <p:nvSpPr>
          <p:cNvPr id="9" name="Управляющая кнопка: назад 8">
            <a:hlinkClick r:id="rId2" action="ppaction://hlinksldjump" highlightClick="1"/>
          </p:cNvPr>
          <p:cNvSpPr/>
          <p:nvPr/>
        </p:nvSpPr>
        <p:spPr>
          <a:xfrm>
            <a:off x="2542621" y="2801720"/>
            <a:ext cx="337104" cy="288032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3342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1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1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1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1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6" grpId="0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3420" y="107955"/>
            <a:ext cx="5107085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30"/>
              </a:spcBef>
            </a:pPr>
            <a:r>
              <a:rPr lang="fr-FR" sz="2047" dirty="0"/>
              <a:t> </a:t>
            </a:r>
            <a:r>
              <a:rPr lang="fr-FR" sz="2047" dirty="0" smtClean="0"/>
              <a:t>               </a:t>
            </a:r>
            <a:r>
              <a:rPr lang="fr-FR" sz="2047" dirty="0" smtClean="0"/>
              <a:t>Vérifiez  </a:t>
            </a:r>
            <a:r>
              <a:rPr lang="fr-FR" sz="2047" dirty="0" smtClean="0"/>
              <a:t>vos  réponses:  </a:t>
            </a:r>
            <a:endParaRPr sz="2047" dirty="0"/>
          </a:p>
        </p:txBody>
      </p:sp>
      <p:sp>
        <p:nvSpPr>
          <p:cNvPr id="5" name="Oval 15"/>
          <p:cNvSpPr/>
          <p:nvPr/>
        </p:nvSpPr>
        <p:spPr>
          <a:xfrm>
            <a:off x="395449" y="755948"/>
            <a:ext cx="504056" cy="497211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4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66300" y="755948"/>
            <a:ext cx="2453485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  <a:latin typeface="Baskerville Old Face" panose="02020602080505020303" pitchFamily="18" charset="0"/>
              </a:rPr>
              <a:t>Trouvez  l’antonyme:  </a:t>
            </a:r>
            <a:endParaRPr lang="fr-FR" sz="1400" b="1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r>
              <a:rPr lang="fr-FR" sz="1600" b="1" dirty="0">
                <a:solidFill>
                  <a:srgbClr val="000000"/>
                </a:solidFill>
                <a:latin typeface="Baskerville Old Face" panose="02020602080505020303" pitchFamily="18" charset="0"/>
              </a:rPr>
              <a:t>l</a:t>
            </a:r>
            <a:r>
              <a:rPr lang="fr-FR" sz="1600" b="1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e  jour              ≠   la  nuit</a:t>
            </a:r>
          </a:p>
          <a:p>
            <a:r>
              <a:rPr lang="fr-FR" sz="1600" b="1" dirty="0">
                <a:solidFill>
                  <a:srgbClr val="000000"/>
                </a:solidFill>
                <a:latin typeface="Baskerville Old Face" panose="02020602080505020303" pitchFamily="18" charset="0"/>
              </a:rPr>
              <a:t>a</a:t>
            </a:r>
            <a:r>
              <a:rPr lang="fr-FR" sz="1600" b="1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vec                  ≠   sans </a:t>
            </a:r>
            <a:endParaRPr lang="fr-FR" sz="1600" b="1" dirty="0">
              <a:solidFill>
                <a:srgbClr val="000000"/>
              </a:solidFill>
              <a:latin typeface="Baskerville Old Face" panose="02020602080505020303" pitchFamily="18" charset="0"/>
            </a:endParaRPr>
          </a:p>
          <a:p>
            <a:r>
              <a:rPr lang="fr-FR" sz="1600" b="1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bien                   ≠   mal</a:t>
            </a:r>
          </a:p>
          <a:p>
            <a:r>
              <a:rPr lang="fr-FR" sz="1600" b="1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dernier              ≠    premier            </a:t>
            </a:r>
          </a:p>
          <a:p>
            <a:r>
              <a:rPr lang="fr-FR" sz="1600" b="1" dirty="0">
                <a:solidFill>
                  <a:srgbClr val="000000"/>
                </a:solidFill>
                <a:latin typeface="Baskerville Old Face" panose="02020602080505020303" pitchFamily="18" charset="0"/>
              </a:rPr>
              <a:t>c</a:t>
            </a:r>
            <a:r>
              <a:rPr lang="fr-FR" sz="1600" b="1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ontre                ≠   pour</a:t>
            </a:r>
            <a:endParaRPr lang="ru-RU" sz="1600" b="1" dirty="0">
              <a:solidFill>
                <a:srgbClr val="000000"/>
              </a:solidFill>
            </a:endParaRPr>
          </a:p>
          <a:p>
            <a:endParaRPr lang="ru-RU" sz="1600" b="1" dirty="0">
              <a:solidFill>
                <a:srgbClr val="000000"/>
              </a:solidFill>
            </a:endParaRPr>
          </a:p>
        </p:txBody>
      </p:sp>
      <p:sp>
        <p:nvSpPr>
          <p:cNvPr id="7" name="Управляющая кнопка: назад 6">
            <a:hlinkClick r:id="rId2" action="ppaction://hlinksldjump" highlightClick="1"/>
          </p:cNvPr>
          <p:cNvSpPr/>
          <p:nvPr/>
        </p:nvSpPr>
        <p:spPr>
          <a:xfrm>
            <a:off x="2542621" y="2801720"/>
            <a:ext cx="337104" cy="288032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01" y="683940"/>
            <a:ext cx="1791072" cy="231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461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2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2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8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8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6" grpId="0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3420" y="107955"/>
            <a:ext cx="5107085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30"/>
              </a:spcBef>
            </a:pPr>
            <a:r>
              <a:rPr lang="fr-FR" sz="2047" dirty="0" smtClean="0"/>
              <a:t>             Une  journée  avec  le  sport  </a:t>
            </a:r>
            <a:endParaRPr sz="2047" dirty="0"/>
          </a:p>
        </p:txBody>
      </p:sp>
      <p:sp>
        <p:nvSpPr>
          <p:cNvPr id="16" name="TextBox 15"/>
          <p:cNvSpPr txBox="1"/>
          <p:nvPr/>
        </p:nvSpPr>
        <p:spPr>
          <a:xfrm>
            <a:off x="3524189" y="751279"/>
            <a:ext cx="205222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900" b="1" kern="0" spc="-33" dirty="0" smtClean="0">
                <a:solidFill>
                  <a:srgbClr val="FF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Questions:  </a:t>
            </a:r>
            <a:r>
              <a:rPr lang="en-US" sz="900" kern="0" spc="-33" dirty="0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Qui  </a:t>
            </a:r>
            <a:r>
              <a:rPr lang="en-US" sz="900" kern="0" spc="-33" dirty="0" err="1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parle</a:t>
            </a:r>
            <a:r>
              <a:rPr lang="en-US" sz="900" kern="0" spc="-33" dirty="0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?  Il  </a:t>
            </a:r>
            <a:r>
              <a:rPr lang="en-US" sz="900" kern="0" spc="-33" dirty="0" err="1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s’appelle</a:t>
            </a:r>
            <a:r>
              <a:rPr lang="en-US" sz="900" kern="0" spc="-33" dirty="0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comment?  Il  a  </a:t>
            </a:r>
            <a:r>
              <a:rPr lang="en-US" sz="900" kern="0" spc="-33" dirty="0" err="1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quel</a:t>
            </a:r>
            <a:r>
              <a:rPr lang="en-US" sz="900" kern="0" spc="-33" dirty="0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900" kern="0" spc="-33" dirty="0" err="1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âge</a:t>
            </a:r>
            <a:r>
              <a:rPr lang="en-US" sz="900" kern="0" spc="-33" dirty="0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?  </a:t>
            </a:r>
            <a:r>
              <a:rPr lang="en-US" sz="900" kern="0" spc="-33" dirty="0" err="1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Quelle</a:t>
            </a:r>
            <a:r>
              <a:rPr lang="en-US" sz="900" kern="0" spc="-33" dirty="0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900" kern="0" spc="-33" dirty="0" err="1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est</a:t>
            </a:r>
            <a:r>
              <a:rPr lang="en-US" sz="900" kern="0" spc="-33" dirty="0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900" kern="0" spc="-33" dirty="0" err="1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sa</a:t>
            </a:r>
            <a:r>
              <a:rPr lang="en-US" sz="900" kern="0" spc="-33" dirty="0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profession?</a:t>
            </a:r>
            <a:endParaRPr kumimoji="0" lang="en-US" sz="900" i="0" u="none" strike="noStrike" kern="0" cap="none" spc="-33" normalizeH="0" baseline="0" noProof="0" dirty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Baskerville Old Face" panose="020206020805050203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27797" y="1268564"/>
            <a:ext cx="204862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000" b="1" kern="0" spc="-33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Traduisez</a:t>
            </a:r>
            <a:r>
              <a:rPr lang="en-US" sz="1000" b="1" kern="0" spc="-33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:  </a:t>
            </a:r>
            <a:r>
              <a:rPr lang="en-US" sz="900" kern="0" spc="-33" dirty="0" err="1" smtClean="0">
                <a:latin typeface="Baskerville Old Face" panose="02020602080505020303" pitchFamily="18" charset="0"/>
              </a:rPr>
              <a:t>l’entraîneur</a:t>
            </a:r>
            <a:r>
              <a:rPr lang="en-US" sz="900" kern="0" spc="-33" dirty="0" smtClean="0">
                <a:latin typeface="Baskerville Old Face" panose="02020602080505020303" pitchFamily="18" charset="0"/>
              </a:rPr>
              <a:t>,  la  natation,  </a:t>
            </a:r>
            <a:r>
              <a:rPr lang="en-US" sz="900" kern="0" spc="-33" dirty="0" err="1" smtClean="0">
                <a:latin typeface="Baskerville Old Face" panose="02020602080505020303" pitchFamily="18" charset="0"/>
              </a:rPr>
              <a:t>une</a:t>
            </a:r>
            <a:r>
              <a:rPr lang="en-US" sz="900" kern="0" spc="-33" dirty="0" smtClean="0">
                <a:latin typeface="Baskerville Old Face" panose="02020602080505020303" pitchFamily="18" charset="0"/>
              </a:rPr>
              <a:t>  piscine,  </a:t>
            </a:r>
            <a:r>
              <a:rPr lang="en-US" sz="900" kern="0" spc="-33" dirty="0" err="1" smtClean="0">
                <a:latin typeface="Baskerville Old Face" panose="02020602080505020303" pitchFamily="18" charset="0"/>
              </a:rPr>
              <a:t>nager</a:t>
            </a:r>
            <a:r>
              <a:rPr lang="en-US" sz="900" kern="0" spc="-33" dirty="0" smtClean="0">
                <a:latin typeface="Baskerville Old Face" panose="02020602080505020303" pitchFamily="18" charset="0"/>
              </a:rPr>
              <a:t>,  </a:t>
            </a:r>
            <a:r>
              <a:rPr lang="en-US" sz="900" kern="0" spc="-33" dirty="0" err="1" smtClean="0">
                <a:latin typeface="Baskerville Old Face" panose="02020602080505020303" pitchFamily="18" charset="0"/>
              </a:rPr>
              <a:t>une</a:t>
            </a:r>
            <a:r>
              <a:rPr lang="en-US" sz="900" kern="0" spc="-33" dirty="0" smtClean="0">
                <a:latin typeface="Baskerville Old Face" panose="02020602080505020303" pitchFamily="18" charset="0"/>
              </a:rPr>
              <a:t>  </a:t>
            </a:r>
            <a:r>
              <a:rPr lang="en-US" sz="900" kern="0" spc="-33" dirty="0" err="1" smtClean="0">
                <a:latin typeface="Baskerville Old Face" panose="02020602080505020303" pitchFamily="18" charset="0"/>
              </a:rPr>
              <a:t>compétition</a:t>
            </a:r>
            <a:r>
              <a:rPr lang="en-US" sz="900" kern="0" spc="-33" dirty="0" smtClean="0">
                <a:latin typeface="Baskerville Old Face" panose="02020602080505020303" pitchFamily="18" charset="0"/>
              </a:rPr>
              <a:t>,  </a:t>
            </a:r>
            <a:r>
              <a:rPr lang="en-US" sz="900" kern="0" spc="-33" dirty="0" err="1" smtClean="0">
                <a:latin typeface="Baskerville Old Face" panose="02020602080505020303" pitchFamily="18" charset="0"/>
              </a:rPr>
              <a:t>emmener</a:t>
            </a:r>
            <a:r>
              <a:rPr lang="en-US" sz="900" kern="0" spc="-33" dirty="0" smtClean="0">
                <a:latin typeface="Baskerville Old Face" panose="02020602080505020303" pitchFamily="18" charset="0"/>
              </a:rPr>
              <a:t> </a:t>
            </a:r>
            <a:endParaRPr kumimoji="0" lang="en-US" sz="90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Baskerville Old Face" panose="02020602080505020303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27797" y="1785849"/>
            <a:ext cx="173553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000" b="1" kern="0" spc="-33" noProof="0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Dites</a:t>
            </a:r>
            <a:r>
              <a:rPr lang="en-US" sz="1000" b="1" kern="0" spc="-33" noProof="0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:  </a:t>
            </a:r>
            <a:r>
              <a:rPr lang="en-US" sz="800" kern="0" spc="-33" noProof="0" dirty="0" err="1" smtClean="0">
                <a:latin typeface="Baskerville Old Face" panose="02020602080505020303" pitchFamily="18" charset="0"/>
              </a:rPr>
              <a:t>Est-ce</a:t>
            </a:r>
            <a:r>
              <a:rPr lang="en-US" sz="800" kern="0" spc="-33" noProof="0" dirty="0" smtClean="0">
                <a:latin typeface="Baskerville Old Face" panose="02020602080505020303" pitchFamily="18" charset="0"/>
              </a:rPr>
              <a:t>  </a:t>
            </a:r>
            <a:r>
              <a:rPr lang="en-US" sz="800" kern="0" spc="-33" noProof="0" dirty="0" err="1" smtClean="0">
                <a:latin typeface="Baskerville Old Face" panose="02020602080505020303" pitchFamily="18" charset="0"/>
              </a:rPr>
              <a:t>que</a:t>
            </a:r>
            <a:r>
              <a:rPr lang="en-US" sz="800" kern="0" spc="-33" noProof="0" dirty="0" smtClean="0">
                <a:latin typeface="Baskerville Old Face" panose="02020602080505020303" pitchFamily="18" charset="0"/>
              </a:rPr>
              <a:t>  </a:t>
            </a:r>
            <a:r>
              <a:rPr lang="en-US" sz="800" kern="0" spc="-33" dirty="0" err="1" smtClean="0">
                <a:latin typeface="Baskerville Old Face" panose="02020602080505020303" pitchFamily="18" charset="0"/>
              </a:rPr>
              <a:t>vous</a:t>
            </a:r>
            <a:r>
              <a:rPr lang="en-US" sz="800" kern="0" spc="-33" dirty="0" smtClean="0">
                <a:latin typeface="Baskerville Old Face" panose="02020602080505020303" pitchFamily="18" charset="0"/>
              </a:rPr>
              <a:t>  </a:t>
            </a:r>
            <a:r>
              <a:rPr lang="en-US" sz="800" kern="0" spc="-33" dirty="0" err="1" smtClean="0">
                <a:latin typeface="Baskerville Old Face" panose="02020602080505020303" pitchFamily="18" charset="0"/>
              </a:rPr>
              <a:t>aimez</a:t>
            </a:r>
            <a:r>
              <a:rPr lang="en-US" sz="800" kern="0" spc="-33" dirty="0" smtClean="0">
                <a:latin typeface="Baskerville Old Face" panose="02020602080505020303" pitchFamily="18" charset="0"/>
              </a:rPr>
              <a:t>  </a:t>
            </a:r>
            <a:r>
              <a:rPr lang="en-US" sz="800" kern="0" spc="-33" dirty="0" err="1" smtClean="0">
                <a:latin typeface="Baskerville Old Face" panose="02020602080505020303" pitchFamily="18" charset="0"/>
              </a:rPr>
              <a:t>nager</a:t>
            </a:r>
            <a:r>
              <a:rPr lang="en-US" sz="800" kern="0" spc="-33" dirty="0" smtClean="0">
                <a:latin typeface="Baskerville Old Face" panose="02020602080505020303" pitchFamily="18" charset="0"/>
              </a:rPr>
              <a:t>?  </a:t>
            </a:r>
            <a:r>
              <a:rPr lang="en-US" sz="800" kern="0" spc="-33" dirty="0" err="1" smtClean="0">
                <a:latin typeface="Baskerville Old Face" panose="02020602080505020303" pitchFamily="18" charset="0"/>
              </a:rPr>
              <a:t>Où</a:t>
            </a:r>
            <a:r>
              <a:rPr lang="en-US" sz="800" kern="0" spc="-33" dirty="0" smtClean="0">
                <a:latin typeface="Baskerville Old Face" panose="02020602080505020303" pitchFamily="18" charset="0"/>
              </a:rPr>
              <a:t>  </a:t>
            </a:r>
            <a:r>
              <a:rPr lang="en-US" sz="800" kern="0" spc="-33" dirty="0" err="1" smtClean="0">
                <a:latin typeface="Baskerville Old Face" panose="02020602080505020303" pitchFamily="18" charset="0"/>
              </a:rPr>
              <a:t>est-ce</a:t>
            </a:r>
            <a:r>
              <a:rPr lang="en-US" sz="800" kern="0" spc="-33" dirty="0" smtClean="0">
                <a:latin typeface="Baskerville Old Face" panose="02020602080505020303" pitchFamily="18" charset="0"/>
              </a:rPr>
              <a:t>  </a:t>
            </a:r>
            <a:r>
              <a:rPr lang="en-US" sz="800" kern="0" spc="-33" dirty="0" err="1" smtClean="0">
                <a:latin typeface="Baskerville Old Face" panose="02020602080505020303" pitchFamily="18" charset="0"/>
              </a:rPr>
              <a:t>que</a:t>
            </a:r>
            <a:r>
              <a:rPr lang="en-US" sz="800" kern="0" spc="-33" dirty="0" smtClean="0">
                <a:latin typeface="Baskerville Old Face" panose="02020602080505020303" pitchFamily="18" charset="0"/>
              </a:rPr>
              <a:t>  </a:t>
            </a:r>
            <a:r>
              <a:rPr lang="en-US" sz="800" kern="0" spc="-33" dirty="0" err="1" smtClean="0">
                <a:latin typeface="Baskerville Old Face" panose="02020602080505020303" pitchFamily="18" charset="0"/>
              </a:rPr>
              <a:t>vous</a:t>
            </a:r>
            <a:r>
              <a:rPr lang="en-US" sz="800" kern="0" spc="-33" dirty="0" smtClean="0">
                <a:latin typeface="Baskerville Old Face" panose="02020602080505020303" pitchFamily="18" charset="0"/>
              </a:rPr>
              <a:t>  </a:t>
            </a:r>
            <a:r>
              <a:rPr lang="en-US" sz="800" kern="0" spc="-33" dirty="0" err="1" smtClean="0">
                <a:latin typeface="Baskerville Old Face" panose="02020602080505020303" pitchFamily="18" charset="0"/>
              </a:rPr>
              <a:t>allez</a:t>
            </a:r>
            <a:r>
              <a:rPr lang="en-US" sz="800" kern="0" spc="-33" dirty="0" smtClean="0">
                <a:latin typeface="Baskerville Old Face" panose="02020602080505020303" pitchFamily="18" charset="0"/>
              </a:rPr>
              <a:t>  </a:t>
            </a:r>
            <a:r>
              <a:rPr lang="en-US" sz="800" kern="0" spc="-33" dirty="0" err="1" smtClean="0">
                <a:latin typeface="Baskerville Old Face" panose="02020602080505020303" pitchFamily="18" charset="0"/>
              </a:rPr>
              <a:t>nager</a:t>
            </a:r>
            <a:r>
              <a:rPr lang="en-US" sz="800" kern="0" spc="-33" dirty="0" smtClean="0">
                <a:latin typeface="Baskerville Old Face" panose="02020602080505020303" pitchFamily="18" charset="0"/>
              </a:rPr>
              <a:t>?  </a:t>
            </a:r>
            <a:r>
              <a:rPr lang="en-US" sz="800" kern="0" spc="-33" dirty="0" err="1" smtClean="0">
                <a:latin typeface="Baskerville Old Face" panose="02020602080505020303" pitchFamily="18" charset="0"/>
              </a:rPr>
              <a:t>C’est</a:t>
            </a:r>
            <a:r>
              <a:rPr lang="en-US" sz="800" kern="0" spc="-33" dirty="0" smtClean="0">
                <a:latin typeface="Baskerville Old Face" panose="02020602080505020303" pitchFamily="18" charset="0"/>
              </a:rPr>
              <a:t>  loin  de  chez  </a:t>
            </a:r>
            <a:r>
              <a:rPr lang="en-US" sz="800" kern="0" spc="-33" dirty="0" err="1" smtClean="0">
                <a:latin typeface="Baskerville Old Face" panose="02020602080505020303" pitchFamily="18" charset="0"/>
              </a:rPr>
              <a:t>vous</a:t>
            </a:r>
            <a:r>
              <a:rPr lang="en-US" sz="800" kern="0" spc="-33" dirty="0" smtClean="0">
                <a:latin typeface="Baskerville Old Face" panose="02020602080505020303" pitchFamily="18" charset="0"/>
              </a:rPr>
              <a:t>?  </a:t>
            </a:r>
            <a:r>
              <a:rPr lang="en-US" sz="800" kern="0" spc="-33" dirty="0" err="1" smtClean="0">
                <a:latin typeface="Baskerville Old Face" panose="02020602080505020303" pitchFamily="18" charset="0"/>
              </a:rPr>
              <a:t>Pourquoi</a:t>
            </a:r>
            <a:r>
              <a:rPr lang="en-US" sz="800" kern="0" spc="-33" dirty="0" smtClean="0">
                <a:latin typeface="Baskerville Old Face" panose="02020602080505020303" pitchFamily="18" charset="0"/>
              </a:rPr>
              <a:t>  on  </a:t>
            </a:r>
            <a:r>
              <a:rPr lang="en-US" sz="800" kern="0" spc="-33" dirty="0" err="1" smtClean="0">
                <a:latin typeface="Baskerville Old Face" panose="02020602080505020303" pitchFamily="18" charset="0"/>
              </a:rPr>
              <a:t>doit</a:t>
            </a:r>
            <a:r>
              <a:rPr lang="en-US" sz="800" kern="0" spc="-33" dirty="0" smtClean="0">
                <a:latin typeface="Baskerville Old Face" panose="02020602080505020303" pitchFamily="18" charset="0"/>
              </a:rPr>
              <a:t>  </a:t>
            </a:r>
            <a:r>
              <a:rPr lang="en-US" sz="800" kern="0" spc="-33" dirty="0" err="1" smtClean="0">
                <a:latin typeface="Baskerville Old Face" panose="02020602080505020303" pitchFamily="18" charset="0"/>
              </a:rPr>
              <a:t>apprendre</a:t>
            </a:r>
            <a:r>
              <a:rPr lang="en-US" sz="800" kern="0" spc="-33" dirty="0" smtClean="0">
                <a:latin typeface="Baskerville Old Face" panose="02020602080505020303" pitchFamily="18" charset="0"/>
              </a:rPr>
              <a:t>  à  </a:t>
            </a:r>
            <a:r>
              <a:rPr lang="en-US" sz="800" kern="0" spc="-33" dirty="0" err="1" smtClean="0">
                <a:latin typeface="Baskerville Old Face" panose="02020602080505020303" pitchFamily="18" charset="0"/>
              </a:rPr>
              <a:t>nager</a:t>
            </a:r>
            <a:r>
              <a:rPr lang="en-US" sz="800" kern="0" spc="-33" dirty="0" smtClean="0">
                <a:latin typeface="Baskerville Old Face" panose="02020602080505020303" pitchFamily="18" charset="0"/>
              </a:rPr>
              <a:t>?</a:t>
            </a:r>
            <a:endParaRPr kumimoji="0" lang="en-US" sz="80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2777676" y="747999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>
            <a:hlinkClick r:id="rId2" action="ppaction://hlinksldjump"/>
          </p:cNvPr>
          <p:cNvSpPr/>
          <p:nvPr/>
        </p:nvSpPr>
        <p:spPr>
          <a:xfrm>
            <a:off x="3032799" y="779948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>
            <a:hlinkClick r:id="rId3" action="ppaction://hlinksldjump"/>
          </p:cNvPr>
          <p:cNvSpPr/>
          <p:nvPr/>
        </p:nvSpPr>
        <p:spPr>
          <a:xfrm>
            <a:off x="3032799" y="1297233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23" name="Oval 14">
            <a:hlinkClick r:id="rId4" action="ppaction://hlinksldjump"/>
          </p:cNvPr>
          <p:cNvSpPr/>
          <p:nvPr/>
        </p:nvSpPr>
        <p:spPr>
          <a:xfrm>
            <a:off x="3032799" y="1814518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3</a:t>
            </a:r>
          </a:p>
        </p:txBody>
      </p:sp>
      <p:sp>
        <p:nvSpPr>
          <p:cNvPr id="24" name="Oval 15">
            <a:hlinkClick r:id="rId5" action="ppaction://hlinksldjump"/>
          </p:cNvPr>
          <p:cNvSpPr/>
          <p:nvPr/>
        </p:nvSpPr>
        <p:spPr>
          <a:xfrm>
            <a:off x="3032799" y="2331803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59218" y="2376128"/>
            <a:ext cx="21483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Trouvez  le  synonyme:  </a:t>
            </a:r>
            <a:r>
              <a:rPr lang="fr-FR" sz="900" dirty="0" smtClean="0">
                <a:latin typeface="Baskerville Old Face" panose="02020602080505020303" pitchFamily="18" charset="0"/>
              </a:rPr>
              <a:t>emmener,   </a:t>
            </a:r>
          </a:p>
          <a:p>
            <a:r>
              <a:rPr lang="fr-FR" sz="900" dirty="0" smtClean="0">
                <a:latin typeface="Baskerville Old Face" panose="02020602080505020303" pitchFamily="18" charset="0"/>
              </a:rPr>
              <a:t>une  piscine,  une  maison,  un  ami,  visiter</a:t>
            </a:r>
          </a:p>
          <a:p>
            <a:r>
              <a:rPr lang="fr-FR" sz="900" dirty="0" smtClean="0">
                <a:latin typeface="Baskerville Old Face" panose="02020602080505020303" pitchFamily="18" charset="0"/>
              </a:rPr>
              <a:t>   </a:t>
            </a:r>
            <a:endParaRPr lang="ru-RU" sz="9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55"/>
          <a:stretch/>
        </p:blipFill>
        <p:spPr bwMode="auto">
          <a:xfrm>
            <a:off x="143419" y="2183641"/>
            <a:ext cx="2520281" cy="912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57" y="659564"/>
            <a:ext cx="2010346" cy="143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Управляющая кнопка: назад 17">
            <a:hlinkClick r:id="rId8" action="ppaction://hlinksldjump" highlightClick="1"/>
          </p:cNvPr>
          <p:cNvSpPr/>
          <p:nvPr/>
        </p:nvSpPr>
        <p:spPr>
          <a:xfrm flipH="1">
            <a:off x="2695695" y="2828208"/>
            <a:ext cx="337104" cy="288032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740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1800"/>
                                </p:stCondLst>
                                <p:childTnLst>
                                  <p:par>
                                    <p:cTn id="3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1800"/>
                                </p:stCondLst>
                                <p:childTnLst>
                                  <p:par>
                                    <p:cTn id="3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7" grpId="0"/>
        </p:bld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3420" y="107955"/>
            <a:ext cx="5107085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30"/>
              </a:spcBef>
            </a:pPr>
            <a:r>
              <a:rPr lang="fr-FR" sz="2047" dirty="0" smtClean="0"/>
              <a:t>                     Vérifiez  </a:t>
            </a:r>
            <a:r>
              <a:rPr lang="fr-FR" sz="2047" dirty="0"/>
              <a:t>vos  réponses: </a:t>
            </a:r>
            <a:endParaRPr sz="2047" dirty="0"/>
          </a:p>
        </p:txBody>
      </p:sp>
      <p:sp>
        <p:nvSpPr>
          <p:cNvPr id="16" name="TextBox 15"/>
          <p:cNvSpPr txBox="1"/>
          <p:nvPr/>
        </p:nvSpPr>
        <p:spPr>
          <a:xfrm>
            <a:off x="801361" y="683940"/>
            <a:ext cx="4490632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spc="-33" dirty="0" smtClean="0">
                <a:solidFill>
                  <a:srgbClr val="FF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Questions:</a:t>
            </a:r>
          </a:p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Qui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parle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?  -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C’est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un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homme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qui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parle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Il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s’appelle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comment? – Il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s’appelle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 Luc.</a:t>
            </a:r>
          </a:p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Il  a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quel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âge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? -  </a:t>
            </a:r>
            <a:r>
              <a:rPr lang="en-US" sz="1800" b="1" kern="0" spc="-33" dirty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l  a  </a:t>
            </a:r>
            <a:r>
              <a:rPr lang="en-US" sz="1800" b="1" kern="0" spc="-33" dirty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3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5 ans.</a:t>
            </a:r>
          </a:p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Quelle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est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sa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profession? – </a:t>
            </a:r>
            <a:r>
              <a:rPr lang="en-US" sz="1800" b="1" kern="0" spc="-33" dirty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l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est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800" b="1" kern="0" spc="-33" dirty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entraîneur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kumimoji="0" lang="en-US" sz="1800" b="1" i="0" u="none" strike="noStrike" kern="0" cap="none" spc="-33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skerville Old Face" panose="020206020805050203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Oval 11"/>
          <p:cNvSpPr/>
          <p:nvPr/>
        </p:nvSpPr>
        <p:spPr>
          <a:xfrm>
            <a:off x="359445" y="683940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8" name="Управляющая кнопка: назад 7">
            <a:hlinkClick r:id="rId2" action="ppaction://hlinksldjump" highlightClick="1"/>
          </p:cNvPr>
          <p:cNvSpPr/>
          <p:nvPr/>
        </p:nvSpPr>
        <p:spPr>
          <a:xfrm>
            <a:off x="2542621" y="2801720"/>
            <a:ext cx="337104" cy="288032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24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21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21" grpId="0" animBg="1"/>
        </p:bld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3420" y="107955"/>
            <a:ext cx="5107085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30"/>
              </a:spcBef>
            </a:pPr>
            <a:r>
              <a:rPr lang="fr-FR" sz="2047" dirty="0" smtClean="0"/>
              <a:t>                     Vérifiez  </a:t>
            </a:r>
            <a:r>
              <a:rPr lang="fr-FR" sz="2047" dirty="0"/>
              <a:t>vos  réponses: </a:t>
            </a:r>
            <a:endParaRPr sz="2047" dirty="0"/>
          </a:p>
        </p:txBody>
      </p:sp>
      <p:sp>
        <p:nvSpPr>
          <p:cNvPr id="12" name="Oval 13"/>
          <p:cNvSpPr/>
          <p:nvPr/>
        </p:nvSpPr>
        <p:spPr>
          <a:xfrm>
            <a:off x="323441" y="791952"/>
            <a:ext cx="533215" cy="497211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71048" y="791952"/>
            <a:ext cx="4275476" cy="2213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575936">
              <a:spcAft>
                <a:spcPts val="94"/>
              </a:spcAft>
              <a:defRPr/>
            </a:pPr>
            <a:r>
              <a:rPr lang="en-US" sz="1800" b="1" kern="0" spc="-33" dirty="0" err="1">
                <a:solidFill>
                  <a:srgbClr val="FF0000"/>
                </a:solidFill>
                <a:latin typeface="Baskerville Old Face" panose="02020602080505020303" pitchFamily="18" charset="0"/>
              </a:rPr>
              <a:t>Traduisez</a:t>
            </a:r>
            <a:r>
              <a:rPr lang="en-US" sz="1800" b="1" kern="0" spc="-33" dirty="0">
                <a:solidFill>
                  <a:srgbClr val="FF0000"/>
                </a:solidFill>
                <a:latin typeface="Baskerville Old Face" panose="02020602080505020303" pitchFamily="18" charset="0"/>
              </a:rPr>
              <a:t>:  </a:t>
            </a:r>
            <a:endParaRPr lang="en-US" sz="1800" b="1" kern="0" spc="-33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defTabSz="575936">
              <a:spcAft>
                <a:spcPts val="94"/>
              </a:spcAft>
              <a:defRPr/>
            </a:pP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l’entraîneur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  -  sport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murabbiyi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,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trener</a:t>
            </a:r>
            <a:endParaRPr lang="en-US" sz="1600" b="1" kern="0" spc="-33" dirty="0" smtClean="0">
              <a:solidFill>
                <a:srgbClr val="000000"/>
              </a:solidFill>
              <a:latin typeface="Baskerville Old Face" panose="02020602080505020303" pitchFamily="18" charset="0"/>
            </a:endParaRPr>
          </a:p>
          <a:p>
            <a:pPr defTabSz="575936">
              <a:spcAft>
                <a:spcPts val="94"/>
              </a:spcAft>
              <a:defRPr/>
            </a:pP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la  natation     -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suzish</a:t>
            </a:r>
            <a:endParaRPr lang="en-US" sz="1600" b="1" kern="0" spc="-33" dirty="0" smtClean="0">
              <a:solidFill>
                <a:srgbClr val="000000"/>
              </a:solidFill>
              <a:latin typeface="Baskerville Old Face" panose="02020602080505020303" pitchFamily="18" charset="0"/>
            </a:endParaRPr>
          </a:p>
          <a:p>
            <a:pPr defTabSz="575936">
              <a:spcAft>
                <a:spcPts val="94"/>
              </a:spcAft>
              <a:defRPr/>
            </a:pP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une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piscine   -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basseyn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,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hovuz</a:t>
            </a:r>
            <a:endParaRPr lang="en-US" sz="1600" b="1" kern="0" spc="-33" dirty="0" smtClean="0">
              <a:solidFill>
                <a:srgbClr val="000000"/>
              </a:solidFill>
              <a:latin typeface="Baskerville Old Face" panose="02020602080505020303" pitchFamily="18" charset="0"/>
            </a:endParaRPr>
          </a:p>
          <a:p>
            <a:pPr defTabSz="575936">
              <a:spcAft>
                <a:spcPts val="94"/>
              </a:spcAft>
              <a:defRPr/>
            </a:pPr>
            <a:r>
              <a:rPr lang="en-US" sz="16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n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ager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            -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suzmoq</a:t>
            </a:r>
            <a:endParaRPr lang="en-US" sz="1600" b="1" kern="0" spc="-33" dirty="0" smtClean="0">
              <a:solidFill>
                <a:srgbClr val="000000"/>
              </a:solidFill>
              <a:latin typeface="Baskerville Old Face" panose="02020602080505020303" pitchFamily="18" charset="0"/>
            </a:endParaRPr>
          </a:p>
          <a:p>
            <a:pPr defTabSz="575936">
              <a:spcAft>
                <a:spcPts val="94"/>
              </a:spcAft>
              <a:defRPr/>
            </a:pP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une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compétition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-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musobaqa</a:t>
            </a:r>
            <a:endParaRPr lang="en-US" sz="1600" b="1" kern="0" spc="-33" dirty="0" smtClean="0">
              <a:solidFill>
                <a:srgbClr val="000000"/>
              </a:solidFill>
              <a:latin typeface="Baskerville Old Face" panose="02020602080505020303" pitchFamily="18" charset="0"/>
            </a:endParaRPr>
          </a:p>
          <a:p>
            <a:pPr defTabSz="575936">
              <a:spcAft>
                <a:spcPts val="94"/>
              </a:spcAft>
              <a:defRPr/>
            </a:pP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emmener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   -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olib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ketmoq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(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kimnidir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)</a:t>
            </a:r>
            <a:endParaRPr lang="en-US" sz="1600" b="1" kern="0" dirty="0">
              <a:solidFill>
                <a:srgbClr val="000000"/>
              </a:solidFill>
              <a:latin typeface="Baskerville Old Face" panose="02020602080505020303" pitchFamily="18" charset="0"/>
            </a:endParaRPr>
          </a:p>
          <a:p>
            <a:pPr lvl="0" defTabSz="575936">
              <a:spcAft>
                <a:spcPts val="94"/>
              </a:spcAft>
              <a:defRPr/>
            </a:pPr>
            <a:endParaRPr lang="en-US" sz="1800" b="1" kern="0" dirty="0">
              <a:solidFill>
                <a:srgbClr val="00000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6" name="Управляющая кнопка: назад 5">
            <a:hlinkClick r:id="rId2" action="ppaction://hlinksldjump" highlightClick="1"/>
          </p:cNvPr>
          <p:cNvSpPr/>
          <p:nvPr/>
        </p:nvSpPr>
        <p:spPr>
          <a:xfrm>
            <a:off x="2542621" y="2801720"/>
            <a:ext cx="337104" cy="288032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004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4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 animBg="1"/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4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 animBg="1"/>
          <p:bldP spid="5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3420" y="107955"/>
            <a:ext cx="5107085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30"/>
              </a:spcBef>
            </a:pPr>
            <a:r>
              <a:rPr lang="fr-FR" sz="2047" dirty="0" smtClean="0"/>
              <a:t>         Une  journée  avec  le  sport  </a:t>
            </a:r>
            <a:endParaRPr sz="2047" dirty="0"/>
          </a:p>
        </p:txBody>
      </p:sp>
      <p:sp>
        <p:nvSpPr>
          <p:cNvPr id="16" name="TextBox 15"/>
          <p:cNvSpPr txBox="1"/>
          <p:nvPr/>
        </p:nvSpPr>
        <p:spPr>
          <a:xfrm>
            <a:off x="3524189" y="751279"/>
            <a:ext cx="205222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900" b="1" kern="0" spc="-33" dirty="0" smtClean="0">
                <a:solidFill>
                  <a:srgbClr val="FF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Questions:  </a:t>
            </a:r>
            <a:r>
              <a:rPr lang="en-US" sz="900" kern="0" spc="-33" dirty="0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Qui  </a:t>
            </a:r>
            <a:r>
              <a:rPr lang="en-US" sz="900" kern="0" spc="-33" dirty="0" err="1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parle</a:t>
            </a:r>
            <a:r>
              <a:rPr lang="en-US" sz="900" kern="0" spc="-33" dirty="0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?  Elle  </a:t>
            </a:r>
            <a:r>
              <a:rPr lang="en-US" sz="900" kern="0" spc="-33" dirty="0" err="1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s’appelle</a:t>
            </a:r>
            <a:r>
              <a:rPr lang="en-US" sz="900" kern="0" spc="-33" dirty="0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comment?  Elle  a  </a:t>
            </a:r>
            <a:r>
              <a:rPr lang="en-US" sz="900" kern="0" spc="-33" dirty="0" err="1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quel</a:t>
            </a:r>
            <a:r>
              <a:rPr lang="en-US" sz="900" kern="0" spc="-33" dirty="0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900" kern="0" spc="-33" dirty="0" err="1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âge</a:t>
            </a:r>
            <a:r>
              <a:rPr lang="en-US" sz="900" kern="0" spc="-33" dirty="0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?  </a:t>
            </a:r>
            <a:r>
              <a:rPr lang="en-US" sz="900" kern="0" spc="-33" dirty="0" err="1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Quelle</a:t>
            </a:r>
            <a:r>
              <a:rPr lang="en-US" sz="900" kern="0" spc="-33" dirty="0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900" kern="0" spc="-33" dirty="0" err="1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est</a:t>
            </a:r>
            <a:r>
              <a:rPr lang="en-US" sz="900" kern="0" spc="-33" dirty="0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900" kern="0" spc="-33" dirty="0" err="1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sa</a:t>
            </a:r>
            <a:r>
              <a:rPr lang="en-US" sz="900" kern="0" spc="-33" dirty="0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profession?</a:t>
            </a:r>
            <a:endParaRPr kumimoji="0" lang="en-US" sz="900" i="0" u="none" strike="noStrike" kern="0" cap="none" spc="-33" normalizeH="0" baseline="0" noProof="0" dirty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Baskerville Old Face" panose="020206020805050203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27797" y="1268564"/>
            <a:ext cx="1735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000" b="1" kern="0" spc="-33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Traduisez</a:t>
            </a:r>
            <a:r>
              <a:rPr lang="en-US" sz="1000" b="1" kern="0" spc="-33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:  </a:t>
            </a:r>
            <a:r>
              <a:rPr lang="en-US" sz="1000" kern="0" spc="-33" dirty="0" smtClean="0">
                <a:solidFill>
                  <a:srgbClr val="57565A"/>
                </a:solidFill>
                <a:latin typeface="Baskerville Old Face" panose="02020602080505020303" pitchFamily="18" charset="0"/>
              </a:rPr>
              <a:t>se  </a:t>
            </a:r>
            <a:r>
              <a:rPr lang="en-US" sz="1000" kern="0" spc="-33" dirty="0" err="1" smtClean="0">
                <a:solidFill>
                  <a:srgbClr val="57565A"/>
                </a:solidFill>
                <a:latin typeface="Baskerville Old Face" panose="02020602080505020303" pitchFamily="18" charset="0"/>
              </a:rPr>
              <a:t>défendre</a:t>
            </a:r>
            <a:r>
              <a:rPr lang="en-US" sz="1000" kern="0" spc="-33" dirty="0" smtClean="0">
                <a:solidFill>
                  <a:srgbClr val="57565A"/>
                </a:solidFill>
                <a:latin typeface="Baskerville Old Face" panose="02020602080505020303" pitchFamily="18" charset="0"/>
              </a:rPr>
              <a:t>,  faire  un  footing,  se  relaxer</a:t>
            </a:r>
            <a:endParaRPr kumimoji="0" lang="en-US" sz="1000" i="0" u="none" strike="noStrike" kern="0" cap="none" spc="0" normalizeH="0" baseline="0" noProof="0" dirty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Baskerville Old Face" panose="02020602080505020303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27797" y="1785849"/>
            <a:ext cx="173553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000" b="1" kern="0" spc="-33" noProof="0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Trouvez</a:t>
            </a:r>
            <a:r>
              <a:rPr lang="en-US" sz="1000" b="1" kern="0" spc="-33" noProof="0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  le  </a:t>
            </a:r>
            <a:r>
              <a:rPr lang="en-US" sz="1000" b="1" kern="0" spc="-33" noProof="0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synonyme</a:t>
            </a:r>
            <a:r>
              <a:rPr lang="en-US" sz="850" b="1" kern="0" spc="-33" noProof="0" dirty="0" smtClean="0">
                <a:solidFill>
                  <a:srgbClr val="57565A"/>
                </a:solidFill>
                <a:latin typeface="Baskerville Old Face" panose="02020602080505020303" pitchFamily="18" charset="0"/>
              </a:rPr>
              <a:t>:  </a:t>
            </a:r>
            <a:r>
              <a:rPr lang="en-US" sz="900" kern="0" spc="-33" noProof="0" dirty="0" smtClean="0">
                <a:solidFill>
                  <a:srgbClr val="57565A"/>
                </a:solidFill>
                <a:latin typeface="Baskerville Old Face" panose="02020602080505020303" pitchFamily="18" charset="0"/>
              </a:rPr>
              <a:t>un  voyage,  </a:t>
            </a:r>
            <a:r>
              <a:rPr lang="en-US" sz="900" kern="0" spc="-33" dirty="0" err="1" smtClean="0">
                <a:solidFill>
                  <a:srgbClr val="57565A"/>
                </a:solidFill>
                <a:latin typeface="Baskerville Old Face" panose="02020602080505020303" pitchFamily="18" charset="0"/>
              </a:rPr>
              <a:t>une</a:t>
            </a:r>
            <a:r>
              <a:rPr lang="en-US" sz="900" kern="0" spc="-33" dirty="0" smtClean="0">
                <a:solidFill>
                  <a:srgbClr val="57565A"/>
                </a:solidFill>
                <a:latin typeface="Baskerville Old Face" panose="02020602080505020303" pitchFamily="18" charset="0"/>
              </a:rPr>
              <a:t>  </a:t>
            </a:r>
            <a:r>
              <a:rPr lang="en-US" sz="900" kern="0" spc="-33" dirty="0" err="1" smtClean="0">
                <a:solidFill>
                  <a:srgbClr val="57565A"/>
                </a:solidFill>
                <a:latin typeface="Baskerville Old Face" panose="02020602080505020303" pitchFamily="18" charset="0"/>
              </a:rPr>
              <a:t>partie</a:t>
            </a:r>
            <a:r>
              <a:rPr lang="en-US" sz="900" kern="0" spc="-33" noProof="0" dirty="0" smtClean="0">
                <a:solidFill>
                  <a:srgbClr val="57565A"/>
                </a:solidFill>
                <a:latin typeface="Baskerville Old Face" panose="02020602080505020303" pitchFamily="18" charset="0"/>
              </a:rPr>
              <a:t>,  un  enfant</a:t>
            </a:r>
            <a:r>
              <a:rPr kumimoji="0" lang="en-US" sz="900" i="0" u="none" strike="noStrike" kern="0" cap="none" spc="0" normalizeH="0" baseline="0" noProof="0" dirty="0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</a:rPr>
              <a:t>. </a:t>
            </a:r>
          </a:p>
        </p:txBody>
      </p:sp>
      <p:cxnSp>
        <p:nvCxnSpPr>
          <p:cNvPr id="20" name="Straight Connector 9"/>
          <p:cNvCxnSpPr/>
          <p:nvPr/>
        </p:nvCxnSpPr>
        <p:spPr>
          <a:xfrm>
            <a:off x="2777676" y="747999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3032799" y="779948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>
            <a:hlinkClick r:id="rId2" action="ppaction://hlinksldjump"/>
          </p:cNvPr>
          <p:cNvSpPr/>
          <p:nvPr/>
        </p:nvSpPr>
        <p:spPr>
          <a:xfrm>
            <a:off x="3032799" y="1297233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23" name="Oval 14">
            <a:hlinkClick r:id="rId3" action="ppaction://hlinksldjump"/>
          </p:cNvPr>
          <p:cNvSpPr/>
          <p:nvPr/>
        </p:nvSpPr>
        <p:spPr>
          <a:xfrm>
            <a:off x="3032799" y="1814518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3</a:t>
            </a:r>
          </a:p>
        </p:txBody>
      </p:sp>
      <p:sp>
        <p:nvSpPr>
          <p:cNvPr id="24" name="Oval 15">
            <a:hlinkClick r:id="rId4" action="ppaction://hlinksldjump"/>
          </p:cNvPr>
          <p:cNvSpPr/>
          <p:nvPr/>
        </p:nvSpPr>
        <p:spPr>
          <a:xfrm>
            <a:off x="3032799" y="2331803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  <a:hlinkClick r:id="rId4" action="ppaction://hlinksldjump"/>
              </a:rPr>
              <a:t>4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21" y="2225200"/>
            <a:ext cx="2520280" cy="891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7"/>
          <a:stretch/>
        </p:blipFill>
        <p:spPr bwMode="auto">
          <a:xfrm>
            <a:off x="474141" y="619840"/>
            <a:ext cx="1858839" cy="1565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559218" y="2376128"/>
            <a:ext cx="1898277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Trouvez  l’antonyme:  </a:t>
            </a:r>
            <a:r>
              <a:rPr lang="fr-FR" sz="900" dirty="0" smtClean="0">
                <a:latin typeface="Baskerville Old Face" panose="02020602080505020303" pitchFamily="18" charset="0"/>
              </a:rPr>
              <a:t>long,  grand,</a:t>
            </a:r>
          </a:p>
          <a:p>
            <a:r>
              <a:rPr lang="fr-FR" sz="900" dirty="0">
                <a:latin typeface="Baskerville Old Face" panose="02020602080505020303" pitchFamily="18" charset="0"/>
              </a:rPr>
              <a:t>b</a:t>
            </a:r>
            <a:r>
              <a:rPr lang="fr-FR" sz="900" dirty="0" smtClean="0">
                <a:latin typeface="Baskerville Old Face" panose="02020602080505020303" pitchFamily="18" charset="0"/>
              </a:rPr>
              <a:t>eaucoup,  en  générale,  un  enfant  </a:t>
            </a:r>
            <a:endParaRPr lang="ru-RU" sz="900" dirty="0"/>
          </a:p>
        </p:txBody>
      </p:sp>
      <p:sp>
        <p:nvSpPr>
          <p:cNvPr id="18" name="Управляющая кнопка: назад 17">
            <a:hlinkClick r:id="rId7" action="ppaction://hlinksldjump" highlightClick="1"/>
          </p:cNvPr>
          <p:cNvSpPr/>
          <p:nvPr/>
        </p:nvSpPr>
        <p:spPr>
          <a:xfrm flipH="1">
            <a:off x="2695695" y="2828208"/>
            <a:ext cx="337104" cy="288032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1800"/>
                                </p:stCondLst>
                                <p:childTnLst>
                                  <p:par>
                                    <p:cTn id="3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1800"/>
                                </p:stCondLst>
                                <p:childTnLst>
                                  <p:par>
                                    <p:cTn id="3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7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3420" y="107955"/>
            <a:ext cx="5107085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30"/>
              </a:spcBef>
            </a:pPr>
            <a:r>
              <a:rPr lang="fr-FR" sz="2047" dirty="0" smtClean="0"/>
              <a:t>                Vérifiez  </a:t>
            </a:r>
            <a:r>
              <a:rPr lang="fr-FR" sz="2047" dirty="0"/>
              <a:t>vos  réponses: </a:t>
            </a:r>
            <a:endParaRPr sz="2047" dirty="0"/>
          </a:p>
        </p:txBody>
      </p:sp>
      <p:sp>
        <p:nvSpPr>
          <p:cNvPr id="5" name="Oval 14"/>
          <p:cNvSpPr/>
          <p:nvPr/>
        </p:nvSpPr>
        <p:spPr>
          <a:xfrm>
            <a:off x="395449" y="727180"/>
            <a:ext cx="569219" cy="52597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3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79525" y="548474"/>
            <a:ext cx="4170980" cy="2680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575936">
              <a:spcAft>
                <a:spcPts val="94"/>
              </a:spcAft>
              <a:defRPr/>
            </a:pPr>
            <a:r>
              <a:rPr lang="en-US" sz="2000" b="1" kern="0" spc="-33" dirty="0" err="1">
                <a:solidFill>
                  <a:srgbClr val="FF0000"/>
                </a:solidFill>
                <a:latin typeface="Baskerville Old Face" panose="02020602080505020303" pitchFamily="18" charset="0"/>
              </a:rPr>
              <a:t>Dites</a:t>
            </a:r>
            <a:r>
              <a:rPr lang="en-US" sz="2000" b="1" kern="0" spc="-33" dirty="0">
                <a:solidFill>
                  <a:srgbClr val="FF0000"/>
                </a:solidFill>
                <a:latin typeface="Baskerville Old Face" panose="02020602080505020303" pitchFamily="18" charset="0"/>
              </a:rPr>
              <a:t>:  </a:t>
            </a:r>
            <a:endParaRPr lang="en-US" sz="2000" b="1" kern="0" spc="-33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defTabSz="575936">
              <a:spcAft>
                <a:spcPts val="94"/>
              </a:spcAft>
              <a:defRPr/>
            </a:pP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Est-ce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que</a:t>
            </a:r>
            <a:r>
              <a:rPr lang="en-US" sz="16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vous</a:t>
            </a:r>
            <a:r>
              <a:rPr lang="en-US" sz="16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aimez</a:t>
            </a:r>
            <a:r>
              <a:rPr lang="en-US" sz="16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nager</a:t>
            </a:r>
            <a:r>
              <a:rPr lang="en-US" sz="16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? 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–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Oui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,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j’aime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nager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.</a:t>
            </a:r>
          </a:p>
          <a:p>
            <a:pPr defTabSz="575936">
              <a:spcAft>
                <a:spcPts val="94"/>
              </a:spcAft>
              <a:defRPr/>
            </a:pP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Où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est-ce</a:t>
            </a:r>
            <a:r>
              <a:rPr lang="en-US" sz="16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que</a:t>
            </a:r>
            <a:r>
              <a:rPr lang="en-US" sz="16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vous</a:t>
            </a:r>
            <a:r>
              <a:rPr lang="en-US" sz="16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allez</a:t>
            </a:r>
            <a:r>
              <a:rPr lang="en-US" sz="16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nager</a:t>
            </a:r>
            <a:r>
              <a:rPr lang="en-US" sz="16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? 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– Je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vais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à  la  piscine  de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notre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ville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.    </a:t>
            </a:r>
          </a:p>
          <a:p>
            <a:pPr defTabSz="575936">
              <a:spcAft>
                <a:spcPts val="94"/>
              </a:spcAft>
              <a:defRPr/>
            </a:pP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C’est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loin  de  chez  </a:t>
            </a:r>
            <a:r>
              <a:rPr lang="en-US" sz="16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vous</a:t>
            </a:r>
            <a:r>
              <a:rPr lang="en-US" sz="16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? 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–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Oui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,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c’est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à  10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kilomètres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à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peu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près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. </a:t>
            </a:r>
          </a:p>
          <a:p>
            <a:pPr defTabSz="575936">
              <a:spcAft>
                <a:spcPts val="94"/>
              </a:spcAft>
              <a:defRPr/>
            </a:pP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Pourquoi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on  </a:t>
            </a:r>
            <a:r>
              <a:rPr lang="en-US" sz="16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doit</a:t>
            </a:r>
            <a:r>
              <a:rPr lang="en-US" sz="16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apprendre</a:t>
            </a:r>
            <a:r>
              <a:rPr lang="en-US" sz="16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à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nager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? -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Parce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que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ça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aide  à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être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en  bonne  santé. </a:t>
            </a:r>
            <a:endParaRPr lang="en-US" sz="1600" b="1" kern="0" dirty="0">
              <a:solidFill>
                <a:srgbClr val="000000"/>
              </a:solidFill>
            </a:endParaRPr>
          </a:p>
          <a:p>
            <a:pPr lvl="0" defTabSz="575936">
              <a:spcAft>
                <a:spcPts val="94"/>
              </a:spcAft>
              <a:defRPr/>
            </a:pPr>
            <a:endParaRPr lang="en-US" sz="1600" kern="0" dirty="0">
              <a:latin typeface="Baskerville Old Face" panose="02020602080505020303" pitchFamily="18" charset="0"/>
            </a:endParaRPr>
          </a:p>
        </p:txBody>
      </p:sp>
      <p:sp>
        <p:nvSpPr>
          <p:cNvPr id="7" name="Управляющая кнопка: назад 6">
            <a:hlinkClick r:id="rId2" action="ppaction://hlinksldjump" highlightClick="1"/>
          </p:cNvPr>
          <p:cNvSpPr/>
          <p:nvPr/>
        </p:nvSpPr>
        <p:spPr>
          <a:xfrm>
            <a:off x="627564" y="2801720"/>
            <a:ext cx="337104" cy="288032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073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1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1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1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1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6" grpId="0"/>
        </p:bld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3420" y="107955"/>
            <a:ext cx="5107085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30"/>
              </a:spcBef>
            </a:pPr>
            <a:r>
              <a:rPr lang="fr-FR" sz="2047" dirty="0"/>
              <a:t> </a:t>
            </a:r>
            <a:r>
              <a:rPr lang="fr-FR" sz="2047" dirty="0" smtClean="0"/>
              <a:t>                      Vérifiez  vos  réponses:  </a:t>
            </a:r>
            <a:endParaRPr sz="2047" dirty="0"/>
          </a:p>
        </p:txBody>
      </p:sp>
      <p:sp>
        <p:nvSpPr>
          <p:cNvPr id="5" name="Oval 15"/>
          <p:cNvSpPr/>
          <p:nvPr/>
        </p:nvSpPr>
        <p:spPr>
          <a:xfrm>
            <a:off x="395449" y="755948"/>
            <a:ext cx="504056" cy="497211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4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66300" y="755948"/>
            <a:ext cx="398512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  <a:latin typeface="Baskerville Old Face" panose="02020602080505020303" pitchFamily="18" charset="0"/>
              </a:rPr>
              <a:t>Trouvez  le  synonyme:  </a:t>
            </a:r>
            <a:endParaRPr lang="fr-FR" sz="1400" b="1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r>
              <a:rPr lang="fr-FR" sz="1600" b="1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emmener         -  conduire</a:t>
            </a:r>
          </a:p>
          <a:p>
            <a:r>
              <a:rPr lang="fr-FR" sz="1600" b="1" dirty="0">
                <a:solidFill>
                  <a:srgbClr val="000000"/>
                </a:solidFill>
                <a:latin typeface="Baskerville Old Face" panose="02020602080505020303" pitchFamily="18" charset="0"/>
              </a:rPr>
              <a:t>u</a:t>
            </a:r>
            <a:r>
              <a:rPr lang="fr-FR" sz="1600" b="1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ne  piscine     - une  baignade,  un  bassin</a:t>
            </a:r>
          </a:p>
          <a:p>
            <a:r>
              <a:rPr lang="fr-FR" sz="1600" b="1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une  maison     - une  demeure,  un  habitat </a:t>
            </a:r>
          </a:p>
          <a:p>
            <a:r>
              <a:rPr lang="fr-FR" sz="1600" b="1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un  ami            -  un  copain</a:t>
            </a:r>
          </a:p>
          <a:p>
            <a:r>
              <a:rPr lang="fr-FR" sz="1600" b="1" dirty="0">
                <a:solidFill>
                  <a:srgbClr val="000000"/>
                </a:solidFill>
                <a:latin typeface="Baskerville Old Face" panose="02020602080505020303" pitchFamily="18" charset="0"/>
              </a:rPr>
              <a:t>v</a:t>
            </a:r>
            <a:r>
              <a:rPr lang="fr-FR" sz="1600" b="1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isiter               -  voyager</a:t>
            </a:r>
            <a:endParaRPr lang="fr-FR" sz="1600" b="1" dirty="0">
              <a:solidFill>
                <a:srgbClr val="000000"/>
              </a:solidFill>
              <a:latin typeface="Baskerville Old Face" panose="02020602080505020303" pitchFamily="18" charset="0"/>
            </a:endParaRPr>
          </a:p>
          <a:p>
            <a:r>
              <a:rPr lang="fr-FR" sz="1400" b="1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 </a:t>
            </a:r>
            <a:endParaRPr lang="ru-RU" sz="1400" b="1" dirty="0">
              <a:solidFill>
                <a:srgbClr val="000000"/>
              </a:solidFill>
            </a:endParaRPr>
          </a:p>
          <a:p>
            <a:endParaRPr lang="ru-RU" sz="1200" dirty="0"/>
          </a:p>
        </p:txBody>
      </p:sp>
      <p:sp>
        <p:nvSpPr>
          <p:cNvPr id="8" name="Управляющая кнопка: назад 7">
            <a:hlinkClick r:id="rId2" action="ppaction://hlinksldjump" highlightClick="1"/>
          </p:cNvPr>
          <p:cNvSpPr/>
          <p:nvPr/>
        </p:nvSpPr>
        <p:spPr>
          <a:xfrm>
            <a:off x="2542621" y="2801720"/>
            <a:ext cx="337104" cy="288032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363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2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2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8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8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6" grpId="0"/>
        </p:bldLst>
      </p:timing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3420" y="107955"/>
            <a:ext cx="5107085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30"/>
              </a:spcBef>
            </a:pPr>
            <a:r>
              <a:rPr lang="fr-FR" sz="2047" dirty="0" smtClean="0"/>
              <a:t>       Une  journée  avec  le  sport  </a:t>
            </a:r>
            <a:endParaRPr sz="2047" dirty="0"/>
          </a:p>
        </p:txBody>
      </p:sp>
      <p:sp>
        <p:nvSpPr>
          <p:cNvPr id="16" name="TextBox 15"/>
          <p:cNvSpPr txBox="1"/>
          <p:nvPr/>
        </p:nvSpPr>
        <p:spPr>
          <a:xfrm>
            <a:off x="3524189" y="751279"/>
            <a:ext cx="205222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900" b="1" kern="0" spc="-33" dirty="0" smtClean="0">
                <a:solidFill>
                  <a:srgbClr val="FF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Questions:  </a:t>
            </a:r>
            <a:r>
              <a:rPr lang="en-US" sz="900" kern="0" spc="-33" dirty="0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Qui  </a:t>
            </a:r>
            <a:r>
              <a:rPr lang="en-US" sz="900" kern="0" spc="-33" dirty="0" err="1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parle</a:t>
            </a:r>
            <a:r>
              <a:rPr lang="en-US" sz="900" kern="0" spc="-33" dirty="0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?  Il  </a:t>
            </a:r>
            <a:r>
              <a:rPr lang="en-US" sz="900" kern="0" spc="-33" dirty="0" err="1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s’appelle</a:t>
            </a:r>
            <a:r>
              <a:rPr lang="en-US" sz="900" kern="0" spc="-33" dirty="0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comment?  Il  a  </a:t>
            </a:r>
            <a:r>
              <a:rPr lang="en-US" sz="900" kern="0" spc="-33" dirty="0" err="1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quel</a:t>
            </a:r>
            <a:r>
              <a:rPr lang="en-US" sz="900" kern="0" spc="-33" dirty="0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900" kern="0" spc="-33" dirty="0" err="1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âge</a:t>
            </a:r>
            <a:r>
              <a:rPr lang="en-US" sz="900" kern="0" spc="-33" dirty="0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?  </a:t>
            </a:r>
            <a:r>
              <a:rPr lang="en-US" sz="900" kern="0" spc="-33" dirty="0" err="1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Quelle</a:t>
            </a:r>
            <a:r>
              <a:rPr lang="en-US" sz="900" kern="0" spc="-33" dirty="0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900" kern="0" spc="-33" dirty="0" err="1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est</a:t>
            </a:r>
            <a:r>
              <a:rPr lang="en-US" sz="900" kern="0" spc="-33" dirty="0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900" kern="0" spc="-33" dirty="0" err="1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sa</a:t>
            </a:r>
            <a:r>
              <a:rPr lang="en-US" sz="900" kern="0" spc="-33" dirty="0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profession?</a:t>
            </a:r>
            <a:endParaRPr kumimoji="0" lang="en-US" sz="900" i="0" u="none" strike="noStrike" kern="0" cap="none" spc="-33" normalizeH="0" baseline="0" noProof="0" dirty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Baskerville Old Face" panose="020206020805050203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27797" y="1268564"/>
            <a:ext cx="204862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000" b="1" kern="0" spc="-33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Traduisez</a:t>
            </a:r>
            <a:r>
              <a:rPr lang="en-US" sz="1000" b="1" kern="0" spc="-33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:  </a:t>
            </a:r>
            <a:r>
              <a:rPr lang="en-US" sz="900" kern="0" spc="-33" dirty="0">
                <a:solidFill>
                  <a:schemeClr val="bg1"/>
                </a:solidFill>
                <a:latin typeface="Baskerville Old Face" panose="02020602080505020303" pitchFamily="18" charset="0"/>
              </a:rPr>
              <a:t> </a:t>
            </a:r>
            <a:r>
              <a:rPr lang="en-US" sz="900" kern="0" spc="-33" dirty="0" smtClean="0">
                <a:latin typeface="Baskerville Old Face" panose="02020602080505020303" pitchFamily="18" charset="0"/>
              </a:rPr>
              <a:t>un  </a:t>
            </a:r>
            <a:r>
              <a:rPr lang="en-US" sz="900" kern="0" spc="-33" dirty="0" err="1" smtClean="0">
                <a:latin typeface="Baskerville Old Face" panose="02020602080505020303" pitchFamily="18" charset="0"/>
              </a:rPr>
              <a:t>skieur</a:t>
            </a:r>
            <a:r>
              <a:rPr lang="en-US" sz="900" kern="0" spc="-33" dirty="0" smtClean="0">
                <a:latin typeface="Baskerville Old Face" panose="02020602080505020303" pitchFamily="18" charset="0"/>
              </a:rPr>
              <a:t>,  un  </a:t>
            </a:r>
            <a:r>
              <a:rPr lang="en-US" sz="900" kern="0" spc="-33" dirty="0" err="1" smtClean="0">
                <a:latin typeface="Baskerville Old Face" panose="02020602080505020303" pitchFamily="18" charset="0"/>
              </a:rPr>
              <a:t>sapin</a:t>
            </a:r>
            <a:r>
              <a:rPr lang="en-US" sz="900" kern="0" spc="-33" dirty="0" smtClean="0">
                <a:latin typeface="Baskerville Old Face" panose="02020602080505020303" pitchFamily="18" charset="0"/>
              </a:rPr>
              <a:t>,  </a:t>
            </a:r>
            <a:r>
              <a:rPr lang="en-US" sz="900" kern="0" spc="-33" dirty="0" err="1" smtClean="0">
                <a:latin typeface="Baskerville Old Face" panose="02020602080505020303" pitchFamily="18" charset="0"/>
              </a:rPr>
              <a:t>négeux</a:t>
            </a:r>
            <a:r>
              <a:rPr lang="en-US" sz="900" kern="0" spc="-33" dirty="0" smtClean="0">
                <a:latin typeface="Baskerville Old Face" panose="02020602080505020303" pitchFamily="18" charset="0"/>
              </a:rPr>
              <a:t>,  se  </a:t>
            </a:r>
            <a:r>
              <a:rPr lang="en-US" sz="900" kern="0" spc="-33" dirty="0" err="1" smtClean="0">
                <a:latin typeface="Baskerville Old Face" panose="02020602080505020303" pitchFamily="18" charset="0"/>
              </a:rPr>
              <a:t>rappeler</a:t>
            </a:r>
            <a:r>
              <a:rPr lang="en-US" sz="900" kern="0" spc="-33" dirty="0" smtClean="0">
                <a:latin typeface="Baskerville Old Face" panose="02020602080505020303" pitchFamily="18" charset="0"/>
              </a:rPr>
              <a:t> </a:t>
            </a:r>
            <a:endParaRPr kumimoji="0" lang="en-US" sz="90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Baskerville Old Face" panose="02020602080505020303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27797" y="1785849"/>
            <a:ext cx="20486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000" b="1" kern="0" spc="-33" noProof="0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Dites</a:t>
            </a:r>
            <a:r>
              <a:rPr lang="en-US" sz="1000" b="1" kern="0" spc="-33" noProof="0" dirty="0" smtClean="0">
                <a:latin typeface="Baskerville Old Face" panose="02020602080505020303" pitchFamily="18" charset="0"/>
              </a:rPr>
              <a:t>:  </a:t>
            </a:r>
            <a:r>
              <a:rPr lang="en-US" sz="800" kern="0" spc="-33" noProof="0" dirty="0" err="1" smtClean="0">
                <a:latin typeface="Baskerville Old Face" panose="02020602080505020303" pitchFamily="18" charset="0"/>
              </a:rPr>
              <a:t>Est-ce</a:t>
            </a:r>
            <a:r>
              <a:rPr lang="en-US" sz="800" kern="0" spc="-33" noProof="0" dirty="0" smtClean="0">
                <a:latin typeface="Baskerville Old Face" panose="02020602080505020303" pitchFamily="18" charset="0"/>
              </a:rPr>
              <a:t>  </a:t>
            </a:r>
            <a:r>
              <a:rPr lang="en-US" sz="800" kern="0" spc="-33" noProof="0" dirty="0" err="1" smtClean="0">
                <a:latin typeface="Baskerville Old Face" panose="02020602080505020303" pitchFamily="18" charset="0"/>
              </a:rPr>
              <a:t>qu’il</a:t>
            </a:r>
            <a:r>
              <a:rPr lang="en-US" sz="800" kern="0" spc="-33" noProof="0" dirty="0" smtClean="0">
                <a:latin typeface="Baskerville Old Face" panose="02020602080505020303" pitchFamily="18" charset="0"/>
              </a:rPr>
              <a:t>  y  a  des  </a:t>
            </a:r>
            <a:r>
              <a:rPr lang="en-US" sz="800" kern="0" spc="-33" noProof="0" dirty="0" err="1" smtClean="0">
                <a:latin typeface="Baskerville Old Face" panose="02020602080505020303" pitchFamily="18" charset="0"/>
              </a:rPr>
              <a:t>montagnes</a:t>
            </a:r>
            <a:r>
              <a:rPr lang="en-US" sz="800" kern="0" spc="-33" noProof="0" dirty="0" smtClean="0">
                <a:latin typeface="Baskerville Old Face" panose="02020602080505020303" pitchFamily="18" charset="0"/>
              </a:rPr>
              <a:t>  </a:t>
            </a:r>
            <a:r>
              <a:rPr lang="en-US" sz="800" kern="0" spc="-33" noProof="0" dirty="0" err="1" smtClean="0">
                <a:latin typeface="Baskerville Old Face" panose="02020602080505020303" pitchFamily="18" charset="0"/>
              </a:rPr>
              <a:t>dans</a:t>
            </a:r>
            <a:r>
              <a:rPr lang="en-US" sz="800" kern="0" spc="-33" noProof="0" dirty="0" smtClean="0">
                <a:latin typeface="Baskerville Old Face" panose="02020602080505020303" pitchFamily="18" charset="0"/>
              </a:rPr>
              <a:t>  </a:t>
            </a:r>
            <a:r>
              <a:rPr lang="en-US" sz="800" kern="0" spc="-33" noProof="0" dirty="0" err="1" smtClean="0">
                <a:latin typeface="Baskerville Old Face" panose="02020602080505020303" pitchFamily="18" charset="0"/>
              </a:rPr>
              <a:t>votre</a:t>
            </a:r>
            <a:r>
              <a:rPr lang="en-US" sz="800" kern="0" spc="-33" noProof="0" dirty="0" smtClean="0">
                <a:latin typeface="Baskerville Old Face" panose="02020602080505020303" pitchFamily="18" charset="0"/>
              </a:rPr>
              <a:t>  </a:t>
            </a:r>
            <a:r>
              <a:rPr lang="en-US" sz="800" kern="0" spc="-33" noProof="0" dirty="0" err="1" smtClean="0">
                <a:latin typeface="Baskerville Old Face" panose="02020602080505020303" pitchFamily="18" charset="0"/>
              </a:rPr>
              <a:t>région</a:t>
            </a:r>
            <a:r>
              <a:rPr lang="en-US" sz="800" kern="0" spc="-33" noProof="0" dirty="0" smtClean="0">
                <a:latin typeface="Baskerville Old Face" panose="02020602080505020303" pitchFamily="18" charset="0"/>
              </a:rPr>
              <a:t>?  </a:t>
            </a:r>
            <a:r>
              <a:rPr lang="en-US" sz="800" kern="0" spc="-33" noProof="0" dirty="0" err="1" smtClean="0">
                <a:latin typeface="Baskerville Old Face" panose="02020602080505020303" pitchFamily="18" charset="0"/>
              </a:rPr>
              <a:t>Vous</a:t>
            </a:r>
            <a:r>
              <a:rPr lang="en-US" sz="800" kern="0" spc="-33" noProof="0" dirty="0" smtClean="0">
                <a:latin typeface="Baskerville Old Face" panose="02020602080505020303" pitchFamily="18" charset="0"/>
              </a:rPr>
              <a:t>  </a:t>
            </a:r>
            <a:r>
              <a:rPr lang="en-US" sz="800" kern="0" spc="-33" noProof="0" dirty="0" err="1" smtClean="0">
                <a:latin typeface="Baskerville Old Face" panose="02020602080505020303" pitchFamily="18" charset="0"/>
              </a:rPr>
              <a:t>allez</a:t>
            </a:r>
            <a:r>
              <a:rPr lang="en-US" sz="800" kern="0" spc="-33" noProof="0" dirty="0" smtClean="0">
                <a:latin typeface="Baskerville Old Face" panose="02020602080505020303" pitchFamily="18" charset="0"/>
              </a:rPr>
              <a:t>  </a:t>
            </a:r>
            <a:r>
              <a:rPr lang="en-US" sz="800" kern="0" spc="-33" noProof="0" dirty="0" err="1" smtClean="0">
                <a:latin typeface="Baskerville Old Face" panose="02020602080505020303" pitchFamily="18" charset="0"/>
              </a:rPr>
              <a:t>souvent</a:t>
            </a:r>
            <a:r>
              <a:rPr lang="en-US" sz="800" kern="0" spc="-33" noProof="0" dirty="0" smtClean="0">
                <a:latin typeface="Baskerville Old Face" panose="02020602080505020303" pitchFamily="18" charset="0"/>
              </a:rPr>
              <a:t>  faire  du  ski?  Avec  qui?  </a:t>
            </a:r>
            <a:r>
              <a:rPr lang="en-US" sz="800" kern="0" spc="-33" noProof="0" dirty="0" err="1" smtClean="0">
                <a:latin typeface="Baskerville Old Face" panose="02020602080505020303" pitchFamily="18" charset="0"/>
              </a:rPr>
              <a:t>C’est</a:t>
            </a:r>
            <a:r>
              <a:rPr lang="en-US" sz="800" kern="0" spc="-33" noProof="0" dirty="0" smtClean="0">
                <a:latin typeface="Baskerville Old Face" panose="02020602080505020303" pitchFamily="18" charset="0"/>
              </a:rPr>
              <a:t>  </a:t>
            </a:r>
            <a:r>
              <a:rPr lang="en-US" sz="800" kern="0" spc="-33" noProof="0" dirty="0" err="1" smtClean="0">
                <a:latin typeface="Baskerville Old Face" panose="02020602080505020303" pitchFamily="18" charset="0"/>
              </a:rPr>
              <a:t>agréable</a:t>
            </a:r>
            <a:r>
              <a:rPr lang="en-US" sz="800" kern="0" spc="-33" noProof="0" dirty="0" smtClean="0">
                <a:latin typeface="Baskerville Old Face" panose="02020602080505020303" pitchFamily="18" charset="0"/>
              </a:rPr>
              <a:t>?</a:t>
            </a:r>
            <a:endParaRPr kumimoji="0" lang="en-US" sz="80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2777676" y="747999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3032799" y="779948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  <a:hlinkClick r:id="rId2" action="ppaction://hlinksldjump"/>
              </a:rPr>
              <a:t>1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13">
            <a:hlinkClick r:id="rId3" action="ppaction://hlinksldjump"/>
          </p:cNvPr>
          <p:cNvSpPr/>
          <p:nvPr/>
        </p:nvSpPr>
        <p:spPr>
          <a:xfrm>
            <a:off x="3032799" y="1297233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23" name="Oval 14">
            <a:hlinkClick r:id="rId4" action="ppaction://hlinksldjump"/>
          </p:cNvPr>
          <p:cNvSpPr/>
          <p:nvPr/>
        </p:nvSpPr>
        <p:spPr>
          <a:xfrm>
            <a:off x="3032799" y="1814518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3</a:t>
            </a:r>
          </a:p>
        </p:txBody>
      </p:sp>
      <p:sp>
        <p:nvSpPr>
          <p:cNvPr id="24" name="Oval 15">
            <a:hlinkClick r:id="rId5" action="ppaction://hlinksldjump"/>
          </p:cNvPr>
          <p:cNvSpPr/>
          <p:nvPr/>
        </p:nvSpPr>
        <p:spPr>
          <a:xfrm>
            <a:off x="3032799" y="2331803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59218" y="2376128"/>
            <a:ext cx="21964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Trouvez  l’antonyme:  </a:t>
            </a:r>
            <a:r>
              <a:rPr lang="fr-FR" sz="900" dirty="0" smtClean="0">
                <a:latin typeface="Baskerville Old Face" panose="02020602080505020303" pitchFamily="18" charset="0"/>
              </a:rPr>
              <a:t>adorer,  agréable, </a:t>
            </a:r>
          </a:p>
          <a:p>
            <a:r>
              <a:rPr lang="fr-FR" sz="900" dirty="0">
                <a:latin typeface="Baskerville Old Face" panose="02020602080505020303" pitchFamily="18" charset="0"/>
              </a:rPr>
              <a:t>a</a:t>
            </a:r>
            <a:r>
              <a:rPr lang="fr-FR" sz="900" dirty="0" smtClean="0">
                <a:latin typeface="Baskerville Old Face" panose="02020602080505020303" pitchFamily="18" charset="0"/>
              </a:rPr>
              <a:t>vec,  souvent,  loin,  se  rappeler,  la  santé  </a:t>
            </a:r>
          </a:p>
          <a:p>
            <a:r>
              <a:rPr lang="fr-FR" sz="900" dirty="0" smtClean="0">
                <a:latin typeface="Baskerville Old Face" panose="02020602080505020303" pitchFamily="18" charset="0"/>
              </a:rPr>
              <a:t>   </a:t>
            </a:r>
            <a:endParaRPr lang="ru-RU" sz="9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21" y="2093625"/>
            <a:ext cx="2556284" cy="1036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33"/>
          <a:stretch/>
        </p:blipFill>
        <p:spPr bwMode="auto">
          <a:xfrm>
            <a:off x="553071" y="575431"/>
            <a:ext cx="1637396" cy="145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Управляющая кнопка: назад 17">
            <a:hlinkClick r:id="rId8" action="ppaction://hlinksldjump" highlightClick="1"/>
          </p:cNvPr>
          <p:cNvSpPr/>
          <p:nvPr/>
        </p:nvSpPr>
        <p:spPr>
          <a:xfrm flipH="1">
            <a:off x="2695695" y="2828208"/>
            <a:ext cx="337104" cy="288032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71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1800"/>
                                </p:stCondLst>
                                <p:childTnLst>
                                  <p:par>
                                    <p:cTn id="3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1800"/>
                                </p:stCondLst>
                                <p:childTnLst>
                                  <p:par>
                                    <p:cTn id="3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7" grpId="0"/>
        </p:bldLst>
      </p:timing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3420" y="107955"/>
            <a:ext cx="5107085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30"/>
              </a:spcBef>
            </a:pPr>
            <a:r>
              <a:rPr lang="fr-FR" sz="2047" dirty="0" smtClean="0"/>
              <a:t>              Vérifiez  </a:t>
            </a:r>
            <a:r>
              <a:rPr lang="fr-FR" sz="2047" dirty="0"/>
              <a:t>vos  réponses: </a:t>
            </a:r>
            <a:endParaRPr sz="2047" dirty="0"/>
          </a:p>
        </p:txBody>
      </p:sp>
      <p:sp>
        <p:nvSpPr>
          <p:cNvPr id="16" name="TextBox 15"/>
          <p:cNvSpPr txBox="1"/>
          <p:nvPr/>
        </p:nvSpPr>
        <p:spPr>
          <a:xfrm>
            <a:off x="801361" y="683940"/>
            <a:ext cx="4490632" cy="20826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spc="-33" dirty="0" smtClean="0">
                <a:solidFill>
                  <a:srgbClr val="FF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Questions:</a:t>
            </a:r>
          </a:p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Qui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parle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?  -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C’est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un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jeune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homme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qui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parle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Il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s’appelle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comment? – Il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s’appelle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 Christophe.</a:t>
            </a:r>
          </a:p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Il  a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quel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âge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? -  </a:t>
            </a:r>
            <a:r>
              <a:rPr lang="en-US" sz="1800" b="1" kern="0" spc="-33" dirty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l  a  17 ans.</a:t>
            </a:r>
          </a:p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Quelle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est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sa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profession? – </a:t>
            </a:r>
            <a:r>
              <a:rPr lang="en-US" sz="1800" b="1" kern="0" spc="-33" dirty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l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est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800" b="1" kern="0" spc="-33" dirty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skieur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kumimoji="0" lang="en-US" sz="1800" b="1" i="0" u="none" strike="noStrike" kern="0" cap="none" spc="-33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skerville Old Face" panose="020206020805050203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Oval 11"/>
          <p:cNvSpPr/>
          <p:nvPr/>
        </p:nvSpPr>
        <p:spPr>
          <a:xfrm>
            <a:off x="359445" y="683940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8" name="Управляющая кнопка: назад 7">
            <a:hlinkClick r:id="rId2" action="ppaction://hlinksldjump" highlightClick="1"/>
          </p:cNvPr>
          <p:cNvSpPr/>
          <p:nvPr/>
        </p:nvSpPr>
        <p:spPr>
          <a:xfrm>
            <a:off x="2542621" y="2801720"/>
            <a:ext cx="337104" cy="288032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0746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21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21" grpId="0" animBg="1"/>
        </p:bldLst>
      </p:timing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3420" y="107955"/>
            <a:ext cx="5107085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30"/>
              </a:spcBef>
            </a:pPr>
            <a:r>
              <a:rPr lang="fr-FR" sz="2047" dirty="0" smtClean="0"/>
              <a:t>                   Vérifiez  </a:t>
            </a:r>
            <a:r>
              <a:rPr lang="fr-FR" sz="2047" dirty="0"/>
              <a:t>vos  réponses: </a:t>
            </a:r>
            <a:endParaRPr sz="2047" dirty="0"/>
          </a:p>
        </p:txBody>
      </p:sp>
      <p:sp>
        <p:nvSpPr>
          <p:cNvPr id="12" name="Oval 13"/>
          <p:cNvSpPr/>
          <p:nvPr/>
        </p:nvSpPr>
        <p:spPr>
          <a:xfrm>
            <a:off x="323441" y="791952"/>
            <a:ext cx="533215" cy="497211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71048" y="791952"/>
            <a:ext cx="2376729" cy="18184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575936">
              <a:spcAft>
                <a:spcPts val="94"/>
              </a:spcAft>
              <a:defRPr/>
            </a:pPr>
            <a:r>
              <a:rPr lang="en-US" sz="1800" b="1" kern="0" spc="-33" dirty="0" err="1">
                <a:solidFill>
                  <a:srgbClr val="FF0000"/>
                </a:solidFill>
                <a:latin typeface="Baskerville Old Face" panose="02020602080505020303" pitchFamily="18" charset="0"/>
              </a:rPr>
              <a:t>Traduisez</a:t>
            </a:r>
            <a:r>
              <a:rPr lang="en-US" sz="1800" b="1" kern="0" spc="-33" dirty="0">
                <a:solidFill>
                  <a:srgbClr val="FF0000"/>
                </a:solidFill>
                <a:latin typeface="Baskerville Old Face" panose="02020602080505020303" pitchFamily="18" charset="0"/>
              </a:rPr>
              <a:t>:  </a:t>
            </a:r>
            <a:endParaRPr lang="en-US" sz="1800" b="1" kern="0" spc="-33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 defTabSz="575936">
              <a:spcAft>
                <a:spcPts val="94"/>
              </a:spcAft>
              <a:defRPr/>
            </a:pP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un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skieur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   -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chang’ichi</a:t>
            </a:r>
            <a:endParaRPr lang="en-US" sz="1800" b="1" kern="0" spc="-33" dirty="0" smtClean="0">
              <a:solidFill>
                <a:srgbClr val="000000"/>
              </a:solidFill>
              <a:latin typeface="Baskerville Old Face" panose="02020602080505020303" pitchFamily="18" charset="0"/>
            </a:endParaRPr>
          </a:p>
          <a:p>
            <a:pPr defTabSz="575936">
              <a:spcAft>
                <a:spcPts val="94"/>
              </a:spcAft>
              <a:defRPr/>
            </a:pP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un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sapin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    -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archa</a:t>
            </a:r>
            <a:endParaRPr lang="en-US" sz="1800" b="1" kern="0" spc="-33" dirty="0" smtClean="0">
              <a:solidFill>
                <a:srgbClr val="000000"/>
              </a:solidFill>
              <a:latin typeface="Baskerville Old Face" panose="02020602080505020303" pitchFamily="18" charset="0"/>
            </a:endParaRPr>
          </a:p>
          <a:p>
            <a:pPr defTabSz="575936">
              <a:spcAft>
                <a:spcPts val="94"/>
              </a:spcAft>
              <a:defRPr/>
            </a:pP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négeux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       -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qorli</a:t>
            </a:r>
            <a:endParaRPr lang="en-US" sz="1800" b="1" kern="0" spc="-33" dirty="0" smtClean="0">
              <a:solidFill>
                <a:srgbClr val="000000"/>
              </a:solidFill>
              <a:latin typeface="Baskerville Old Face" panose="02020602080505020303" pitchFamily="18" charset="0"/>
            </a:endParaRPr>
          </a:p>
          <a:p>
            <a:pPr defTabSz="575936">
              <a:spcAft>
                <a:spcPts val="94"/>
              </a:spcAft>
              <a:defRPr/>
            </a:pP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se  </a:t>
            </a:r>
            <a:r>
              <a:rPr lang="en-US" sz="18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rappeler</a:t>
            </a:r>
            <a:r>
              <a:rPr lang="en-US" sz="18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-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eslamoq</a:t>
            </a:r>
            <a:endParaRPr lang="en-US" sz="1800" b="1" kern="0" dirty="0">
              <a:solidFill>
                <a:srgbClr val="000000"/>
              </a:solidFill>
              <a:latin typeface="Baskerville Old Face" panose="02020602080505020303" pitchFamily="18" charset="0"/>
            </a:endParaRPr>
          </a:p>
          <a:p>
            <a:pPr lvl="0" defTabSz="575936">
              <a:spcAft>
                <a:spcPts val="94"/>
              </a:spcAft>
              <a:defRPr/>
            </a:pPr>
            <a:endParaRPr lang="en-US" sz="1800" b="1" kern="0" dirty="0">
              <a:solidFill>
                <a:srgbClr val="000000"/>
              </a:solidFill>
              <a:latin typeface="Baskerville Old Face" panose="02020602080505020303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769" y="859403"/>
            <a:ext cx="2144989" cy="1487611"/>
          </a:xfrm>
          <a:prstGeom prst="rect">
            <a:avLst/>
          </a:prstGeom>
        </p:spPr>
      </p:pic>
      <p:sp>
        <p:nvSpPr>
          <p:cNvPr id="8" name="Управляющая кнопка: назад 7">
            <a:hlinkClick r:id="rId3" action="ppaction://hlinksldjump" highlightClick="1"/>
          </p:cNvPr>
          <p:cNvSpPr/>
          <p:nvPr/>
        </p:nvSpPr>
        <p:spPr>
          <a:xfrm>
            <a:off x="2542621" y="2801720"/>
            <a:ext cx="337104" cy="288032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3311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4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 animBg="1"/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4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 animBg="1"/>
          <p:bldP spid="5" grpId="0"/>
        </p:bldLst>
      </p:timing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3420" y="107955"/>
            <a:ext cx="5107085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30"/>
              </a:spcBef>
            </a:pPr>
            <a:r>
              <a:rPr lang="fr-FR" sz="2047" dirty="0" smtClean="0"/>
              <a:t>                    Vérifiez  </a:t>
            </a:r>
            <a:r>
              <a:rPr lang="fr-FR" sz="2047" dirty="0"/>
              <a:t>vos  réponses: </a:t>
            </a:r>
            <a:endParaRPr sz="2047" dirty="0"/>
          </a:p>
        </p:txBody>
      </p:sp>
      <p:sp>
        <p:nvSpPr>
          <p:cNvPr id="5" name="Oval 14"/>
          <p:cNvSpPr/>
          <p:nvPr/>
        </p:nvSpPr>
        <p:spPr>
          <a:xfrm>
            <a:off x="395449" y="727180"/>
            <a:ext cx="569219" cy="52597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3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79525" y="619912"/>
            <a:ext cx="4170980" cy="2836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575936">
              <a:spcAft>
                <a:spcPts val="94"/>
              </a:spcAft>
              <a:defRPr/>
            </a:pPr>
            <a:r>
              <a:rPr lang="en-US" sz="24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Dites</a:t>
            </a:r>
            <a:r>
              <a:rPr lang="en-US" sz="24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:  </a:t>
            </a:r>
            <a:endParaRPr lang="en-US" sz="2400" b="1" kern="0" spc="-33" dirty="0" smtClean="0">
              <a:solidFill>
                <a:srgbClr val="000000"/>
              </a:solidFill>
              <a:latin typeface="Baskerville Old Face" panose="02020602080505020303" pitchFamily="18" charset="0"/>
            </a:endParaRPr>
          </a:p>
          <a:p>
            <a:pPr defTabSz="575936">
              <a:spcAft>
                <a:spcPts val="94"/>
              </a:spcAft>
              <a:defRPr/>
            </a:pPr>
            <a:r>
              <a:rPr lang="en-US" sz="16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Est-ce</a:t>
            </a:r>
            <a:r>
              <a:rPr lang="en-US" sz="16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qu’il</a:t>
            </a:r>
            <a:r>
              <a:rPr lang="en-US" sz="16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y  a  des  </a:t>
            </a:r>
            <a:r>
              <a:rPr lang="en-US" sz="16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montagnes</a:t>
            </a:r>
            <a:r>
              <a:rPr lang="en-US" sz="16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dans</a:t>
            </a:r>
            <a:r>
              <a:rPr lang="en-US" sz="16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votre</a:t>
            </a:r>
            <a:r>
              <a:rPr lang="en-US" sz="16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région</a:t>
            </a:r>
            <a:r>
              <a:rPr lang="en-US" sz="16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? 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–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Oui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,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il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y  a  des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montagnes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dans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notre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région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./Non,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il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n’y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pas  de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montagnes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dans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notre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région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. </a:t>
            </a:r>
          </a:p>
          <a:p>
            <a:pPr defTabSz="575936">
              <a:spcAft>
                <a:spcPts val="94"/>
              </a:spcAft>
              <a:defRPr/>
            </a:pP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Vous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allez</a:t>
            </a:r>
            <a:r>
              <a:rPr lang="en-US" sz="16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souvent</a:t>
            </a:r>
            <a:r>
              <a:rPr lang="en-US" sz="16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faire  du  ski? 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–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Oui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,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très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souvent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. </a:t>
            </a:r>
          </a:p>
          <a:p>
            <a:pPr defTabSz="575936">
              <a:spcAft>
                <a:spcPts val="94"/>
              </a:spcAft>
              <a:defRPr/>
            </a:pP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Avec  </a:t>
            </a:r>
            <a:r>
              <a:rPr lang="en-US" sz="16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qui? 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-  Avec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mes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parents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ou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mes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amis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. </a:t>
            </a:r>
            <a:r>
              <a:rPr lang="en-US" sz="16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C’est</a:t>
            </a:r>
            <a:r>
              <a:rPr lang="en-US" sz="16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agréable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? –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Oui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,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c’est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très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agréable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.</a:t>
            </a:r>
            <a:endParaRPr lang="en-US" sz="1600" b="1" kern="0" dirty="0">
              <a:solidFill>
                <a:srgbClr val="000000"/>
              </a:solidFill>
            </a:endParaRPr>
          </a:p>
          <a:p>
            <a:pPr lvl="0" defTabSz="575936">
              <a:spcAft>
                <a:spcPts val="94"/>
              </a:spcAft>
              <a:defRPr/>
            </a:pPr>
            <a:endParaRPr lang="en-US" sz="1600" kern="0" dirty="0">
              <a:latin typeface="Baskerville Old Face" panose="02020602080505020303" pitchFamily="18" charset="0"/>
            </a:endParaRPr>
          </a:p>
        </p:txBody>
      </p:sp>
      <p:sp>
        <p:nvSpPr>
          <p:cNvPr id="8" name="Управляющая кнопка: назад 7">
            <a:hlinkClick r:id="rId2" action="ppaction://hlinksldjump" highlightClick="1"/>
          </p:cNvPr>
          <p:cNvSpPr/>
          <p:nvPr/>
        </p:nvSpPr>
        <p:spPr>
          <a:xfrm>
            <a:off x="522271" y="2657704"/>
            <a:ext cx="337104" cy="288032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0234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1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1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1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1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6" grpId="0"/>
        </p:bldLst>
      </p:timing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3420" y="107955"/>
            <a:ext cx="5107085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30"/>
              </a:spcBef>
            </a:pPr>
            <a:r>
              <a:rPr lang="fr-FR" sz="2047" dirty="0"/>
              <a:t> </a:t>
            </a:r>
            <a:r>
              <a:rPr lang="fr-FR" sz="2047" dirty="0" smtClean="0"/>
              <a:t>               Vérifiez  vos  réponses:  </a:t>
            </a:r>
            <a:endParaRPr sz="2047" dirty="0"/>
          </a:p>
        </p:txBody>
      </p:sp>
      <p:sp>
        <p:nvSpPr>
          <p:cNvPr id="5" name="Oval 15"/>
          <p:cNvSpPr/>
          <p:nvPr/>
        </p:nvSpPr>
        <p:spPr>
          <a:xfrm>
            <a:off x="395449" y="755948"/>
            <a:ext cx="504056" cy="497211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4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66300" y="755948"/>
            <a:ext cx="248948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Trouvez  </a:t>
            </a:r>
            <a:r>
              <a:rPr lang="fr-FR" sz="1600" b="1" dirty="0">
                <a:solidFill>
                  <a:srgbClr val="000000"/>
                </a:solidFill>
                <a:latin typeface="Baskerville Old Face" panose="02020602080505020303" pitchFamily="18" charset="0"/>
              </a:rPr>
              <a:t>l’antonyme:  </a:t>
            </a:r>
            <a:endParaRPr lang="fr-FR" sz="1600" b="1" dirty="0" smtClean="0">
              <a:solidFill>
                <a:srgbClr val="000000"/>
              </a:solidFill>
              <a:latin typeface="Baskerville Old Face" panose="02020602080505020303" pitchFamily="18" charset="0"/>
            </a:endParaRPr>
          </a:p>
          <a:p>
            <a:r>
              <a:rPr lang="fr-FR" sz="1600" b="1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adorer         -  haïr</a:t>
            </a:r>
          </a:p>
          <a:p>
            <a:r>
              <a:rPr lang="fr-FR" sz="1600" b="1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agréable      -  désagréable</a:t>
            </a:r>
            <a:endParaRPr lang="fr-FR" sz="1600" b="1" dirty="0">
              <a:solidFill>
                <a:srgbClr val="000000"/>
              </a:solidFill>
              <a:latin typeface="Baskerville Old Face" panose="02020602080505020303" pitchFamily="18" charset="0"/>
            </a:endParaRPr>
          </a:p>
          <a:p>
            <a:r>
              <a:rPr lang="fr-FR" sz="1600" b="1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avec             - sans</a:t>
            </a:r>
          </a:p>
          <a:p>
            <a:r>
              <a:rPr lang="fr-FR" sz="1600" b="1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souvent        - parfois</a:t>
            </a:r>
          </a:p>
          <a:p>
            <a:r>
              <a:rPr lang="fr-FR" sz="1600" b="1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loin              - proche</a:t>
            </a:r>
          </a:p>
          <a:p>
            <a:r>
              <a:rPr lang="fr-FR" sz="1600" b="1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se  rappeler  -  oublier</a:t>
            </a:r>
          </a:p>
          <a:p>
            <a:r>
              <a:rPr lang="fr-FR" sz="1600" b="1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la  </a:t>
            </a:r>
            <a:r>
              <a:rPr lang="fr-FR" sz="1600" b="1" dirty="0">
                <a:solidFill>
                  <a:srgbClr val="000000"/>
                </a:solidFill>
                <a:latin typeface="Baskerville Old Face" panose="02020602080505020303" pitchFamily="18" charset="0"/>
              </a:rPr>
              <a:t>santé  </a:t>
            </a:r>
            <a:r>
              <a:rPr lang="fr-FR" sz="1600" b="1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    -  la  maladie</a:t>
            </a:r>
            <a:endParaRPr lang="fr-FR" sz="1600" b="1" dirty="0">
              <a:solidFill>
                <a:srgbClr val="000000"/>
              </a:solidFill>
              <a:latin typeface="Baskerville Old Face" panose="02020602080505020303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47777" y="658296"/>
            <a:ext cx="2286000" cy="2286000"/>
          </a:xfrm>
          <a:prstGeom prst="rect">
            <a:avLst/>
          </a:prstGeom>
        </p:spPr>
      </p:pic>
      <p:sp>
        <p:nvSpPr>
          <p:cNvPr id="9" name="Управляющая кнопка: назад 8">
            <a:hlinkClick r:id="rId3" action="ppaction://hlinksldjump" highlightClick="1"/>
          </p:cNvPr>
          <p:cNvSpPr/>
          <p:nvPr/>
        </p:nvSpPr>
        <p:spPr>
          <a:xfrm>
            <a:off x="2542621" y="2801720"/>
            <a:ext cx="337104" cy="288032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19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2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2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8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8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6" grpId="0"/>
        </p:bldLst>
      </p:timing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3420" y="107955"/>
            <a:ext cx="5107085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30"/>
              </a:spcBef>
            </a:pPr>
            <a:r>
              <a:rPr lang="fr-FR" sz="2047" dirty="0" smtClean="0"/>
              <a:t>             Une  journée  avec  le  sport  </a:t>
            </a:r>
            <a:endParaRPr sz="2047" dirty="0"/>
          </a:p>
        </p:txBody>
      </p:sp>
      <p:sp>
        <p:nvSpPr>
          <p:cNvPr id="4" name="object 4"/>
          <p:cNvSpPr txBox="1"/>
          <p:nvPr/>
        </p:nvSpPr>
        <p:spPr>
          <a:xfrm>
            <a:off x="5250506" y="151619"/>
            <a:ext cx="257420" cy="238825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 marR="0" lvl="0" indent="0" algn="l" defTabSz="575895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448" spc="10" dirty="0" smtClean="0">
                <a:solidFill>
                  <a:srgbClr val="00A859"/>
                </a:solidFill>
                <a:latin typeface="Arial"/>
                <a:cs typeface="Arial"/>
              </a:rPr>
              <a:t> </a:t>
            </a:r>
            <a:endParaRPr kumimoji="0" sz="1448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524189" y="751279"/>
            <a:ext cx="20522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0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Questions:  Qui  </a:t>
            </a:r>
            <a:r>
              <a:rPr lang="en-US" sz="10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parle</a:t>
            </a:r>
            <a:r>
              <a:rPr lang="en-US" sz="10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?  </a:t>
            </a:r>
            <a:r>
              <a:rPr lang="fr-FR" sz="10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El</a:t>
            </a:r>
            <a:r>
              <a:rPr lang="en-US" sz="10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le  </a:t>
            </a:r>
            <a:r>
              <a:rPr lang="en-US" sz="10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s’appelle</a:t>
            </a:r>
            <a:r>
              <a:rPr lang="en-US" sz="10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comment?  Elle  a  </a:t>
            </a:r>
            <a:r>
              <a:rPr lang="en-US" sz="10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quel</a:t>
            </a:r>
            <a:r>
              <a:rPr lang="en-US" sz="10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0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âge</a:t>
            </a:r>
            <a:r>
              <a:rPr lang="en-US" sz="10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?  </a:t>
            </a:r>
            <a:r>
              <a:rPr lang="en-US" sz="10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Quelle</a:t>
            </a:r>
            <a:r>
              <a:rPr lang="en-US" sz="10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0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est</a:t>
            </a:r>
            <a:r>
              <a:rPr lang="en-US" sz="10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0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sa</a:t>
            </a:r>
            <a:r>
              <a:rPr lang="en-US" sz="10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profession?</a:t>
            </a:r>
            <a:endParaRPr kumimoji="0" lang="en-US" sz="1000" b="1" i="0" u="none" strike="noStrike" kern="0" cap="none" spc="-33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skerville Old Face" panose="020206020805050203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27797" y="1268564"/>
            <a:ext cx="2048620" cy="5616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05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Traduisez</a:t>
            </a:r>
            <a:r>
              <a:rPr lang="en-US" sz="105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:  </a:t>
            </a:r>
            <a:r>
              <a:rPr lang="en-US" sz="10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10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être</a:t>
            </a:r>
            <a:r>
              <a:rPr lang="en-US" sz="10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en  bonne  </a:t>
            </a:r>
            <a:r>
              <a:rPr lang="en-US" sz="10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forme</a:t>
            </a:r>
            <a:r>
              <a:rPr lang="en-US" sz="10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,  </a:t>
            </a:r>
            <a:r>
              <a:rPr lang="en-US" sz="10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peigné</a:t>
            </a:r>
            <a:r>
              <a:rPr lang="en-US" sz="10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/e,  </a:t>
            </a:r>
            <a:r>
              <a:rPr lang="en-US" sz="10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repassé</a:t>
            </a:r>
            <a:r>
              <a:rPr lang="en-US" sz="10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/e,  faire  </a:t>
            </a:r>
            <a:r>
              <a:rPr lang="en-US" sz="10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remarque</a:t>
            </a:r>
            <a:r>
              <a:rPr lang="en-US" sz="10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,  la  </a:t>
            </a:r>
            <a:r>
              <a:rPr lang="en-US" sz="10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tenue</a:t>
            </a:r>
            <a:r>
              <a:rPr lang="en-US" sz="10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</a:t>
            </a:r>
            <a:endParaRPr kumimoji="0" lang="en-US" sz="10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skerville Old Face" panose="02020602080505020303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27797" y="1785849"/>
            <a:ext cx="2048620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050" b="1" kern="0" spc="-33" noProof="0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Dites</a:t>
            </a:r>
            <a:r>
              <a:rPr lang="en-US" sz="1050" b="1" kern="0" spc="-33" noProof="0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:  </a:t>
            </a:r>
            <a:r>
              <a:rPr lang="en-US" sz="9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9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Est-ce</a:t>
            </a:r>
            <a:r>
              <a:rPr lang="en-US" sz="9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9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que</a:t>
            </a:r>
            <a:r>
              <a:rPr lang="en-US" sz="9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9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vos</a:t>
            </a:r>
            <a:r>
              <a:rPr lang="en-US" sz="9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parents  </a:t>
            </a:r>
            <a:r>
              <a:rPr lang="en-US" sz="9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vous</a:t>
            </a:r>
            <a:r>
              <a:rPr lang="en-US" sz="9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9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ont</a:t>
            </a:r>
            <a:r>
              <a:rPr lang="en-US" sz="9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9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appris</a:t>
            </a:r>
            <a:r>
              <a:rPr lang="en-US" sz="9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à  </a:t>
            </a:r>
            <a:r>
              <a:rPr lang="en-US" sz="9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être</a:t>
            </a:r>
            <a:r>
              <a:rPr lang="en-US" sz="9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9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toujours</a:t>
            </a:r>
            <a:r>
              <a:rPr lang="en-US" sz="9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en  bonne  </a:t>
            </a:r>
            <a:r>
              <a:rPr lang="en-US" sz="9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forme</a:t>
            </a:r>
            <a:r>
              <a:rPr lang="en-US" sz="900" b="1" kern="0" spc="-33" noProof="0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?  Comment  </a:t>
            </a:r>
            <a:r>
              <a:rPr lang="en-US" sz="900" b="1" kern="0" spc="-33" noProof="0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comprenez-vous</a:t>
            </a:r>
            <a:r>
              <a:rPr lang="en-US" sz="900" b="1" kern="0" spc="-33" noProof="0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900" b="1" kern="0" spc="-33" noProof="0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cette</a:t>
            </a:r>
            <a:r>
              <a:rPr lang="en-US" sz="900" b="1" kern="0" spc="-33" noProof="0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expression:  </a:t>
            </a:r>
            <a:r>
              <a:rPr lang="en-US" sz="900" b="1" kern="0" spc="-33" noProof="0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être</a:t>
            </a:r>
            <a:r>
              <a:rPr lang="en-US" sz="900" b="1" kern="0" spc="-33" noProof="0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en  bonne  </a:t>
            </a:r>
            <a:r>
              <a:rPr lang="en-US" sz="900" b="1" kern="0" spc="-33" noProof="0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forme</a:t>
            </a:r>
            <a:r>
              <a:rPr lang="en-US" sz="900" b="1" kern="0" spc="-33" noProof="0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?</a:t>
            </a:r>
            <a:endParaRPr kumimoji="0" lang="en-US" sz="9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2777676" y="747999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>
            <a:hlinkClick r:id="rId2" action="ppaction://hlinksldjump"/>
          </p:cNvPr>
          <p:cNvSpPr/>
          <p:nvPr/>
        </p:nvSpPr>
        <p:spPr>
          <a:xfrm>
            <a:off x="3032799" y="779948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>
            <a:hlinkClick r:id="rId3" action="ppaction://hlinksldjump"/>
          </p:cNvPr>
          <p:cNvSpPr/>
          <p:nvPr/>
        </p:nvSpPr>
        <p:spPr>
          <a:xfrm>
            <a:off x="3032799" y="1297233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23" name="Oval 14">
            <a:hlinkClick r:id="rId4" action="ppaction://hlinksldjump"/>
          </p:cNvPr>
          <p:cNvSpPr/>
          <p:nvPr/>
        </p:nvSpPr>
        <p:spPr>
          <a:xfrm>
            <a:off x="3032799" y="1814518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3</a:t>
            </a:r>
          </a:p>
        </p:txBody>
      </p:sp>
      <p:sp>
        <p:nvSpPr>
          <p:cNvPr id="24" name="Oval 15">
            <a:hlinkClick r:id="rId5" action="ppaction://hlinksldjump"/>
          </p:cNvPr>
          <p:cNvSpPr/>
          <p:nvPr/>
        </p:nvSpPr>
        <p:spPr>
          <a:xfrm>
            <a:off x="3032799" y="2331803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59218" y="2376128"/>
            <a:ext cx="2260555" cy="5616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50" b="1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Trouvez  l’antonyme:  </a:t>
            </a:r>
            <a:r>
              <a:rPr lang="fr-FR" sz="1000" b="1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bon/ne,  jamais,  </a:t>
            </a:r>
          </a:p>
          <a:p>
            <a:r>
              <a:rPr lang="fr-FR" sz="1000" b="1" dirty="0">
                <a:solidFill>
                  <a:srgbClr val="000000"/>
                </a:solidFill>
                <a:latin typeface="Baskerville Old Face" panose="02020602080505020303" pitchFamily="18" charset="0"/>
              </a:rPr>
              <a:t>u</a:t>
            </a:r>
            <a:r>
              <a:rPr lang="fr-FR" sz="1000" b="1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ne  personne,  toujours,  aujourd’hui </a:t>
            </a:r>
          </a:p>
          <a:p>
            <a:r>
              <a:rPr lang="fr-FR" sz="1000" b="1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 </a:t>
            </a:r>
            <a:endParaRPr lang="ru-RU" sz="1000" b="1" dirty="0">
              <a:solidFill>
                <a:srgbClr val="00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757" y="2331803"/>
            <a:ext cx="2515678" cy="78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317" y="584301"/>
            <a:ext cx="1257114" cy="1747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Управляющая кнопка: назад 17">
            <a:hlinkClick r:id="rId8" action="ppaction://hlinksldjump" highlightClick="1"/>
          </p:cNvPr>
          <p:cNvSpPr/>
          <p:nvPr/>
        </p:nvSpPr>
        <p:spPr>
          <a:xfrm flipH="1">
            <a:off x="2695695" y="2828208"/>
            <a:ext cx="337104" cy="288032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263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1800"/>
                                </p:stCondLst>
                                <p:childTnLst>
                                  <p:par>
                                    <p:cTn id="3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1800"/>
                                </p:stCondLst>
                                <p:childTnLst>
                                  <p:par>
                                    <p:cTn id="3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7" grpId="0"/>
        </p:bldLst>
      </p:timing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3420" y="107955"/>
            <a:ext cx="5107085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30"/>
              </a:spcBef>
            </a:pPr>
            <a:r>
              <a:rPr lang="fr-FR" sz="2047" dirty="0" smtClean="0"/>
              <a:t>             Vérifiez  </a:t>
            </a:r>
            <a:r>
              <a:rPr lang="fr-FR" sz="2047" dirty="0"/>
              <a:t>vos  réponses: </a:t>
            </a:r>
            <a:endParaRPr sz="2047" dirty="0"/>
          </a:p>
        </p:txBody>
      </p:sp>
      <p:sp>
        <p:nvSpPr>
          <p:cNvPr id="16" name="TextBox 15"/>
          <p:cNvSpPr txBox="1"/>
          <p:nvPr/>
        </p:nvSpPr>
        <p:spPr>
          <a:xfrm>
            <a:off x="801361" y="683940"/>
            <a:ext cx="4490632" cy="1836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Questions:</a:t>
            </a:r>
          </a:p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Qui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parle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?  -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C’est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une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dame  qui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parle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Elle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s’appelle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comment? – </a:t>
            </a:r>
            <a:r>
              <a:rPr lang="en-US" sz="1800" b="1" kern="0" spc="-33" dirty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lle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s’appelle</a:t>
            </a:r>
            <a:r>
              <a:rPr lang="en-US" sz="1800" b="1" kern="0" spc="-33" dirty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Maksouda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Elle  a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quel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âge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? -  Elle  a  40 ans.</a:t>
            </a:r>
          </a:p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Quelle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est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sa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profession? – Elle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est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800" b="1" kern="0" spc="-33" dirty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médecin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kumimoji="0" lang="en-US" sz="1800" b="1" i="0" u="none" strike="noStrike" kern="0" cap="none" spc="-33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skerville Old Face" panose="020206020805050203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Oval 11"/>
          <p:cNvSpPr/>
          <p:nvPr/>
        </p:nvSpPr>
        <p:spPr>
          <a:xfrm>
            <a:off x="359445" y="683940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8" name="Управляющая кнопка: назад 7">
            <a:hlinkClick r:id="rId2" action="ppaction://hlinksldjump" highlightClick="1"/>
          </p:cNvPr>
          <p:cNvSpPr/>
          <p:nvPr/>
        </p:nvSpPr>
        <p:spPr>
          <a:xfrm>
            <a:off x="2542621" y="2801720"/>
            <a:ext cx="337104" cy="288032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665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21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21" grpId="0" animBg="1"/>
        </p:bldLst>
      </p:timing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3420" y="107955"/>
            <a:ext cx="5107085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30"/>
              </a:spcBef>
            </a:pPr>
            <a:r>
              <a:rPr lang="fr-FR" sz="2047" dirty="0" smtClean="0"/>
              <a:t>                   Vérifiez  </a:t>
            </a:r>
            <a:r>
              <a:rPr lang="fr-FR" sz="2047" dirty="0"/>
              <a:t>vos  réponses: </a:t>
            </a:r>
            <a:endParaRPr sz="2047" dirty="0"/>
          </a:p>
        </p:txBody>
      </p:sp>
      <p:sp>
        <p:nvSpPr>
          <p:cNvPr id="12" name="Oval 13"/>
          <p:cNvSpPr/>
          <p:nvPr/>
        </p:nvSpPr>
        <p:spPr>
          <a:xfrm>
            <a:off x="323441" y="791952"/>
            <a:ext cx="533215" cy="497211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71047" y="619912"/>
            <a:ext cx="4623321" cy="18492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575936">
              <a:spcAft>
                <a:spcPts val="94"/>
              </a:spcAft>
              <a:defRPr/>
            </a:pPr>
            <a:r>
              <a:rPr lang="en-US" sz="20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Traduisez</a:t>
            </a:r>
            <a:r>
              <a:rPr lang="en-US" sz="20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:  </a:t>
            </a:r>
            <a:endParaRPr lang="en-US" sz="2000" b="1" kern="0" spc="-33" dirty="0" smtClean="0">
              <a:solidFill>
                <a:srgbClr val="000000"/>
              </a:solidFill>
              <a:latin typeface="Baskerville Old Face" panose="02020602080505020303" pitchFamily="18" charset="0"/>
            </a:endParaRPr>
          </a:p>
          <a:p>
            <a:pPr lvl="0" defTabSz="575936">
              <a:spcAft>
                <a:spcPts val="94"/>
              </a:spcAft>
              <a:defRPr/>
            </a:pPr>
            <a:r>
              <a:rPr lang="en-US" sz="1800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18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être</a:t>
            </a:r>
            <a:r>
              <a:rPr lang="en-US" sz="18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en  bonne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forme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-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joyida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/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o’rnida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bo’lmoq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 </a:t>
            </a:r>
          </a:p>
          <a:p>
            <a:pPr lvl="0" defTabSz="575936">
              <a:spcAft>
                <a:spcPts val="94"/>
              </a:spcAft>
              <a:defRPr/>
            </a:pP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peigné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/e                         -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tarangan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/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turmaklangan</a:t>
            </a:r>
            <a:endParaRPr lang="en-US" sz="1800" b="1" kern="0" spc="-33" dirty="0" smtClean="0">
              <a:solidFill>
                <a:srgbClr val="000000"/>
              </a:solidFill>
              <a:latin typeface="Baskerville Old Face" panose="02020602080505020303" pitchFamily="18" charset="0"/>
            </a:endParaRPr>
          </a:p>
          <a:p>
            <a:pPr lvl="0" defTabSz="575936">
              <a:spcAft>
                <a:spcPts val="94"/>
              </a:spcAft>
              <a:defRPr/>
            </a:pP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repassé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/e                        - (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kiyimlari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)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dazmollangan</a:t>
            </a:r>
            <a:endParaRPr lang="en-US" sz="1800" b="1" kern="0" spc="-33" dirty="0" smtClean="0">
              <a:solidFill>
                <a:srgbClr val="000000"/>
              </a:solidFill>
              <a:latin typeface="Baskerville Old Face" panose="02020602080505020303" pitchFamily="18" charset="0"/>
            </a:endParaRPr>
          </a:p>
          <a:p>
            <a:pPr lvl="0" defTabSz="575936">
              <a:spcAft>
                <a:spcPts val="94"/>
              </a:spcAft>
              <a:defRPr/>
            </a:pP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faire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remarque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            -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tanbeh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bermoq</a:t>
            </a:r>
            <a:endParaRPr lang="en-US" sz="1800" b="1" kern="0" spc="-33" dirty="0" smtClean="0">
              <a:solidFill>
                <a:srgbClr val="000000"/>
              </a:solidFill>
              <a:latin typeface="Baskerville Old Face" panose="02020602080505020303" pitchFamily="18" charset="0"/>
            </a:endParaRPr>
          </a:p>
          <a:p>
            <a:pPr lvl="0" defTabSz="575936">
              <a:spcAft>
                <a:spcPts val="94"/>
              </a:spcAft>
              <a:defRPr/>
            </a:pP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la  </a:t>
            </a:r>
            <a:r>
              <a:rPr lang="en-US" sz="18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tenue</a:t>
            </a:r>
            <a:r>
              <a:rPr lang="en-US" sz="18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                      - 1)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tartib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2)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yurish-turish</a:t>
            </a:r>
            <a:endParaRPr lang="en-US" sz="1800" b="1" kern="0" dirty="0">
              <a:solidFill>
                <a:srgbClr val="00000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6" name="Управляющая кнопка: назад 5">
            <a:hlinkClick r:id="rId2" action="ppaction://hlinksldjump" highlightClick="1"/>
          </p:cNvPr>
          <p:cNvSpPr/>
          <p:nvPr/>
        </p:nvSpPr>
        <p:spPr>
          <a:xfrm>
            <a:off x="2542621" y="2801720"/>
            <a:ext cx="337104" cy="288032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4366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4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 animBg="1"/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4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 animBg="1"/>
          <p:bldP spid="5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3420" y="107955"/>
            <a:ext cx="5107085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30"/>
              </a:spcBef>
            </a:pPr>
            <a:r>
              <a:rPr lang="fr-FR" sz="2047" dirty="0" smtClean="0"/>
              <a:t>                   Vérifiez  </a:t>
            </a:r>
            <a:r>
              <a:rPr lang="fr-FR" sz="2047" dirty="0"/>
              <a:t>vos  réponses: </a:t>
            </a:r>
            <a:endParaRPr sz="2047" dirty="0"/>
          </a:p>
        </p:txBody>
      </p:sp>
      <p:sp>
        <p:nvSpPr>
          <p:cNvPr id="16" name="TextBox 15"/>
          <p:cNvSpPr txBox="1"/>
          <p:nvPr/>
        </p:nvSpPr>
        <p:spPr>
          <a:xfrm>
            <a:off x="801361" y="683940"/>
            <a:ext cx="3482520" cy="2298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Questions:</a:t>
            </a:r>
          </a:p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600" b="1" kern="0" spc="-33" dirty="0" smtClean="0">
                <a:solidFill>
                  <a:srgbClr val="00000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Qui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parle</a:t>
            </a:r>
            <a:r>
              <a:rPr lang="en-US" sz="1600" b="1" kern="0" spc="-33" dirty="0" smtClean="0">
                <a:solidFill>
                  <a:srgbClr val="00000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?  -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C’est</a:t>
            </a:r>
            <a:r>
              <a:rPr lang="en-US" sz="1600" b="1" kern="0" spc="-33" dirty="0" smtClean="0">
                <a:solidFill>
                  <a:srgbClr val="00000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une</a:t>
            </a:r>
            <a:r>
              <a:rPr lang="en-US" sz="1600" b="1" kern="0" spc="-33" dirty="0" smtClean="0">
                <a:solidFill>
                  <a:srgbClr val="00000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fille</a:t>
            </a:r>
            <a:r>
              <a:rPr lang="en-US" sz="1600" b="1" kern="0" spc="-33" dirty="0" smtClean="0">
                <a:solidFill>
                  <a:srgbClr val="00000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 qui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parle</a:t>
            </a:r>
            <a:r>
              <a:rPr lang="en-US" sz="1600" b="1" kern="0" spc="-33" dirty="0" smtClean="0">
                <a:solidFill>
                  <a:srgbClr val="00000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.</a:t>
            </a:r>
          </a:p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600" b="1" kern="0" spc="-33" dirty="0" smtClean="0">
                <a:solidFill>
                  <a:srgbClr val="00000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Elle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s’appelle</a:t>
            </a:r>
            <a:r>
              <a:rPr lang="en-US" sz="1600" b="1" kern="0" spc="-33" dirty="0" smtClean="0">
                <a:solidFill>
                  <a:srgbClr val="00000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 comment? – Elle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s’appelle</a:t>
            </a:r>
            <a:r>
              <a:rPr lang="en-US" sz="1600" b="1" kern="0" spc="-33" dirty="0" smtClean="0">
                <a:solidFill>
                  <a:srgbClr val="00000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 Tanya.</a:t>
            </a:r>
          </a:p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600" b="1" kern="0" spc="-33" dirty="0" smtClean="0">
                <a:solidFill>
                  <a:srgbClr val="00000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Elle  a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quel</a:t>
            </a:r>
            <a:r>
              <a:rPr lang="en-US" sz="1600" b="1" kern="0" spc="-33" dirty="0" smtClean="0">
                <a:solidFill>
                  <a:srgbClr val="00000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âge</a:t>
            </a:r>
            <a:r>
              <a:rPr lang="en-US" sz="1600" b="1" kern="0" spc="-33" dirty="0" smtClean="0">
                <a:solidFill>
                  <a:srgbClr val="00000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? -  Elle  a  25 ans.</a:t>
            </a:r>
          </a:p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600" b="1" kern="0" spc="-33" dirty="0" err="1" smtClean="0">
                <a:solidFill>
                  <a:srgbClr val="00000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Quelle</a:t>
            </a:r>
            <a:r>
              <a:rPr lang="en-US" sz="1600" b="1" kern="0" spc="-33" dirty="0" smtClean="0">
                <a:solidFill>
                  <a:srgbClr val="00000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est</a:t>
            </a:r>
            <a:r>
              <a:rPr lang="en-US" sz="1600" b="1" kern="0" spc="-33" dirty="0" smtClean="0">
                <a:solidFill>
                  <a:srgbClr val="00000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sa</a:t>
            </a:r>
            <a:r>
              <a:rPr lang="en-US" sz="1600" b="1" kern="0" spc="-33" dirty="0" smtClean="0">
                <a:solidFill>
                  <a:srgbClr val="00000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 profession? – Elle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est</a:t>
            </a:r>
            <a:r>
              <a:rPr lang="en-US" sz="1600" b="1" kern="0" spc="-33" dirty="0" smtClean="0">
                <a:solidFill>
                  <a:srgbClr val="00000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 sportive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professionnelle</a:t>
            </a:r>
            <a:r>
              <a:rPr lang="en-US" sz="1600" b="1" kern="0" spc="-33" dirty="0" smtClean="0">
                <a:solidFill>
                  <a:srgbClr val="00000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.</a:t>
            </a:r>
            <a:endParaRPr kumimoji="0" lang="en-US" sz="1600" b="1" i="0" u="none" strike="noStrike" kern="0" cap="none" spc="-33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21" name="Oval 11"/>
          <p:cNvSpPr/>
          <p:nvPr/>
        </p:nvSpPr>
        <p:spPr>
          <a:xfrm>
            <a:off x="359445" y="683940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703" b="90000" l="9954" r="899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856" t="7582" r="12681" b="10492"/>
          <a:stretch/>
        </p:blipFill>
        <p:spPr>
          <a:xfrm>
            <a:off x="4355889" y="755948"/>
            <a:ext cx="1041666" cy="2003608"/>
          </a:xfrm>
          <a:prstGeom prst="rect">
            <a:avLst/>
          </a:prstGeom>
        </p:spPr>
      </p:pic>
      <p:sp>
        <p:nvSpPr>
          <p:cNvPr id="8" name="Управляющая кнопка: назад 7">
            <a:hlinkClick r:id="rId4" action="ppaction://hlinksldjump" highlightClick="1"/>
          </p:cNvPr>
          <p:cNvSpPr/>
          <p:nvPr/>
        </p:nvSpPr>
        <p:spPr>
          <a:xfrm>
            <a:off x="2542621" y="2801720"/>
            <a:ext cx="337104" cy="288032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2794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21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21" grpId="0" animBg="1"/>
        </p:bldLst>
      </p:timing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3420" y="107955"/>
            <a:ext cx="5107085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30"/>
              </a:spcBef>
            </a:pPr>
            <a:r>
              <a:rPr lang="fr-FR" sz="2047" dirty="0" smtClean="0"/>
              <a:t>                    Vérifiez  </a:t>
            </a:r>
            <a:r>
              <a:rPr lang="fr-FR" sz="2047" dirty="0"/>
              <a:t>vos  réponses: </a:t>
            </a:r>
            <a:endParaRPr sz="2047" dirty="0"/>
          </a:p>
        </p:txBody>
      </p:sp>
      <p:sp>
        <p:nvSpPr>
          <p:cNvPr id="5" name="Oval 14"/>
          <p:cNvSpPr/>
          <p:nvPr/>
        </p:nvSpPr>
        <p:spPr>
          <a:xfrm>
            <a:off x="143420" y="727180"/>
            <a:ext cx="569219" cy="52597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3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65147" y="727180"/>
            <a:ext cx="4786346" cy="2395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575936">
              <a:spcAft>
                <a:spcPts val="94"/>
              </a:spcAft>
              <a:defRPr/>
            </a:pPr>
            <a:r>
              <a:rPr lang="en-US" sz="24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Dites</a:t>
            </a:r>
            <a:r>
              <a:rPr lang="en-US" sz="24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:  </a:t>
            </a:r>
            <a:endParaRPr lang="en-US" sz="2400" b="1" kern="0" spc="-33" dirty="0" smtClean="0">
              <a:solidFill>
                <a:srgbClr val="000000"/>
              </a:solidFill>
              <a:latin typeface="Baskerville Old Face" panose="02020602080505020303" pitchFamily="18" charset="0"/>
            </a:endParaRPr>
          </a:p>
          <a:p>
            <a:pPr defTabSz="575936">
              <a:spcAft>
                <a:spcPts val="94"/>
              </a:spcAft>
              <a:defRPr/>
            </a:pPr>
            <a:r>
              <a:rPr lang="en-US" sz="18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Est-ce</a:t>
            </a:r>
            <a:r>
              <a:rPr lang="en-US" sz="18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8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que</a:t>
            </a:r>
            <a:r>
              <a:rPr lang="en-US" sz="18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8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vos</a:t>
            </a:r>
            <a:r>
              <a:rPr lang="en-US" sz="18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parents  </a:t>
            </a:r>
            <a:r>
              <a:rPr lang="en-US" sz="18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vous</a:t>
            </a:r>
            <a:r>
              <a:rPr lang="en-US" sz="18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8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ont</a:t>
            </a:r>
            <a:r>
              <a:rPr lang="en-US" sz="18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8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appris</a:t>
            </a:r>
            <a:r>
              <a:rPr lang="en-US" sz="18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à  </a:t>
            </a:r>
            <a:r>
              <a:rPr lang="en-US" sz="18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être</a:t>
            </a:r>
            <a:r>
              <a:rPr lang="en-US" sz="18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8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toujours</a:t>
            </a:r>
            <a:r>
              <a:rPr lang="en-US" sz="18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en  bonne  </a:t>
            </a:r>
            <a:r>
              <a:rPr lang="en-US" sz="18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forme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? –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Oui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,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mes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parents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m’ont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appris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à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être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toujours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en  bonne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forme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.  </a:t>
            </a:r>
            <a:r>
              <a:rPr lang="en-US" sz="18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Comment  </a:t>
            </a:r>
            <a:r>
              <a:rPr lang="en-US" sz="18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comprenez-vous</a:t>
            </a:r>
            <a:r>
              <a:rPr lang="en-US" sz="18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8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cette</a:t>
            </a:r>
            <a:r>
              <a:rPr lang="en-US" sz="18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expression:  </a:t>
            </a:r>
            <a:r>
              <a:rPr lang="en-US" sz="18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être</a:t>
            </a:r>
            <a:r>
              <a:rPr lang="en-US" sz="18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en  bonne  </a:t>
            </a:r>
            <a:r>
              <a:rPr lang="en-US" sz="18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forme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?  -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Être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peigné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/e,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blanchi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/e,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repassé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/e,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souriant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/e,  … </a:t>
            </a:r>
            <a:endParaRPr lang="en-US" sz="1800" b="1" kern="0" dirty="0">
              <a:solidFill>
                <a:srgbClr val="000000"/>
              </a:solidFill>
            </a:endParaRPr>
          </a:p>
          <a:p>
            <a:pPr lvl="0" defTabSz="575936">
              <a:spcAft>
                <a:spcPts val="94"/>
              </a:spcAft>
              <a:defRPr/>
            </a:pPr>
            <a:endParaRPr lang="en-US" sz="1600" kern="0" dirty="0">
              <a:latin typeface="Baskerville Old Face" panose="02020602080505020303" pitchFamily="18" charset="0"/>
            </a:endParaRPr>
          </a:p>
        </p:txBody>
      </p:sp>
      <p:sp>
        <p:nvSpPr>
          <p:cNvPr id="7" name="Управляющая кнопка: назад 6">
            <a:hlinkClick r:id="rId2" action="ppaction://hlinksldjump" highlightClick="1"/>
          </p:cNvPr>
          <p:cNvSpPr/>
          <p:nvPr/>
        </p:nvSpPr>
        <p:spPr>
          <a:xfrm>
            <a:off x="2542621" y="2801720"/>
            <a:ext cx="337104" cy="288032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230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1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1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1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1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6" grpId="0"/>
        </p:bldLst>
      </p:timing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3420" y="107955"/>
            <a:ext cx="5107085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30"/>
              </a:spcBef>
            </a:pPr>
            <a:r>
              <a:rPr lang="fr-FR" sz="2047" dirty="0"/>
              <a:t> </a:t>
            </a:r>
            <a:r>
              <a:rPr lang="fr-FR" sz="2047" dirty="0" smtClean="0"/>
              <a:t>                    Vérifiez  vos  réponses:  </a:t>
            </a:r>
            <a:endParaRPr sz="2047" dirty="0"/>
          </a:p>
        </p:txBody>
      </p:sp>
      <p:sp>
        <p:nvSpPr>
          <p:cNvPr id="5" name="Oval 15"/>
          <p:cNvSpPr/>
          <p:nvPr/>
        </p:nvSpPr>
        <p:spPr>
          <a:xfrm>
            <a:off x="395449" y="755948"/>
            <a:ext cx="504056" cy="497211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4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66300" y="755948"/>
            <a:ext cx="269924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Trouvez  </a:t>
            </a:r>
            <a:r>
              <a:rPr lang="fr-FR" sz="1600" b="1" dirty="0">
                <a:solidFill>
                  <a:srgbClr val="FF0000"/>
                </a:solidFill>
                <a:latin typeface="Baskerville Old Face" panose="02020602080505020303" pitchFamily="18" charset="0"/>
              </a:rPr>
              <a:t>l’antonyme:  </a:t>
            </a:r>
            <a:endParaRPr lang="fr-FR" sz="1600" b="1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r>
              <a:rPr lang="fr-FR" sz="1600" b="1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bon/ne              - mauvais/e</a:t>
            </a:r>
          </a:p>
          <a:p>
            <a:r>
              <a:rPr lang="fr-FR" sz="1600" b="1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jamais               - toujours</a:t>
            </a:r>
            <a:endParaRPr lang="fr-FR" sz="1600" b="1" dirty="0">
              <a:solidFill>
                <a:srgbClr val="000000"/>
              </a:solidFill>
              <a:latin typeface="Baskerville Old Face" panose="02020602080505020303" pitchFamily="18" charset="0"/>
            </a:endParaRPr>
          </a:p>
          <a:p>
            <a:r>
              <a:rPr lang="fr-FR" sz="1600" b="1" dirty="0">
                <a:solidFill>
                  <a:srgbClr val="000000"/>
                </a:solidFill>
                <a:latin typeface="Baskerville Old Face" panose="02020602080505020303" pitchFamily="18" charset="0"/>
              </a:rPr>
              <a:t>une  </a:t>
            </a:r>
            <a:r>
              <a:rPr lang="fr-FR" sz="1600" b="1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personne  -  une  chose</a:t>
            </a:r>
          </a:p>
          <a:p>
            <a:r>
              <a:rPr lang="fr-FR" sz="1600" b="1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toujours            -  jamais</a:t>
            </a:r>
          </a:p>
          <a:p>
            <a:r>
              <a:rPr lang="fr-FR" sz="1600" b="1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aujourd’hui      -  hier  </a:t>
            </a:r>
            <a:endParaRPr lang="ru-RU" sz="1400" b="1" dirty="0">
              <a:solidFill>
                <a:srgbClr val="0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111" b="99556" l="1884" r="97959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4012"/>
          <a:stretch/>
        </p:blipFill>
        <p:spPr>
          <a:xfrm flipH="1">
            <a:off x="3944202" y="537516"/>
            <a:ext cx="1414301" cy="2637753"/>
          </a:xfrm>
          <a:prstGeom prst="rect">
            <a:avLst/>
          </a:prstGeom>
        </p:spPr>
      </p:pic>
      <p:sp>
        <p:nvSpPr>
          <p:cNvPr id="9" name="Управляющая кнопка: назад 8">
            <a:hlinkClick r:id="rId4" action="ppaction://hlinksldjump" highlightClick="1"/>
          </p:cNvPr>
          <p:cNvSpPr/>
          <p:nvPr/>
        </p:nvSpPr>
        <p:spPr>
          <a:xfrm>
            <a:off x="2542621" y="2801720"/>
            <a:ext cx="337104" cy="288032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316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2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2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8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8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6" grpId="0"/>
        </p:bldLst>
      </p:timing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3129" cy="51151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fr-FR" sz="2400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Devoir:  Activités  (p. 41)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84"/>
          <a:stretch/>
        </p:blipFill>
        <p:spPr bwMode="auto">
          <a:xfrm>
            <a:off x="-6321" y="539924"/>
            <a:ext cx="5759450" cy="899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09" y="1441257"/>
            <a:ext cx="1915852" cy="1555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572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9485" y="755948"/>
            <a:ext cx="4536504" cy="1247753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30"/>
              </a:spcBef>
            </a:pPr>
            <a:r>
              <a:rPr lang="en-US" sz="2047" dirty="0" smtClean="0">
                <a:solidFill>
                  <a:srgbClr val="000000"/>
                </a:solidFill>
              </a:rPr>
              <a:t>      </a:t>
            </a:r>
            <a:r>
              <a:rPr lang="en-US" sz="4000" dirty="0" smtClean="0">
                <a:solidFill>
                  <a:srgbClr val="000000"/>
                </a:solidFill>
              </a:rPr>
              <a:t>Merci  pour  </a:t>
            </a:r>
            <a:r>
              <a:rPr lang="en-US" sz="4000" dirty="0" err="1" smtClean="0">
                <a:solidFill>
                  <a:srgbClr val="000000"/>
                </a:solidFill>
              </a:rPr>
              <a:t>votre</a:t>
            </a:r>
            <a:r>
              <a:rPr lang="en-US" sz="4000" dirty="0" smtClean="0">
                <a:solidFill>
                  <a:srgbClr val="000000"/>
                </a:solidFill>
              </a:rPr>
              <a:t>  attention!</a:t>
            </a:r>
            <a:endParaRPr sz="4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3420" y="107955"/>
            <a:ext cx="5107085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30"/>
              </a:spcBef>
            </a:pPr>
            <a:r>
              <a:rPr lang="fr-FR" sz="2047" dirty="0" smtClean="0"/>
              <a:t>                Vérifiez  </a:t>
            </a:r>
            <a:r>
              <a:rPr lang="fr-FR" sz="2047" dirty="0"/>
              <a:t>vos  réponses: </a:t>
            </a:r>
            <a:endParaRPr sz="2047" dirty="0"/>
          </a:p>
        </p:txBody>
      </p:sp>
      <p:sp>
        <p:nvSpPr>
          <p:cNvPr id="12" name="Oval 13"/>
          <p:cNvSpPr/>
          <p:nvPr/>
        </p:nvSpPr>
        <p:spPr>
          <a:xfrm>
            <a:off x="323441" y="791952"/>
            <a:ext cx="533215" cy="497211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71048" y="791952"/>
            <a:ext cx="4275476" cy="2039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en-US" sz="28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Traduisez</a:t>
            </a:r>
            <a:r>
              <a:rPr lang="en-US" sz="28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:  </a:t>
            </a:r>
            <a:endParaRPr lang="en-US" sz="2800" b="1" kern="0" spc="-33" dirty="0" smtClean="0">
              <a:solidFill>
                <a:srgbClr val="000000"/>
              </a:solidFill>
              <a:latin typeface="Baskerville Old Face" panose="02020602080505020303" pitchFamily="18" charset="0"/>
            </a:endParaRPr>
          </a:p>
          <a:p>
            <a:pPr lvl="0" defTabSz="575936">
              <a:spcAft>
                <a:spcPts val="94"/>
              </a:spcAft>
              <a:defRPr/>
            </a:pP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se  </a:t>
            </a:r>
            <a:r>
              <a:rPr lang="en-US" sz="16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défendre</a:t>
            </a:r>
            <a:r>
              <a:rPr lang="en-US" sz="16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– </a:t>
            </a:r>
            <a:r>
              <a:rPr lang="en-US" sz="16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himoyalanmoq</a:t>
            </a:r>
            <a:r>
              <a:rPr lang="en-US" sz="16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,  </a:t>
            </a:r>
            <a:r>
              <a:rPr lang="en-US" sz="16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o’zini</a:t>
            </a:r>
            <a:r>
              <a:rPr lang="en-US" sz="16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ehtiyot</a:t>
            </a:r>
            <a:r>
              <a:rPr lang="en-US" sz="16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qilmoq</a:t>
            </a:r>
            <a:r>
              <a:rPr lang="en-US" sz="16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,  </a:t>
            </a:r>
          </a:p>
          <a:p>
            <a:pPr lvl="0" defTabSz="575936">
              <a:spcAft>
                <a:spcPts val="94"/>
              </a:spcAft>
              <a:defRPr/>
            </a:pPr>
            <a:r>
              <a:rPr lang="en-US" sz="16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faire  un  footing -  </a:t>
            </a:r>
            <a:r>
              <a:rPr lang="en-US" sz="16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piyoda</a:t>
            </a:r>
            <a:r>
              <a:rPr lang="en-US" sz="16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yurish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(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bilan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shug’ullanmoq</a:t>
            </a:r>
            <a:r>
              <a:rPr lang="en-US" sz="16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),  </a:t>
            </a:r>
            <a:endParaRPr lang="en-US" sz="1600" b="1" kern="0" spc="-33" dirty="0">
              <a:solidFill>
                <a:srgbClr val="000000"/>
              </a:solidFill>
              <a:latin typeface="Baskerville Old Face" panose="02020602080505020303" pitchFamily="18" charset="0"/>
            </a:endParaRPr>
          </a:p>
          <a:p>
            <a:pPr lvl="0" defTabSz="575936">
              <a:spcAft>
                <a:spcPts val="94"/>
              </a:spcAft>
              <a:defRPr/>
            </a:pPr>
            <a:r>
              <a:rPr lang="en-US" sz="16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se  relaxer  - </a:t>
            </a:r>
            <a:r>
              <a:rPr lang="en-US" sz="16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hordiq</a:t>
            </a:r>
            <a:r>
              <a:rPr lang="en-US" sz="16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chiqarmoq</a:t>
            </a:r>
            <a:r>
              <a:rPr lang="en-US" sz="16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,  </a:t>
            </a:r>
            <a:r>
              <a:rPr lang="en-US" sz="16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o’zini</a:t>
            </a:r>
            <a:r>
              <a:rPr lang="en-US" sz="16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6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bo’shashtirmoq</a:t>
            </a:r>
            <a:r>
              <a:rPr lang="en-US" sz="16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endParaRPr lang="en-US" sz="1600" b="1" kern="0" dirty="0">
              <a:solidFill>
                <a:srgbClr val="00000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14" name="Управляющая кнопка: назад 13">
            <a:hlinkClick r:id="rId2" action="ppaction://hlinksldjump" highlightClick="1"/>
          </p:cNvPr>
          <p:cNvSpPr/>
          <p:nvPr/>
        </p:nvSpPr>
        <p:spPr>
          <a:xfrm>
            <a:off x="2542621" y="2801720"/>
            <a:ext cx="337104" cy="288032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139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4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 animBg="1"/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4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 animBg="1"/>
          <p:bldP spid="5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3420" y="107955"/>
            <a:ext cx="5107085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30"/>
              </a:spcBef>
            </a:pPr>
            <a:r>
              <a:rPr lang="fr-FR" sz="2047" dirty="0"/>
              <a:t>Vérifiez  vos  réponses: </a:t>
            </a:r>
            <a:endParaRPr sz="2047" dirty="0"/>
          </a:p>
        </p:txBody>
      </p:sp>
      <p:sp>
        <p:nvSpPr>
          <p:cNvPr id="5" name="Oval 14"/>
          <p:cNvSpPr/>
          <p:nvPr/>
        </p:nvSpPr>
        <p:spPr>
          <a:xfrm>
            <a:off x="539465" y="827956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3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79525" y="843847"/>
            <a:ext cx="3708412" cy="1682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en-US" sz="20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Trouvez</a:t>
            </a:r>
            <a:r>
              <a:rPr lang="en-US" sz="20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le  </a:t>
            </a:r>
            <a:r>
              <a:rPr lang="en-US" sz="20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synonyme</a:t>
            </a:r>
            <a:r>
              <a:rPr lang="en-US" sz="16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: </a:t>
            </a:r>
            <a:r>
              <a:rPr lang="en-US" sz="1600" b="1" u="sng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</a:t>
            </a:r>
          </a:p>
          <a:p>
            <a:pPr lvl="0" defTabSz="575936">
              <a:spcAft>
                <a:spcPts val="94"/>
              </a:spcAft>
              <a:defRPr/>
            </a:pPr>
            <a:r>
              <a:rPr lang="en-US" sz="20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un  voyage  - </a:t>
            </a:r>
            <a:r>
              <a:rPr lang="en-US" sz="20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une</a:t>
            </a:r>
            <a:r>
              <a:rPr lang="en-US" sz="20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20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visite</a:t>
            </a:r>
            <a:r>
              <a:rPr lang="en-US" sz="20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,  </a:t>
            </a:r>
          </a:p>
          <a:p>
            <a:pPr lvl="0" defTabSz="575936">
              <a:spcAft>
                <a:spcPts val="94"/>
              </a:spcAft>
              <a:defRPr/>
            </a:pPr>
            <a:r>
              <a:rPr lang="en-US" sz="20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un  enfant</a:t>
            </a:r>
            <a:r>
              <a:rPr lang="en-US" sz="2000" b="1" kern="0" dirty="0">
                <a:solidFill>
                  <a:srgbClr val="000000"/>
                </a:solidFill>
              </a:rPr>
              <a:t>. - </a:t>
            </a:r>
            <a:r>
              <a:rPr lang="en-US" sz="2000" b="1" kern="0" dirty="0" err="1">
                <a:solidFill>
                  <a:srgbClr val="000000"/>
                </a:solidFill>
              </a:rPr>
              <a:t>ici</a:t>
            </a:r>
            <a:r>
              <a:rPr lang="en-US" sz="2000" b="1" kern="0" dirty="0">
                <a:solidFill>
                  <a:srgbClr val="000000"/>
                </a:solidFill>
              </a:rPr>
              <a:t>:</a:t>
            </a:r>
            <a:r>
              <a:rPr lang="en-US" sz="20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un  </a:t>
            </a:r>
            <a:r>
              <a:rPr lang="en-US" sz="20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fils</a:t>
            </a:r>
            <a:r>
              <a:rPr lang="en-US" sz="2000" b="1" kern="0" dirty="0">
                <a:solidFill>
                  <a:srgbClr val="000000"/>
                </a:solidFill>
              </a:rPr>
              <a:t> </a:t>
            </a:r>
          </a:p>
          <a:p>
            <a:pPr lvl="0" defTabSz="575936">
              <a:spcAft>
                <a:spcPts val="94"/>
              </a:spcAft>
              <a:defRPr/>
            </a:pPr>
            <a:r>
              <a:rPr lang="en-US" sz="2000" b="1" kern="0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une</a:t>
            </a:r>
            <a:r>
              <a:rPr lang="en-US" sz="2000" b="1" kern="0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2000" b="1" kern="0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partie</a:t>
            </a:r>
            <a:r>
              <a:rPr lang="en-US" sz="2000" b="1" kern="0" dirty="0">
                <a:solidFill>
                  <a:srgbClr val="000000"/>
                </a:solidFill>
                <a:latin typeface="Baskerville Old Face" panose="02020602080505020303" pitchFamily="18" charset="0"/>
              </a:rPr>
              <a:t> – un  </a:t>
            </a:r>
            <a:r>
              <a:rPr lang="en-US" sz="2000" b="1" kern="0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élément</a:t>
            </a:r>
            <a:r>
              <a:rPr lang="en-US" sz="2000" b="1" kern="0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,  </a:t>
            </a:r>
          </a:p>
          <a:p>
            <a:pPr lvl="0" defTabSz="575936">
              <a:spcAft>
                <a:spcPts val="94"/>
              </a:spcAft>
              <a:defRPr/>
            </a:pPr>
            <a:r>
              <a:rPr lang="en-US" sz="2000" b="1" kern="0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une</a:t>
            </a:r>
            <a:r>
              <a:rPr lang="en-US" sz="2000" b="1" kern="0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portion  d’un  tout</a:t>
            </a:r>
            <a:endParaRPr lang="en-US" sz="2000" b="1" kern="0" dirty="0">
              <a:solidFill>
                <a:srgbClr val="000000"/>
              </a:solidFill>
              <a:latin typeface="Baskerville Old Face" panose="02020602080505020303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38" b="100000" l="8516" r="501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90" r="50000"/>
          <a:stretch/>
        </p:blipFill>
        <p:spPr>
          <a:xfrm flipH="1">
            <a:off x="3847445" y="683940"/>
            <a:ext cx="1362531" cy="1928325"/>
          </a:xfrm>
          <a:prstGeom prst="rect">
            <a:avLst/>
          </a:prstGeom>
        </p:spPr>
      </p:pic>
      <p:sp>
        <p:nvSpPr>
          <p:cNvPr id="8" name="Управляющая кнопка: назад 7">
            <a:hlinkClick r:id="rId4" action="ppaction://hlinksldjump" highlightClick="1"/>
          </p:cNvPr>
          <p:cNvSpPr/>
          <p:nvPr/>
        </p:nvSpPr>
        <p:spPr>
          <a:xfrm>
            <a:off x="2542621" y="2801720"/>
            <a:ext cx="337104" cy="288032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230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1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1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1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1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6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3420" y="107955"/>
            <a:ext cx="5107085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30"/>
              </a:spcBef>
            </a:pPr>
            <a:r>
              <a:rPr lang="fr-FR" sz="2047" dirty="0"/>
              <a:t> </a:t>
            </a:r>
            <a:r>
              <a:rPr lang="fr-FR" sz="2047" dirty="0" smtClean="0"/>
              <a:t>               Vérifiez  vos  réponses:  </a:t>
            </a:r>
            <a:endParaRPr sz="2047" dirty="0"/>
          </a:p>
        </p:txBody>
      </p:sp>
      <p:sp>
        <p:nvSpPr>
          <p:cNvPr id="5" name="Oval 15"/>
          <p:cNvSpPr/>
          <p:nvPr/>
        </p:nvSpPr>
        <p:spPr>
          <a:xfrm>
            <a:off x="395449" y="755948"/>
            <a:ext cx="504056" cy="497211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4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66300" y="755948"/>
            <a:ext cx="2879725" cy="160043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800" b="1" dirty="0">
                <a:solidFill>
                  <a:srgbClr val="000000"/>
                </a:solidFill>
                <a:latin typeface="Baskerville Old Face" panose="02020602080505020303" pitchFamily="18" charset="0"/>
              </a:rPr>
              <a:t>Trouvez  l’antonyme:  </a:t>
            </a:r>
            <a:endParaRPr lang="fr-FR" sz="1800" b="1" dirty="0" smtClean="0">
              <a:solidFill>
                <a:srgbClr val="000000"/>
              </a:solidFill>
              <a:latin typeface="Baskerville Old Face" panose="02020602080505020303" pitchFamily="18" charset="0"/>
            </a:endParaRPr>
          </a:p>
          <a:p>
            <a:r>
              <a:rPr lang="fr-FR" sz="1600" b="1" dirty="0">
                <a:solidFill>
                  <a:srgbClr val="000000"/>
                </a:solidFill>
                <a:latin typeface="Baskerville Old Face" panose="02020602080505020303" pitchFamily="18" charset="0"/>
              </a:rPr>
              <a:t>l</a:t>
            </a:r>
            <a:r>
              <a:rPr lang="fr-FR" sz="1600" b="1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ong              -   court  </a:t>
            </a:r>
          </a:p>
          <a:p>
            <a:r>
              <a:rPr lang="fr-FR" sz="1600" b="1" dirty="0">
                <a:solidFill>
                  <a:srgbClr val="000000"/>
                </a:solidFill>
                <a:latin typeface="Baskerville Old Face" panose="02020602080505020303" pitchFamily="18" charset="0"/>
              </a:rPr>
              <a:t>g</a:t>
            </a:r>
            <a:r>
              <a:rPr lang="fr-FR" sz="1600" b="1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rand            -   petit</a:t>
            </a:r>
            <a:endParaRPr lang="fr-FR" sz="1600" b="1" dirty="0">
              <a:solidFill>
                <a:srgbClr val="000000"/>
              </a:solidFill>
              <a:latin typeface="Baskerville Old Face" panose="02020602080505020303" pitchFamily="18" charset="0"/>
            </a:endParaRPr>
          </a:p>
          <a:p>
            <a:r>
              <a:rPr lang="fr-FR" sz="1600" b="1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beaucoup     -   peu </a:t>
            </a:r>
          </a:p>
          <a:p>
            <a:r>
              <a:rPr lang="fr-FR" sz="1600" b="1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en  générale  -   en  particulier </a:t>
            </a:r>
          </a:p>
          <a:p>
            <a:r>
              <a:rPr lang="fr-FR" sz="1600" b="1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un  </a:t>
            </a:r>
            <a:r>
              <a:rPr lang="fr-FR" sz="1600" b="1" dirty="0">
                <a:solidFill>
                  <a:srgbClr val="000000"/>
                </a:solidFill>
                <a:latin typeface="Baskerville Old Face" panose="02020602080505020303" pitchFamily="18" charset="0"/>
              </a:rPr>
              <a:t>enfant  </a:t>
            </a:r>
            <a:r>
              <a:rPr lang="fr-FR" sz="1600" b="1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 -   un  adulte</a:t>
            </a:r>
            <a:endParaRPr lang="ru-RU" sz="1200" b="1" dirty="0">
              <a:solidFill>
                <a:srgbClr val="0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757" y="575928"/>
            <a:ext cx="2438400" cy="2462784"/>
          </a:xfrm>
          <a:prstGeom prst="rect">
            <a:avLst/>
          </a:prstGeom>
        </p:spPr>
      </p:pic>
      <p:sp>
        <p:nvSpPr>
          <p:cNvPr id="8" name="Управляющая кнопка: назад 7">
            <a:hlinkClick r:id="rId3" action="ppaction://hlinksldjump" highlightClick="1"/>
          </p:cNvPr>
          <p:cNvSpPr/>
          <p:nvPr/>
        </p:nvSpPr>
        <p:spPr>
          <a:xfrm>
            <a:off x="2542621" y="2801720"/>
            <a:ext cx="337104" cy="288032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8263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2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2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8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8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6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3420" y="107955"/>
            <a:ext cx="5359443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30"/>
              </a:spcBef>
            </a:pPr>
            <a:r>
              <a:rPr lang="fr-FR" sz="2047" dirty="0" smtClean="0"/>
              <a:t>                 Une  journée  avec  le  sport    </a:t>
            </a:r>
            <a:endParaRPr sz="2047" dirty="0"/>
          </a:p>
        </p:txBody>
      </p:sp>
      <p:sp>
        <p:nvSpPr>
          <p:cNvPr id="16" name="TextBox 15"/>
          <p:cNvSpPr txBox="1"/>
          <p:nvPr/>
        </p:nvSpPr>
        <p:spPr>
          <a:xfrm>
            <a:off x="3524189" y="751279"/>
            <a:ext cx="205222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900" b="1" kern="0" spc="-33" dirty="0" smtClean="0">
                <a:solidFill>
                  <a:srgbClr val="FF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Questions:  </a:t>
            </a:r>
            <a:r>
              <a:rPr lang="en-US" sz="900" kern="0" spc="-33" dirty="0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Qui  </a:t>
            </a:r>
            <a:r>
              <a:rPr lang="en-US" sz="900" kern="0" spc="-33" dirty="0" err="1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parle</a:t>
            </a:r>
            <a:r>
              <a:rPr lang="en-US" sz="900" kern="0" spc="-33" dirty="0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?  Elle  </a:t>
            </a:r>
            <a:r>
              <a:rPr lang="en-US" sz="900" kern="0" spc="-33" dirty="0" err="1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s’appelle</a:t>
            </a:r>
            <a:r>
              <a:rPr lang="en-US" sz="900" kern="0" spc="-33" dirty="0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comment?  Elle  a  </a:t>
            </a:r>
            <a:r>
              <a:rPr lang="en-US" sz="900" kern="0" spc="-33" dirty="0" err="1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quel</a:t>
            </a:r>
            <a:r>
              <a:rPr lang="en-US" sz="900" kern="0" spc="-33" dirty="0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900" kern="0" spc="-33" dirty="0" err="1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âge</a:t>
            </a:r>
            <a:r>
              <a:rPr lang="en-US" sz="900" kern="0" spc="-33" dirty="0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?  </a:t>
            </a:r>
            <a:r>
              <a:rPr lang="en-US" sz="900" kern="0" spc="-33" dirty="0" err="1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Quelle</a:t>
            </a:r>
            <a:r>
              <a:rPr lang="en-US" sz="900" kern="0" spc="-33" dirty="0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900" kern="0" spc="-33" dirty="0" err="1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est</a:t>
            </a:r>
            <a:r>
              <a:rPr lang="en-US" sz="900" kern="0" spc="-33" dirty="0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900" kern="0" spc="-33" dirty="0" err="1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sa</a:t>
            </a:r>
            <a:r>
              <a:rPr lang="en-US" sz="900" kern="0" spc="-33" dirty="0" smtClean="0">
                <a:solidFill>
                  <a:srgbClr val="57565A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profession?</a:t>
            </a:r>
            <a:endParaRPr kumimoji="0" lang="en-US" sz="900" i="0" u="none" strike="noStrike" kern="0" cap="none" spc="-33" normalizeH="0" baseline="0" noProof="0" dirty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Baskerville Old Face" panose="020206020805050203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27797" y="1268564"/>
            <a:ext cx="17355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000" b="1" kern="0" spc="-33" noProof="0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Dites</a:t>
            </a:r>
            <a:r>
              <a:rPr lang="en-US" sz="1000" b="1" kern="0" spc="-33" noProof="0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:  </a:t>
            </a:r>
            <a:r>
              <a:rPr lang="en-US" sz="900" kern="0" spc="-33" noProof="0" dirty="0" smtClean="0">
                <a:latin typeface="Baskerville Old Face" panose="02020602080505020303" pitchFamily="18" charset="0"/>
              </a:rPr>
              <a:t>Comment  </a:t>
            </a:r>
            <a:r>
              <a:rPr lang="en-US" sz="900" kern="0" spc="-33" noProof="0" dirty="0" err="1" smtClean="0">
                <a:latin typeface="Baskerville Old Face" panose="02020602080505020303" pitchFamily="18" charset="0"/>
              </a:rPr>
              <a:t>Narguiza</a:t>
            </a:r>
            <a:r>
              <a:rPr lang="en-US" sz="900" kern="0" spc="-33" noProof="0" dirty="0" smtClean="0">
                <a:latin typeface="Baskerville Old Face" panose="02020602080505020303" pitchFamily="18" charset="0"/>
              </a:rPr>
              <a:t>  </a:t>
            </a:r>
            <a:r>
              <a:rPr lang="en-US" sz="900" kern="0" spc="-33" noProof="0" dirty="0" err="1" smtClean="0">
                <a:latin typeface="Baskerville Old Face" panose="02020602080505020303" pitchFamily="18" charset="0"/>
              </a:rPr>
              <a:t>reste</a:t>
            </a:r>
            <a:r>
              <a:rPr lang="en-US" sz="900" kern="0" spc="-33" noProof="0" dirty="0" smtClean="0">
                <a:latin typeface="Baskerville Old Face" panose="02020602080505020303" pitchFamily="18" charset="0"/>
              </a:rPr>
              <a:t>  </a:t>
            </a:r>
            <a:r>
              <a:rPr lang="en-US" sz="900" kern="0" spc="-33" noProof="0" dirty="0" err="1" smtClean="0">
                <a:latin typeface="Baskerville Old Face" panose="02020602080505020303" pitchFamily="18" charset="0"/>
              </a:rPr>
              <a:t>tranquille</a:t>
            </a:r>
            <a:r>
              <a:rPr lang="en-US" sz="900" kern="0" spc="-33" noProof="0" dirty="0" smtClean="0">
                <a:latin typeface="Baskerville Old Face" panose="02020602080505020303" pitchFamily="18" charset="0"/>
              </a:rPr>
              <a:t>  après  </a:t>
            </a:r>
            <a:r>
              <a:rPr lang="en-US" sz="900" kern="0" spc="-33" noProof="0" dirty="0" err="1" smtClean="0">
                <a:latin typeface="Baskerville Old Face" panose="02020602080505020303" pitchFamily="18" charset="0"/>
              </a:rPr>
              <a:t>une</a:t>
            </a:r>
            <a:r>
              <a:rPr lang="en-US" sz="900" kern="0" spc="-33" noProof="0" dirty="0" smtClean="0">
                <a:latin typeface="Baskerville Old Face" panose="02020602080505020303" pitchFamily="18" charset="0"/>
              </a:rPr>
              <a:t>  </a:t>
            </a:r>
            <a:r>
              <a:rPr lang="en-US" sz="900" kern="0" spc="-33" noProof="0" dirty="0" err="1" smtClean="0">
                <a:latin typeface="Baskerville Old Face" panose="02020602080505020303" pitchFamily="18" charset="0"/>
              </a:rPr>
              <a:t>journée</a:t>
            </a:r>
            <a:r>
              <a:rPr lang="en-US" sz="900" kern="0" spc="-33" noProof="0" dirty="0" smtClean="0">
                <a:latin typeface="Baskerville Old Face" panose="02020602080505020303" pitchFamily="18" charset="0"/>
              </a:rPr>
              <a:t>  </a:t>
            </a:r>
            <a:r>
              <a:rPr lang="en-US" sz="900" kern="0" spc="-33" noProof="0" dirty="0" err="1" smtClean="0">
                <a:latin typeface="Baskerville Old Face" panose="02020602080505020303" pitchFamily="18" charset="0"/>
              </a:rPr>
              <a:t>difficile</a:t>
            </a:r>
            <a:r>
              <a:rPr lang="en-US" sz="900" kern="0" spc="-33" noProof="0" dirty="0" smtClean="0">
                <a:latin typeface="Baskerville Old Face" panose="02020602080505020303" pitchFamily="18" charset="0"/>
              </a:rPr>
              <a:t>?</a:t>
            </a:r>
            <a:endParaRPr kumimoji="0" lang="en-US" sz="90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Baskerville Old Face" panose="02020602080505020303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27797" y="1785849"/>
            <a:ext cx="204862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900" kern="0" spc="-33" dirty="0" err="1" smtClean="0">
                <a:latin typeface="Baskerville Old Face" panose="02020602080505020303" pitchFamily="18" charset="0"/>
              </a:rPr>
              <a:t>Qu’est-ce</a:t>
            </a:r>
            <a:r>
              <a:rPr lang="en-US" sz="900" kern="0" spc="-33" dirty="0" smtClean="0">
                <a:latin typeface="Baskerville Old Face" panose="02020602080505020303" pitchFamily="18" charset="0"/>
              </a:rPr>
              <a:t>  qui  </a:t>
            </a:r>
            <a:r>
              <a:rPr lang="en-US" sz="900" kern="0" spc="-33" dirty="0" err="1" smtClean="0">
                <a:latin typeface="Baskerville Old Face" panose="02020602080505020303" pitchFamily="18" charset="0"/>
              </a:rPr>
              <a:t>est</a:t>
            </a:r>
            <a:r>
              <a:rPr lang="en-US" sz="900" kern="0" spc="-33" dirty="0" smtClean="0">
                <a:latin typeface="Baskerville Old Face" panose="02020602080505020303" pitchFamily="18" charset="0"/>
              </a:rPr>
              <a:t>  </a:t>
            </a:r>
            <a:r>
              <a:rPr lang="en-US" sz="900" kern="0" spc="-33" dirty="0" err="1" smtClean="0">
                <a:latin typeface="Baskerville Old Face" panose="02020602080505020303" pitchFamily="18" charset="0"/>
              </a:rPr>
              <a:t>bien</a:t>
            </a:r>
            <a:r>
              <a:rPr lang="en-US" sz="900" kern="0" spc="-33" dirty="0" smtClean="0">
                <a:latin typeface="Baskerville Old Face" panose="02020602080505020303" pitchFamily="18" charset="0"/>
              </a:rPr>
              <a:t>  pour  </a:t>
            </a:r>
            <a:r>
              <a:rPr lang="en-US" sz="900" kern="0" spc="-33" dirty="0" err="1" smtClean="0">
                <a:latin typeface="Baskerville Old Face" panose="02020602080505020303" pitchFamily="18" charset="0"/>
              </a:rPr>
              <a:t>votre</a:t>
            </a:r>
            <a:r>
              <a:rPr lang="en-US" sz="900" kern="0" spc="-33" dirty="0" smtClean="0">
                <a:latin typeface="Baskerville Old Face" panose="02020602080505020303" pitchFamily="18" charset="0"/>
              </a:rPr>
              <a:t>  santé:  le  sport,  le  voyage,  le  travail  aux  champs/au  </a:t>
            </a:r>
            <a:r>
              <a:rPr lang="en-US" sz="900" kern="0" spc="-33" dirty="0" err="1" smtClean="0">
                <a:latin typeface="Baskerville Old Face" panose="02020602080505020303" pitchFamily="18" charset="0"/>
              </a:rPr>
              <a:t>potager</a:t>
            </a:r>
            <a:r>
              <a:rPr lang="en-US" sz="900" kern="0" spc="-33" dirty="0" smtClean="0">
                <a:latin typeface="Baskerville Old Face" panose="02020602080505020303" pitchFamily="18" charset="0"/>
              </a:rPr>
              <a:t>, la  lecture,  …</a:t>
            </a:r>
            <a:r>
              <a:rPr lang="en-US" sz="900" kern="0" dirty="0"/>
              <a:t> </a:t>
            </a:r>
            <a:r>
              <a:rPr lang="en-US" sz="900" kern="0" dirty="0" smtClean="0"/>
              <a:t>?</a:t>
            </a:r>
            <a:r>
              <a:rPr kumimoji="0" lang="en-US" sz="90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 </a:t>
            </a:r>
          </a:p>
        </p:txBody>
      </p:sp>
      <p:cxnSp>
        <p:nvCxnSpPr>
          <p:cNvPr id="20" name="Straight Connector 9"/>
          <p:cNvCxnSpPr/>
          <p:nvPr/>
        </p:nvCxnSpPr>
        <p:spPr>
          <a:xfrm>
            <a:off x="2777676" y="747999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3032799" y="779948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>
            <a:hlinkClick r:id="rId2" action="ppaction://hlinksldjump"/>
          </p:cNvPr>
          <p:cNvSpPr/>
          <p:nvPr/>
        </p:nvSpPr>
        <p:spPr>
          <a:xfrm>
            <a:off x="3032799" y="1297233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23" name="Oval 14">
            <a:hlinkClick r:id="rId3" action="ppaction://hlinksldjump"/>
          </p:cNvPr>
          <p:cNvSpPr/>
          <p:nvPr/>
        </p:nvSpPr>
        <p:spPr>
          <a:xfrm>
            <a:off x="3032799" y="1814518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3</a:t>
            </a:r>
          </a:p>
        </p:txBody>
      </p:sp>
      <p:sp>
        <p:nvSpPr>
          <p:cNvPr id="24" name="Oval 15">
            <a:hlinkClick r:id="rId4" action="ppaction://hlinksldjump"/>
          </p:cNvPr>
          <p:cNvSpPr/>
          <p:nvPr/>
        </p:nvSpPr>
        <p:spPr>
          <a:xfrm>
            <a:off x="3032799" y="2331803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59218" y="2376128"/>
            <a:ext cx="2064989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Trouvez  l’antonyme:  </a:t>
            </a:r>
            <a:r>
              <a:rPr lang="fr-FR" sz="900" dirty="0" smtClean="0">
                <a:latin typeface="Baskerville Old Face" panose="02020602080505020303" pitchFamily="18" charset="0"/>
              </a:rPr>
              <a:t>aimer,  devant,  </a:t>
            </a:r>
          </a:p>
          <a:p>
            <a:r>
              <a:rPr lang="fr-FR" sz="900" dirty="0" smtClean="0">
                <a:latin typeface="Baskerville Old Face" panose="02020602080505020303" pitchFamily="18" charset="0"/>
              </a:rPr>
              <a:t>aller,  souvent,  la  santé  </a:t>
            </a:r>
            <a:endParaRPr lang="ru-RU" sz="9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33" y="569966"/>
            <a:ext cx="2375669" cy="845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25" y="1315868"/>
            <a:ext cx="1295871" cy="1780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Управляющая кнопка: назад 17">
            <a:hlinkClick r:id="rId7" action="ppaction://hlinksldjump" highlightClick="1"/>
          </p:cNvPr>
          <p:cNvSpPr/>
          <p:nvPr/>
        </p:nvSpPr>
        <p:spPr>
          <a:xfrm flipH="1">
            <a:off x="2663668" y="2801720"/>
            <a:ext cx="337104" cy="288032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377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1800"/>
                                </p:stCondLst>
                                <p:childTnLst>
                                  <p:par>
                                    <p:cTn id="3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1800"/>
                                </p:stCondLst>
                                <p:childTnLst>
                                  <p:par>
                                    <p:cTn id="3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7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3420" y="107955"/>
            <a:ext cx="5107085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fr-FR" sz="2047" dirty="0" smtClean="0"/>
              <a:t>Vérifiez  </a:t>
            </a:r>
            <a:r>
              <a:rPr lang="fr-FR" sz="2047" dirty="0"/>
              <a:t>vos  réponses: </a:t>
            </a:r>
            <a:endParaRPr sz="2047" dirty="0"/>
          </a:p>
        </p:txBody>
      </p:sp>
      <p:sp>
        <p:nvSpPr>
          <p:cNvPr id="16" name="TextBox 15"/>
          <p:cNvSpPr txBox="1"/>
          <p:nvPr/>
        </p:nvSpPr>
        <p:spPr>
          <a:xfrm>
            <a:off x="801361" y="683940"/>
            <a:ext cx="3482520" cy="2390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Questions:</a:t>
            </a:r>
          </a:p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Qui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parle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?  -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C’est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une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jeune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fille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qui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parle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Elle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s’appelle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comment? – Elle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s’appelle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Narguiza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Elle  a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quel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âge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? -  Elle  a   ans.</a:t>
            </a:r>
          </a:p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Quelle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est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sa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profession? – Elle 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est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800" b="1" kern="0" spc="-33" dirty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gymnaste</a:t>
            </a:r>
            <a:r>
              <a:rPr lang="en-US" sz="18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kumimoji="0" lang="en-US" sz="1800" b="1" i="0" u="none" strike="noStrike" kern="0" cap="none" spc="-33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skerville Old Face" panose="020206020805050203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Oval 11"/>
          <p:cNvSpPr/>
          <p:nvPr/>
        </p:nvSpPr>
        <p:spPr>
          <a:xfrm>
            <a:off x="359445" y="683940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703" b="90000" l="9954" r="899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856" t="7582" r="12681" b="10492"/>
          <a:stretch/>
        </p:blipFill>
        <p:spPr>
          <a:xfrm>
            <a:off x="4355889" y="755948"/>
            <a:ext cx="1041666" cy="2003608"/>
          </a:xfrm>
          <a:prstGeom prst="rect">
            <a:avLst/>
          </a:prstGeom>
        </p:spPr>
      </p:pic>
      <p:sp>
        <p:nvSpPr>
          <p:cNvPr id="8" name="Управляющая кнопка: назад 7">
            <a:hlinkClick r:id="rId4" action="ppaction://hlinksldjump" highlightClick="1"/>
          </p:cNvPr>
          <p:cNvSpPr/>
          <p:nvPr/>
        </p:nvSpPr>
        <p:spPr>
          <a:xfrm>
            <a:off x="2542621" y="2801720"/>
            <a:ext cx="337104" cy="288032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784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21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21" grpId="0" animBg="1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3420" y="107955"/>
            <a:ext cx="5107085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30"/>
              </a:spcBef>
            </a:pPr>
            <a:r>
              <a:rPr lang="fr-FR" sz="2047" dirty="0" smtClean="0"/>
              <a:t>                 Vérifiez  </a:t>
            </a:r>
            <a:r>
              <a:rPr lang="fr-FR" sz="2047" dirty="0"/>
              <a:t>vos  réponses: </a:t>
            </a:r>
            <a:endParaRPr sz="2047" dirty="0"/>
          </a:p>
        </p:txBody>
      </p:sp>
      <p:sp>
        <p:nvSpPr>
          <p:cNvPr id="12" name="Oval 13"/>
          <p:cNvSpPr/>
          <p:nvPr/>
        </p:nvSpPr>
        <p:spPr>
          <a:xfrm>
            <a:off x="323441" y="791952"/>
            <a:ext cx="533215" cy="497211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71048" y="791952"/>
            <a:ext cx="4275476" cy="1656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575936">
              <a:spcAft>
                <a:spcPts val="94"/>
              </a:spcAft>
              <a:defRPr/>
            </a:pPr>
            <a:r>
              <a:rPr lang="en-US" sz="24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Dites</a:t>
            </a:r>
            <a:r>
              <a:rPr lang="en-US" sz="24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:  </a:t>
            </a:r>
            <a:endParaRPr lang="en-US" sz="2400" b="1" kern="0" spc="-33" dirty="0" smtClean="0">
              <a:solidFill>
                <a:srgbClr val="000000"/>
              </a:solidFill>
              <a:latin typeface="Baskerville Old Face" panose="02020602080505020303" pitchFamily="18" charset="0"/>
            </a:endParaRPr>
          </a:p>
          <a:p>
            <a:pPr defTabSz="575936">
              <a:spcAft>
                <a:spcPts val="94"/>
              </a:spcAft>
              <a:defRPr/>
            </a:pPr>
            <a:r>
              <a:rPr lang="en-US" sz="20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Comment  </a:t>
            </a:r>
            <a:r>
              <a:rPr lang="en-US" sz="20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Narguiza</a:t>
            </a:r>
            <a:r>
              <a:rPr lang="en-US" sz="20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20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reste</a:t>
            </a:r>
            <a:r>
              <a:rPr lang="en-US" sz="20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20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tranquille</a:t>
            </a:r>
            <a:r>
              <a:rPr lang="en-US" sz="20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après  </a:t>
            </a:r>
            <a:r>
              <a:rPr lang="en-US" sz="20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une</a:t>
            </a:r>
            <a:r>
              <a:rPr lang="en-US" sz="20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20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journée</a:t>
            </a:r>
            <a:r>
              <a:rPr lang="en-US" sz="2000" b="1" kern="0" spc="-33" dirty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2000" b="1" kern="0" spc="-33" dirty="0" err="1">
                <a:solidFill>
                  <a:srgbClr val="000000"/>
                </a:solidFill>
                <a:latin typeface="Baskerville Old Face" panose="02020602080505020303" pitchFamily="18" charset="0"/>
              </a:rPr>
              <a:t>difficile</a:t>
            </a:r>
            <a:r>
              <a:rPr lang="en-US" sz="20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?  -  Elle  </a:t>
            </a:r>
            <a:r>
              <a:rPr lang="en-US" sz="20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reste</a:t>
            </a:r>
            <a:r>
              <a:rPr lang="en-US" sz="20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20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devant</a:t>
            </a:r>
            <a:r>
              <a:rPr lang="en-US" sz="20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la  </a:t>
            </a:r>
            <a:r>
              <a:rPr lang="en-US" sz="20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télé</a:t>
            </a:r>
            <a:r>
              <a:rPr lang="en-US" sz="20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20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ou</a:t>
            </a:r>
            <a:r>
              <a:rPr lang="en-US" sz="20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sz="20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elle</a:t>
            </a:r>
            <a:r>
              <a:rPr lang="en-US" sz="20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  lit  des  </a:t>
            </a:r>
            <a:r>
              <a:rPr lang="en-US" sz="2000" b="1" kern="0" spc="-33" dirty="0" err="1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livres</a:t>
            </a:r>
            <a:r>
              <a:rPr lang="en-US" sz="2000" b="1" kern="0" spc="-33" dirty="0" smtClean="0">
                <a:solidFill>
                  <a:srgbClr val="000000"/>
                </a:solidFill>
                <a:latin typeface="Baskerville Old Face" panose="02020602080505020303" pitchFamily="18" charset="0"/>
              </a:rPr>
              <a:t>.</a:t>
            </a:r>
            <a:endParaRPr lang="en-US" sz="2000" b="1" kern="0" dirty="0">
              <a:solidFill>
                <a:srgbClr val="000000"/>
              </a:solidFill>
              <a:latin typeface="Baskerville Old Face" panose="02020602080505020303" pitchFamily="18" charset="0"/>
            </a:endParaRPr>
          </a:p>
          <a:p>
            <a:pPr lvl="0" defTabSz="575936">
              <a:spcAft>
                <a:spcPts val="94"/>
              </a:spcAft>
              <a:defRPr/>
            </a:pPr>
            <a:endParaRPr lang="en-US" sz="1600" kern="0" dirty="0">
              <a:latin typeface="Baskerville Old Face" panose="02020602080505020303" pitchFamily="18" charset="0"/>
            </a:endParaRPr>
          </a:p>
        </p:txBody>
      </p:sp>
      <p:sp>
        <p:nvSpPr>
          <p:cNvPr id="14" name="Управляющая кнопка: назад 13">
            <a:hlinkClick r:id="rId2" action="ppaction://hlinksldjump" highlightClick="1"/>
          </p:cNvPr>
          <p:cNvSpPr/>
          <p:nvPr/>
        </p:nvSpPr>
        <p:spPr>
          <a:xfrm>
            <a:off x="2542621" y="2801720"/>
            <a:ext cx="337104" cy="288032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967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4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 animBg="1"/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4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 animBg="1"/>
          <p:bldP spid="5" grpId="0"/>
        </p:bld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151254</TotalTime>
  <Words>1500</Words>
  <Application>Microsoft Office PowerPoint</Application>
  <PresentationFormat>Произвольный</PresentationFormat>
  <Paragraphs>238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33</vt:i4>
      </vt:variant>
    </vt:vector>
  </HeadingPairs>
  <TitlesOfParts>
    <vt:vector size="43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Français</vt:lpstr>
      <vt:lpstr>         Une  journée  avec  le  sport  </vt:lpstr>
      <vt:lpstr>                   Vérifiez  vos  réponses: </vt:lpstr>
      <vt:lpstr>                Vérifiez  vos  réponses: </vt:lpstr>
      <vt:lpstr>Vérifiez  vos  réponses: </vt:lpstr>
      <vt:lpstr>                Vérifiez  vos  réponses:  </vt:lpstr>
      <vt:lpstr>                 Une  journée  avec  le  sport    </vt:lpstr>
      <vt:lpstr>Vérifiez  vos  réponses: </vt:lpstr>
      <vt:lpstr>                 Vérifiez  vos  réponses: </vt:lpstr>
      <vt:lpstr>              Vérifiez  vos  réponses: </vt:lpstr>
      <vt:lpstr>                       Vérifiez  vos  réponses:  </vt:lpstr>
      <vt:lpstr>            Une  journée  avec  le  sport  </vt:lpstr>
      <vt:lpstr>                   Vérifiez  vos  réponses: </vt:lpstr>
      <vt:lpstr>                     Vérifiez  vos  réponses: </vt:lpstr>
      <vt:lpstr>                    Vérifiez  vos  réponses: </vt:lpstr>
      <vt:lpstr>                Vérifiez  vos  réponses:  </vt:lpstr>
      <vt:lpstr>             Une  journée  avec  le  sport  </vt:lpstr>
      <vt:lpstr>                     Vérifiez  vos  réponses: </vt:lpstr>
      <vt:lpstr>                     Vérifiez  vos  réponses: </vt:lpstr>
      <vt:lpstr>                Vérifiez  vos  réponses: </vt:lpstr>
      <vt:lpstr>                       Vérifiez  vos  réponses:  </vt:lpstr>
      <vt:lpstr>       Une  journée  avec  le  sport  </vt:lpstr>
      <vt:lpstr>              Vérifiez  vos  réponses: </vt:lpstr>
      <vt:lpstr>                   Vérifiez  vos  réponses: </vt:lpstr>
      <vt:lpstr>                    Vérifiez  vos  réponses: </vt:lpstr>
      <vt:lpstr>                Vérifiez  vos  réponses:  </vt:lpstr>
      <vt:lpstr>             Une  journée  avec  le  sport  </vt:lpstr>
      <vt:lpstr>             Vérifiez  vos  réponses: </vt:lpstr>
      <vt:lpstr>                   Vérifiez  vos  réponses: </vt:lpstr>
      <vt:lpstr>                    Vérifiez  vos  réponses: </vt:lpstr>
      <vt:lpstr>                     Vérifiez  vos  réponses:  </vt:lpstr>
      <vt:lpstr>Devoir:  Activités  (p. 41)</vt:lpstr>
      <vt:lpstr>      Merci  pour  votre  attention!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Admin</cp:lastModifiedBy>
  <cp:revision>1481</cp:revision>
  <dcterms:created xsi:type="dcterms:W3CDTF">2014-10-08T23:03:32Z</dcterms:created>
  <dcterms:modified xsi:type="dcterms:W3CDTF">2020-09-25T17:52:47Z</dcterms:modified>
</cp:coreProperties>
</file>