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4"/>
  </p:notesMasterIdLst>
  <p:sldIdLst>
    <p:sldId id="1356" r:id="rId11"/>
    <p:sldId id="1402" r:id="rId12"/>
    <p:sldId id="1420" r:id="rId13"/>
    <p:sldId id="1421" r:id="rId14"/>
    <p:sldId id="1422" r:id="rId15"/>
    <p:sldId id="1423" r:id="rId16"/>
    <p:sldId id="1414" r:id="rId17"/>
    <p:sldId id="1424" r:id="rId18"/>
    <p:sldId id="1425" r:id="rId19"/>
    <p:sldId id="1426" r:id="rId20"/>
    <p:sldId id="1427" r:id="rId21"/>
    <p:sldId id="1415" r:id="rId22"/>
    <p:sldId id="1428" r:id="rId23"/>
    <p:sldId id="1429" r:id="rId24"/>
    <p:sldId id="1430" r:id="rId25"/>
    <p:sldId id="1431" r:id="rId26"/>
    <p:sldId id="1416" r:id="rId27"/>
    <p:sldId id="1435" r:id="rId28"/>
    <p:sldId id="1432" r:id="rId29"/>
    <p:sldId id="1433" r:id="rId30"/>
    <p:sldId id="1434" r:id="rId31"/>
    <p:sldId id="1417" r:id="rId32"/>
    <p:sldId id="1436" r:id="rId33"/>
    <p:sldId id="1437" r:id="rId34"/>
    <p:sldId id="1438" r:id="rId35"/>
    <p:sldId id="1439" r:id="rId36"/>
    <p:sldId id="1418" r:id="rId37"/>
    <p:sldId id="1440" r:id="rId38"/>
    <p:sldId id="1441" r:id="rId39"/>
    <p:sldId id="1442" r:id="rId40"/>
    <p:sldId id="1443" r:id="rId41"/>
    <p:sldId id="1419" r:id="rId42"/>
    <p:sldId id="1399" r:id="rId4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20"/>
            <p14:sldId id="1421"/>
            <p14:sldId id="1422"/>
            <p14:sldId id="1423"/>
            <p14:sldId id="1414"/>
            <p14:sldId id="1424"/>
            <p14:sldId id="1425"/>
            <p14:sldId id="1426"/>
            <p14:sldId id="1427"/>
            <p14:sldId id="1415"/>
            <p14:sldId id="1428"/>
            <p14:sldId id="1429"/>
            <p14:sldId id="1430"/>
            <p14:sldId id="1431"/>
            <p14:sldId id="1416"/>
            <p14:sldId id="1435"/>
            <p14:sldId id="1432"/>
            <p14:sldId id="1433"/>
            <p14:sldId id="1434"/>
            <p14:sldId id="1417"/>
            <p14:sldId id="1436"/>
            <p14:sldId id="1437"/>
            <p14:sldId id="1438"/>
            <p14:sldId id="1439"/>
            <p14:sldId id="1418"/>
            <p14:sldId id="1440"/>
            <p14:sldId id="1441"/>
            <p14:sldId id="1442"/>
            <p14:sldId id="1443"/>
            <p14:sldId id="1419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40" d="100"/>
          <a:sy n="140" d="100"/>
        </p:scale>
        <p:origin x="-810" y="-10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9.xml"/><Relationship Id="rId7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9.xml"/><Relationship Id="rId7" Type="http://schemas.openxmlformats.org/officeDocument/2006/relationships/image" Target="../media/image2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491253" cy="132213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journée  avec  le  sport</a:t>
            </a:r>
            <a:endParaRPr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2335">
              <a:lnSpc>
                <a:spcPts val="1961"/>
              </a:lnSpc>
            </a:pPr>
            <a:endParaRPr sz="1747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8226" y="227770"/>
            <a:ext cx="68003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>
              <a:spcBef>
                <a:spcPts val="95"/>
              </a:spcBef>
            </a:pPr>
            <a:r>
              <a:rPr lang="ru-RU" sz="1700" spc="-5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</a:p>
          <a:p>
            <a:pPr algn="ctr">
              <a:spcBef>
                <a:spcPts val="95"/>
              </a:spcBef>
            </a:pPr>
            <a:r>
              <a:rPr lang="en-US" sz="1700" spc="-5" dirty="0" err="1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8869" y="330420"/>
            <a:ext cx="6093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endParaRPr sz="2247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01" y="1435934"/>
            <a:ext cx="1870137" cy="12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8226" y="239651"/>
            <a:ext cx="68003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</a:t>
            </a:r>
            <a:r>
              <a:rPr lang="fr-FR" sz="2047" dirty="0" smtClean="0"/>
              <a:t>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539465" y="82795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25" y="843847"/>
            <a:ext cx="3204356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Qu’est-ce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qui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est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bien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pour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votre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santé:  le  sport,  le  voyage,  le  travail  aux  champs/au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potager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 lecture,  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…</a:t>
            </a:r>
            <a:r>
              <a:rPr lang="en-US" sz="1800" b="1" kern="0" dirty="0" smtClean="0">
                <a:solidFill>
                  <a:srgbClr val="000000"/>
                </a:solidFill>
              </a:rPr>
              <a:t>?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Je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pense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c’est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le  sport  qui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bien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pour  </a:t>
            </a:r>
            <a:r>
              <a:rPr lang="en-US" sz="18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notre</a:t>
            </a:r>
            <a:r>
              <a:rPr lang="en-US" sz="18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santé.</a:t>
            </a: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" b="100000" l="8516" r="50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0" r="50000"/>
          <a:stretch/>
        </p:blipFill>
        <p:spPr>
          <a:xfrm flipH="1">
            <a:off x="4067857" y="699202"/>
            <a:ext cx="1362531" cy="1928325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       Vérifiez  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143421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6585" y="755948"/>
            <a:ext cx="31094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Trouvez  l’antonyme:  </a:t>
            </a:r>
            <a:endParaRPr lang="fr-FR" sz="1800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aimer               ≠    détester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devant              ≠    derrière 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aller                  ≠    venir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souvent             ≠    parfois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l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  santé            ≠    la  maladie</a:t>
            </a:r>
            <a:endParaRPr lang="ru-RU" sz="1600" b="1" dirty="0">
              <a:solidFill>
                <a:srgbClr val="000000"/>
              </a:solidFill>
            </a:endParaRPr>
          </a:p>
          <a:p>
            <a:endParaRPr lang="ru-RU" sz="1200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909468"/>
            <a:ext cx="2149044" cy="12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Une  journée  avec  le  sport 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Il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Il  a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b="1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1000" b="1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173553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spc="-33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05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1000" b="1" kern="0" spc="-33" dirty="0" err="1" smtClean="0">
                <a:latin typeface="Baskerville Old Face" panose="02020602080505020303" pitchFamily="18" charset="0"/>
              </a:rPr>
              <a:t>l’hygiène</a:t>
            </a:r>
            <a:r>
              <a:rPr lang="en-US" sz="1000" b="1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1000" b="1" kern="0" spc="-33" dirty="0" err="1" smtClean="0">
                <a:latin typeface="Baskerville Old Face" panose="02020602080505020303" pitchFamily="18" charset="0"/>
              </a:rPr>
              <a:t>personnelle</a:t>
            </a:r>
            <a:r>
              <a:rPr lang="en-US" sz="1000" b="1" kern="0" spc="-33" dirty="0" smtClean="0">
                <a:latin typeface="Baskerville Old Face" panose="02020602080505020303" pitchFamily="18" charset="0"/>
              </a:rPr>
              <a:t>,  </a:t>
            </a:r>
            <a:r>
              <a:rPr lang="en-US" sz="1000" b="1" kern="0" spc="-33" dirty="0" err="1" smtClean="0">
                <a:latin typeface="Baskerville Old Face" panose="02020602080505020303" pitchFamily="18" charset="0"/>
              </a:rPr>
              <a:t>briller</a:t>
            </a:r>
            <a:r>
              <a:rPr lang="en-US" sz="1000" b="1" kern="0" spc="-33" dirty="0" smtClean="0">
                <a:latin typeface="Baskerville Old Face" panose="02020602080505020303" pitchFamily="18" charset="0"/>
              </a:rPr>
              <a:t>,  </a:t>
            </a:r>
            <a:r>
              <a:rPr lang="en-US" sz="1000" b="1" kern="0" spc="-33" dirty="0" err="1" smtClean="0">
                <a:latin typeface="Baskerville Old Face" panose="02020602080505020303" pitchFamily="18" charset="0"/>
              </a:rPr>
              <a:t>mettre</a:t>
            </a:r>
            <a:r>
              <a:rPr lang="en-US" sz="1000" b="1" kern="0" spc="-33" dirty="0" smtClean="0">
                <a:latin typeface="Baskerville Old Face" panose="02020602080505020303" pitchFamily="18" charset="0"/>
              </a:rPr>
              <a:t>  beaucoup  de  temps 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1735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1000" b="1" kern="0" spc="-33" noProof="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l’hygiène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principal  pour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 </a:t>
            </a:r>
            <a:r>
              <a:rPr lang="en-US" sz="8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8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mettez</a:t>
            </a:r>
            <a:r>
              <a:rPr lang="en-US" sz="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beaucoup  de  temps  pour  </a:t>
            </a:r>
            <a:r>
              <a:rPr lang="en-US" sz="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votre</a:t>
            </a:r>
            <a:r>
              <a:rPr lang="en-US" sz="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hygiène</a:t>
            </a:r>
            <a:r>
              <a:rPr lang="en-US" sz="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9218" y="2376128"/>
            <a:ext cx="19928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l’antonyme:  </a:t>
            </a:r>
            <a:r>
              <a:rPr lang="fr-FR" sz="900" b="1" dirty="0" smtClean="0">
                <a:latin typeface="Baskerville Old Face" panose="02020602080505020303" pitchFamily="18" charset="0"/>
              </a:rPr>
              <a:t>le  jour,  avec  </a:t>
            </a:r>
          </a:p>
          <a:p>
            <a:r>
              <a:rPr lang="fr-FR" sz="900" b="1" dirty="0" smtClean="0">
                <a:latin typeface="Baskerville Old Face" panose="02020602080505020303" pitchFamily="18" charset="0"/>
              </a:rPr>
              <a:t>bien,  dernier,  contre   </a:t>
            </a:r>
            <a:endParaRPr lang="ru-RU" sz="9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2376128"/>
            <a:ext cx="2376264" cy="7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0" y="587708"/>
            <a:ext cx="1148568" cy="17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 flipH="1">
            <a:off x="2695695" y="2827622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346381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-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C’est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un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homme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qui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Il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– Il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Botir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Il  a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-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a  45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 –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informaticien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6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 bwMode="auto">
          <a:xfrm>
            <a:off x="4101937" y="766361"/>
            <a:ext cx="1406080" cy="20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8" y="791952"/>
            <a:ext cx="4275476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800" b="1" kern="0" spc="-33" dirty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endParaRPr lang="en-US" sz="1800" b="1" kern="0" spc="-33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l’hygiène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shaxsiy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gigiyena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briller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                         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charaqlamoq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mettre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beaucoup  de  temps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ko’p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vaqt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sarf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qilmoq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ko’p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vaqtini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bag’ishlamoq</a:t>
            </a:r>
            <a:endParaRPr lang="en-US" sz="16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14" name="Управляющая кнопка: назад 13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539465" y="82795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25" y="843847"/>
            <a:ext cx="4170980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000" b="1" kern="0" spc="-33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2000" b="1" kern="0" spc="-33" dirty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endParaRPr lang="en-US" sz="2000" b="1" kern="0" spc="-33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l’hygiène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est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principal  pour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? 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l’hygiène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principal  pour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mettez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beaucoup  de  temps  pour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votre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hygiène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Mais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je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mets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assez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de  temps  pour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hygiène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 </a:t>
            </a:r>
            <a:endParaRPr lang="en-US" sz="1600" b="1" kern="0" dirty="0">
              <a:solidFill>
                <a:srgbClr val="000000"/>
              </a:solidFill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</a:t>
            </a:r>
            <a:r>
              <a:rPr lang="fr-FR" sz="2047" dirty="0" smtClean="0"/>
              <a:t>Vérifiez  </a:t>
            </a:r>
            <a:r>
              <a:rPr lang="fr-FR" sz="2047" dirty="0" smtClean="0"/>
              <a:t>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395449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300" y="755948"/>
            <a:ext cx="24534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l’antonyme:  </a:t>
            </a:r>
            <a:endParaRPr lang="fr-FR" sz="14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l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  jour              ≠   la  nuit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a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vec                  ≠   sans 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bien                   ≠   mal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dernier              ≠    premier            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c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ontre                ≠   pour</a:t>
            </a:r>
            <a:endParaRPr lang="ru-RU" sz="1600" b="1" dirty="0">
              <a:solidFill>
                <a:srgbClr val="000000"/>
              </a:solidFill>
            </a:endParaRPr>
          </a:p>
          <a:p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683940"/>
            <a:ext cx="1791072" cy="2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Une  journée  avec  le  sport 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Il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Il  a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9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20486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0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l’entraîneur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la  natation,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une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piscine,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nager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une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compétition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emmener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</a:t>
            </a:r>
            <a:endParaRPr kumimoji="0" lang="en-US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1735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1000" b="1" kern="0" spc="-33" noProof="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Est-ce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que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vous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aimez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nager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?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Où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est-ce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que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vous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allez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nager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?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C’est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loin  de  chez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vous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?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Pourquoi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on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doit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apprendre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  à  </a:t>
            </a:r>
            <a:r>
              <a:rPr lang="en-US" sz="800" kern="0" spc="-33" dirty="0" err="1" smtClean="0">
                <a:latin typeface="Baskerville Old Face" panose="02020602080505020303" pitchFamily="18" charset="0"/>
              </a:rPr>
              <a:t>nager</a:t>
            </a:r>
            <a:r>
              <a:rPr lang="en-US" sz="800" kern="0" spc="-33" dirty="0" smtClean="0">
                <a:latin typeface="Baskerville Old Face" panose="02020602080505020303" pitchFamily="18" charset="0"/>
              </a:rPr>
              <a:t>?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9218" y="2376128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le  synonyme:  </a:t>
            </a:r>
            <a:r>
              <a:rPr lang="fr-FR" sz="900" dirty="0" smtClean="0">
                <a:latin typeface="Baskerville Old Face" panose="02020602080505020303" pitchFamily="18" charset="0"/>
              </a:rPr>
              <a:t>emmener,   </a:t>
            </a:r>
          </a:p>
          <a:p>
            <a:r>
              <a:rPr lang="fr-FR" sz="900" dirty="0" smtClean="0">
                <a:latin typeface="Baskerville Old Face" panose="02020602080505020303" pitchFamily="18" charset="0"/>
              </a:rPr>
              <a:t>une  piscine,  une  maison,  un  ami,  visiter</a:t>
            </a:r>
          </a:p>
          <a:p>
            <a:r>
              <a:rPr lang="fr-FR" sz="900" dirty="0" smtClean="0">
                <a:latin typeface="Baskerville Old Face" panose="02020602080505020303" pitchFamily="18" charset="0"/>
              </a:rPr>
              <a:t>   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143419" y="2183641"/>
            <a:ext cx="2520281" cy="9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7" y="659564"/>
            <a:ext cx="2010346" cy="14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 flipH="1">
            <a:off x="2695695" y="2828208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449063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C’est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un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homme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– Il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Luc.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Il  a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-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a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 –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entraîneur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8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8" y="791952"/>
            <a:ext cx="4275476" cy="221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800" b="1" kern="0" spc="-33" dirty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endParaRPr lang="en-US" sz="1800" b="1" kern="0" spc="-33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l’entraîneur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-  sport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murabbiyi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trener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la  natation     -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suzish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piscine   -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basseyn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hovuz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n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ager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     -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suzmoq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compétition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musobaqa</a:t>
            </a:r>
            <a:endParaRPr lang="en-US" sz="16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emmener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olib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ketmoq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(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kimnidir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)</a:t>
            </a:r>
            <a:endParaRPr lang="en-US" sz="16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Une  journée  avec  le  sport 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Elle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Elle  a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9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173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0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10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se  </a:t>
            </a:r>
            <a:r>
              <a:rPr lang="en-US" sz="10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défendre</a:t>
            </a:r>
            <a:r>
              <a:rPr lang="en-US" sz="10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,  faire  un  footing,  se  relaxer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17355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</a:t>
            </a:r>
            <a:r>
              <a:rPr lang="en-US" sz="1000" b="1" kern="0" spc="-33" noProof="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 le  </a:t>
            </a: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synonyme</a:t>
            </a:r>
            <a:r>
              <a:rPr lang="en-US" sz="850" b="1" kern="0" spc="-33" noProof="0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900" kern="0" spc="-33" noProof="0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un  voyage,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partie</a:t>
            </a:r>
            <a:r>
              <a:rPr lang="en-US" sz="900" kern="0" spc="-33" noProof="0" dirty="0" smtClean="0">
                <a:solidFill>
                  <a:srgbClr val="57565A"/>
                </a:solidFill>
                <a:latin typeface="Baskerville Old Face" panose="02020602080505020303" pitchFamily="18" charset="0"/>
              </a:rPr>
              <a:t>,  un  enfant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.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2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3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4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4" action="ppaction://hlinksldjump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2225200"/>
            <a:ext cx="2520280" cy="8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7"/>
          <a:stretch/>
        </p:blipFill>
        <p:spPr bwMode="auto">
          <a:xfrm>
            <a:off x="474141" y="619840"/>
            <a:ext cx="1858839" cy="15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9218" y="2376128"/>
            <a:ext cx="18982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l’antonyme:  </a:t>
            </a:r>
            <a:r>
              <a:rPr lang="fr-FR" sz="900" dirty="0" smtClean="0">
                <a:latin typeface="Baskerville Old Face" panose="02020602080505020303" pitchFamily="18" charset="0"/>
              </a:rPr>
              <a:t>long,  grand,</a:t>
            </a:r>
          </a:p>
          <a:p>
            <a:r>
              <a:rPr lang="fr-FR" sz="900" dirty="0">
                <a:latin typeface="Baskerville Old Face" panose="02020602080505020303" pitchFamily="18" charset="0"/>
              </a:rPr>
              <a:t>b</a:t>
            </a:r>
            <a:r>
              <a:rPr lang="fr-FR" sz="900" dirty="0" smtClean="0">
                <a:latin typeface="Baskerville Old Face" panose="02020602080505020303" pitchFamily="18" charset="0"/>
              </a:rPr>
              <a:t>eaucoup,  en  générale,  un  enfant  </a:t>
            </a:r>
            <a:endParaRPr lang="ru-RU" sz="900" dirty="0"/>
          </a:p>
        </p:txBody>
      </p:sp>
      <p:sp>
        <p:nvSpPr>
          <p:cNvPr id="18" name="Управляющая кнопка: назад 17">
            <a:hlinkClick r:id="rId7" action="ppaction://hlinksldjump" highlightClick="1"/>
          </p:cNvPr>
          <p:cNvSpPr/>
          <p:nvPr/>
        </p:nvSpPr>
        <p:spPr>
          <a:xfrm flipH="1">
            <a:off x="2695695" y="2828208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395449" y="727180"/>
            <a:ext cx="569219" cy="52597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25" y="548474"/>
            <a:ext cx="4170980" cy="268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000" b="1" kern="0" spc="-33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2000" b="1" kern="0" spc="-33" dirty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endParaRPr lang="en-US" sz="2000" b="1" kern="0" spc="-33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aimez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nager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j’aime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nager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Où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allez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nager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Je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vais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à  la  piscine  de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notre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ville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   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C’est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loin  de  chez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c’est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à  10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kilomètres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à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peu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près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Pourquoi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on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doit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apprendre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à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nager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-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Parce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ça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aide  à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santé. </a:t>
            </a:r>
            <a:endParaRPr lang="en-US" sz="1600" b="1" kern="0" dirty="0">
              <a:solidFill>
                <a:srgbClr val="000000"/>
              </a:solidFill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627564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       Vérifiez  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395449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300" y="755948"/>
            <a:ext cx="3985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le  synonyme:  </a:t>
            </a:r>
            <a:endParaRPr lang="fr-FR" sz="14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emmener         -  conduire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u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ne  piscine     - une  baignade,  un  bassin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une  maison     - une  demeure,  un  habitat 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  ami            -  un  copain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v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isiter               -  voyager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 </a:t>
            </a:r>
            <a:endParaRPr lang="ru-RU" sz="1400" b="1" dirty="0">
              <a:solidFill>
                <a:srgbClr val="000000"/>
              </a:solidFill>
            </a:endParaRPr>
          </a:p>
          <a:p>
            <a:endParaRPr lang="ru-RU" sz="1200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Une  journée  avec  le  sport 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Il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Il  a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9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20486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0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900" kern="0" spc="-33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un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skieur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un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sapin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négeux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 se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rappeler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</a:t>
            </a:r>
            <a:endParaRPr kumimoji="0" lang="en-US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2048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1000" b="1" kern="0" spc="-33" noProof="0" dirty="0" smtClean="0">
                <a:latin typeface="Baskerville Old Face" panose="02020602080505020303" pitchFamily="18" charset="0"/>
              </a:rPr>
              <a:t>: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Est-ce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qu’il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y  a  des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montagnes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dans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votre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région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?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Vous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allez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souvent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faire  du  ski?  Avec  qui?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C’est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800" kern="0" spc="-33" noProof="0" dirty="0" err="1" smtClean="0">
                <a:latin typeface="Baskerville Old Face" panose="02020602080505020303" pitchFamily="18" charset="0"/>
              </a:rPr>
              <a:t>agréable</a:t>
            </a:r>
            <a:r>
              <a:rPr lang="en-US" sz="800" kern="0" spc="-33" noProof="0" dirty="0" smtClean="0">
                <a:latin typeface="Baskerville Old Face" panose="02020602080505020303" pitchFamily="18" charset="0"/>
              </a:rPr>
              <a:t>?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2" action="ppaction://hlinksldjump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9218" y="2376128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l’antonyme:  </a:t>
            </a:r>
            <a:r>
              <a:rPr lang="fr-FR" sz="900" dirty="0" smtClean="0">
                <a:latin typeface="Baskerville Old Face" panose="02020602080505020303" pitchFamily="18" charset="0"/>
              </a:rPr>
              <a:t>adorer,  agréable, </a:t>
            </a:r>
          </a:p>
          <a:p>
            <a:r>
              <a:rPr lang="fr-FR" sz="900" dirty="0">
                <a:latin typeface="Baskerville Old Face" panose="02020602080505020303" pitchFamily="18" charset="0"/>
              </a:rPr>
              <a:t>a</a:t>
            </a:r>
            <a:r>
              <a:rPr lang="fr-FR" sz="900" dirty="0" smtClean="0">
                <a:latin typeface="Baskerville Old Face" panose="02020602080505020303" pitchFamily="18" charset="0"/>
              </a:rPr>
              <a:t>vec,  souvent,  loin,  se  rappeler,  la  santé  </a:t>
            </a:r>
          </a:p>
          <a:p>
            <a:r>
              <a:rPr lang="fr-FR" sz="900" dirty="0" smtClean="0">
                <a:latin typeface="Baskerville Old Face" panose="02020602080505020303" pitchFamily="18" charset="0"/>
              </a:rPr>
              <a:t>   </a:t>
            </a:r>
            <a:endParaRPr lang="ru-RU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2093625"/>
            <a:ext cx="2556284" cy="10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"/>
          <a:stretch/>
        </p:blipFill>
        <p:spPr bwMode="auto">
          <a:xfrm>
            <a:off x="553071" y="575431"/>
            <a:ext cx="1637396" cy="14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 flipH="1">
            <a:off x="2695695" y="2828208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4490632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C’est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un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jeune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homme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– Il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Christophe.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Il  a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-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a  17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 –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skieur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8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8" y="791952"/>
            <a:ext cx="2376729" cy="181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800" b="1" kern="0" spc="-33" dirty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endParaRPr lang="en-US" sz="1800" b="1" kern="0" spc="-33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skieur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chang’ichi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sapin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archa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négeux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qorli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se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rappeler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eslamoq</a:t>
            </a: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859403"/>
            <a:ext cx="2144989" cy="1487611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395449" y="727180"/>
            <a:ext cx="569219" cy="52597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25" y="619912"/>
            <a:ext cx="4170980" cy="283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4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24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endParaRPr lang="en-US" sz="24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qu’il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y  a  des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montagnes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dans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votre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région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il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y  a  des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montagnes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dans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notre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région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./Non,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il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n’y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pas  de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montagnes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dans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notre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région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allez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souvent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faire  du  ski?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très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souvent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Avec  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qui? 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-  Avec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parents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amis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C’est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agréable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–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c’est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très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agréable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  <a:endParaRPr lang="en-US" sz="1600" b="1" kern="0" dirty="0">
              <a:solidFill>
                <a:srgbClr val="000000"/>
              </a:solidFill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522271" y="2657704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Vérifiez  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395449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300" y="755948"/>
            <a:ext cx="24894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Trouvez  </a:t>
            </a:r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l’antonyme:  </a:t>
            </a:r>
            <a:endParaRPr lang="fr-FR" sz="1600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adorer         -  haïr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agréable      -  désagréable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avec             - sans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souvent        - parfois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loin              - proche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se  rappeler  -  oublier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la  </a:t>
            </a:r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santé  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-  la  maladie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777" y="658296"/>
            <a:ext cx="2286000" cy="228600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Une  journée  avec  le  sport  </a:t>
            </a:r>
            <a:endParaRPr sz="2047" dirty="0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7420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48" spc="10" dirty="0" smtClean="0">
                <a:solidFill>
                  <a:srgbClr val="00A859"/>
                </a:solidFill>
                <a:latin typeface="Arial"/>
                <a:cs typeface="Arial"/>
              </a:rPr>
              <a:t> 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Qui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fr-FR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Elle  a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10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204862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105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1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peigné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repassé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faire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remarque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la  </a:t>
            </a:r>
            <a:r>
              <a:rPr lang="en-US" sz="1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tenue</a:t>
            </a:r>
            <a:r>
              <a:rPr lang="en-US" sz="1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204862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105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9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vos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parents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ont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appris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à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toujours</a:t>
            </a:r>
            <a:r>
              <a:rPr lang="en-US" sz="9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9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9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 Comment  </a:t>
            </a:r>
            <a:r>
              <a:rPr lang="en-US" sz="9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comprenez-vous</a:t>
            </a:r>
            <a:r>
              <a:rPr lang="en-US" sz="9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9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cette</a:t>
            </a:r>
            <a:r>
              <a:rPr lang="en-US" sz="9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expression:  </a:t>
            </a:r>
            <a:r>
              <a:rPr lang="en-US" sz="9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9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900" b="1" kern="0" spc="-33" noProof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900" b="1" kern="0" spc="-33" noProof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9218" y="2376128"/>
            <a:ext cx="226055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Trouvez  l’antonyme:  </a:t>
            </a:r>
            <a:r>
              <a:rPr lang="fr-FR" sz="10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bon/ne,  jamais,  </a:t>
            </a:r>
          </a:p>
          <a:p>
            <a:r>
              <a:rPr lang="fr-FR" sz="10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u</a:t>
            </a:r>
            <a:r>
              <a:rPr lang="fr-FR" sz="10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ne  personne,  toujours,  aujourd’hui </a:t>
            </a:r>
          </a:p>
          <a:p>
            <a:r>
              <a:rPr lang="fr-FR" sz="10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</a:t>
            </a:r>
            <a:endParaRPr lang="ru-RU" sz="1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" y="2331803"/>
            <a:ext cx="2515678" cy="7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17" y="584301"/>
            <a:ext cx="1257114" cy="17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 flipH="1">
            <a:off x="2695695" y="2828208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449063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C’est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dame  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–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Maksouda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Elle  a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-  Elle  a  40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 – Elle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médecin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8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7" y="619912"/>
            <a:ext cx="4623321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endParaRPr lang="en-US" sz="20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800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joyida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o’rnida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bo’lmoq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peigné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                         -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tarangan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turmaklangan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repassé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                        - (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kiyimlari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)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dazmollangan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faire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remarque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   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tanbeh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bermoq</a:t>
            </a:r>
            <a:endParaRPr lang="en-US" sz="1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la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tenue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               - 1)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tartib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2)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yurish-turish</a:t>
            </a:r>
            <a:endParaRPr lang="en-US" sz="18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348252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Qui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parle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?  -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C’est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une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fille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qui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parle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Elle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s’appelle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comment? – Elle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s’appelle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Tanya.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Elle  a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quel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âge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? -  Elle  a  25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Quelle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sa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profession? – Elle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est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sportive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professionnelle</a:t>
            </a:r>
            <a:r>
              <a:rPr lang="en-US" sz="1600" b="1" kern="0" spc="-33" dirty="0" smtClean="0">
                <a:solidFill>
                  <a:srgbClr val="0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</a:t>
            </a:r>
            <a:endParaRPr kumimoji="0" lang="en-US" sz="16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3" b="90000" l="9954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7582" r="12681" b="10492"/>
          <a:stretch/>
        </p:blipFill>
        <p:spPr>
          <a:xfrm>
            <a:off x="4355889" y="755948"/>
            <a:ext cx="1041666" cy="200360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143420" y="727180"/>
            <a:ext cx="569219" cy="52597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147" y="727180"/>
            <a:ext cx="4786346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4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24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endParaRPr lang="en-US" sz="24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Est-ce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que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vos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parents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vous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ont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appris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à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toujours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–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mes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parents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m’ont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appris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à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toujours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Comment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comprenez-vous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cette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expression: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en  bonne  </a:t>
            </a:r>
            <a:r>
              <a:rPr lang="en-US" sz="1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forme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Être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peigné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blanchi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repassé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souriant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/e,  … </a:t>
            </a:r>
            <a:endParaRPr lang="en-US" sz="1800" b="1" kern="0" dirty="0">
              <a:solidFill>
                <a:srgbClr val="000000"/>
              </a:solidFill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     Vérifiez  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395449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300" y="755948"/>
            <a:ext cx="2699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</a:t>
            </a:r>
            <a:r>
              <a:rPr lang="fr-FR" sz="1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l’antonyme:  </a:t>
            </a:r>
            <a:endParaRPr lang="fr-FR" sz="16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bon/ne              - mauvais/e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jamais               - toujours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une  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personne  -  une  chose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toujours            -  jamais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aujourd’hui      -  hier 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1" b="99556" l="1884" r="979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012"/>
          <a:stretch/>
        </p:blipFill>
        <p:spPr>
          <a:xfrm flipH="1">
            <a:off x="3944202" y="537516"/>
            <a:ext cx="1414301" cy="2637753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3129" cy="5115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Devoir:  Activités  (p. 41)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"/>
          <a:stretch/>
        </p:blipFill>
        <p:spPr bwMode="auto">
          <a:xfrm>
            <a:off x="-6321" y="539924"/>
            <a:ext cx="5759450" cy="8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09" y="1441257"/>
            <a:ext cx="1915852" cy="1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485" y="755948"/>
            <a:ext cx="4536504" cy="1247753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>
                <a:solidFill>
                  <a:srgbClr val="000000"/>
                </a:solidFill>
              </a:rPr>
              <a:t>      </a:t>
            </a:r>
            <a:r>
              <a:rPr lang="en-US" sz="4000" dirty="0" smtClean="0">
                <a:solidFill>
                  <a:srgbClr val="000000"/>
                </a:solidFill>
              </a:rPr>
              <a:t>Merci  pour  </a:t>
            </a:r>
            <a:r>
              <a:rPr lang="en-US" sz="4000" dirty="0" err="1" smtClean="0">
                <a:solidFill>
                  <a:srgbClr val="000000"/>
                </a:solidFill>
              </a:rPr>
              <a:t>votre</a:t>
            </a:r>
            <a:r>
              <a:rPr lang="en-US" sz="4000" dirty="0" smtClean="0">
                <a:solidFill>
                  <a:srgbClr val="000000"/>
                </a:solidFill>
              </a:rPr>
              <a:t>  attention!</a:t>
            </a:r>
            <a:endParaRPr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8" y="791952"/>
            <a:ext cx="427547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8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Traduisez</a:t>
            </a:r>
            <a:r>
              <a:rPr lang="en-US" sz="28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endParaRPr lang="en-US" sz="28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se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défendre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–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himoyalanmoq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o’zini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ehtiyot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qilmoq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faire  un  footing -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piyoda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yurish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(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bilan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shug’ullanmoq</a:t>
            </a:r>
            <a:r>
              <a:rPr lang="en-US" sz="16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),  </a:t>
            </a:r>
            <a:endParaRPr lang="en-US" sz="1600" b="1" kern="0" spc="-33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se  relaxer  -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hordiq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chiqarmoq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o’zini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16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bo’shashtirmoq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endParaRPr lang="en-US" sz="16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Управляющая кнопка: назад 13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Vérifiez  vos  réponses: </a:t>
            </a:r>
            <a:endParaRPr sz="2047" dirty="0"/>
          </a:p>
        </p:txBody>
      </p:sp>
      <p:sp>
        <p:nvSpPr>
          <p:cNvPr id="5" name="Oval 14"/>
          <p:cNvSpPr/>
          <p:nvPr/>
        </p:nvSpPr>
        <p:spPr>
          <a:xfrm>
            <a:off x="539465" y="82795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25" y="843847"/>
            <a:ext cx="370841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Trouvez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le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synonyme</a:t>
            </a:r>
            <a:r>
              <a:rPr lang="en-US" sz="16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</a:t>
            </a:r>
            <a:r>
              <a:rPr lang="en-US" sz="1600" b="1" u="sng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un  voyage  -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visite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un  enfant</a:t>
            </a:r>
            <a:r>
              <a:rPr lang="en-US" sz="2000" b="1" kern="0" dirty="0">
                <a:solidFill>
                  <a:srgbClr val="000000"/>
                </a:solidFill>
              </a:rPr>
              <a:t>. - </a:t>
            </a:r>
            <a:r>
              <a:rPr lang="en-US" sz="2000" b="1" kern="0" dirty="0" err="1">
                <a:solidFill>
                  <a:srgbClr val="000000"/>
                </a:solidFill>
              </a:rPr>
              <a:t>ici</a:t>
            </a:r>
            <a:r>
              <a:rPr lang="en-US" sz="2000" b="1" kern="0" dirty="0">
                <a:solidFill>
                  <a:srgbClr val="000000"/>
                </a:solidFill>
              </a:rPr>
              <a:t>: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un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fils</a:t>
            </a:r>
            <a:r>
              <a:rPr lang="en-US" sz="2000" b="1" kern="0" dirty="0">
                <a:solidFill>
                  <a:srgbClr val="000000"/>
                </a:solidFill>
              </a:rPr>
              <a:t>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000" b="1" kern="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2000" b="1" kern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partie</a:t>
            </a:r>
            <a:r>
              <a:rPr lang="en-US" sz="2000" b="1" kern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– un  </a:t>
            </a:r>
            <a:r>
              <a:rPr lang="en-US" sz="20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élément</a:t>
            </a:r>
            <a:r>
              <a:rPr lang="en-US" sz="20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2000" b="1" kern="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portion  d’un  tout</a:t>
            </a:r>
            <a:endParaRPr lang="en-US" sz="20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" b="100000" l="8516" r="50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0" r="50000"/>
          <a:stretch/>
        </p:blipFill>
        <p:spPr>
          <a:xfrm flipH="1">
            <a:off x="3847445" y="683940"/>
            <a:ext cx="1362531" cy="1928325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/>
              <a:t> </a:t>
            </a:r>
            <a:r>
              <a:rPr lang="fr-FR" sz="2047" dirty="0" smtClean="0"/>
              <a:t>               Vérifiez  vos  réponses:  </a:t>
            </a:r>
            <a:endParaRPr sz="2047" dirty="0"/>
          </a:p>
        </p:txBody>
      </p:sp>
      <p:sp>
        <p:nvSpPr>
          <p:cNvPr id="5" name="Oval 15"/>
          <p:cNvSpPr/>
          <p:nvPr/>
        </p:nvSpPr>
        <p:spPr>
          <a:xfrm>
            <a:off x="395449" y="755948"/>
            <a:ext cx="504056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300" y="755948"/>
            <a:ext cx="28797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Trouvez  l’antonyme:  </a:t>
            </a:r>
            <a:endParaRPr lang="fr-FR" sz="1800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l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ong              -   court  </a:t>
            </a:r>
          </a:p>
          <a:p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g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rand            -   petit</a:t>
            </a:r>
            <a:endParaRPr lang="fr-FR" sz="16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beaucoup     -   peu 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en  générale  -   en  particulier 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  </a:t>
            </a:r>
            <a:r>
              <a:rPr lang="fr-FR" sz="16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enfant  </a:t>
            </a:r>
            <a:r>
              <a:rPr lang="fr-FR" sz="1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-   un  adulte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575928"/>
            <a:ext cx="2438400" cy="2462784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359443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Une  journée  avec  le  sport   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89" y="751279"/>
            <a:ext cx="2052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spc="-33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Elle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 Elle  a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kern="0" spc="-33" dirty="0" err="1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900" kern="0" spc="-33" dirty="0" smtClean="0">
                <a:solidFill>
                  <a:srgbClr val="57565A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</a:t>
            </a:r>
            <a:endParaRPr kumimoji="0" lang="en-US" sz="9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173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spc="-33" noProof="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1000" b="1" kern="0" spc="-33" noProof="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 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Comment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Narguiza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reste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tranquille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  après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une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journée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noProof="0" dirty="0" err="1" smtClean="0">
                <a:latin typeface="Baskerville Old Face" panose="02020602080505020303" pitchFamily="18" charset="0"/>
              </a:rPr>
              <a:t>difficile</a:t>
            </a:r>
            <a:r>
              <a:rPr lang="en-US" sz="900" kern="0" spc="-33" noProof="0" dirty="0" smtClean="0">
                <a:latin typeface="Baskerville Old Face" panose="02020602080505020303" pitchFamily="18" charset="0"/>
              </a:rPr>
              <a:t>?</a:t>
            </a:r>
            <a:endParaRPr kumimoji="0" lang="en-US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85849"/>
            <a:ext cx="2048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pc="-33" dirty="0" err="1" smtClean="0">
                <a:latin typeface="Baskerville Old Face" panose="02020602080505020303" pitchFamily="18" charset="0"/>
              </a:rPr>
              <a:t>Qu’est-ce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qui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est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bien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pour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votre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  santé:  le  sport,  le  voyage,  le  travail  aux  champs/au  </a:t>
            </a:r>
            <a:r>
              <a:rPr lang="en-US" sz="900" kern="0" spc="-33" dirty="0" err="1" smtClean="0">
                <a:latin typeface="Baskerville Old Face" panose="02020602080505020303" pitchFamily="18" charset="0"/>
              </a:rPr>
              <a:t>potager</a:t>
            </a:r>
            <a:r>
              <a:rPr lang="en-US" sz="900" kern="0" spc="-33" dirty="0" smtClean="0">
                <a:latin typeface="Baskerville Old Face" panose="02020602080505020303" pitchFamily="18" charset="0"/>
              </a:rPr>
              <a:t>, la  lecture,  …</a:t>
            </a:r>
            <a:r>
              <a:rPr lang="en-US" sz="900" kern="0" dirty="0"/>
              <a:t> </a:t>
            </a:r>
            <a:r>
              <a:rPr lang="en-US" sz="900" kern="0" dirty="0" smtClean="0"/>
              <a:t>?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2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3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4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9218" y="2376128"/>
            <a:ext cx="20649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Trouvez  l’antonyme:  </a:t>
            </a:r>
            <a:r>
              <a:rPr lang="fr-FR" sz="900" dirty="0" smtClean="0">
                <a:latin typeface="Baskerville Old Face" panose="02020602080505020303" pitchFamily="18" charset="0"/>
              </a:rPr>
              <a:t>aimer,  devant,  </a:t>
            </a:r>
          </a:p>
          <a:p>
            <a:r>
              <a:rPr lang="fr-FR" sz="900" dirty="0" smtClean="0">
                <a:latin typeface="Baskerville Old Face" panose="02020602080505020303" pitchFamily="18" charset="0"/>
              </a:rPr>
              <a:t>aller,  souvent,  la  santé  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" y="569966"/>
            <a:ext cx="2375669" cy="8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315868"/>
            <a:ext cx="1295871" cy="17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rId7" action="ppaction://hlinksldjump" highlightClick="1"/>
          </p:cNvPr>
          <p:cNvSpPr/>
          <p:nvPr/>
        </p:nvSpPr>
        <p:spPr>
          <a:xfrm flipH="1">
            <a:off x="2663668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801361" y="683940"/>
            <a:ext cx="348252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Questions: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 -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C’est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jeune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fille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qui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comment? – Elle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s’appelle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Narguiza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Elle  a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? -  Elle  a   ans.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profession? – Elle 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800" b="1" kern="0" spc="-33" dirty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gymnaste</a:t>
            </a:r>
            <a:r>
              <a:rPr lang="en-US" sz="18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8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59445" y="68394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3" b="90000" l="9954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7582" r="12681" b="10492"/>
          <a:stretch/>
        </p:blipFill>
        <p:spPr>
          <a:xfrm>
            <a:off x="4355889" y="755948"/>
            <a:ext cx="1041666" cy="200360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107955"/>
            <a:ext cx="5107085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047" dirty="0" smtClean="0"/>
              <a:t>                 Vérifiez  </a:t>
            </a:r>
            <a:r>
              <a:rPr lang="fr-FR" sz="2047" dirty="0"/>
              <a:t>vos  réponses: </a:t>
            </a:r>
            <a:endParaRPr sz="2047" dirty="0"/>
          </a:p>
        </p:txBody>
      </p:sp>
      <p:sp>
        <p:nvSpPr>
          <p:cNvPr id="12" name="Oval 13"/>
          <p:cNvSpPr/>
          <p:nvPr/>
        </p:nvSpPr>
        <p:spPr>
          <a:xfrm>
            <a:off x="323441" y="791952"/>
            <a:ext cx="533215" cy="49721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048" y="791952"/>
            <a:ext cx="4275476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24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Dites</a:t>
            </a:r>
            <a:r>
              <a:rPr lang="en-US" sz="24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:  </a:t>
            </a:r>
            <a:endParaRPr lang="en-US" sz="2400" b="1" kern="0" spc="-33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defTabSz="575936">
              <a:spcAft>
                <a:spcPts val="94"/>
              </a:spcAft>
              <a:defRPr/>
            </a:pP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Comment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Narguiza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reste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tranquille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après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une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journée</a:t>
            </a:r>
            <a:r>
              <a:rPr lang="en-US" sz="2000" b="1" kern="0" spc="-33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difficile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?  -  Elle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reste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devant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la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télé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ou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elle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lit  des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livres</a:t>
            </a:r>
            <a:r>
              <a:rPr lang="en-US" sz="2000" b="1" kern="0" spc="-33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0" defTabSz="575936">
              <a:spcAft>
                <a:spcPts val="94"/>
              </a:spcAft>
              <a:defRPr/>
            </a:pPr>
            <a:endParaRPr lang="en-US" sz="1600" kern="0" dirty="0">
              <a:latin typeface="Baskerville Old Face" panose="02020602080505020303" pitchFamily="18" charset="0"/>
            </a:endParaRPr>
          </a:p>
        </p:txBody>
      </p:sp>
      <p:sp>
        <p:nvSpPr>
          <p:cNvPr id="14" name="Управляющая кнопка: назад 13">
            <a:hlinkClick r:id="rId2" action="ppaction://hlinksldjump" highlightClick="1"/>
          </p:cNvPr>
          <p:cNvSpPr/>
          <p:nvPr/>
        </p:nvSpPr>
        <p:spPr>
          <a:xfrm>
            <a:off x="2542621" y="2801720"/>
            <a:ext cx="337104" cy="28803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151254</TotalTime>
  <Words>1500</Words>
  <Application>Microsoft Office PowerPoint</Application>
  <PresentationFormat>Произвольный</PresentationFormat>
  <Paragraphs>238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         Une  journée  avec  le  sport  </vt:lpstr>
      <vt:lpstr>                   Vérifiez  vos  réponses: </vt:lpstr>
      <vt:lpstr>                Vérifiez  vos  réponses: </vt:lpstr>
      <vt:lpstr>Vérifiez  vos  réponses: </vt:lpstr>
      <vt:lpstr>                Vérifiez  vos  réponses:  </vt:lpstr>
      <vt:lpstr>                 Une  journée  avec  le  sport    </vt:lpstr>
      <vt:lpstr>Vérifiez  vos  réponses: </vt:lpstr>
      <vt:lpstr>                 Vérifiez  vos  réponses: </vt:lpstr>
      <vt:lpstr>              Vérifiez  vos  réponses: </vt:lpstr>
      <vt:lpstr>                       Vérifiez  vos  réponses:  </vt:lpstr>
      <vt:lpstr>            Une  journée  avec  le  sport  </vt:lpstr>
      <vt:lpstr>                   Vérifiez  vos  réponses: </vt:lpstr>
      <vt:lpstr>                     Vérifiez  vos  réponses: </vt:lpstr>
      <vt:lpstr>                    Vérifiez  vos  réponses: </vt:lpstr>
      <vt:lpstr>                Vérifiez  vos  réponses:  </vt:lpstr>
      <vt:lpstr>             Une  journée  avec  le  sport  </vt:lpstr>
      <vt:lpstr>                     Vérifiez  vos  réponses: </vt:lpstr>
      <vt:lpstr>                     Vérifiez  vos  réponses: </vt:lpstr>
      <vt:lpstr>                Vérifiez  vos  réponses: </vt:lpstr>
      <vt:lpstr>                       Vérifiez  vos  réponses:  </vt:lpstr>
      <vt:lpstr>       Une  journée  avec  le  sport  </vt:lpstr>
      <vt:lpstr>              Vérifiez  vos  réponses: </vt:lpstr>
      <vt:lpstr>                   Vérifiez  vos  réponses: </vt:lpstr>
      <vt:lpstr>                    Vérifiez  vos  réponses: </vt:lpstr>
      <vt:lpstr>                Vérifiez  vos  réponses:  </vt:lpstr>
      <vt:lpstr>             Une  journée  avec  le  sport  </vt:lpstr>
      <vt:lpstr>             Vérifiez  vos  réponses: </vt:lpstr>
      <vt:lpstr>                   Vérifiez  vos  réponses: </vt:lpstr>
      <vt:lpstr>                    Vérifiez  vos  réponses: </vt:lpstr>
      <vt:lpstr>                     Vérifiez  vos  réponses:  </vt:lpstr>
      <vt:lpstr>Devoir:  Activités  (p. 41)</vt:lpstr>
      <vt:lpstr>      Merci  pour  votre 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1481</cp:revision>
  <dcterms:created xsi:type="dcterms:W3CDTF">2014-10-08T23:03:32Z</dcterms:created>
  <dcterms:modified xsi:type="dcterms:W3CDTF">2020-09-25T17:52:47Z</dcterms:modified>
</cp:coreProperties>
</file>