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17"/>
  </p:notesMasterIdLst>
  <p:sldIdLst>
    <p:sldId id="1359" r:id="rId2"/>
    <p:sldId id="1398" r:id="rId3"/>
    <p:sldId id="1395" r:id="rId4"/>
    <p:sldId id="1396" r:id="rId5"/>
    <p:sldId id="1397" r:id="rId6"/>
    <p:sldId id="1415" r:id="rId7"/>
    <p:sldId id="1389" r:id="rId8"/>
    <p:sldId id="1406" r:id="rId9"/>
    <p:sldId id="1416" r:id="rId10"/>
    <p:sldId id="1410" r:id="rId11"/>
    <p:sldId id="1414" r:id="rId12"/>
    <p:sldId id="1413" r:id="rId13"/>
    <p:sldId id="1411" r:id="rId14"/>
    <p:sldId id="1412" r:id="rId15"/>
    <p:sldId id="1405" r:id="rId16"/>
  </p:sldIdLst>
  <p:sldSz cx="9144000" cy="5143500" type="screen16x9"/>
  <p:notesSz cx="6858000" cy="9144000"/>
  <p:defaultTextStyle>
    <a:defPPr>
      <a:defRPr lang="en-US"/>
    </a:defPPr>
    <a:lvl1pPr marL="0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3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49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65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82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98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16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33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359"/>
            <p14:sldId id="1398"/>
            <p14:sldId id="1395"/>
            <p14:sldId id="1396"/>
            <p14:sldId id="1397"/>
            <p14:sldId id="1415"/>
            <p14:sldId id="1389"/>
            <p14:sldId id="1406"/>
            <p14:sldId id="1416"/>
            <p14:sldId id="1410"/>
            <p14:sldId id="1414"/>
            <p14:sldId id="1413"/>
            <p14:sldId id="1411"/>
            <p14:sldId id="1412"/>
            <p14:sldId id="14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  <p15:guide id="5" orient="horz" pos="1178">
          <p15:clr>
            <a:srgbClr val="A4A3A4"/>
          </p15:clr>
        </p15:guide>
        <p15:guide id="6" orient="horz" pos="821">
          <p15:clr>
            <a:srgbClr val="A4A3A4"/>
          </p15:clr>
        </p15:guide>
        <p15:guide id="7" pos="2988">
          <p15:clr>
            <a:srgbClr val="A4A3A4"/>
          </p15:clr>
        </p15:guide>
        <p15:guide id="8" pos="248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DDB7B"/>
    <a:srgbClr val="FFC9C9"/>
    <a:srgbClr val="B9EDFF"/>
    <a:srgbClr val="CCCCFF"/>
    <a:srgbClr val="9999FF"/>
    <a:srgbClr val="CFA4FA"/>
    <a:srgbClr val="FF7575"/>
    <a:srgbClr val="1A74A6"/>
    <a:srgbClr val="236A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4" autoAdjust="0"/>
    <p:restoredTop sz="95491" autoAdjust="0"/>
  </p:normalViewPr>
  <p:slideViewPr>
    <p:cSldViewPr snapToObjects="1">
      <p:cViewPr varScale="1">
        <p:scale>
          <a:sx n="141" d="100"/>
          <a:sy n="141" d="100"/>
        </p:scale>
        <p:origin x="672" y="120"/>
      </p:cViewPr>
      <p:guideLst>
        <p:guide orient="horz" pos="742"/>
        <p:guide pos="1882"/>
        <p:guide orient="horz" pos="517"/>
        <p:guide pos="1568"/>
        <p:guide orient="horz" pos="1178"/>
        <p:guide orient="horz" pos="821"/>
        <p:guide pos="2988"/>
        <p:guide pos="248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33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49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65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82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98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16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33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13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2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0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5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5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5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3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7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6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3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7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6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3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7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6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3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7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6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0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0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067918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067918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067918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067918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067918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067918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067918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067918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298772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298772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298772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298772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298772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298772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52962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352962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52962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352962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435483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31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48" indent="-185717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93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24" indent="-17143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1851386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1851386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1851386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1851386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1851386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1851386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1851386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1851386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082240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082240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082240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082240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082240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082240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31309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231309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31309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231309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1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2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1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2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1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1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2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1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2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1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8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8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435483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31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62" indent="-17143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93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24" indent="-17143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6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6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0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0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3" y="4727499"/>
            <a:ext cx="1620957" cy="230854"/>
          </a:xfrm>
          <a:prstGeom prst="rect">
            <a:avLst/>
          </a:prstGeom>
        </p:spPr>
        <p:txBody>
          <a:bodyPr vert="horz" wrap="square" lIns="91432" tIns="45715" rIns="91432" bIns="45715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2" tIns="45715" rIns="91432" bIns="45715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/>
              <a:pPr algn="ctr"/>
              <a:t>‹#›</a:t>
            </a:fld>
            <a:endParaRPr lang="en-US" sz="900" dirty="0"/>
          </a:p>
        </p:txBody>
      </p:sp>
      <p:sp>
        <p:nvSpPr>
          <p:cNvPr id="10" name="Oval 9"/>
          <p:cNvSpPr/>
          <p:nvPr/>
        </p:nvSpPr>
        <p:spPr>
          <a:xfrm>
            <a:off x="538557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6" name="Oval 15"/>
          <p:cNvSpPr/>
          <p:nvPr/>
        </p:nvSpPr>
        <p:spPr>
          <a:xfrm>
            <a:off x="211396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4" name="Oval 13"/>
          <p:cNvSpPr/>
          <p:nvPr/>
        </p:nvSpPr>
        <p:spPr>
          <a:xfrm rot="10800000">
            <a:off x="865716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8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2" tIns="45715" rIns="91432" bIns="45715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2" tIns="45715" rIns="91432" bIns="45715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2" tIns="45715" rIns="91432" bIns="45715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2" name="Oval 21"/>
          <p:cNvSpPr/>
          <p:nvPr userDrawn="1"/>
        </p:nvSpPr>
        <p:spPr>
          <a:xfrm>
            <a:off x="8351423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800"/>
          </a:p>
        </p:txBody>
      </p:sp>
      <p:sp>
        <p:nvSpPr>
          <p:cNvPr id="23" name="Oval 22"/>
          <p:cNvSpPr/>
          <p:nvPr userDrawn="1"/>
        </p:nvSpPr>
        <p:spPr>
          <a:xfrm>
            <a:off x="8024264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800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800"/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8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lvl="0" algn="ctr"/>
            <a:endParaRPr lang="en-US" sz="900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4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lvl="0" algn="ctr"/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</p:sldLayoutIdLst>
  <p:txStyles>
    <p:titleStyle>
      <a:lvl1pPr algn="ctr" defTabSz="91429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1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49" indent="-173018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80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11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42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319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8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7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65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9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8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6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5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4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94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43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92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56406" y="2004727"/>
            <a:ext cx="5530292" cy="2146019"/>
          </a:xfrm>
          <a:prstGeom prst="rect">
            <a:avLst/>
          </a:prstGeom>
        </p:spPr>
        <p:txBody>
          <a:bodyPr vert="horz" wrap="square" lIns="0" tIns="22144" rIns="0" bIns="0" rtlCol="0">
            <a:spAutoFit/>
          </a:bodyPr>
          <a:lstStyle/>
          <a:p>
            <a:pPr marL="29189">
              <a:spcAft>
                <a:spcPts val="1200"/>
              </a:spcAft>
            </a:pPr>
            <a:r>
              <a:rPr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9189" algn="ctr"/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Abdulhamid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Cho‘lpon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“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Kecha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kunduz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asari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davomi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679" y="2436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43279" y="1789409"/>
            <a:ext cx="577210" cy="141911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48312" y="3382151"/>
            <a:ext cx="572177" cy="141911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067211" y="394730"/>
            <a:ext cx="1345994" cy="65931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067211" y="361578"/>
            <a:ext cx="1345994" cy="69246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048836" y="486597"/>
            <a:ext cx="1345994" cy="416276"/>
          </a:xfrm>
          <a:prstGeom prst="rect">
            <a:avLst/>
          </a:prstGeom>
        </p:spPr>
        <p:txBody>
          <a:bodyPr vert="horz" wrap="square" lIns="0" tIns="25165" rIns="0" bIns="0" rtlCol="0">
            <a:spAutoFit/>
          </a:bodyPr>
          <a:lstStyle/>
          <a:p>
            <a:pPr algn="ctr">
              <a:spcBef>
                <a:spcPts val="198"/>
              </a:spcBef>
            </a:pPr>
            <a:r>
              <a:rPr lang="ru-RU" sz="2500" b="1" spc="16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2500" b="1" spc="16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500" b="1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2303628" y="342466"/>
            <a:ext cx="2989191" cy="867918"/>
          </a:xfrm>
          <a:prstGeom prst="rect">
            <a:avLst/>
          </a:prstGeom>
        </p:spPr>
        <p:txBody>
          <a:bodyPr vert="horz" wrap="square" lIns="0" tIns="2318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defTabSz="1451610">
              <a:spcBef>
                <a:spcPts val="181"/>
              </a:spcBef>
              <a:defRPr/>
            </a:pPr>
            <a:r>
              <a:rPr lang="en-US" sz="5400" kern="0" spc="16" dirty="0" err="1">
                <a:solidFill>
                  <a:sysClr val="window" lastClr="FFFFFF"/>
                </a:solidFill>
              </a:rPr>
              <a:t>Adabiyot</a:t>
            </a:r>
            <a:endParaRPr lang="en-US" sz="5400" kern="0" spc="16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4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0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0" y="1054045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2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07" y="606311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" name="Picture 2" descr="C:\Documents and Settings\User\Рабочий стол\кеча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42708" y="1780401"/>
            <a:ext cx="2503434" cy="33202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8"/>
            <a:ext cx="9131586" cy="7548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Miryoqub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obrazi</a:t>
            </a:r>
            <a:endParaRPr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8672" y="1210894"/>
            <a:ext cx="5431439" cy="3229475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Miryoqub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hayotning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ko‘pgina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turfa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xil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voqealariga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ro‘para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keladi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har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gal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ularning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mag‘zini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chaqishga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intiladi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</a:t>
            </a:r>
          </a:p>
          <a:p>
            <a:pPr algn="just">
              <a:spcAft>
                <a:spcPts val="953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Hayot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uning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qarshisida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bir-biridan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murakkab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jumboqlarni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ko‘ndalang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qo‘yadi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Miryoqub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ularga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javob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izlaydi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</a:t>
            </a:r>
            <a:endParaRPr lang="ru-RU" sz="2400" dirty="0"/>
          </a:p>
        </p:txBody>
      </p:sp>
      <p:pic>
        <p:nvPicPr>
          <p:cNvPr id="5" name="Picture 2" descr="C:\Documents and Settings\User\Рабочий стол\асар.jpg"/>
          <p:cNvPicPr>
            <a:picLocks noChangeAspect="1" noChangeArrowheads="1"/>
          </p:cNvPicPr>
          <p:nvPr/>
        </p:nvPicPr>
        <p:blipFill>
          <a:blip r:embed="rId2"/>
          <a:srcRect t="5396" b="14621"/>
          <a:stretch>
            <a:fillRect/>
          </a:stretch>
        </p:blipFill>
        <p:spPr bwMode="auto">
          <a:xfrm>
            <a:off x="5819606" y="914263"/>
            <a:ext cx="3159676" cy="39255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1"/>
            <a:ext cx="9131586" cy="7548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</a:t>
            </a:r>
            <a:r>
              <a:rPr lang="en-U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</a:t>
            </a:r>
            <a:r>
              <a:rPr lang="en-U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</a:t>
            </a:r>
            <a:endParaRPr sz="3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48673" y="754838"/>
            <a:ext cx="8846655" cy="4055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  <a:spAutoFit/>
          </a:bodyPr>
          <a:lstStyle/>
          <a:p>
            <a:pPr indent="355600" algn="just" defTabSz="1451610" fontAlgn="base">
              <a:spcBef>
                <a:spcPct val="0"/>
              </a:spcBef>
              <a:spcAft>
                <a:spcPts val="953"/>
              </a:spcAft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“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Kecha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kunduz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”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matni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tarkibidagi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badiiy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obrazlar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adabiy-estetik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ijtimoiy-falsafiy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idealga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ko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‘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ra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quyidagi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vazifalarni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bajaradilar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:</a:t>
            </a:r>
          </a:p>
          <a:p>
            <a:pPr indent="355600" algn="just" defTabSz="1451610" fontAlgn="base">
              <a:spcBef>
                <a:spcPct val="0"/>
              </a:spcBef>
              <a:spcAft>
                <a:spcPts val="953"/>
              </a:spcAft>
            </a:pP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1)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mustamlakachilik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davrida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xalqning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qoloqligi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jaholat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zulmning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ustuvorligini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ko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‘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rsatish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; </a:t>
            </a:r>
            <a:endParaRPr lang="en-US" sz="2200" dirty="0">
              <a:solidFill>
                <a:srgbClr val="002060"/>
              </a:solidFill>
              <a:latin typeface="Arial" pitchFamily="34" charset="0"/>
              <a:ea typeface="Times New Roman" pitchFamily="18" charset="0"/>
            </a:endParaRPr>
          </a:p>
          <a:p>
            <a:pPr indent="355600" algn="just" defTabSz="1451610" fontAlgn="base">
              <a:spcBef>
                <a:spcPct val="0"/>
              </a:spcBef>
              <a:spcAft>
                <a:spcPts val="953"/>
              </a:spcAft>
            </a:pP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2)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millat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xotin-qizlarining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ijtimoiy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shaxsiy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hayotda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huquqsizligini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badiiy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aks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ettirish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; </a:t>
            </a:r>
            <a:endParaRPr lang="en-US" sz="2200" dirty="0">
              <a:solidFill>
                <a:srgbClr val="002060"/>
              </a:solidFill>
              <a:latin typeface="Arial" pitchFamily="34" charset="0"/>
              <a:ea typeface="Times New Roman" pitchFamily="18" charset="0"/>
            </a:endParaRPr>
          </a:p>
          <a:p>
            <a:pPr indent="355600" algn="just" defTabSz="1451610" fontAlgn="base">
              <a:spcBef>
                <a:spcPct val="0"/>
              </a:spcBef>
              <a:spcAft>
                <a:spcPts val="953"/>
              </a:spcAft>
            </a:pP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3)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chor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mustamlakachiligi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istibdodining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og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‘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ir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fojiali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oqibatlarini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tasvirlash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; </a:t>
            </a:r>
            <a:endParaRPr lang="en-US" sz="2200" dirty="0">
              <a:solidFill>
                <a:srgbClr val="002060"/>
              </a:solidFill>
              <a:latin typeface="Arial" pitchFamily="34" charset="0"/>
              <a:ea typeface="Times New Roman" pitchFamily="18" charset="0"/>
            </a:endParaRPr>
          </a:p>
          <a:p>
            <a:pPr indent="355600" algn="just" defTabSz="1451610" fontAlgn="base">
              <a:spcBef>
                <a:spcPct val="0"/>
              </a:spcBef>
              <a:spcAft>
                <a:spcPct val="0"/>
              </a:spcAft>
            </a:pP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4)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endigina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shakllanib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rivojlanib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borayotgan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milliy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uyg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‘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onish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milliy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taraqqiyotning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sabab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omillarini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oydinlashtirish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.</a:t>
            </a:r>
            <a:endParaRPr lang="ru-RU" sz="2900" dirty="0">
              <a:solidFill>
                <a:srgbClr val="00206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2438"/>
            <a:ext cx="9131586" cy="7548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Zulm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ezilgan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ahvoli</a:t>
            </a:r>
            <a:endParaRPr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48673" y="790393"/>
            <a:ext cx="8815815" cy="3598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451610" fontAlgn="base">
              <a:spcBef>
                <a:spcPct val="0"/>
              </a:spcBef>
              <a:spcAft>
                <a:spcPts val="953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Bu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davr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o‘zbek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xalqining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ikki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tomonlama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zulm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ostida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ezilgan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davri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edi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Feodal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tuzum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mustamlakachilik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sharoitida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xalq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to‘g‘risida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o‘ylovchi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uning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qiyin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mashaqqatli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hayotini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yaxshilash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haqida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qayg‘uradigan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biron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siyosiy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kuch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mavjud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emas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edi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</a:t>
            </a:r>
          </a:p>
          <a:p>
            <a:pPr algn="just" defTabSz="1451610" fontAlgn="base">
              <a:spcBef>
                <a:spcPct val="0"/>
              </a:spcBef>
              <a:spcAft>
                <a:spcPts val="953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Yozuvchi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ana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shu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tarixiy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davrni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badiiy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tasvir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tahlil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etish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maqsadida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asarni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yozgan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Bu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voqea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Zebi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timsolida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ochib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berishga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qaratilgan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Asardagi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voqealar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ilk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bahorda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boshlanib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qish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chillasida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tugaydi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</a:t>
            </a:r>
            <a:endParaRPr lang="en-US" sz="2400" dirty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4" name="Picture 3" descr="D:\1.   Jamoliddinxon-TEGMANG\0.   SLAYDLAR - 5-9 ADABIYOT\R-A-S-M\1.  gif\boook-gif\122797381028734282Farmeral_book_icon.svg.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568" y="4041502"/>
            <a:ext cx="1831040" cy="103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8"/>
            <a:ext cx="9131586" cy="7548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Asarning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nomlanishi</a:t>
            </a:r>
            <a:endParaRPr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672" y="808075"/>
            <a:ext cx="8815816" cy="4096379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Nega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aynan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Kecha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kunduz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nomlandi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 “J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hiliyat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 d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vrl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rini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ld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 “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zulum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t” d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 t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’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rifl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ng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k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Cho‘lp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 h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 t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ri</a:t>
            </a:r>
            <a:r>
              <a:rPr lang="ru-RU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imizning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gini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“K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d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spcAft>
                <a:spcPts val="953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Bu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zulum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qo‘ynid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yorug‘lik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intil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shl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yag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 о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 —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Miryoqub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m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’n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Kunduz”ning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tub m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’n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q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hr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ng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g‘liq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ajab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spcAft>
                <a:spcPts val="953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Demak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“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Kecha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qismida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tariximizning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eng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qayg‘uli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eng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jirkanch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zulm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zo‘ravonlik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ostida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ezilgan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vaqtlari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qalamga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olingan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“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Kunduz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qismida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Istiqlol</a:t>
            </a:r>
            <a:r>
              <a:rPr lang="en-US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orzusi</a:t>
            </a:r>
            <a:r>
              <a:rPr lang="en-US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erk</a:t>
            </a:r>
            <a:r>
              <a:rPr lang="en-US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adolat</a:t>
            </a:r>
            <a:r>
              <a:rPr lang="en-US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milliy</a:t>
            </a:r>
            <a:r>
              <a:rPr lang="en-US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g‘urur</a:t>
            </a:r>
            <a:r>
              <a:rPr lang="en-US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g‘oyalar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ilgari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suriladi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8"/>
            <a:ext cx="9131586" cy="7548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5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sz="5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180573"/>
              </p:ext>
            </p:extLst>
          </p:nvPr>
        </p:nvGraphicFramePr>
        <p:xfrm>
          <a:off x="87712" y="814961"/>
          <a:ext cx="8995325" cy="425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8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255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Ijobiy</a:t>
                      </a:r>
                      <a:r>
                        <a:rPr lang="en-US" sz="2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obrazlar</a:t>
                      </a:r>
                      <a:endParaRPr lang="ru-RU" sz="2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Salbiy</a:t>
                      </a:r>
                      <a:r>
                        <a:rPr lang="en-US" sz="2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obrazlar</a:t>
                      </a:r>
                      <a:endParaRPr lang="ru-RU" sz="2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Izoh</a:t>
                      </a:r>
                      <a:endParaRPr lang="ru-RU" sz="2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6475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Zebi</a:t>
                      </a:r>
                      <a:endParaRPr lang="ru-RU" sz="2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solidFill>
                      <a:srgbClr val="B9ED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Razzoq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so‘fi</a:t>
                      </a:r>
                      <a:endParaRPr lang="ru-RU" sz="2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9C9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XX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asr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boshlaridagi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ijtimoiy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muhit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yetti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avlodi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dehqonchilikdan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non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topib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yegan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Razzoq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so‘fini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tekinxo‘r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kimsa-yu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munofiq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dindorga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aylantirdi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ADDB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052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Saltanat</a:t>
                      </a:r>
                      <a:endParaRPr lang="ru-RU" sz="2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solidFill>
                      <a:srgbClr val="B9ED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Eshonbobo</a:t>
                      </a:r>
                      <a:endParaRPr lang="ru-RU" sz="2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9C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Kishilar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ko‘z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o‘ngida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taqvodor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aslida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esa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tekinxo‘r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va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mafaatparast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ADDB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052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Qurvonbibi</a:t>
                      </a:r>
                      <a:endParaRPr lang="ru-RU" sz="2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solidFill>
                      <a:srgbClr val="B9ED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Akbarali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mingboshi</a:t>
                      </a:r>
                      <a:endParaRPr lang="ru-RU" sz="2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9C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Mansabparast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zulmkor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savodsiz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ADDB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052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Enaxon</a:t>
                      </a:r>
                      <a:endParaRPr lang="ru-RU" sz="2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solidFill>
                      <a:srgbClr val="B9ED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Poshshaxon</a:t>
                      </a:r>
                      <a:endParaRPr lang="ru-RU" sz="2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9C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Mingboshining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haqiqiy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qotili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5" marR="145175" marT="72579" marB="725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ADDB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8"/>
            <a:ext cx="9131586" cy="7548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3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3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3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endParaRPr sz="3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2091" y="984083"/>
            <a:ext cx="8342357" cy="2360006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marL="362903" indent="-362903" algn="just">
              <a:spcAft>
                <a:spcPts val="1905"/>
              </a:spcAft>
              <a:buAutoNum type="arabicPeriod"/>
            </a:pP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Zebi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Razzoq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so‘fi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Mingboshi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Miryoqub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obrazlarining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o‘ziga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xos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jihatlarini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62903" indent="-362903" algn="just">
              <a:buAutoNum type="arabicPeriod"/>
            </a:pP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Kecha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kunduz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romanini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to‘liq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o‘qib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chiqing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4" name="Picture 2" descr="C:\Documents and Settings\User\Рабочий стол\Kitoblar rasmi\скачанные файлы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6296" y="3049758"/>
            <a:ext cx="1745834" cy="19631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644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2091" y="1097488"/>
            <a:ext cx="5966093" cy="3742357"/>
          </a:xfrm>
          <a:prstGeom prst="flowChartAlternateProcess">
            <a:avLst/>
          </a:prstGeom>
          <a:ln w="28575"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indent="355600" algn="just">
              <a:lnSpc>
                <a:spcPct val="100000"/>
              </a:lnSpc>
              <a:spcAft>
                <a:spcPts val="953"/>
              </a:spcAft>
            </a:pPr>
            <a:r>
              <a:rPr lang="uz-Cyrl-UZ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Cho‘lpon </a:t>
            </a:r>
            <a:r>
              <a:rPr lang="uz-Cyrl-UZ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mislsiz she’riy kashfiyotlardan tashqari 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uz-Cyrl-UZ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Kecha </a:t>
            </a:r>
            <a:r>
              <a:rPr lang="uz-Cyrl-UZ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 </a:t>
            </a:r>
            <a:r>
              <a:rPr lang="uz-Cyrl-UZ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kunduz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uz-Cyrl-UZ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deb ataluvchi birinchi o‘zbek roman-dilogiyasining </a:t>
            </a:r>
            <a:r>
              <a:rPr lang="uz-Cyrl-UZ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muallifi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hamdir.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uz-Cyrl-UZ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o‘pchilik o‘quvchilar tomonidan Abdulla Qodiriyning 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uz-Cyrl-UZ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O‘tkan kunlar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uz-Cyrl-UZ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romani darajasidagi asar sifatida baho oldi</a:t>
            </a:r>
            <a:r>
              <a:rPr lang="uz-Cyrl-UZ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1935-1936-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yillarda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yozilgan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Documents and Settings\User\Рабочий стол\кеч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4208" y="1042766"/>
            <a:ext cx="2547276" cy="38204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Kecha</a:t>
            </a:r>
            <a:r>
              <a:rPr lang="en-US" sz="3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kunduz</a:t>
            </a:r>
            <a:r>
              <a:rPr lang="en-US" sz="3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romani</a:t>
            </a:r>
            <a:r>
              <a:rPr lang="en-US" sz="3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to‘g‘risida</a:t>
            </a:r>
            <a:endParaRPr lang="en-US" sz="3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8672" y="995542"/>
            <a:ext cx="5791480" cy="3969166"/>
          </a:xfrm>
          <a:prstGeom prst="flowChartAlternateProcess">
            <a:avLst/>
          </a:prstGeom>
          <a:ln w="28575" cap="flat" cmpd="sng" algn="ctr">
            <a:solidFill>
              <a:srgbClr val="FF0000"/>
            </a:solidFill>
            <a:prstDash val="solid"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0" tIns="0" rIns="0" bIns="0" rtlCol="0" anchor="ctr">
            <a:noAutofit/>
          </a:bodyPr>
          <a:lstStyle/>
          <a:p>
            <a:pPr indent="355600" algn="just"/>
            <a:r>
              <a:rPr lang="uz-Cyrl-UZ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Roman </a:t>
            </a:r>
            <a:r>
              <a:rPr lang="uz-Cyrl-UZ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1936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uz-Cyrl-UZ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yilning oxirida, katta qiyinchiliklardan keyin nashr etildi. Lekin u kitob do‘konlarida turib qolmadi. </a:t>
            </a:r>
            <a:endParaRPr lang="en-US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indent="355600" algn="just"/>
            <a:r>
              <a:rPr lang="uz-Cyrl-UZ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Shunga </a:t>
            </a:r>
            <a:r>
              <a:rPr lang="uz-Cyrl-UZ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qaramay, 1937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uz-Cyrl-UZ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yilning avgustiga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cha</a:t>
            </a:r>
            <a:r>
              <a:rPr lang="uz-Cyrl-UZ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Cho‘lpon hibsga olingunga qadar, matbuot bu asar haqida og‘iz ochmadi.</a:t>
            </a:r>
            <a:endParaRPr lang="ru-RU" sz="2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Documents and Settings\User\Рабочий стол\асар.jpg"/>
          <p:cNvPicPr>
            <a:picLocks noChangeAspect="1" noChangeArrowheads="1"/>
          </p:cNvPicPr>
          <p:nvPr/>
        </p:nvPicPr>
        <p:blipFill>
          <a:blip r:embed="rId2"/>
          <a:srcRect t="5396" b="14621"/>
          <a:stretch>
            <a:fillRect/>
          </a:stretch>
        </p:blipFill>
        <p:spPr bwMode="auto">
          <a:xfrm>
            <a:off x="6144725" y="1005702"/>
            <a:ext cx="2885839" cy="3969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8"/>
            <a:ext cx="9131586" cy="7548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Zebi</a:t>
            </a:r>
            <a:r>
              <a:rPr lang="en-US" sz="4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obrazi</a:t>
            </a:r>
            <a:endParaRPr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091" y="870679"/>
            <a:ext cx="6011189" cy="4201805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Cho‘lpon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asarning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boshidan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oxirigacha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Zebi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xarakteridagi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samimiyatni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ochiqlikni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muhim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belgi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sifatida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ko‘rsatadi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spcAft>
                <a:spcPts val="953"/>
              </a:spcAft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tomirlarida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navqironlik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jo‘sh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uradi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ko‘nglida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tevarak-atrofni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qurshab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olganlarga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dugonalariga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bahorga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hamma-hamma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narsaga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muhabbat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hokim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! U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hali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hayotning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achchiq-chuchugini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ko‘rmagan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Zebining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murg‘ak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qalbi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dunyoda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razolat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qabihlik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yomonlik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yovuzlik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borligini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sig‘dira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olmaydi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  <a:endParaRPr lang="ru-RU" sz="2500" dirty="0">
              <a:solidFill>
                <a:srgbClr val="000000"/>
              </a:solidFill>
            </a:endParaRPr>
          </a:p>
        </p:txBody>
      </p:sp>
      <p:pic>
        <p:nvPicPr>
          <p:cNvPr id="5" name="Picture 2" descr="C:\Documents and Settings\User\Рабочий стол\зеби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303761" y="840200"/>
            <a:ext cx="2737151" cy="42186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Zebi</a:t>
            </a:r>
            <a:r>
              <a:rPr lang="en-US" sz="4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obrazi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48672" y="1168608"/>
            <a:ext cx="5791480" cy="312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451610" fontAlgn="base">
              <a:spcBef>
                <a:spcPct val="0"/>
              </a:spcBef>
              <a:spcAft>
                <a:spcPts val="953"/>
              </a:spcAft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Zebi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to‘rt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devor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ichida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kishini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erksiz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qiluvchi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havolardan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nafas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olib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ulg‘aydi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</a:t>
            </a:r>
            <a:r>
              <a:rPr lang="en-US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/>
            </a:r>
            <a:br>
              <a:rPr lang="en-US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</a:br>
            <a:r>
              <a:rPr lang="en-US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ko‘proq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otasidan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qo‘rqadi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</a:t>
            </a:r>
            <a:endParaRPr lang="ru-RU" sz="2200" dirty="0">
              <a:latin typeface="Arial" pitchFamily="34" charset="0"/>
              <a:ea typeface="Times New Roman" pitchFamily="18" charset="0"/>
            </a:endParaRPr>
          </a:p>
          <a:p>
            <a:pPr algn="just" defTabSz="1451610" eaLnBrk="0" fontAlgn="base" hangingPunct="0">
              <a:spcBef>
                <a:spcPct val="0"/>
              </a:spcBef>
              <a:spcAft>
                <a:spcPts val="953"/>
              </a:spcAft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Zebini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hayotsevar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qilgan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omillardan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bittasi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–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uning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jarangdor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ovozi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</a:t>
            </a:r>
            <a:endParaRPr lang="ru-RU" sz="2200" dirty="0">
              <a:latin typeface="Arial" pitchFamily="34" charset="0"/>
              <a:ea typeface="Times New Roman" pitchFamily="18" charset="0"/>
            </a:endParaRPr>
          </a:p>
          <a:p>
            <a:pPr algn="just" defTabSz="145161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Zebida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o‘zbek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ayollariga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xos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fazilatlar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jamlangan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U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poklik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go‘zallik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tozalik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navqironlik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timsoli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</a:t>
            </a:r>
            <a:endParaRPr lang="en-US" sz="3200" dirty="0">
              <a:latin typeface="Arial" pitchFamily="34" charset="0"/>
            </a:endParaRPr>
          </a:p>
        </p:txBody>
      </p:sp>
      <p:pic>
        <p:nvPicPr>
          <p:cNvPr id="5" name="Picture 2" descr="C:\Documents and Settings\User\Рабочий стол\кеча3.jpg"/>
          <p:cNvPicPr>
            <a:picLocks noChangeAspect="1" noChangeArrowheads="1"/>
          </p:cNvPicPr>
          <p:nvPr/>
        </p:nvPicPr>
        <p:blipFill>
          <a:blip r:embed="rId2"/>
          <a:srcRect t="13345" b="27935"/>
          <a:stretch>
            <a:fillRect/>
          </a:stretch>
        </p:blipFill>
        <p:spPr bwMode="auto">
          <a:xfrm>
            <a:off x="6012160" y="1210894"/>
            <a:ext cx="2988347" cy="29130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8"/>
            <a:ext cx="9131586" cy="7548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Zebi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taqdiri</a:t>
            </a:r>
            <a:endParaRPr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Documents and Settings\User\Рабочий стол\кеча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51302" y="943444"/>
            <a:ext cx="2737151" cy="396916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8672" y="834803"/>
            <a:ext cx="5897770" cy="4209230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indent="355600" algn="just"/>
            <a:r>
              <a:rPr lang="en-US" sz="2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Romanning</a:t>
            </a:r>
            <a:r>
              <a:rPr lang="en-US" sz="2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asosiy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qahramonlaridan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Zebi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eshonning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manfaatparastligi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qurboni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Chunki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Razzoq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so‘fi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dastlab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qizini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uchta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xotini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“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qarib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mingboshiga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berishni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istamaydi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US" sz="2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indent="355600" algn="just"/>
            <a:r>
              <a:rPr lang="en-US" sz="2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Shundan</a:t>
            </a:r>
            <a:r>
              <a:rPr lang="en-US" sz="2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Akbaralining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suyangan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odami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uddaburon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Miryoqub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pul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sovg‘a-salom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Eshonboboni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rozi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qiladi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“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Pir”ning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istagiga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murid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qarshi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oladi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Rozi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bo‘lmay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“men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olmadim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deydi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so‘fi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xotiniga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Ammo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baribir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rozi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bo‘lishga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majbur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8"/>
            <a:ext cx="9131586" cy="7548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nikoh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oqibati</a:t>
            </a:r>
            <a:endParaRPr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Documents and Settings\User\Рабочий стол\кеча5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259802" y="914262"/>
            <a:ext cx="2722029" cy="393133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68992" y="950314"/>
            <a:ext cx="5897770" cy="3591078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indent="355600" algn="just">
              <a:spcAft>
                <a:spcPts val="953"/>
              </a:spcAft>
            </a:pP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Bunday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tengsiz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nikoh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oxir-oqibat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quyidagi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fojialarga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362903" indent="-362903" algn="just">
              <a:spcAft>
                <a:spcPts val="953"/>
              </a:spcAft>
              <a:buAutoNum type="arabicPeriod"/>
            </a:pP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Zebi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Mingboshiga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zahar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berib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o‘ldirishda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ayblanib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yetti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Sibirga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surgun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62903" indent="-362903" algn="just">
              <a:spcAft>
                <a:spcPts val="953"/>
              </a:spcAft>
              <a:buAutoNum type="arabicPeriod"/>
            </a:pP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Razzoq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so‘fi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aqldan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ozib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ustozi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eshonni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bo‘g‘ib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o‘ldiradi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pullarini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o‘g‘irlab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izsiz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yo‘qoladi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62903" indent="-362903" algn="just">
              <a:buAutoNum type="arabicPeriod"/>
            </a:pP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Qizining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qamalganini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eshitgan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Qurbonbibi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Zebining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onasi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telba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qoladi</a:t>
            </a:r>
            <a:r>
              <a:rPr lang="en-US" sz="19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9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8"/>
            <a:ext cx="9131586" cy="7548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Akbarali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mingboshi</a:t>
            </a:r>
            <a:endParaRPr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48672" y="1015621"/>
            <a:ext cx="5897770" cy="322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451610" fontAlgn="base">
              <a:spcBef>
                <a:spcPct val="0"/>
              </a:spcBef>
              <a:spcAft>
                <a:spcPts val="953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Akbarali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mingboshi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belida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kumush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kamar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 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yonida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kumush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sopli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qilichi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ustida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zarbof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choponi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bo‘lmasa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hech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kim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amaldor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demaydi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</a:t>
            </a:r>
            <a:endParaRPr lang="ru-RU" sz="2400" dirty="0">
              <a:latin typeface="Arial" pitchFamily="34" charset="0"/>
              <a:ea typeface="Times New Roman" pitchFamily="18" charset="0"/>
            </a:endParaRPr>
          </a:p>
          <a:p>
            <a:pPr algn="just" defTabSz="145161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Cho‘lpon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Akbarali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obrazi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orqali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mustamlaka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Turkistondagi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idora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usulini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to‘ralar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mahalliy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amaldorlar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o‘rtasidagi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munosabatlarni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yaxshi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ko‘rsatgan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</a:t>
            </a:r>
            <a:endParaRPr lang="en-US" sz="2400" dirty="0">
              <a:latin typeface="Arial" pitchFamily="34" charset="0"/>
            </a:endParaRPr>
          </a:p>
        </p:txBody>
      </p:sp>
      <p:pic>
        <p:nvPicPr>
          <p:cNvPr id="10242" name="Picture 2" descr="C:\Documents and Settings\User\Рабочий стол\бой улими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273281" y="915566"/>
            <a:ext cx="2737151" cy="40603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Miryoqub</a:t>
            </a:r>
            <a:r>
              <a:rPr lang="en-US" sz="4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obrazi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Documents and Settings\User\Рабочий стол\асар.jpg"/>
          <p:cNvPicPr>
            <a:picLocks noChangeAspect="1" noChangeArrowheads="1"/>
          </p:cNvPicPr>
          <p:nvPr/>
        </p:nvPicPr>
        <p:blipFill>
          <a:blip r:embed="rId2"/>
          <a:srcRect t="5396" b="14621"/>
          <a:stretch>
            <a:fillRect/>
          </a:stretch>
        </p:blipFill>
        <p:spPr bwMode="auto">
          <a:xfrm>
            <a:off x="5870406" y="1015863"/>
            <a:ext cx="3159676" cy="3925582"/>
          </a:xfrm>
          <a:prstGeom prst="rect">
            <a:avLst/>
          </a:prstGeom>
          <a:noFill/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84540" y="924359"/>
            <a:ext cx="5479349" cy="4096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451610" fontAlgn="base">
              <a:spcBef>
                <a:spcPct val="0"/>
              </a:spcBef>
              <a:spcAft>
                <a:spcPts val="953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Romandagi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Miryoqub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–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ancha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murakkab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obraz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</a:t>
            </a:r>
            <a:endParaRPr lang="ru-RU" sz="2400" dirty="0">
              <a:solidFill>
                <a:srgbClr val="000000"/>
              </a:solidFill>
              <a:latin typeface="Arial" pitchFamily="34" charset="0"/>
              <a:ea typeface="Times New Roman" pitchFamily="18" charset="0"/>
            </a:endParaRPr>
          </a:p>
          <a:p>
            <a:pPr algn="just" defTabSz="1451610" fontAlgn="base">
              <a:spcBef>
                <a:spcPct val="0"/>
              </a:spcBef>
              <a:spcAft>
                <a:spcPts val="953"/>
              </a:spcAft>
            </a:pP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aslida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savodsiz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gazetalardan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bexabar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dunyo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ishlariga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ko‘p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ham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qiziqmaydigan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rus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tilini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ham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tuzuk-quruq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bilmaydi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 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Shunga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qaramay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ishning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ko‘zini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biladigan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o‘ta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tadbirkor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odam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</a:t>
            </a:r>
            <a:endParaRPr lang="ru-RU" sz="2400" dirty="0">
              <a:solidFill>
                <a:srgbClr val="000000"/>
              </a:solidFill>
              <a:latin typeface="Arial" pitchFamily="34" charset="0"/>
              <a:ea typeface="Times New Roman" pitchFamily="18" charset="0"/>
            </a:endParaRPr>
          </a:p>
          <a:p>
            <a:pPr algn="just" defTabSz="1451610" fontAlgn="base">
              <a:spcBef>
                <a:spcPct val="0"/>
              </a:spcBef>
              <a:spcAft>
                <a:spcPts val="953"/>
              </a:spcAft>
            </a:pP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U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aralashgan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ish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bitmay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qolmaydi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Pul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topish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yo‘llarini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yaxshi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biladi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</a:t>
            </a:r>
            <a:endParaRPr lang="ru-RU" sz="2400" dirty="0">
              <a:latin typeface="Arial" pitchFamily="34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154013</TotalTime>
  <Words>773</Words>
  <Application>Microsoft Office PowerPoint</Application>
  <PresentationFormat>Экран (16:9)</PresentationFormat>
  <Paragraphs>68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Open Sans</vt:lpstr>
      <vt:lpstr>Open Sans Light</vt:lpstr>
      <vt:lpstr>Times New Roman</vt:lpstr>
      <vt:lpstr>1_Office Theme</vt:lpstr>
      <vt:lpstr>Презентация PowerPoint</vt:lpstr>
      <vt:lpstr>Cho‘lpon mislsiz she’riy kashfiyotlardan tashqari “Kecha va kunduz” deb ataluvchi birinchi o‘zbek roman-dilogiyasining muallifi hamdir. Asar ko‘pchilik o‘quvchilar tomonidan Abdulla Qodiriyning “O‘tkan kunlar” romani darajasidagi asar sifatida baho oldi. Asar 1935-1936-yillarda yozilgan.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User</cp:lastModifiedBy>
  <cp:revision>1684</cp:revision>
  <dcterms:created xsi:type="dcterms:W3CDTF">2014-10-08T23:03:32Z</dcterms:created>
  <dcterms:modified xsi:type="dcterms:W3CDTF">2020-12-24T04:06:02Z</dcterms:modified>
</cp:coreProperties>
</file>