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20"/>
  </p:notesMasterIdLst>
  <p:sldIdLst>
    <p:sldId id="1359" r:id="rId2"/>
    <p:sldId id="1356" r:id="rId3"/>
    <p:sldId id="1379" r:id="rId4"/>
    <p:sldId id="1380" r:id="rId5"/>
    <p:sldId id="1381" r:id="rId6"/>
    <p:sldId id="1382" r:id="rId7"/>
    <p:sldId id="1383" r:id="rId8"/>
    <p:sldId id="1384" r:id="rId9"/>
    <p:sldId id="1385" r:id="rId10"/>
    <p:sldId id="1386" r:id="rId11"/>
    <p:sldId id="1387" r:id="rId12"/>
    <p:sldId id="1388" r:id="rId13"/>
    <p:sldId id="1389" r:id="rId14"/>
    <p:sldId id="1390" r:id="rId15"/>
    <p:sldId id="1391" r:id="rId16"/>
    <p:sldId id="1392" r:id="rId17"/>
    <p:sldId id="1393" r:id="rId18"/>
    <p:sldId id="1378" r:id="rId19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9"/>
            <p14:sldId id="1356"/>
            <p14:sldId id="1379"/>
            <p14:sldId id="1380"/>
            <p14:sldId id="1381"/>
            <p14:sldId id="1382"/>
            <p14:sldId id="1383"/>
            <p14:sldId id="1384"/>
            <p14:sldId id="1385"/>
            <p14:sldId id="1386"/>
            <p14:sldId id="1387"/>
            <p14:sldId id="1388"/>
            <p14:sldId id="1389"/>
            <p14:sldId id="1390"/>
            <p14:sldId id="1391"/>
            <p14:sldId id="1392"/>
            <p14:sldId id="1393"/>
            <p14:sldId id="13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2CE50D"/>
    <a:srgbClr val="B17ED8"/>
    <a:srgbClr val="EF7DF2"/>
    <a:srgbClr val="000000"/>
    <a:srgbClr val="B8E08C"/>
    <a:srgbClr val="A3F995"/>
    <a:srgbClr val="DDDDDD"/>
    <a:srgbClr val="B2B2B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218" d="100"/>
          <a:sy n="218" d="100"/>
        </p:scale>
        <p:origin x="786" y="168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BCD264-CCCF-4422-970D-89E5DCA6AD17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</dgm:pt>
    <dgm:pt modelId="{670E25A0-229B-4025-87D1-CBD08ADD9154}">
      <dgm:prSet phldrT="[Текст]" custT="1"/>
      <dgm:spPr>
        <a:solidFill>
          <a:srgbClr val="C9A6E4"/>
        </a:solidFill>
        <a:ln>
          <a:solidFill>
            <a:srgbClr val="7030A0"/>
          </a:solidFill>
        </a:ln>
      </dgm:spPr>
      <dgm:t>
        <a:bodyPr/>
        <a:lstStyle/>
        <a:p>
          <a:pPr algn="just"/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Qarolar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falsafasi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” Anbar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Otin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ijodidagi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go‘zal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adabiy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kashfiyotdir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U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shoira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shaxsiyatidagi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ijtimoiy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jur’at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jasoratning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yetuk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salohiyat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ijodiy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barkamollikning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go‘zal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namunasidir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B69986-BF27-4B6D-9923-C2C9A22717AD}" type="parTrans" cxnId="{BB46F690-5D84-46B2-B21D-3ED4F3036C5E}">
      <dgm:prSet/>
      <dgm:spPr/>
      <dgm:t>
        <a:bodyPr/>
        <a:lstStyle/>
        <a:p>
          <a:endParaRPr lang="ru-RU"/>
        </a:p>
      </dgm:t>
    </dgm:pt>
    <dgm:pt modelId="{081167DC-DDE8-4334-8E13-36EA7B76CB3B}" type="sibTrans" cxnId="{BB46F690-5D84-46B2-B21D-3ED4F3036C5E}">
      <dgm:prSet/>
      <dgm:spPr/>
      <dgm:t>
        <a:bodyPr/>
        <a:lstStyle/>
        <a:p>
          <a:endParaRPr lang="ru-RU"/>
        </a:p>
      </dgm:t>
    </dgm:pt>
    <dgm:pt modelId="{6CB70DD1-0AAF-4A0F-8425-9004527CFC8C}">
      <dgm:prSet phldrT="[Текст]" custT="1"/>
      <dgm:spPr>
        <a:solidFill>
          <a:srgbClr val="FFD44B"/>
        </a:solidFill>
        <a:ln>
          <a:solidFill>
            <a:srgbClr val="002060"/>
          </a:solidFill>
        </a:ln>
      </dgm:spPr>
      <dgm:t>
        <a:bodyPr/>
        <a:lstStyle/>
        <a:p>
          <a:pPr algn="just"/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Anbar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Otin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adabiyotimizda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ilk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bor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falsafiy-publitsistik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yo‘nalishda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ijod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qildi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Tarixda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Risolayi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falsafayi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siyohon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Qarolar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falsafasi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risolasi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nomi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saqlanib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qolgan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C46221-9FD1-47B4-828D-885473973B5B}" type="parTrans" cxnId="{6EE8F671-A4DE-46DC-AC82-723D64A77B40}">
      <dgm:prSet/>
      <dgm:spPr/>
      <dgm:t>
        <a:bodyPr/>
        <a:lstStyle/>
        <a:p>
          <a:endParaRPr lang="ru-RU"/>
        </a:p>
      </dgm:t>
    </dgm:pt>
    <dgm:pt modelId="{0789FFC2-85E9-489C-9DDB-A2A661A998BA}" type="sibTrans" cxnId="{6EE8F671-A4DE-46DC-AC82-723D64A77B40}">
      <dgm:prSet/>
      <dgm:spPr/>
      <dgm:t>
        <a:bodyPr/>
        <a:lstStyle/>
        <a:p>
          <a:endParaRPr lang="ru-RU"/>
        </a:p>
      </dgm:t>
    </dgm:pt>
    <dgm:pt modelId="{15FF1BD8-2C54-44E9-8CD3-E377E793FAFC}">
      <dgm:prSet phldrT="[Текст]" custT="1"/>
      <dgm:spPr>
        <a:solidFill>
          <a:srgbClr val="FC7885"/>
        </a:solidFill>
        <a:ln>
          <a:solidFill>
            <a:srgbClr val="002060"/>
          </a:solidFill>
        </a:ln>
      </dgm:spPr>
      <dgm:t>
        <a:bodyPr/>
        <a:lstStyle/>
        <a:p>
          <a:pPr algn="just"/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Bu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asar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Anbar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Otin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dunyoqarashi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tasavvuri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haqida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boy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ma’lumotlar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beradi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tarix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falsafa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axloq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madaniyatimiz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tarixining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bilimdoni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ekani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ma’lum</a:t>
          </a:r>
          <a:r>
            <a: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bo‘ladi</a:t>
          </a:r>
          <a:r>
            <a:rPr lang="en-US" sz="13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3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A3FE59-916A-4E74-A049-614E4BF7686B}" type="parTrans" cxnId="{382EC562-32DF-4E5A-913B-11DC6AA24E58}">
      <dgm:prSet/>
      <dgm:spPr/>
      <dgm:t>
        <a:bodyPr/>
        <a:lstStyle/>
        <a:p>
          <a:endParaRPr lang="ru-RU"/>
        </a:p>
      </dgm:t>
    </dgm:pt>
    <dgm:pt modelId="{73D85475-A2C7-4D05-AEC1-63268842676C}" type="sibTrans" cxnId="{382EC562-32DF-4E5A-913B-11DC6AA24E58}">
      <dgm:prSet/>
      <dgm:spPr/>
      <dgm:t>
        <a:bodyPr/>
        <a:lstStyle/>
        <a:p>
          <a:endParaRPr lang="ru-RU"/>
        </a:p>
      </dgm:t>
    </dgm:pt>
    <dgm:pt modelId="{E9A80425-683C-4873-A7B0-618A6DF3C890}" type="pres">
      <dgm:prSet presAssocID="{80BCD264-CCCF-4422-970D-89E5DCA6AD1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714B640-7FBA-47FD-AFC0-F22EDE173E67}" type="pres">
      <dgm:prSet presAssocID="{670E25A0-229B-4025-87D1-CBD08ADD9154}" presName="circle1" presStyleLbl="node1" presStyleIdx="0" presStyleCnt="3"/>
      <dgm:spPr>
        <a:solidFill>
          <a:srgbClr val="A66BD3"/>
        </a:solidFill>
        <a:ln>
          <a:solidFill>
            <a:srgbClr val="7030A0"/>
          </a:solidFill>
        </a:ln>
      </dgm:spPr>
    </dgm:pt>
    <dgm:pt modelId="{F05F87B0-630E-41D8-9425-03D89B459D40}" type="pres">
      <dgm:prSet presAssocID="{670E25A0-229B-4025-87D1-CBD08ADD9154}" presName="space" presStyleCnt="0"/>
      <dgm:spPr/>
    </dgm:pt>
    <dgm:pt modelId="{9A17CA27-0C15-40B6-B6CA-B44B8BFE39DE}" type="pres">
      <dgm:prSet presAssocID="{670E25A0-229B-4025-87D1-CBD08ADD9154}" presName="rect1" presStyleLbl="alignAcc1" presStyleIdx="0" presStyleCnt="3"/>
      <dgm:spPr/>
      <dgm:t>
        <a:bodyPr/>
        <a:lstStyle/>
        <a:p>
          <a:endParaRPr lang="ru-RU"/>
        </a:p>
      </dgm:t>
    </dgm:pt>
    <dgm:pt modelId="{AB6C1901-D215-4969-8439-18752FFFF95B}" type="pres">
      <dgm:prSet presAssocID="{6CB70DD1-0AAF-4A0F-8425-9004527CFC8C}" presName="vertSpace2" presStyleLbl="node1" presStyleIdx="0" presStyleCnt="3"/>
      <dgm:spPr/>
    </dgm:pt>
    <dgm:pt modelId="{7653B472-606E-4073-B877-BE3B30F19599}" type="pres">
      <dgm:prSet presAssocID="{6CB70DD1-0AAF-4A0F-8425-9004527CFC8C}" presName="circle2" presStyleLbl="node1" presStyleIdx="1" presStyleCnt="3"/>
      <dgm:spPr>
        <a:solidFill>
          <a:srgbClr val="FFD44B"/>
        </a:solidFill>
        <a:ln>
          <a:solidFill>
            <a:srgbClr val="002060"/>
          </a:solidFill>
        </a:ln>
      </dgm:spPr>
    </dgm:pt>
    <dgm:pt modelId="{CE655E0D-E19A-4B62-9286-50722847EBFB}" type="pres">
      <dgm:prSet presAssocID="{6CB70DD1-0AAF-4A0F-8425-9004527CFC8C}" presName="rect2" presStyleLbl="alignAcc1" presStyleIdx="1" presStyleCnt="3"/>
      <dgm:spPr/>
      <dgm:t>
        <a:bodyPr/>
        <a:lstStyle/>
        <a:p>
          <a:endParaRPr lang="ru-RU"/>
        </a:p>
      </dgm:t>
    </dgm:pt>
    <dgm:pt modelId="{385A643A-806D-4FB8-AF34-ECDE7F2AD234}" type="pres">
      <dgm:prSet presAssocID="{15FF1BD8-2C54-44E9-8CD3-E377E793FAFC}" presName="vertSpace3" presStyleLbl="node1" presStyleIdx="1" presStyleCnt="3"/>
      <dgm:spPr/>
    </dgm:pt>
    <dgm:pt modelId="{9CF5564F-51FC-4748-A30C-9E3F7297F580}" type="pres">
      <dgm:prSet presAssocID="{15FF1BD8-2C54-44E9-8CD3-E377E793FAFC}" presName="circle3" presStyleLbl="node1" presStyleIdx="2" presStyleCnt="3"/>
      <dgm:spPr>
        <a:solidFill>
          <a:srgbClr val="FC7885"/>
        </a:solidFill>
        <a:ln>
          <a:solidFill>
            <a:srgbClr val="381850"/>
          </a:solidFill>
        </a:ln>
      </dgm:spPr>
    </dgm:pt>
    <dgm:pt modelId="{D236C339-1963-4BD2-9B80-E2C51FA7C95E}" type="pres">
      <dgm:prSet presAssocID="{15FF1BD8-2C54-44E9-8CD3-E377E793FAFC}" presName="rect3" presStyleLbl="alignAcc1" presStyleIdx="2" presStyleCnt="3"/>
      <dgm:spPr/>
      <dgm:t>
        <a:bodyPr/>
        <a:lstStyle/>
        <a:p>
          <a:endParaRPr lang="ru-RU"/>
        </a:p>
      </dgm:t>
    </dgm:pt>
    <dgm:pt modelId="{9AF89C58-9E1F-45AF-9467-6B8A398B69CF}" type="pres">
      <dgm:prSet presAssocID="{670E25A0-229B-4025-87D1-CBD08ADD9154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2E91B-E4A3-4A38-B986-A973A4985776}" type="pres">
      <dgm:prSet presAssocID="{6CB70DD1-0AAF-4A0F-8425-9004527CFC8C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C886F-E9A9-4EEE-8EE1-70B84C55E959}" type="pres">
      <dgm:prSet presAssocID="{15FF1BD8-2C54-44E9-8CD3-E377E793FAFC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E8F671-A4DE-46DC-AC82-723D64A77B40}" srcId="{80BCD264-CCCF-4422-970D-89E5DCA6AD17}" destId="{6CB70DD1-0AAF-4A0F-8425-9004527CFC8C}" srcOrd="1" destOrd="0" parTransId="{27C46221-9FD1-47B4-828D-885473973B5B}" sibTransId="{0789FFC2-85E9-489C-9DDB-A2A661A998BA}"/>
    <dgm:cxn modelId="{1C86D4AA-6C19-483D-8DC4-EB2F05DBAF28}" type="presOf" srcId="{80BCD264-CCCF-4422-970D-89E5DCA6AD17}" destId="{E9A80425-683C-4873-A7B0-618A6DF3C890}" srcOrd="0" destOrd="0" presId="urn:microsoft.com/office/officeart/2005/8/layout/target3"/>
    <dgm:cxn modelId="{07C3D319-AF09-4D88-BD13-7ACD89C81263}" type="presOf" srcId="{6CB70DD1-0AAF-4A0F-8425-9004527CFC8C}" destId="{2DF2E91B-E4A3-4A38-B986-A973A4985776}" srcOrd="1" destOrd="0" presId="urn:microsoft.com/office/officeart/2005/8/layout/target3"/>
    <dgm:cxn modelId="{B3B791C8-E1A4-48F6-850C-2FA0E89A901D}" type="presOf" srcId="{670E25A0-229B-4025-87D1-CBD08ADD9154}" destId="{9A17CA27-0C15-40B6-B6CA-B44B8BFE39DE}" srcOrd="0" destOrd="0" presId="urn:microsoft.com/office/officeart/2005/8/layout/target3"/>
    <dgm:cxn modelId="{BB46F690-5D84-46B2-B21D-3ED4F3036C5E}" srcId="{80BCD264-CCCF-4422-970D-89E5DCA6AD17}" destId="{670E25A0-229B-4025-87D1-CBD08ADD9154}" srcOrd="0" destOrd="0" parTransId="{A0B69986-BF27-4B6D-9923-C2C9A22717AD}" sibTransId="{081167DC-DDE8-4334-8E13-36EA7B76CB3B}"/>
    <dgm:cxn modelId="{1F9EAA1A-4442-407F-8FEA-22B43E39F3B6}" type="presOf" srcId="{15FF1BD8-2C54-44E9-8CD3-E377E793FAFC}" destId="{D236C339-1963-4BD2-9B80-E2C51FA7C95E}" srcOrd="0" destOrd="0" presId="urn:microsoft.com/office/officeart/2005/8/layout/target3"/>
    <dgm:cxn modelId="{1EA5D8A9-75D9-4D9E-BD3F-0E07018F743C}" type="presOf" srcId="{15FF1BD8-2C54-44E9-8CD3-E377E793FAFC}" destId="{C76C886F-E9A9-4EEE-8EE1-70B84C55E959}" srcOrd="1" destOrd="0" presId="urn:microsoft.com/office/officeart/2005/8/layout/target3"/>
    <dgm:cxn modelId="{912E461B-6C2A-49DF-841F-A948326CA641}" type="presOf" srcId="{670E25A0-229B-4025-87D1-CBD08ADD9154}" destId="{9AF89C58-9E1F-45AF-9467-6B8A398B69CF}" srcOrd="1" destOrd="0" presId="urn:microsoft.com/office/officeart/2005/8/layout/target3"/>
    <dgm:cxn modelId="{70BCDE42-D86F-40CE-9FF8-B9D7D1316F4A}" type="presOf" srcId="{6CB70DD1-0AAF-4A0F-8425-9004527CFC8C}" destId="{CE655E0D-E19A-4B62-9286-50722847EBFB}" srcOrd="0" destOrd="0" presId="urn:microsoft.com/office/officeart/2005/8/layout/target3"/>
    <dgm:cxn modelId="{382EC562-32DF-4E5A-913B-11DC6AA24E58}" srcId="{80BCD264-CCCF-4422-970D-89E5DCA6AD17}" destId="{15FF1BD8-2C54-44E9-8CD3-E377E793FAFC}" srcOrd="2" destOrd="0" parTransId="{1BA3FE59-916A-4E74-A049-614E4BF7686B}" sibTransId="{73D85475-A2C7-4D05-AEC1-63268842676C}"/>
    <dgm:cxn modelId="{7EE5401E-D492-4566-B2FE-21386EBAC429}" type="presParOf" srcId="{E9A80425-683C-4873-A7B0-618A6DF3C890}" destId="{5714B640-7FBA-47FD-AFC0-F22EDE173E67}" srcOrd="0" destOrd="0" presId="urn:microsoft.com/office/officeart/2005/8/layout/target3"/>
    <dgm:cxn modelId="{7CA79FFE-CA2F-42AF-968A-61B8D1D373A7}" type="presParOf" srcId="{E9A80425-683C-4873-A7B0-618A6DF3C890}" destId="{F05F87B0-630E-41D8-9425-03D89B459D40}" srcOrd="1" destOrd="0" presId="urn:microsoft.com/office/officeart/2005/8/layout/target3"/>
    <dgm:cxn modelId="{F049A180-74EF-429D-9689-9AD43B82B246}" type="presParOf" srcId="{E9A80425-683C-4873-A7B0-618A6DF3C890}" destId="{9A17CA27-0C15-40B6-B6CA-B44B8BFE39DE}" srcOrd="2" destOrd="0" presId="urn:microsoft.com/office/officeart/2005/8/layout/target3"/>
    <dgm:cxn modelId="{D5EAB0FF-1F58-4FB6-B167-054895140820}" type="presParOf" srcId="{E9A80425-683C-4873-A7B0-618A6DF3C890}" destId="{AB6C1901-D215-4969-8439-18752FFFF95B}" srcOrd="3" destOrd="0" presId="urn:microsoft.com/office/officeart/2005/8/layout/target3"/>
    <dgm:cxn modelId="{0D2998F3-25AF-4073-879F-A6EDD8D17D08}" type="presParOf" srcId="{E9A80425-683C-4873-A7B0-618A6DF3C890}" destId="{7653B472-606E-4073-B877-BE3B30F19599}" srcOrd="4" destOrd="0" presId="urn:microsoft.com/office/officeart/2005/8/layout/target3"/>
    <dgm:cxn modelId="{DCD8CD3C-7DC8-4F17-A9B3-B04FC7F0B71C}" type="presParOf" srcId="{E9A80425-683C-4873-A7B0-618A6DF3C890}" destId="{CE655E0D-E19A-4B62-9286-50722847EBFB}" srcOrd="5" destOrd="0" presId="urn:microsoft.com/office/officeart/2005/8/layout/target3"/>
    <dgm:cxn modelId="{07BCA1C8-937A-4043-A572-2100881EE3BB}" type="presParOf" srcId="{E9A80425-683C-4873-A7B0-618A6DF3C890}" destId="{385A643A-806D-4FB8-AF34-ECDE7F2AD234}" srcOrd="6" destOrd="0" presId="urn:microsoft.com/office/officeart/2005/8/layout/target3"/>
    <dgm:cxn modelId="{DE49C4D8-3E6E-479B-B2CF-48D9B17D0125}" type="presParOf" srcId="{E9A80425-683C-4873-A7B0-618A6DF3C890}" destId="{9CF5564F-51FC-4748-A30C-9E3F7297F580}" srcOrd="7" destOrd="0" presId="urn:microsoft.com/office/officeart/2005/8/layout/target3"/>
    <dgm:cxn modelId="{F741666A-0CA0-475E-9E04-C0F99A354265}" type="presParOf" srcId="{E9A80425-683C-4873-A7B0-618A6DF3C890}" destId="{D236C339-1963-4BD2-9B80-E2C51FA7C95E}" srcOrd="8" destOrd="0" presId="urn:microsoft.com/office/officeart/2005/8/layout/target3"/>
    <dgm:cxn modelId="{7177CE4C-836D-4568-BDF8-D96B02A8788B}" type="presParOf" srcId="{E9A80425-683C-4873-A7B0-618A6DF3C890}" destId="{9AF89C58-9E1F-45AF-9467-6B8A398B69CF}" srcOrd="9" destOrd="0" presId="urn:microsoft.com/office/officeart/2005/8/layout/target3"/>
    <dgm:cxn modelId="{AFE0F6A6-813E-41A8-89C9-E64EBAE2B545}" type="presParOf" srcId="{E9A80425-683C-4873-A7B0-618A6DF3C890}" destId="{2DF2E91B-E4A3-4A38-B986-A973A4985776}" srcOrd="10" destOrd="0" presId="urn:microsoft.com/office/officeart/2005/8/layout/target3"/>
    <dgm:cxn modelId="{DFE75A67-D861-40BF-AF20-CC8EC9101480}" type="presParOf" srcId="{E9A80425-683C-4873-A7B0-618A6DF3C890}" destId="{C76C886F-E9A9-4EEE-8EE1-70B84C55E959}" srcOrd="11" destOrd="0" presId="urn:microsoft.com/office/officeart/2005/8/layout/target3"/>
  </dgm:cxnLst>
  <dgm:bg>
    <a:solidFill>
      <a:srgbClr val="61D6FF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4B640-7FBA-47FD-AFC0-F22EDE173E67}">
      <dsp:nvSpPr>
        <dsp:cNvPr id="0" name=""/>
        <dsp:cNvSpPr/>
      </dsp:nvSpPr>
      <dsp:spPr>
        <a:xfrm>
          <a:off x="0" y="0"/>
          <a:ext cx="2772171" cy="2772171"/>
        </a:xfrm>
        <a:prstGeom prst="pie">
          <a:avLst>
            <a:gd name="adj1" fmla="val 5400000"/>
            <a:gd name="adj2" fmla="val 16200000"/>
          </a:avLst>
        </a:prstGeom>
        <a:solidFill>
          <a:srgbClr val="A66BD3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7CA27-0C15-40B6-B6CA-B44B8BFE39DE}">
      <dsp:nvSpPr>
        <dsp:cNvPr id="0" name=""/>
        <dsp:cNvSpPr/>
      </dsp:nvSpPr>
      <dsp:spPr>
        <a:xfrm>
          <a:off x="1386085" y="0"/>
          <a:ext cx="4230538" cy="2772171"/>
        </a:xfrm>
        <a:prstGeom prst="rect">
          <a:avLst/>
        </a:prstGeom>
        <a:solidFill>
          <a:srgbClr val="C9A6E4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Qarolar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falsafasi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” Anbar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Otin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ijodidagi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go‘zal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adabiy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kashfiyotdir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U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shoira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shaxsiyatidagi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ijtimoiy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jur’at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jasoratning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yetuk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salohiyat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ijodiy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barkamollikning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go‘zal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namunasidir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86085" y="0"/>
        <a:ext cx="4230538" cy="831653"/>
      </dsp:txXfrm>
    </dsp:sp>
    <dsp:sp modelId="{7653B472-606E-4073-B877-BE3B30F19599}">
      <dsp:nvSpPr>
        <dsp:cNvPr id="0" name=""/>
        <dsp:cNvSpPr/>
      </dsp:nvSpPr>
      <dsp:spPr>
        <a:xfrm>
          <a:off x="485131" y="831653"/>
          <a:ext cx="1801909" cy="1801909"/>
        </a:xfrm>
        <a:prstGeom prst="pie">
          <a:avLst>
            <a:gd name="adj1" fmla="val 5400000"/>
            <a:gd name="adj2" fmla="val 16200000"/>
          </a:avLst>
        </a:prstGeom>
        <a:solidFill>
          <a:srgbClr val="FFD44B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55E0D-E19A-4B62-9286-50722847EBFB}">
      <dsp:nvSpPr>
        <dsp:cNvPr id="0" name=""/>
        <dsp:cNvSpPr/>
      </dsp:nvSpPr>
      <dsp:spPr>
        <a:xfrm>
          <a:off x="1386085" y="831653"/>
          <a:ext cx="4230538" cy="1801909"/>
        </a:xfrm>
        <a:prstGeom prst="rect">
          <a:avLst/>
        </a:prstGeom>
        <a:solidFill>
          <a:srgbClr val="FFD44B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Anbar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Otin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adabiyotimizda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ilk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bor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falsafiy-publitsistik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yo‘nalishda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ijod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qildi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Tarixda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Risolayi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falsafayi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siyohon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Qarolar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falsafasi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risolasi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nomi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saqlanib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qolgan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86085" y="831653"/>
        <a:ext cx="4230538" cy="831650"/>
      </dsp:txXfrm>
    </dsp:sp>
    <dsp:sp modelId="{9CF5564F-51FC-4748-A30C-9E3F7297F580}">
      <dsp:nvSpPr>
        <dsp:cNvPr id="0" name=""/>
        <dsp:cNvSpPr/>
      </dsp:nvSpPr>
      <dsp:spPr>
        <a:xfrm>
          <a:off x="970260" y="1663304"/>
          <a:ext cx="831650" cy="831650"/>
        </a:xfrm>
        <a:prstGeom prst="pie">
          <a:avLst>
            <a:gd name="adj1" fmla="val 5400000"/>
            <a:gd name="adj2" fmla="val 16200000"/>
          </a:avLst>
        </a:prstGeom>
        <a:solidFill>
          <a:srgbClr val="FC7885"/>
        </a:solidFill>
        <a:ln w="25400" cap="flat" cmpd="sng" algn="ctr">
          <a:solidFill>
            <a:srgbClr val="3818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6C339-1963-4BD2-9B80-E2C51FA7C95E}">
      <dsp:nvSpPr>
        <dsp:cNvPr id="0" name=""/>
        <dsp:cNvSpPr/>
      </dsp:nvSpPr>
      <dsp:spPr>
        <a:xfrm>
          <a:off x="1386085" y="1663304"/>
          <a:ext cx="4230538" cy="831650"/>
        </a:xfrm>
        <a:prstGeom prst="rect">
          <a:avLst/>
        </a:prstGeom>
        <a:solidFill>
          <a:srgbClr val="FC7885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Bu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asar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Anbar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Otin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dunyoqarashi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tasavvuri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haqida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boy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ma’lumotlar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beradi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tarix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falsafa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axloq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madaniyatimiz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tarixining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bilimdoni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ekani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ma’lum</a:t>
          </a:r>
          <a:r>
            <a:rPr lang="en-US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bo‘ladi</a:t>
          </a:r>
          <a:r>
            <a:rPr lang="en-US" sz="13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30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86085" y="1663304"/>
        <a:ext cx="4230538" cy="831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53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38101" y="1197228"/>
            <a:ext cx="3327508" cy="875860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91" algn="ctr">
              <a:buNone/>
            </a:pP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O‘tilgan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mavzularni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775862" cy="4362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1"/>
            <a:ext cx="775862" cy="44954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762888" y="325943"/>
            <a:ext cx="675783" cy="231450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1100" b="1" spc="1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ru-RU" sz="1400" b="1" spc="10" dirty="0" smtClean="0">
                <a:solidFill>
                  <a:srgbClr val="FEFEFE"/>
                </a:solidFill>
                <a:latin typeface="Arial"/>
                <a:cs typeface="Arial"/>
              </a:rPr>
              <a:t>11</a:t>
            </a:r>
            <a:r>
              <a:rPr lang="en-US" sz="1400" b="1" spc="10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1400" b="1" spc="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1681026" y="248656"/>
            <a:ext cx="1882775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1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Adabiyot</a:t>
            </a:r>
            <a:endParaRPr kumimoji="0" lang="en-US" sz="3400" b="1" i="0" u="none" strike="noStrike" kern="0" cap="none" spc="1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332676" y="290278"/>
            <a:ext cx="442595" cy="424180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516794" y="525306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583081" y="663983"/>
            <a:ext cx="42545" cy="1333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444632" y="670464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539417" y="381938"/>
            <a:ext cx="29845" cy="1333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403833" y="492580"/>
            <a:ext cx="120650" cy="83820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0852" r="16259" b="24287"/>
          <a:stretch/>
        </p:blipFill>
        <p:spPr bwMode="auto">
          <a:xfrm>
            <a:off x="4165609" y="1308780"/>
            <a:ext cx="1491846" cy="124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9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144898"/>
              </p:ext>
            </p:extLst>
          </p:nvPr>
        </p:nvGraphicFramePr>
        <p:xfrm>
          <a:off x="93643" y="575930"/>
          <a:ext cx="557216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69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Bilar</a:t>
                      </a:r>
                      <a:r>
                        <a:rPr lang="en-US" sz="18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edim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FA4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Bilib</a:t>
                      </a:r>
                      <a:r>
                        <a:rPr lang="en-US" sz="18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oldim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FA4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Bilishni</a:t>
                      </a:r>
                      <a:r>
                        <a:rPr lang="en-US" sz="18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istayman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FA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695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Abdurauf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Fitrat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1921-yil </a:t>
                      </a:r>
                      <a:r>
                        <a:rPr lang="en-US" sz="12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Buxoroga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taklif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etiladi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Shu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davrda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Fitrat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tashabbusi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bilan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nafar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iqtidorli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yoshlar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Germaniyaga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o‘qishga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yuboriladi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Bu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iqtidorli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yoshlar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kimlar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edi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va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ular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nimalarni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o‘rganib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qaytishdi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4E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695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Fitrat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1923-1924-yillarda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Moskva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va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Leningradda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yashadi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ishladi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Leningrad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dorilfununining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professori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bo‘ldi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Abdurauf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Fitratdan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oldin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o‘zbeklar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ichida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professorlar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bormidi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va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ular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kimlar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edi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4E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67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Cho‘lpon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(1898-1938)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5081" y="548474"/>
            <a:ext cx="3286148" cy="2439722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uz-Cyrl-U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Abdulhamid Sulaymon o‘g‘li </a:t>
            </a:r>
            <a:r>
              <a:rPr lang="uz-Cyrl-U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Cho‘lpon </a:t>
            </a:r>
            <a:r>
              <a:rPr lang="uz-Cyrl-UZ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1898-yilda </a:t>
            </a:r>
            <a:r>
              <a:rPr lang="uz-Cyrl-U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Andijon shahrining </a:t>
            </a:r>
            <a:r>
              <a:rPr lang="uz-Cyrl-U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Qatorterak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mahallasida tug‘ildi</a:t>
            </a:r>
            <a:r>
              <a:rPr lang="uz-Cyrl-UZ" sz="3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\Рабочий стол\чулпон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2675" y="548474"/>
            <a:ext cx="1914525" cy="2390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endParaRPr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Documents and Settings\User\Рабочий стол\чулпон1.jpg"/>
          <p:cNvPicPr>
            <a:picLocks noChangeAspect="1" noChangeArrowheads="1"/>
          </p:cNvPicPr>
          <p:nvPr/>
        </p:nvPicPr>
        <p:blipFill>
          <a:blip r:embed="rId2"/>
          <a:srcRect l="9378" t="3029" r="9346" b="16848"/>
          <a:stretch>
            <a:fillRect/>
          </a:stretch>
        </p:blipFill>
        <p:spPr bwMode="auto">
          <a:xfrm>
            <a:off x="3808419" y="575929"/>
            <a:ext cx="1857388" cy="2615751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5081" y="548474"/>
            <a:ext cx="3286148" cy="250033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Cho‘lpon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madrasa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tahsilini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ko‘rgach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               1912-1914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yillarda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rus-tuzem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maktabida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Shu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vaqtda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Tarjimon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gazetasi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„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Oyna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"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jurnaliga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xabar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she’rlar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yo‘llab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1914-yilda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Sadoyi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Turkiston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gazetasida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Cho‘lponning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“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Turkistonli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qardoshlarimizga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she’rining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e’lon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qilinishi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mavzusiga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o‘zbek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xalqining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taqdiri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ustida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kuyinayotgan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shoirning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dunyoga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kelganidan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darak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beradi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20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kunduz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081" y="691350"/>
            <a:ext cx="3757810" cy="2357454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223957" algn="just">
              <a:lnSpc>
                <a:spcPct val="100000"/>
              </a:lnSpc>
              <a:spcAft>
                <a:spcPts val="600"/>
              </a:spcAft>
            </a:pPr>
            <a:r>
              <a:rPr lang="uz-Cyrl-UZ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Cho‘lpon </a:t>
            </a:r>
            <a:r>
              <a:rPr lang="uz-Cyrl-UZ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mislsiz she’riy kashfiyotlardan </a:t>
            </a:r>
            <a:r>
              <a:rPr lang="uz-Cyrl-UZ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tashqari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z-Cyrl-UZ" sz="1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Kecha </a:t>
            </a:r>
            <a:r>
              <a:rPr lang="uz-Cyrl-UZ" sz="1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 </a:t>
            </a:r>
            <a:r>
              <a:rPr lang="uz-Cyrl-UZ" sz="1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kunduz</a:t>
            </a:r>
            <a:r>
              <a:rPr lang="en-US" sz="1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sz="1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deb ataluvchi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birinchi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o‘zbek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roman-dilogiyasining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muallifi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hamdir.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Asar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uz-Cyrl-UZ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o‘pchilik o‘quvchilar tomonidan Abdulla Qodiriyning 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z-Cyrl-UZ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O‘tkan kunlar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uz-Cyrl-UZ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romani darajasidagi asar sifatida baho oldi</a:t>
            </a:r>
            <a:r>
              <a:rPr lang="uz-Cyrl-UZ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Asar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1935-1936-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yillarda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yozilgan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\Рабочий стол\кеч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8956" y="656879"/>
            <a:ext cx="1604430" cy="2406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" y="1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kunduz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endParaRPr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93644" y="475501"/>
            <a:ext cx="5572164" cy="260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2" rIns="91422" bIns="45712" numCol="1" anchor="ctr" anchorCtr="0" compatLnSpc="1">
            <a:prstTxWarp prst="textNoShape">
              <a:avLst/>
            </a:prstTxWarp>
            <a:spAutoFit/>
          </a:bodyPr>
          <a:lstStyle/>
          <a:p>
            <a:pPr indent="223957" algn="just" defTabSz="914224" fontAlgn="base">
              <a:spcBef>
                <a:spcPct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“</a:t>
            </a:r>
            <a:r>
              <a:rPr lang="ru-RU" sz="1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Kecha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va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kunduz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”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matni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tarkibidagi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badiiy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obrazlar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adabiy-estetik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ijtimoiy-falsafiy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idealga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ko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‘</a:t>
            </a:r>
            <a:r>
              <a:rPr lang="ru-RU" sz="1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ra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quyidagi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vazifalarni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bajaradilar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:</a:t>
            </a:r>
          </a:p>
          <a:p>
            <a:pPr indent="223957" algn="just" defTabSz="914224" fontAlgn="base">
              <a:spcBef>
                <a:spcPct val="0"/>
              </a:spcBef>
              <a:spcAft>
                <a:spcPts val="600"/>
              </a:spcAft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1)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mustamlakachilik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davrida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xalqning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qoloqligi</a:t>
            </a:r>
            <a:r>
              <a:rPr lang="en-US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jaholat</a:t>
            </a:r>
            <a:r>
              <a:rPr lang="en-US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va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zulmning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ustuvorligini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ko</a:t>
            </a:r>
            <a:r>
              <a:rPr lang="en-US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‘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rsatish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; </a:t>
            </a:r>
            <a:endParaRPr lang="en-US" sz="1400" dirty="0">
              <a:solidFill>
                <a:srgbClr val="002060"/>
              </a:solidFill>
              <a:latin typeface="Arial" pitchFamily="34" charset="0"/>
              <a:ea typeface="Times New Roman" pitchFamily="18" charset="0"/>
            </a:endParaRPr>
          </a:p>
          <a:p>
            <a:pPr indent="223957" algn="just" defTabSz="914224" fontAlgn="base">
              <a:spcBef>
                <a:spcPct val="0"/>
              </a:spcBef>
              <a:spcAft>
                <a:spcPts val="600"/>
              </a:spcAft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2)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millat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xotin-qizlarining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ijtimoiy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va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shaxsiy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hayotda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huquqsizligini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badiiy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aks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ettirish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; </a:t>
            </a:r>
            <a:endParaRPr lang="en-US" sz="1400" dirty="0">
              <a:solidFill>
                <a:srgbClr val="002060"/>
              </a:solidFill>
              <a:latin typeface="Arial" pitchFamily="34" charset="0"/>
              <a:ea typeface="Times New Roman" pitchFamily="18" charset="0"/>
            </a:endParaRPr>
          </a:p>
          <a:p>
            <a:pPr indent="223957" algn="just" defTabSz="914224" fontAlgn="base">
              <a:spcBef>
                <a:spcPct val="0"/>
              </a:spcBef>
              <a:spcAft>
                <a:spcPts val="600"/>
              </a:spcAft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3)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chor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mustamlakachiligi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istibdodining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og</a:t>
            </a:r>
            <a:r>
              <a:rPr lang="en-US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‘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ir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va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fojiali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oqibatlarini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tasvirlash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; </a:t>
            </a:r>
            <a:endParaRPr lang="en-US" sz="1400" dirty="0">
              <a:solidFill>
                <a:srgbClr val="002060"/>
              </a:solidFill>
              <a:latin typeface="Arial" pitchFamily="34" charset="0"/>
              <a:ea typeface="Times New Roman" pitchFamily="18" charset="0"/>
            </a:endParaRPr>
          </a:p>
          <a:p>
            <a:pPr indent="223957" algn="just" defTabSz="914224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4)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endigina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shakllanib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rivojlanib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borayotgan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milliy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uyg</a:t>
            </a:r>
            <a:r>
              <a:rPr lang="en-US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‘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onish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va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milliy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taraqqiyotning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sabab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va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omillarini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oydinlashtirish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20" y="1536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180573"/>
              </p:ext>
            </p:extLst>
          </p:nvPr>
        </p:nvGraphicFramePr>
        <p:xfrm>
          <a:off x="55247" y="513375"/>
          <a:ext cx="5665805" cy="2678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9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2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Ijobiy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obrazlar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Salbiy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obrazlar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Izoh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107"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Zebi</a:t>
                      </a:r>
                      <a:endParaRPr lang="ru-RU" sz="15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Razzoq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so‘fi</a:t>
                      </a:r>
                      <a:endParaRPr lang="ru-RU" sz="15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XX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asr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boshlaridagi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ijtimoiy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muhit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yetti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avlodi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dehqonchilikdan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non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topib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yegan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Razzoq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so‘fini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tekinxo‘r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kimsa-yu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munofiq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dindorga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aylantirdi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DD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050"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Saltanat</a:t>
                      </a:r>
                      <a:endParaRPr lang="ru-RU" sz="15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Eshonbobo</a:t>
                      </a:r>
                      <a:endParaRPr lang="ru-RU" sz="15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Kishilar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ko‘z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o‘ngida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taqvodor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aslida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esa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tekinxo‘r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va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manfaatparast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DD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253"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Qurvonbibi</a:t>
                      </a:r>
                      <a:endParaRPr lang="ru-RU" sz="15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Akbarali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mingboshi</a:t>
                      </a:r>
                      <a:endParaRPr lang="ru-RU" sz="15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Mansabparast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zulmkor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savodsiz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DD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51"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Enaxon</a:t>
                      </a:r>
                      <a:endParaRPr lang="ru-RU" sz="15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Poshshaxon</a:t>
                      </a:r>
                      <a:endParaRPr lang="ru-RU" sz="15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Mingboshining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haqiqiy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qotili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DD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сур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13" y="859059"/>
            <a:ext cx="1268430" cy="1274092"/>
          </a:xfrm>
          <a:prstGeom prst="rect">
            <a:avLst/>
          </a:prstGeom>
          <a:noFill/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20" y="1536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644" y="477036"/>
            <a:ext cx="3343291" cy="3571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Javoblar</a:t>
            </a: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ichidan</a:t>
            </a: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javobni</a:t>
            </a: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toping.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1593841" y="1146270"/>
            <a:ext cx="1843094" cy="1376176"/>
          </a:xfrm>
          <a:prstGeom prst="flowChartPunchedTape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Kecha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kunduz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romanining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boshlanish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qismida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Vaqting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ketdi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nadqing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ketdi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epigrafi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qo‘llangan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3594106" y="548474"/>
            <a:ext cx="1843094" cy="1428760"/>
          </a:xfrm>
          <a:prstGeom prst="flowChartPunchedTape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Kecha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kunduz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romanida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Akbarali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uyining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qabristonlar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qadar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jimjit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xonaqohlar</a:t>
            </a:r>
            <a:r>
              <a:rPr lang="en-US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qadar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unsiz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…”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bo‘lishini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istaydi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3675233" y="1950177"/>
            <a:ext cx="1843094" cy="1172562"/>
          </a:xfrm>
          <a:prstGeom prst="flowChartPunchedTape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Kecha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kunduz”da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O‘lmasxon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ko‘kdagi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oyga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qarab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yerdagi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oyni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o‘ylaydi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Documents and Settings\User\Рабочий стол\сурок4.jpg"/>
          <p:cNvPicPr>
            <a:picLocks noChangeAspect="1" noChangeArrowheads="1"/>
          </p:cNvPicPr>
          <p:nvPr/>
        </p:nvPicPr>
        <p:blipFill>
          <a:blip r:embed="rId3"/>
          <a:srcRect l="9855" t="16627" r="10817" b="16977"/>
          <a:stretch>
            <a:fillRect/>
          </a:stretch>
        </p:blipFill>
        <p:spPr bwMode="auto">
          <a:xfrm>
            <a:off x="165081" y="2191548"/>
            <a:ext cx="974176" cy="815372"/>
          </a:xfrm>
          <a:prstGeom prst="rect">
            <a:avLst/>
          </a:prstGeom>
          <a:noFill/>
        </p:spPr>
      </p:pic>
      <p:sp>
        <p:nvSpPr>
          <p:cNvPr id="12" name="Блок-схема: перфолента 11"/>
          <p:cNvSpPr/>
          <p:nvPr/>
        </p:nvSpPr>
        <p:spPr>
          <a:xfrm>
            <a:off x="3675233" y="1950177"/>
            <a:ext cx="1843094" cy="1172562"/>
          </a:xfrm>
          <a:prstGeom prst="flowChartPunchedTape">
            <a:avLst/>
          </a:prstGeom>
          <a:solidFill>
            <a:srgbClr val="EF7DF2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Kecha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kunduz”da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O‘lmasxon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ko‘kdagi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oyga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qarab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yerdagi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oyni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o‘ylaydi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20" y="1536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643" y="477036"/>
            <a:ext cx="5500726" cy="3571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Javoblar</a:t>
            </a: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ichidan</a:t>
            </a: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javobni</a:t>
            </a: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toping.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1593841" y="1146270"/>
            <a:ext cx="1843094" cy="1376176"/>
          </a:xfrm>
          <a:prstGeom prst="flowChartPunchedTape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Kecha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kunduz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romanida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Razzoq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so‘fi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indamas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damini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ichiga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solgan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ziqna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odam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sifatida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tasvirlanadi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3594106" y="548474"/>
            <a:ext cx="1843094" cy="1285884"/>
          </a:xfrm>
          <a:prstGeom prst="flowChartPunchedTape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Zebining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dugonasi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Enaxon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Mingboshining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qizi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3751275" y="1977234"/>
            <a:ext cx="1843094" cy="1172562"/>
          </a:xfrm>
          <a:prstGeom prst="flowChartPunchedTape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Zebi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Qurvonbibi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Kumush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Saltanat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Kecha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kunduz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romani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qahramonlari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\Рабочий стол\суро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19" y="1529323"/>
            <a:ext cx="951943" cy="1376605"/>
          </a:xfrm>
          <a:prstGeom prst="rect">
            <a:avLst/>
          </a:prstGeom>
          <a:noFill/>
        </p:spPr>
      </p:pic>
      <p:sp>
        <p:nvSpPr>
          <p:cNvPr id="8" name="Блок-схема: перфолента 7"/>
          <p:cNvSpPr/>
          <p:nvPr/>
        </p:nvSpPr>
        <p:spPr>
          <a:xfrm>
            <a:off x="1593841" y="1146270"/>
            <a:ext cx="1843094" cy="1376176"/>
          </a:xfrm>
          <a:prstGeom prst="flowChartPunchedTape">
            <a:avLst/>
          </a:prstGeom>
          <a:solidFill>
            <a:srgbClr val="EF7DF2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Kecha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kunduz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romanida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Razzoq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so‘fi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indamas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damini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ichiga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solgan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ziqna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odam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sifatida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tasvirlanadi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chemeClr val="bg1"/>
                </a:solidFill>
              </a:rPr>
              <a:t>Mustaqil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bajarish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uchun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topshiriqlar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5081" y="762788"/>
            <a:ext cx="4286280" cy="220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Anbar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Otinning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hayotiga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oid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yana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qanday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ma’lumotlarni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bilasiz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228600" indent="-228600">
              <a:buAutoNum type="arabicPeriod"/>
            </a:pPr>
            <a:endParaRPr lang="en-US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Abdurauf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Fitrat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zamondosh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shoir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yozuvchilarni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bilasizmi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228600" indent="-228600">
              <a:buAutoNum type="arabicPeriod"/>
            </a:pPr>
            <a:endParaRPr lang="en-US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Sizningcha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Cho‘lponning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Kecha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kunduz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asarining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Kunduz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qismi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bizgacha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yetib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kelganida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voqealar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rivoji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qanday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davom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etardi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228600" indent="-228600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645" y="1477168"/>
            <a:ext cx="1509805" cy="167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5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Esga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olamiz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  <a:endParaRPr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305" y="900819"/>
            <a:ext cx="893499" cy="1295574"/>
          </a:xfrm>
          <a:prstGeom prst="rect">
            <a:avLst/>
          </a:prstGeom>
          <a:noFill/>
          <a:effectLst>
            <a:innerShdw blurRad="63500" dist="50800" dir="13500000">
              <a:schemeClr val="accent5">
                <a:alpha val="50000"/>
              </a:schemeClr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93643" y="617448"/>
            <a:ext cx="428628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AutoNum type="arabicPeriod"/>
            </a:pP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Anbar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Otin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“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Risolayi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falsafayi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siyohon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asari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28600" indent="-228600">
              <a:spcAft>
                <a:spcPts val="600"/>
              </a:spcAft>
              <a:buAutoNum type="arabicPeriod"/>
            </a:pP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Abdurauf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Fitrat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“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Abulfayzxon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dramasi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28600" indent="-228600">
              <a:spcAft>
                <a:spcPts val="600"/>
              </a:spcAft>
              <a:buAutoNum type="arabicPeriod"/>
            </a:pP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Cho‘lpon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“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Kecha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kunduz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asari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28600" indent="-228600">
              <a:spcAft>
                <a:spcPts val="600"/>
              </a:spcAft>
              <a:buAutoNum type="arabicPeriod"/>
            </a:pP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Erkin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Vohidov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“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Ruhlar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isyoni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dostoni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28600" indent="-228600">
              <a:buAutoNum type="arabicPeriod"/>
            </a:pP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Rauf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Parfi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she’riyati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Tarjimayi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hol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asarida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  <a:endParaRPr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643" y="575930"/>
            <a:ext cx="3714776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XIX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ikkinchi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yarmi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XX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boshlari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o‘zbek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adabiyotida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shoiralar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ijodi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alohida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o‘rin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tutadi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Shoira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Tarjimayi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hol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asarida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jumladan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shunday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deydi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92075"/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Otam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Farmonquli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Marg‘iloniy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92075">
              <a:spcAft>
                <a:spcPts val="600"/>
              </a:spcAft>
            </a:pP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Onam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Ashurbibi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Qo‘qoniy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bo‘zchi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aniqrog‘i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belbog‘chilik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mashg‘ul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bo‘lishgan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200" dirty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57" y="691350"/>
            <a:ext cx="1796004" cy="224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Anbar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Otin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hayoti</a:t>
            </a:r>
            <a:endParaRPr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683940"/>
            <a:ext cx="382822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/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Alar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belboqchi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bo‘zchi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kasbi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177800"/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Hamisha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makkayidan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noni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177800"/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Bo‘zchi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yolchimas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belboqqa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doim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177800">
              <a:spcAft>
                <a:spcPts val="120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Yana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juft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bo‘lmas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choponi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Kambag‘alchilik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nochorlik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oilaviy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hamjihatlikka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putur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yetkazadi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Anbar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ukasi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o‘gay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tarbiyasida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qoladi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r="41666" b="3329"/>
          <a:stretch/>
        </p:blipFill>
        <p:spPr>
          <a:xfrm>
            <a:off x="3971646" y="789747"/>
            <a:ext cx="1788217" cy="219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5751631" cy="46791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Qarolar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falsafasi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</a:t>
            </a:r>
            <a:endParaRPr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95238883"/>
              </p:ext>
            </p:extLst>
          </p:nvPr>
        </p:nvGraphicFramePr>
        <p:xfrm>
          <a:off x="71413" y="467916"/>
          <a:ext cx="5616624" cy="277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O‘tilgan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mavzuni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mustahkamlash</a:t>
            </a:r>
            <a:endParaRPr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413" y="575929"/>
            <a:ext cx="5616624" cy="3960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Anbar 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Otinning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oilaviy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fikrni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toping. </a:t>
            </a:r>
            <a:endParaRPr lang="ru-RU" sz="1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635" y="963487"/>
            <a:ext cx="648072" cy="574394"/>
          </a:xfrm>
          <a:prstGeom prst="rect">
            <a:avLst/>
          </a:prstGeom>
          <a:solidFill>
            <a:srgbClr val="61D6FF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3" y="1692052"/>
            <a:ext cx="658425" cy="591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5" y="2442536"/>
            <a:ext cx="658425" cy="591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01" y="955003"/>
            <a:ext cx="4320480" cy="591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00" y="1703147"/>
            <a:ext cx="4316342" cy="5913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39" y="2403924"/>
            <a:ext cx="4316342" cy="59136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0605" y="1644885"/>
            <a:ext cx="3984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2903" y="2403647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3440" y="983782"/>
            <a:ext cx="4176464" cy="584775"/>
          </a:xfrm>
          <a:prstGeom prst="rect">
            <a:avLst/>
          </a:prstGeom>
          <a:solidFill>
            <a:srgbClr val="9BE5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Bo‘zchilik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shug‘ullangan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nochor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yashagan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3440" y="1659984"/>
            <a:ext cx="4176463" cy="584775"/>
          </a:xfrm>
          <a:prstGeom prst="rect">
            <a:avLst/>
          </a:prstGeom>
          <a:solidFill>
            <a:srgbClr val="9BE5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yigirish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mashg‘ul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o‘rtahol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yashagan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33442" y="2421463"/>
            <a:ext cx="4176462" cy="584775"/>
          </a:xfrm>
          <a:prstGeom prst="rect">
            <a:avLst/>
          </a:prstGeom>
          <a:solidFill>
            <a:srgbClr val="9BE5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Belbog‘chilik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mashg‘ul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o‘rtahol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yashagan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3888" y="795557"/>
            <a:ext cx="963251" cy="107298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22903" y="2399938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O‘tilgan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mavzuni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mustahkamlash</a:t>
            </a:r>
            <a:endParaRPr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413" y="619133"/>
            <a:ext cx="5616624" cy="4337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Anbar </a:t>
            </a:r>
            <a:r>
              <a:rPr lang="en-US" sz="16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Otin</a:t>
            </a:r>
            <a:r>
              <a:rPr lang="en-US" sz="16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ustozlarning</a:t>
            </a:r>
            <a:r>
              <a:rPr lang="en-US" sz="16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ulug‘i</a:t>
            </a:r>
            <a:r>
              <a:rPr lang="en-US" sz="16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16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kimni</a:t>
            </a:r>
            <a:r>
              <a:rPr lang="en-US" sz="16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tilga</a:t>
            </a:r>
            <a:r>
              <a:rPr lang="en-US" sz="16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16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16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664" y="1165055"/>
            <a:ext cx="648072" cy="574394"/>
          </a:xfrm>
          <a:prstGeom prst="rect">
            <a:avLst/>
          </a:prstGeom>
          <a:solidFill>
            <a:srgbClr val="61D6FF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3" y="1833764"/>
            <a:ext cx="658425" cy="591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5" y="2562383"/>
            <a:ext cx="658425" cy="591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37" y="1151759"/>
            <a:ext cx="4320480" cy="591363"/>
          </a:xfrm>
          <a:prstGeom prst="rect">
            <a:avLst/>
          </a:prstGeom>
          <a:solidFill>
            <a:srgbClr val="9BE5FF"/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51" y="1824551"/>
            <a:ext cx="4316342" cy="591363"/>
          </a:xfrm>
          <a:prstGeom prst="rect">
            <a:avLst/>
          </a:prstGeom>
          <a:solidFill>
            <a:srgbClr val="9BE5FF"/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95" y="2557877"/>
            <a:ext cx="4316342" cy="59136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7806" y="1786429"/>
            <a:ext cx="523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2191" y="2528709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4380" y="1194458"/>
            <a:ext cx="4176464" cy="523220"/>
          </a:xfrm>
          <a:prstGeom prst="rect">
            <a:avLst/>
          </a:prstGeom>
          <a:solidFill>
            <a:srgbClr val="2CE50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Navoiyni</a:t>
            </a:r>
            <a:endParaRPr lang="ru-RU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09722" y="1836361"/>
            <a:ext cx="4176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Uvaysiyni</a:t>
            </a:r>
            <a:endParaRPr lang="ru-RU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3501" y="2594072"/>
            <a:ext cx="4176462" cy="523220"/>
          </a:xfrm>
          <a:prstGeom prst="rect">
            <a:avLst/>
          </a:prstGeom>
          <a:solidFill>
            <a:srgbClr val="9BE5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Nodirabegimni</a:t>
            </a:r>
            <a:endParaRPr lang="ru-RU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61" y="1125559"/>
            <a:ext cx="4176122" cy="75597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0664" y="1160243"/>
            <a:ext cx="648072" cy="574394"/>
          </a:xfrm>
          <a:prstGeom prst="rect">
            <a:avLst/>
          </a:prstGeom>
          <a:solidFill>
            <a:srgbClr val="61D6FF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1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5751631" cy="54693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Abdurauf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Fitrat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(1886-1938)</a:t>
            </a:r>
            <a:endParaRPr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7" y="619912"/>
            <a:ext cx="2120110" cy="21201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643" y="624288"/>
            <a:ext cx="3214709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Abdurauf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Abdurahim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o‘g‘li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Fitrat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1886-yil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Buxoro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shahrida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tug‘ildi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Dastlab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eski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maktabda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keyin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Mirarab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madrasasida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XX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boshlarida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Istanbulda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tahsil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U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ijod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jiddiy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shug‘ullandi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O‘sha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davrda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Munozara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”, “Hind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sayyohi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bayonoti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singari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nasriy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asarlari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hamda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Sayha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(“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Chorlov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”)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nomli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she’riy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to‘plami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chop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etildi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Abulfayzxon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dramasi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643" y="624288"/>
            <a:ext cx="3500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Abdurauf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Fitrat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ijodining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ma’lum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qismini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dramatik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asarlar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tashkil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etadi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Ular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orasida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1924-yilda chop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etilgan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Abulfayzxon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fojiasi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alohida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o‘rin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tutadi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Abdurauf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Fitratning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Abulfayzxon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fojiasi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birmuncha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keskin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voqealarni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tasvir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doirasiga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olgan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asarlar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sirasiga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kiradi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2" r="19133"/>
          <a:stretch>
            <a:fillRect/>
          </a:stretch>
        </p:blipFill>
        <p:spPr>
          <a:xfrm>
            <a:off x="3879857" y="624289"/>
            <a:ext cx="1644715" cy="25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151568</TotalTime>
  <Words>891</Words>
  <Application>Microsoft Office PowerPoint</Application>
  <PresentationFormat>Произвольный</PresentationFormat>
  <Paragraphs>108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Open Sans</vt:lpstr>
      <vt:lpstr>Open Sans Light</vt:lpstr>
      <vt:lpstr>Times New Roman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Abdulhamid Sulaymon o‘g‘li Cho‘lpon 1898-yilda Andijon shahrining Qatorterak mahallasida tug‘ildi.</vt:lpstr>
      <vt:lpstr>   Cho‘lpon madrasa tahsilini ko‘rgach,                 1912-1914 - yillarda rus-tuzem maktabida o‘qidi. Shu vaqtda “Tarjimon” gazetasi va „Oyna" jurnaliga xabar va she’rlar yo‘llab turdi.    1914-yilda “Sadoyi Turkiston” gazetasida Cho‘lponning  “Turkistonli qardoshlarimizga” she’rining e’lon qilinishi esa o‘z mavzusiga ega, o‘zbek xalqining taqdiri ustida kuyinayotgan shoirning dunyoga kelganidan darak beradi.</vt:lpstr>
      <vt:lpstr>Cho‘lpon mislsiz she’riy kashfiyotlardan tashqari “Kecha va kunduz” deb ataluvchi birinchi o‘zbek roman-dilogiyasining muallifi hamdir. Asar ko‘pchilik o‘quvchilar tomonidan Abdulla Qodiriyning “O‘tkan kunlar” romani darajasidagi asar sifatida baho oldi. Asar 1935-1936-yillarda yozilgan.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1489</cp:revision>
  <dcterms:created xsi:type="dcterms:W3CDTF">2014-10-08T23:03:32Z</dcterms:created>
  <dcterms:modified xsi:type="dcterms:W3CDTF">2021-01-23T04:46:22Z</dcterms:modified>
</cp:coreProperties>
</file>