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6" r:id="rId4"/>
    <p:sldId id="268" r:id="rId5"/>
    <p:sldId id="269" r:id="rId6"/>
    <p:sldId id="270" r:id="rId7"/>
    <p:sldId id="272" r:id="rId8"/>
    <p:sldId id="271" r:id="rId9"/>
    <p:sldId id="274" r:id="rId10"/>
    <p:sldId id="276" r:id="rId11"/>
    <p:sldId id="277" r:id="rId12"/>
    <p:sldId id="278" r:id="rId13"/>
    <p:sldId id="279" r:id="rId14"/>
    <p:sldId id="280" r:id="rId15"/>
    <p:sldId id="282" r:id="rId16"/>
    <p:sldId id="285" r:id="rId17"/>
    <p:sldId id="283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5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66"/>
    <a:srgbClr val="FF66CC"/>
    <a:srgbClr val="008000"/>
    <a:srgbClr val="9900FF"/>
    <a:srgbClr val="FF3399"/>
    <a:srgbClr val="99FF66"/>
    <a:srgbClr val="00CC00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пн 01.03.21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14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99270">
                <a:srgbClr val="99FF66"/>
              </a:gs>
              <a:gs pos="51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11" y="280736"/>
            <a:ext cx="2025509" cy="2005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381424" y="2056783"/>
                <a:ext cx="11429152" cy="427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4400" b="1" dirty="0" smtClean="0">
                    <a:solidFill>
                      <a:srgbClr val="3333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chiziqlar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bilan chegaralangan shaklning </a:t>
                </a:r>
                <a14:m>
                  <m:oMath xmlns:m="http://schemas.openxmlformats.org/officeDocument/2006/math">
                    <m:r>
                      <a:rPr lang="es-E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sz="44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o‘qi atrofida aylanishidan hosil bo‘ladigan jism hajmini toping.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" y="2056783"/>
                <a:ext cx="11429152" cy="4278992"/>
              </a:xfrm>
              <a:prstGeom prst="rect">
                <a:avLst/>
              </a:prstGeom>
              <a:blipFill>
                <a:blip r:embed="rId3"/>
                <a:stretch>
                  <a:fillRect l="-2188" r="-2188" b="-2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2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824832" y="1576883"/>
                <a:ext cx="45497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32" y="1576883"/>
                <a:ext cx="454977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98717" y="3962013"/>
                <a:ext cx="4126001" cy="1971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17" y="3962013"/>
                <a:ext cx="4126001" cy="1971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279572" y="2769448"/>
                <a:ext cx="33984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2" y="2769448"/>
                <a:ext cx="339843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817542" y="498901"/>
            <a:ext cx="6688353" cy="760002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100000">
                <a:srgbClr val="99FF66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646446" y="498901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62" y="621915"/>
            <a:ext cx="7762875" cy="56388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8699500" y="648820"/>
            <a:ext cx="3962" cy="535715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87368" y="648820"/>
            <a:ext cx="20771" cy="535715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64300" y="2133600"/>
            <a:ext cx="3840204" cy="4246638"/>
          </a:xfrm>
          <a:prstGeom prst="line">
            <a:avLst/>
          </a:prstGeom>
          <a:ln w="38100">
            <a:solidFill>
              <a:srgbClr val="FF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0101911" y="534232"/>
            <a:ext cx="331159" cy="572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17245" y="2813607"/>
            <a:ext cx="212094" cy="109155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40831" y="1045045"/>
            <a:ext cx="2081925" cy="612648"/>
          </a:xfrm>
          <a:prstGeom prst="wedgeRoundRectCallout">
            <a:avLst>
              <a:gd name="adj1" fmla="val 66892"/>
              <a:gd name="adj2" fmla="val 155379"/>
              <a:gd name="adj3" fmla="val 16667"/>
            </a:avLst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092727" y="1074618"/>
                <a:ext cx="18758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27" y="1074618"/>
                <a:ext cx="18758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кругленная прямоугольная выноска 21"/>
          <p:cNvSpPr/>
          <p:nvPr/>
        </p:nvSpPr>
        <p:spPr>
          <a:xfrm>
            <a:off x="1332219" y="2424225"/>
            <a:ext cx="1293710" cy="612648"/>
          </a:xfrm>
          <a:prstGeom prst="wedgeRoundRectCallout">
            <a:avLst>
              <a:gd name="adj1" fmla="val 77690"/>
              <a:gd name="adj2" fmla="val 99409"/>
              <a:gd name="adj3" fmla="val 16667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332219" y="2468939"/>
                <a:ext cx="1241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19" y="2468939"/>
                <a:ext cx="12418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908225" y="5775707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225" y="5775707"/>
                <a:ext cx="8611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42330" y="3374345"/>
                <a:ext cx="13640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330" y="3374345"/>
                <a:ext cx="136405" cy="184666"/>
              </a:xfrm>
              <a:prstGeom prst="rect">
                <a:avLst/>
              </a:prstGeom>
              <a:blipFill>
                <a:blip r:embed="rId7"/>
                <a:stretch>
                  <a:fillRect l="-21739" r="-2173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9441395" y="1325267"/>
            <a:ext cx="316159" cy="3433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332924" y="1456498"/>
            <a:ext cx="412523" cy="48028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195264" y="1601451"/>
            <a:ext cx="562290" cy="6746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66697" y="1737321"/>
            <a:ext cx="690857" cy="8149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949625" y="1879427"/>
            <a:ext cx="807929" cy="9708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815186" y="2025255"/>
            <a:ext cx="942368" cy="1128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720591" y="2211254"/>
            <a:ext cx="961499" cy="114812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742152" y="2551329"/>
            <a:ext cx="678395" cy="81868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744762" y="2912405"/>
            <a:ext cx="378708" cy="4614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735276" y="3219193"/>
            <a:ext cx="116030" cy="14267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571882" y="1200039"/>
            <a:ext cx="201037" cy="2183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662882" y="1067788"/>
            <a:ext cx="100519" cy="9879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9579106" y="5309790"/>
            <a:ext cx="201037" cy="2183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9438667" y="5062449"/>
            <a:ext cx="323003" cy="3404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9280206" y="4776801"/>
            <a:ext cx="490700" cy="4717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9128400" y="4471942"/>
            <a:ext cx="642506" cy="6005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997234" y="4175463"/>
            <a:ext cx="781903" cy="71432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8851306" y="3891532"/>
            <a:ext cx="938173" cy="83753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8735276" y="3653949"/>
            <a:ext cx="1033432" cy="92328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8737392" y="3435050"/>
            <a:ext cx="984336" cy="8640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8742152" y="3377754"/>
            <a:ext cx="722698" cy="60783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703462" y="3377160"/>
            <a:ext cx="428140" cy="3589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8731067" y="3379899"/>
            <a:ext cx="140596" cy="119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587499" y="3388854"/>
                <a:ext cx="18185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99" y="3388854"/>
                <a:ext cx="181859" cy="184666"/>
              </a:xfrm>
              <a:prstGeom prst="rect">
                <a:avLst/>
              </a:prstGeom>
              <a:blipFill>
                <a:blip r:embed="rId8"/>
                <a:stretch>
                  <a:fillRect l="-6667" r="-333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Равнобедренный треугольник 84"/>
          <p:cNvSpPr/>
          <p:nvPr/>
        </p:nvSpPr>
        <p:spPr>
          <a:xfrm>
            <a:off x="5257344" y="527463"/>
            <a:ext cx="184029" cy="83525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 flipH="1">
                <a:off x="5091024" y="313150"/>
                <a:ext cx="2449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1024" y="313150"/>
                <a:ext cx="244959" cy="276999"/>
              </a:xfrm>
              <a:prstGeom prst="rect">
                <a:avLst/>
              </a:prstGeom>
              <a:blipFill>
                <a:blip r:embed="rId9"/>
                <a:stretch>
                  <a:fillRect l="-12500" r="-15000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Равнобедренный треугольник 86"/>
          <p:cNvSpPr/>
          <p:nvPr/>
        </p:nvSpPr>
        <p:spPr>
          <a:xfrm rot="5400000">
            <a:off x="10507689" y="3326177"/>
            <a:ext cx="184211" cy="87682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0664652" y="3231518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652" y="3231518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9036052" y="5782332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052" y="5782332"/>
                <a:ext cx="8611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7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20983" y="2537544"/>
                <a:ext cx="11562618" cy="196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3" y="2537544"/>
                <a:ext cx="11562618" cy="1962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23545" y="403920"/>
                <a:ext cx="7669407" cy="196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45" y="403920"/>
                <a:ext cx="7669407" cy="196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найти объем тела полученного при вращении вокруг оси абсцисс фигуры y =x-2  x=3 x=4 y=0 - Школьные Знания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2085" y="-980295"/>
            <a:ext cx="65532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0501" y="498881"/>
                <a:ext cx="12038434" cy="1683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" y="498881"/>
                <a:ext cx="12038434" cy="1683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53095" y="2376127"/>
                <a:ext cx="9292256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𝟔𝟒</m:t>
                              </m:r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</m:t>
                              </m:r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5" y="2376127"/>
                <a:ext cx="9292256" cy="1475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50513" y="4438574"/>
                <a:ext cx="5097421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𝟑𝟕</m:t>
                              </m:r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513" y="4438574"/>
                <a:ext cx="5097421" cy="1475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3298" y="4822333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99270">
                <a:srgbClr val="99FF66"/>
              </a:gs>
              <a:gs pos="51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11" y="280736"/>
            <a:ext cx="2025509" cy="2005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381424" y="2056783"/>
                <a:ext cx="11429152" cy="466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4400" b="1" dirty="0" smtClean="0">
                    <a:solidFill>
                      <a:srgbClr val="3333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chiziqlar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bilan chegaralangan shaklning </a:t>
                </a:r>
                <a14:m>
                  <m:oMath xmlns:m="http://schemas.openxmlformats.org/officeDocument/2006/math">
                    <m:r>
                      <a:rPr lang="es-E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44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o‘qi atrofida aylanishidan hosil bo‘ladigan jism hajmini toping.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" y="2056783"/>
                <a:ext cx="11429152" cy="4665508"/>
              </a:xfrm>
              <a:prstGeom prst="rect">
                <a:avLst/>
              </a:prstGeom>
              <a:blipFill>
                <a:blip r:embed="rId3"/>
                <a:stretch>
                  <a:fillRect l="-2188" r="-2188" b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81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1812" y="871307"/>
            <a:ext cx="7055224" cy="479611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6277409" y="984663"/>
            <a:ext cx="184029" cy="835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6154929" y="668573"/>
                <a:ext cx="2449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54929" y="668573"/>
                <a:ext cx="244959" cy="276999"/>
              </a:xfrm>
              <a:prstGeom prst="rect">
                <a:avLst/>
              </a:prstGeom>
              <a:blipFill>
                <a:blip r:embed="rId5"/>
                <a:stretch>
                  <a:fillRect l="-12500" r="-1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 rot="5400000">
            <a:off x="10086638" y="4568348"/>
            <a:ext cx="184211" cy="8768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88519" y="446936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19" y="4469367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9701976" y="4616519"/>
            <a:ext cx="444056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2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12703" y="1782408"/>
                <a:ext cx="465858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rad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03" y="1782408"/>
                <a:ext cx="4658583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817542" y="498901"/>
            <a:ext cx="6688353" cy="760002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100000">
                <a:srgbClr val="99FF66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646446" y="498901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21812" y="2854048"/>
                <a:ext cx="8274509" cy="1219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36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36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12" y="2854048"/>
                <a:ext cx="8274509" cy="1219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1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94362" y="701298"/>
                <a:ext cx="10691453" cy="1999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3600" b="1" i="1" dirty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den>
                                      </m:f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62" y="701298"/>
                <a:ext cx="10691453" cy="1999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94362" y="3154399"/>
                <a:ext cx="10124650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62" y="3154399"/>
                <a:ext cx="10124650" cy="1775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p:sp>
        <p:nvSpPr>
          <p:cNvPr id="11" name="TextBox 10"/>
          <p:cNvSpPr txBox="1"/>
          <p:nvPr/>
        </p:nvSpPr>
        <p:spPr>
          <a:xfrm>
            <a:off x="8968858" y="3709786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3294" y="2125738"/>
                <a:ext cx="7673704" cy="949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4" y="2125738"/>
                <a:ext cx="7673704" cy="9494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6070" y="3441315"/>
                <a:ext cx="7507696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70" y="3441315"/>
                <a:ext cx="7507696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227321" y="575881"/>
                <a:ext cx="6891574" cy="1115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𝒍𝒏𝒚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21" y="575881"/>
                <a:ext cx="6891574" cy="1115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8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99270">
                <a:srgbClr val="99FF66"/>
              </a:gs>
              <a:gs pos="51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11" y="280736"/>
            <a:ext cx="2025509" cy="2005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563906" y="2056783"/>
                <a:ext cx="11064187" cy="429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4400" b="1" dirty="0" smtClean="0">
                    <a:solidFill>
                      <a:srgbClr val="3333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parabola va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chiziqlar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bilan chegaralangan shaklning </a:t>
                </a:r>
                <a14:m>
                  <m:oMath xmlns:m="http://schemas.openxmlformats.org/officeDocument/2006/math">
                    <m:r>
                      <a:rPr lang="es-E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s-ES" sz="44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o‘qi atrofida aylanishidan hosil bo‘ladigan jism hajmini toping.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06" y="2056783"/>
                <a:ext cx="11064187" cy="4290855"/>
              </a:xfrm>
              <a:prstGeom prst="rect">
                <a:avLst/>
              </a:prstGeom>
              <a:blipFill>
                <a:blip r:embed="rId3"/>
                <a:stretch>
                  <a:fillRect l="-2260" r="-2260" b="-2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42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99270">
                <a:srgbClr val="99FF66"/>
              </a:gs>
              <a:gs pos="51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11" y="280736"/>
            <a:ext cx="2025509" cy="2005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381424" y="2056783"/>
                <a:ext cx="11429152" cy="406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4400" b="1" dirty="0" smtClean="0">
                    <a:solidFill>
                      <a:srgbClr val="3333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chiziqlar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bilan chegaralangan shaklning </a:t>
                </a:r>
                <a14:m>
                  <m:oMath xmlns:m="http://schemas.openxmlformats.org/officeDocument/2006/math">
                    <m:r>
                      <a:rPr lang="es-E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sz="44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o‘qi atrofida aylanishidan hosil bo‘ladigan jism hajmini toping.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" y="2056783"/>
                <a:ext cx="11429152" cy="4068678"/>
              </a:xfrm>
              <a:prstGeom prst="rect">
                <a:avLst/>
              </a:prstGeom>
              <a:blipFill>
                <a:blip r:embed="rId3"/>
                <a:stretch>
                  <a:fillRect l="-2188" r="-2188" b="-5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98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535577"/>
            <a:ext cx="11686478" cy="6099398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21" y="1338722"/>
            <a:ext cx="5248275" cy="4924425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>
            <a:off x="8216892" y="1485275"/>
            <a:ext cx="184029" cy="835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8063947" y="1291801"/>
                <a:ext cx="2449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3947" y="1291801"/>
                <a:ext cx="244959" cy="276999"/>
              </a:xfrm>
              <a:prstGeom prst="rect">
                <a:avLst/>
              </a:prstGeom>
              <a:blipFill>
                <a:blip r:embed="rId4"/>
                <a:stretch>
                  <a:fillRect l="-12500" r="-1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внобедренный треугольник 19"/>
          <p:cNvSpPr/>
          <p:nvPr/>
        </p:nvSpPr>
        <p:spPr>
          <a:xfrm rot="5400000">
            <a:off x="11330280" y="3794183"/>
            <a:ext cx="184211" cy="8768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505208" y="3745918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208" y="3745918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936719" y="159972"/>
            <a:ext cx="6688353" cy="760002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100000">
                <a:srgbClr val="99FF66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765623" y="15997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4723" y="2717035"/>
                <a:ext cx="284577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23" y="2717035"/>
                <a:ext cx="2845779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87364" y="1225086"/>
                <a:ext cx="515404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64" y="1225086"/>
                <a:ext cx="5154040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398094" y="1963113"/>
                <a:ext cx="302082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094" y="1963113"/>
                <a:ext cx="3020827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54723" y="3469698"/>
                <a:ext cx="30258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23" y="3469698"/>
                <a:ext cx="302582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88894" y="4153079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894" y="4153079"/>
                <a:ext cx="163192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6288" y="4911847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88" y="4911847"/>
                <a:ext cx="163192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66288" y="5755633"/>
                <a:ext cx="2207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88" y="5755633"/>
                <a:ext cx="2207592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26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7608" y="358947"/>
                <a:ext cx="10124650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08" y="358947"/>
                <a:ext cx="10124650" cy="1775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90008" y="2402250"/>
                <a:ext cx="10124650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8" y="2402250"/>
                <a:ext cx="10124650" cy="1775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386531" y="4301753"/>
                <a:ext cx="10124650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31" y="4301753"/>
                <a:ext cx="10124650" cy="1775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6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2098" y="504699"/>
                <a:ext cx="11315239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  <m:sSup>
                                    <m:sSupPr>
                                      <m:ctrlP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98" y="504699"/>
                <a:ext cx="11315239" cy="1775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4679" y="2522130"/>
                <a:ext cx="11315239" cy="1370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𝟏𝟑𝟓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𝟏𝟔𝟐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𝟐𝟒𝟑</m:t>
                              </m:r>
                            </m:num>
                            <m:den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9" y="2522130"/>
                <a:ext cx="11315239" cy="137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624863" y="4578552"/>
                <a:ext cx="6101287" cy="1370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𝟐𝟒𝟑</m:t>
                              </m:r>
                            </m:num>
                            <m:den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63" y="4578552"/>
                <a:ext cx="6101287" cy="13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545438" y="4884742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99270">
                <a:srgbClr val="99FF66"/>
              </a:gs>
              <a:gs pos="51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11" y="280736"/>
            <a:ext cx="2025509" cy="2005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775699" y="2107278"/>
                <a:ext cx="10640602" cy="417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4400" b="1" dirty="0" smtClean="0">
                    <a:solidFill>
                      <a:srgbClr val="333333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chiziqlar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bilan chegaralangan shaklning </a:t>
                </a:r>
                <a14:m>
                  <m:oMath xmlns:m="http://schemas.openxmlformats.org/officeDocument/2006/math">
                    <m:r>
                      <a:rPr lang="es-E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44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o‘qi atrofida aylanishidan hosil bo‘ladigan jism hajmini toping.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99" y="2107278"/>
                <a:ext cx="10640602" cy="4178003"/>
              </a:xfrm>
              <a:prstGeom prst="rect">
                <a:avLst/>
              </a:prstGeom>
              <a:blipFill>
                <a:blip r:embed="rId3"/>
                <a:stretch>
                  <a:fillRect l="-2291" r="-2291" b="-2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930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535577"/>
            <a:ext cx="11686478" cy="6099398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936719" y="159972"/>
            <a:ext cx="6688353" cy="760002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100000">
                <a:srgbClr val="99FF66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765623" y="15997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03653" y="1185624"/>
                <a:ext cx="2754216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53" y="1185624"/>
                <a:ext cx="2754216" cy="658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63278" y="5483412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78" y="5483412"/>
                <a:ext cx="16319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24159" y="5472586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159" y="5472586"/>
                <a:ext cx="163192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 descr="Форум - 2.1.14 Приложения интегрального исчисления [2]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r="22377" b="50480"/>
          <a:stretch/>
        </p:blipFill>
        <p:spPr bwMode="auto">
          <a:xfrm>
            <a:off x="6619143" y="1257764"/>
            <a:ext cx="5150688" cy="48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03653" y="2182876"/>
                <a:ext cx="25330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53" y="2182876"/>
                <a:ext cx="253306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5319" y="1106756"/>
                <a:ext cx="257275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19" y="1106756"/>
                <a:ext cx="2572756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25" idx="3"/>
          </p:cNvCxnSpPr>
          <p:nvPr/>
        </p:nvCxnSpPr>
        <p:spPr>
          <a:xfrm>
            <a:off x="3157869" y="1515073"/>
            <a:ext cx="607754" cy="0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01019" y="2497114"/>
            <a:ext cx="607754" cy="0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5319" y="2078614"/>
                <a:ext cx="235160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19" y="2078614"/>
                <a:ext cx="2351606" cy="800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28357" y="3050472"/>
                <a:ext cx="3686843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57" y="3050472"/>
                <a:ext cx="3686843" cy="800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45480" y="4036430"/>
                <a:ext cx="2579168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80" y="4036430"/>
                <a:ext cx="2579168" cy="5665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22839" y="4773358"/>
                <a:ext cx="27412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39" y="4773358"/>
                <a:ext cx="274120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83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0" y="478107"/>
                <a:ext cx="12153972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m:rPr>
                                  <m:nor/>
                                </m:rPr>
                                <a:rPr lang="en-US" sz="3600" b="1" dirty="0"/>
                                <m:t> 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107"/>
                <a:ext cx="12153972" cy="1775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31392" y="2388630"/>
                <a:ext cx="10124650" cy="177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36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92" y="2388630"/>
                <a:ext cx="10124650" cy="1775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00491" y="749835"/>
                <a:ext cx="10124650" cy="1397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d>
                        <m:dPr>
                          <m:ctrlP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6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1" y="749835"/>
                <a:ext cx="10124650" cy="1397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637629" y="2772734"/>
                <a:ext cx="7658771" cy="1337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𝟖𝟏</m:t>
                              </m:r>
                            </m:num>
                            <m:den>
                              <m:r>
                                <a:rPr lang="en-US" sz="36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29" y="2772734"/>
                <a:ext cx="7658771" cy="1337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43315" y="3055738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184318" y="4675900"/>
            <a:ext cx="6047163" cy="138003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45250" y="1482239"/>
            <a:ext cx="4827721" cy="87966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4798" y="2981762"/>
            <a:ext cx="8048624" cy="1056227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48-misollar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 flipH="1">
            <a:off x="4159110" y="2361907"/>
            <a:ext cx="4352" cy="619855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164562" y="5013746"/>
            <a:ext cx="69758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31100" y="5047649"/>
            <a:ext cx="69758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58875" y="5043410"/>
            <a:ext cx="69758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159110" y="4030758"/>
            <a:ext cx="4352" cy="619855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5541" y="461370"/>
            <a:ext cx="6688353" cy="760002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100000">
                <a:srgbClr val="99FF66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4445" y="46137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57658" y="1585246"/>
                <a:ext cx="409323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s-E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8" y="1585246"/>
                <a:ext cx="4093236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37156" y="2405375"/>
                <a:ext cx="214385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56" y="2405375"/>
                <a:ext cx="2143857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69367" y="4967359"/>
                <a:ext cx="18069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367" y="4967359"/>
                <a:ext cx="180697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480099" y="4967359"/>
                <a:ext cx="18069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99" y="4967359"/>
                <a:ext cx="180697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13889" y="3286838"/>
                <a:ext cx="1806969" cy="720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89" y="3286838"/>
                <a:ext cx="1806969" cy="720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63415" y="4010125"/>
                <a:ext cx="3481722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15" y="4010125"/>
                <a:ext cx="3481722" cy="7871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5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53" y="778797"/>
            <a:ext cx="5910199" cy="416858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1" name="Равнобедренный треугольник 10"/>
          <p:cNvSpPr/>
          <p:nvPr/>
        </p:nvSpPr>
        <p:spPr>
          <a:xfrm>
            <a:off x="6240040" y="694705"/>
            <a:ext cx="184029" cy="83525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6117560" y="424475"/>
                <a:ext cx="2449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7560" y="424475"/>
                <a:ext cx="244959" cy="276999"/>
              </a:xfrm>
              <a:prstGeom prst="rect">
                <a:avLst/>
              </a:prstGeom>
              <a:blipFill>
                <a:blip r:embed="rId4"/>
                <a:stretch>
                  <a:fillRect l="-12500" r="-1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авнобедренный треугольник 12"/>
          <p:cNvSpPr/>
          <p:nvPr/>
        </p:nvSpPr>
        <p:spPr>
          <a:xfrm rot="5400000">
            <a:off x="9271241" y="3601074"/>
            <a:ext cx="184211" cy="87682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28204" y="350641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204" y="3506415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6483863" y="3190667"/>
            <a:ext cx="172188" cy="38819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78701" y="2999973"/>
            <a:ext cx="245243" cy="55283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75650" y="2789187"/>
            <a:ext cx="315336" cy="68169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05346" y="2638170"/>
            <a:ext cx="358922" cy="74659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47642" y="2494171"/>
            <a:ext cx="380033" cy="7822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559286" y="1405483"/>
            <a:ext cx="142378" cy="21839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882366" y="1786133"/>
            <a:ext cx="311041" cy="5634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402131" y="2127007"/>
            <a:ext cx="392553" cy="74975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68903" y="2341837"/>
            <a:ext cx="425300" cy="8177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226626" y="2248305"/>
            <a:ext cx="415721" cy="79784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546998" y="2013550"/>
            <a:ext cx="388048" cy="69941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695820" y="1873816"/>
            <a:ext cx="380297" cy="66063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232678" y="1593253"/>
            <a:ext cx="238926" cy="4180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395230" y="1493166"/>
            <a:ext cx="192232" cy="31321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418942" y="3375661"/>
            <a:ext cx="96490" cy="21783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728632" y="1342255"/>
            <a:ext cx="57150" cy="9184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323052" y="956690"/>
            <a:ext cx="13514" cy="535715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913484" y="956690"/>
            <a:ext cx="20771" cy="535715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858905" y="3648461"/>
                <a:ext cx="13640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05" y="3648461"/>
                <a:ext cx="136405" cy="184666"/>
              </a:xfrm>
              <a:prstGeom prst="rect">
                <a:avLst/>
              </a:prstGeom>
              <a:blipFill>
                <a:blip r:embed="rId6"/>
                <a:stretch>
                  <a:fillRect l="-21739" r="-21739"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168286" y="3636075"/>
                <a:ext cx="18185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86" y="3636075"/>
                <a:ext cx="181859" cy="184666"/>
              </a:xfrm>
              <a:prstGeom prst="rect">
                <a:avLst/>
              </a:prstGeom>
              <a:blipFill>
                <a:blip r:embed="rId7"/>
                <a:stretch>
                  <a:fillRect l="-6667" r="-3333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Скругленная прямоугольная выноска 68"/>
          <p:cNvSpPr/>
          <p:nvPr/>
        </p:nvSpPr>
        <p:spPr>
          <a:xfrm>
            <a:off x="9585626" y="1797466"/>
            <a:ext cx="2043305" cy="683422"/>
          </a:xfrm>
          <a:prstGeom prst="wedgeRoundRectCallout">
            <a:avLst>
              <a:gd name="adj1" fmla="val -68665"/>
              <a:gd name="adj2" fmla="val -154097"/>
              <a:gd name="adj3" fmla="val 16667"/>
            </a:avLst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60810" y="1874815"/>
                <a:ext cx="198689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8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10" y="1874815"/>
                <a:ext cx="1986891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Скругленная прямоугольная выноска 72"/>
          <p:cNvSpPr/>
          <p:nvPr/>
        </p:nvSpPr>
        <p:spPr>
          <a:xfrm>
            <a:off x="1875409" y="2499936"/>
            <a:ext cx="1816865" cy="612648"/>
          </a:xfrm>
          <a:prstGeom prst="wedgeRoundRectCallout">
            <a:avLst>
              <a:gd name="adj1" fmla="val 76042"/>
              <a:gd name="adj2" fmla="val -128618"/>
              <a:gd name="adj3" fmla="val 16667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056246" y="2539777"/>
                <a:ext cx="140576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46" y="2539777"/>
                <a:ext cx="1405769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Полилиния 75"/>
          <p:cNvSpPr/>
          <p:nvPr/>
        </p:nvSpPr>
        <p:spPr>
          <a:xfrm flipV="1">
            <a:off x="6343149" y="3604139"/>
            <a:ext cx="2985247" cy="2576456"/>
          </a:xfrm>
          <a:custGeom>
            <a:avLst/>
            <a:gdLst>
              <a:gd name="connsiteX0" fmla="*/ 0 w 2985247"/>
              <a:gd name="connsiteY0" fmla="*/ 2576456 h 2576456"/>
              <a:gd name="connsiteX1" fmla="*/ 43031 w 2985247"/>
              <a:gd name="connsiteY1" fmla="*/ 2232211 h 2576456"/>
              <a:gd name="connsiteX2" fmla="*/ 252805 w 2985247"/>
              <a:gd name="connsiteY2" fmla="*/ 1796527 h 2576456"/>
              <a:gd name="connsiteX3" fmla="*/ 779930 w 2985247"/>
              <a:gd name="connsiteY3" fmla="*/ 1258644 h 2576456"/>
              <a:gd name="connsiteX4" fmla="*/ 1737360 w 2985247"/>
              <a:gd name="connsiteY4" fmla="*/ 602428 h 2576456"/>
              <a:gd name="connsiteX5" fmla="*/ 2985247 w 2985247"/>
              <a:gd name="connsiteY5" fmla="*/ 0 h 2576456"/>
              <a:gd name="connsiteX6" fmla="*/ 2985247 w 2985247"/>
              <a:gd name="connsiteY6" fmla="*/ 0 h 25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247" h="2576456">
                <a:moveTo>
                  <a:pt x="0" y="2576456"/>
                </a:moveTo>
                <a:cubicBezTo>
                  <a:pt x="448" y="2469327"/>
                  <a:pt x="897" y="2362199"/>
                  <a:pt x="43031" y="2232211"/>
                </a:cubicBezTo>
                <a:cubicBezTo>
                  <a:pt x="85165" y="2102223"/>
                  <a:pt x="129989" y="1958788"/>
                  <a:pt x="252805" y="1796527"/>
                </a:cubicBezTo>
                <a:cubicBezTo>
                  <a:pt x="375621" y="1634266"/>
                  <a:pt x="532504" y="1457660"/>
                  <a:pt x="779930" y="1258644"/>
                </a:cubicBezTo>
                <a:cubicBezTo>
                  <a:pt x="1027356" y="1059628"/>
                  <a:pt x="1369807" y="812202"/>
                  <a:pt x="1737360" y="602428"/>
                </a:cubicBezTo>
                <a:cubicBezTo>
                  <a:pt x="2104913" y="392654"/>
                  <a:pt x="2985247" y="0"/>
                  <a:pt x="2985247" y="0"/>
                </a:cubicBezTo>
                <a:lnTo>
                  <a:pt x="2985247" y="0"/>
                </a:lnTo>
              </a:path>
            </a:pathLst>
          </a:custGeom>
          <a:noFill/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6340505" y="1042259"/>
            <a:ext cx="2985247" cy="2571492"/>
          </a:xfrm>
          <a:custGeom>
            <a:avLst/>
            <a:gdLst>
              <a:gd name="connsiteX0" fmla="*/ 0 w 2985247"/>
              <a:gd name="connsiteY0" fmla="*/ 2576456 h 2576456"/>
              <a:gd name="connsiteX1" fmla="*/ 43031 w 2985247"/>
              <a:gd name="connsiteY1" fmla="*/ 2232211 h 2576456"/>
              <a:gd name="connsiteX2" fmla="*/ 252805 w 2985247"/>
              <a:gd name="connsiteY2" fmla="*/ 1796527 h 2576456"/>
              <a:gd name="connsiteX3" fmla="*/ 779930 w 2985247"/>
              <a:gd name="connsiteY3" fmla="*/ 1258644 h 2576456"/>
              <a:gd name="connsiteX4" fmla="*/ 1737360 w 2985247"/>
              <a:gd name="connsiteY4" fmla="*/ 602428 h 2576456"/>
              <a:gd name="connsiteX5" fmla="*/ 2985247 w 2985247"/>
              <a:gd name="connsiteY5" fmla="*/ 0 h 2576456"/>
              <a:gd name="connsiteX6" fmla="*/ 2985247 w 2985247"/>
              <a:gd name="connsiteY6" fmla="*/ 0 h 257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247" h="2576456">
                <a:moveTo>
                  <a:pt x="0" y="2576456"/>
                </a:moveTo>
                <a:cubicBezTo>
                  <a:pt x="448" y="2469327"/>
                  <a:pt x="897" y="2362199"/>
                  <a:pt x="43031" y="2232211"/>
                </a:cubicBezTo>
                <a:cubicBezTo>
                  <a:pt x="85165" y="2102223"/>
                  <a:pt x="129989" y="1958788"/>
                  <a:pt x="252805" y="1796527"/>
                </a:cubicBezTo>
                <a:cubicBezTo>
                  <a:pt x="375621" y="1634266"/>
                  <a:pt x="532504" y="1457660"/>
                  <a:pt x="779930" y="1258644"/>
                </a:cubicBezTo>
                <a:cubicBezTo>
                  <a:pt x="1027356" y="1059628"/>
                  <a:pt x="1369807" y="812202"/>
                  <a:pt x="1737360" y="602428"/>
                </a:cubicBezTo>
                <a:cubicBezTo>
                  <a:pt x="2104913" y="392654"/>
                  <a:pt x="2985247" y="0"/>
                  <a:pt x="2985247" y="0"/>
                </a:cubicBezTo>
                <a:lnTo>
                  <a:pt x="2985247" y="0"/>
                </a:ln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8063202" y="1680661"/>
            <a:ext cx="267173" cy="4915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8630726" y="1219200"/>
            <a:ext cx="586285" cy="47978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Круговая стрелка 96"/>
          <p:cNvSpPr/>
          <p:nvPr/>
        </p:nvSpPr>
        <p:spPr>
          <a:xfrm rot="10800000">
            <a:off x="9371660" y="3339468"/>
            <a:ext cx="487437" cy="812309"/>
          </a:xfrm>
          <a:prstGeom prst="circularArrow">
            <a:avLst>
              <a:gd name="adj1" fmla="val 2387"/>
              <a:gd name="adj2" fmla="val 819576"/>
              <a:gd name="adj3" fmla="val 20500986"/>
              <a:gd name="adj4" fmla="val 3702075"/>
              <a:gd name="adj5" fmla="val 9589"/>
            </a:avLst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8164440" y="6017282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440" y="6017282"/>
                <a:ext cx="8611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5501386" y="5997784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386" y="5997784"/>
                <a:ext cx="8611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982886" y="247655"/>
                <a:ext cx="8759257" cy="1971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886" y="247655"/>
                <a:ext cx="8759257" cy="1971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48387" y="2393288"/>
                <a:ext cx="10619254" cy="2577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  <a:p>
                <a:endParaRPr lang="ru-RU" sz="4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87" y="2393288"/>
                <a:ext cx="10619254" cy="2577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958462" y="4777648"/>
                <a:ext cx="5282665" cy="1512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62" y="4777648"/>
                <a:ext cx="5282665" cy="1512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28809" y="5180066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99270">
                <a:srgbClr val="99FF66"/>
              </a:gs>
              <a:gs pos="51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11" y="280736"/>
            <a:ext cx="2025509" cy="2005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563906" y="2056783"/>
                <a:ext cx="11064187" cy="429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4400" b="1" dirty="0" smtClean="0">
                    <a:solidFill>
                      <a:srgbClr val="3333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4400" b="1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parabola va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sz="4400" b="1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chiziqlar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bilan chegaralangan shaklning </a:t>
                </a:r>
                <a14:m>
                  <m:oMath xmlns:m="http://schemas.openxmlformats.org/officeDocument/2006/math">
                    <m:r>
                      <a:rPr lang="es-E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44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s-ES" sz="4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o‘qi atrofida aylanishidan hosil bo‘ladigan jism hajmini toping.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06" y="2056783"/>
                <a:ext cx="11064187" cy="4290855"/>
              </a:xfrm>
              <a:prstGeom prst="rect">
                <a:avLst/>
              </a:prstGeom>
              <a:blipFill>
                <a:blip r:embed="rId3"/>
                <a:stretch>
                  <a:fillRect l="-2260" r="-2260" b="-2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5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508364" y="1422528"/>
                <a:ext cx="3756349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64" y="1422528"/>
                <a:ext cx="3756349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479448" y="3087372"/>
                <a:ext cx="190776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ra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48" y="3087372"/>
                <a:ext cx="190776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828084" y="4718885"/>
                <a:ext cx="32104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84" y="4718885"/>
                <a:ext cx="321049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07760" y="5556170"/>
                <a:ext cx="27539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60" y="5556170"/>
                <a:ext cx="275395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836969" y="5514454"/>
                <a:ext cx="282449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969" y="5514454"/>
                <a:ext cx="28244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508364" y="2232012"/>
                <a:ext cx="36231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rad>
                      <m:r>
                        <a:rPr lang="es-E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64" y="2232012"/>
                <a:ext cx="362310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520227" y="3897246"/>
                <a:ext cx="182620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27" y="3897246"/>
                <a:ext cx="1826206" cy="7218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817542" y="498901"/>
            <a:ext cx="6688353" cy="760002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99FF66"/>
              </a:gs>
              <a:gs pos="100000">
                <a:srgbClr val="99FF66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646446" y="498901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192" y="860040"/>
            <a:ext cx="7644857" cy="535305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 rot="16200000">
            <a:off x="6465155" y="-2702893"/>
            <a:ext cx="659795" cy="71363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706765" y="772485"/>
            <a:ext cx="184029" cy="83525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6584285" y="502255"/>
                <a:ext cx="2449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84285" y="502255"/>
                <a:ext cx="244959" cy="276999"/>
              </a:xfrm>
              <a:prstGeom prst="rect">
                <a:avLst/>
              </a:prstGeom>
              <a:blipFill>
                <a:blip r:embed="rId4"/>
                <a:stretch>
                  <a:fillRect l="-12500" r="-15000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внобедренный треугольник 11"/>
          <p:cNvSpPr/>
          <p:nvPr/>
        </p:nvSpPr>
        <p:spPr>
          <a:xfrm rot="5400000">
            <a:off x="10638784" y="4386336"/>
            <a:ext cx="184211" cy="87682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95747" y="429167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747" y="429167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6808618" y="963623"/>
            <a:ext cx="0" cy="522307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115024" y="936718"/>
            <a:ext cx="20771" cy="535715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57206" y="4463957"/>
                <a:ext cx="13640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206" y="4463957"/>
                <a:ext cx="136405" cy="184666"/>
              </a:xfrm>
              <a:prstGeom prst="rect">
                <a:avLst/>
              </a:prstGeom>
              <a:blipFill>
                <a:blip r:embed="rId6"/>
                <a:stretch>
                  <a:fillRect l="-22727" r="-27273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H="1">
            <a:off x="4883767" y="865257"/>
            <a:ext cx="5691634" cy="534783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55308" y="4239603"/>
            <a:ext cx="90802" cy="11024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162821" y="4129358"/>
            <a:ext cx="169673" cy="2087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284414" y="4032253"/>
            <a:ext cx="183842" cy="22922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08976" y="3921290"/>
            <a:ext cx="207583" cy="2675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31336" y="3803413"/>
            <a:ext cx="257058" cy="32594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645040" y="3682692"/>
            <a:ext cx="290452" cy="3495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765528" y="3568272"/>
            <a:ext cx="312105" cy="3779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881483" y="3449983"/>
            <a:ext cx="321296" cy="3908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06629" y="3344601"/>
            <a:ext cx="321296" cy="3908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121608" y="3239219"/>
            <a:ext cx="321296" cy="3908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236587" y="3132020"/>
            <a:ext cx="321296" cy="3908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359053" y="3012043"/>
            <a:ext cx="321296" cy="3908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484917" y="2892066"/>
            <a:ext cx="321296" cy="3908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612244" y="2772791"/>
            <a:ext cx="308948" cy="37467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739927" y="2653165"/>
            <a:ext cx="287853" cy="3473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853631" y="2539300"/>
            <a:ext cx="277052" cy="32793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985105" y="2415725"/>
            <a:ext cx="259282" cy="30342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16579" y="2299904"/>
            <a:ext cx="229952" cy="2657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244387" y="2183224"/>
            <a:ext cx="208373" cy="22814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364889" y="2069050"/>
            <a:ext cx="175741" cy="1890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9487117" y="1948385"/>
            <a:ext cx="155790" cy="1742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9617517" y="1820860"/>
            <a:ext cx="113072" cy="1275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9756410" y="1712074"/>
            <a:ext cx="71417" cy="8043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9887098" y="1570830"/>
            <a:ext cx="54319" cy="5794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Круговая стрелка 69"/>
          <p:cNvSpPr/>
          <p:nvPr/>
        </p:nvSpPr>
        <p:spPr>
          <a:xfrm rot="5400000">
            <a:off x="6555363" y="155081"/>
            <a:ext cx="672654" cy="1156723"/>
          </a:xfrm>
          <a:prstGeom prst="circularArrow">
            <a:avLst>
              <a:gd name="adj1" fmla="val 2387"/>
              <a:gd name="adj2" fmla="val 819576"/>
              <a:gd name="adj3" fmla="val 20500986"/>
              <a:gd name="adj4" fmla="val 3702075"/>
              <a:gd name="adj5" fmla="val 9589"/>
            </a:avLst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Скругленная прямоугольная выноска 70"/>
          <p:cNvSpPr/>
          <p:nvPr/>
        </p:nvSpPr>
        <p:spPr>
          <a:xfrm>
            <a:off x="1447040" y="2388504"/>
            <a:ext cx="1816865" cy="612648"/>
          </a:xfrm>
          <a:prstGeom prst="wedgeRoundRectCallout">
            <a:avLst>
              <a:gd name="adj1" fmla="val 76042"/>
              <a:gd name="adj2" fmla="val -128618"/>
              <a:gd name="adj3" fmla="val 16667"/>
            </a:avLst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1627877" y="2428345"/>
                <a:ext cx="140576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77" y="2428345"/>
                <a:ext cx="1405769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Скругленная прямоугольная выноска 72"/>
          <p:cNvSpPr/>
          <p:nvPr/>
        </p:nvSpPr>
        <p:spPr>
          <a:xfrm>
            <a:off x="10280913" y="2056710"/>
            <a:ext cx="1451037" cy="683422"/>
          </a:xfrm>
          <a:prstGeom prst="wedgeRoundRectCallout">
            <a:avLst>
              <a:gd name="adj1" fmla="val -39671"/>
              <a:gd name="adj2" fmla="val -203988"/>
              <a:gd name="adj3" fmla="val 16667"/>
            </a:avLst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10435623" y="2073975"/>
                <a:ext cx="1155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623" y="2073975"/>
                <a:ext cx="11552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>
            <a:stCxn id="9" idx="0"/>
          </p:cNvCxnSpPr>
          <p:nvPr/>
        </p:nvCxnSpPr>
        <p:spPr>
          <a:xfrm>
            <a:off x="3226903" y="865257"/>
            <a:ext cx="5453121" cy="5428619"/>
          </a:xfrm>
          <a:prstGeom prst="line">
            <a:avLst/>
          </a:prstGeom>
          <a:ln w="5715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26759" y="4463957"/>
                <a:ext cx="18185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59" y="4463957"/>
                <a:ext cx="181859" cy="184666"/>
              </a:xfrm>
              <a:prstGeom prst="rect">
                <a:avLst/>
              </a:prstGeom>
              <a:blipFill>
                <a:blip r:embed="rId9"/>
                <a:stretch>
                  <a:fillRect l="-6667" r="-3333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9325843" y="5940427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843" y="5940427"/>
                <a:ext cx="8611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6029661" y="5883435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61" y="5883435"/>
                <a:ext cx="8611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53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3" y="4667251"/>
            <a:ext cx="2012677" cy="2001134"/>
          </a:xfrm>
          <a:prstGeom prst="ellipse">
            <a:avLst/>
          </a:prstGeom>
          <a:solidFill>
            <a:srgbClr val="66FF66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63441" y="2553069"/>
                <a:ext cx="8555064" cy="1971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dirty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dirty="0" smtClean="0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41" y="2553069"/>
                <a:ext cx="8555064" cy="1971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827357" y="4818697"/>
                <a:ext cx="4976491" cy="1503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dirty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dirty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dirty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357" y="4818697"/>
                <a:ext cx="4976491" cy="1503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891530" y="5225797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23545" y="403920"/>
                <a:ext cx="7434856" cy="1971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1" i="1" dirty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000" b="1" i="1" dirty="0" smtClean="0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1" i="1" dirty="0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dirty="0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000" b="1" i="1" dirty="0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US" sz="4000" b="1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45" y="403920"/>
                <a:ext cx="7434856" cy="1971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Широкоэкранный</PresentationFormat>
  <Paragraphs>121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43</cp:revision>
  <dcterms:created xsi:type="dcterms:W3CDTF">2020-12-27T06:03:11Z</dcterms:created>
  <dcterms:modified xsi:type="dcterms:W3CDTF">2021-03-01T10:43:48Z</dcterms:modified>
</cp:coreProperties>
</file>