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7" r:id="rId3"/>
    <p:sldId id="266" r:id="rId4"/>
    <p:sldId id="268" r:id="rId5"/>
    <p:sldId id="269" r:id="rId6"/>
    <p:sldId id="270" r:id="rId7"/>
    <p:sldId id="272" r:id="rId8"/>
    <p:sldId id="271" r:id="rId9"/>
    <p:sldId id="274" r:id="rId10"/>
    <p:sldId id="276" r:id="rId11"/>
    <p:sldId id="277" r:id="rId12"/>
    <p:sldId id="278" r:id="rId13"/>
    <p:sldId id="279" r:id="rId14"/>
    <p:sldId id="280" r:id="rId15"/>
    <p:sldId id="282" r:id="rId16"/>
    <p:sldId id="285" r:id="rId17"/>
    <p:sldId id="283" r:id="rId18"/>
    <p:sldId id="287" r:id="rId19"/>
    <p:sldId id="288" r:id="rId20"/>
    <p:sldId id="289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59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66FF66"/>
    <a:srgbClr val="FF66CC"/>
    <a:srgbClr val="008000"/>
    <a:srgbClr val="9900FF"/>
    <a:srgbClr val="FF3399"/>
    <a:srgbClr val="99FF66"/>
    <a:srgbClr val="00CC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пн 01.03.21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eg"/><Relationship Id="rId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12" Type="http://schemas.openxmlformats.org/officeDocument/2006/relationships/image" Target="../media/image9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11" Type="http://schemas.openxmlformats.org/officeDocument/2006/relationships/image" Target="../media/image98.png"/><Relationship Id="rId5" Type="http://schemas.openxmlformats.org/officeDocument/2006/relationships/image" Target="../media/image92.png"/><Relationship Id="rId10" Type="http://schemas.openxmlformats.org/officeDocument/2006/relationships/image" Target="../media/image97.png"/><Relationship Id="rId4" Type="http://schemas.openxmlformats.org/officeDocument/2006/relationships/image" Target="../media/image91.png"/><Relationship Id="rId9" Type="http://schemas.openxmlformats.org/officeDocument/2006/relationships/image" Target="../media/image9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0356" y="2279210"/>
            <a:ext cx="10159017" cy="1414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6000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60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6000" b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99270">
                <a:srgbClr val="99FF66"/>
              </a:gs>
              <a:gs pos="51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011" y="280736"/>
            <a:ext cx="2025509" cy="20052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/>
              <p:nvPr/>
            </p:nvSpPr>
            <p:spPr>
              <a:xfrm>
                <a:off x="381424" y="2056783"/>
                <a:ext cx="11429152" cy="427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ES" sz="4400" b="1" dirty="0" smtClean="0">
                    <a:solidFill>
                      <a:srgbClr val="333333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ES" sz="44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s-ES" sz="44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chiziqlar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bilan chegaralangan shaklning </a:t>
                </a:r>
                <a14:m>
                  <m:oMath xmlns:m="http://schemas.openxmlformats.org/officeDocument/2006/math">
                    <m:r>
                      <a:rPr lang="es-E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s-ES" sz="4400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o‘qi atrofida aylanishidan hosil bo‘ladigan jism hajmini toping.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24" y="2056783"/>
                <a:ext cx="11429152" cy="4278992"/>
              </a:xfrm>
              <a:prstGeom prst="rect">
                <a:avLst/>
              </a:prstGeom>
              <a:blipFill>
                <a:blip r:embed="rId3"/>
                <a:stretch>
                  <a:fillRect l="-2188" r="-2188" b="-2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05927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824832" y="1576883"/>
                <a:ext cx="4549772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4832" y="1576883"/>
                <a:ext cx="454977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4098717" y="3962013"/>
                <a:ext cx="4126001" cy="19714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p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717" y="3962013"/>
                <a:ext cx="4126001" cy="19714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279572" y="2769448"/>
                <a:ext cx="339843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0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9572" y="2769448"/>
                <a:ext cx="3398431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817542" y="498901"/>
            <a:ext cx="6688353" cy="760002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100000">
                <a:srgbClr val="99FF66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646446" y="498901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94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8762" y="621915"/>
            <a:ext cx="7762875" cy="5638800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 flipH="1">
            <a:off x="8699500" y="648820"/>
            <a:ext cx="3962" cy="5357158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9787368" y="648820"/>
            <a:ext cx="20771" cy="5357158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464300" y="2133600"/>
            <a:ext cx="3840204" cy="4246638"/>
          </a:xfrm>
          <a:prstGeom prst="line">
            <a:avLst/>
          </a:prstGeom>
          <a:ln w="38100">
            <a:solidFill>
              <a:srgbClr val="FF66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10101911" y="534232"/>
            <a:ext cx="331159" cy="5726483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8017245" y="2813607"/>
            <a:ext cx="212094" cy="1091551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ая прямоугольная выноска 19"/>
          <p:cNvSpPr/>
          <p:nvPr/>
        </p:nvSpPr>
        <p:spPr>
          <a:xfrm>
            <a:off x="6040831" y="1045045"/>
            <a:ext cx="2081925" cy="612648"/>
          </a:xfrm>
          <a:prstGeom prst="wedgeRoundRectCallout">
            <a:avLst>
              <a:gd name="adj1" fmla="val 66892"/>
              <a:gd name="adj2" fmla="val 155379"/>
              <a:gd name="adj3" fmla="val 16667"/>
            </a:avLst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FF66CC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6092727" y="1074618"/>
                <a:ext cx="187583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8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8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2727" y="1074618"/>
                <a:ext cx="1875835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Скругленная прямоугольная выноска 21"/>
          <p:cNvSpPr/>
          <p:nvPr/>
        </p:nvSpPr>
        <p:spPr>
          <a:xfrm>
            <a:off x="1332219" y="2424225"/>
            <a:ext cx="1293710" cy="612648"/>
          </a:xfrm>
          <a:prstGeom prst="wedgeRoundRectCallout">
            <a:avLst>
              <a:gd name="adj1" fmla="val 77690"/>
              <a:gd name="adj2" fmla="val 99409"/>
              <a:gd name="adj3" fmla="val 16667"/>
            </a:avLst>
          </a:prstGeom>
          <a:gradFill flip="none" rotWithShape="1">
            <a:gsLst>
              <a:gs pos="0">
                <a:srgbClr val="66FF66">
                  <a:tint val="66000"/>
                  <a:satMod val="160000"/>
                </a:srgbClr>
              </a:gs>
              <a:gs pos="50000">
                <a:srgbClr val="66FF66">
                  <a:tint val="44500"/>
                  <a:satMod val="160000"/>
                </a:srgbClr>
              </a:gs>
              <a:gs pos="100000">
                <a:srgbClr val="66FF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1332219" y="2468939"/>
                <a:ext cx="124181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219" y="2468939"/>
                <a:ext cx="1241814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7908225" y="5775707"/>
                <a:ext cx="8611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E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8225" y="5775707"/>
                <a:ext cx="86113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742330" y="3374345"/>
                <a:ext cx="136405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12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2330" y="3374345"/>
                <a:ext cx="136405" cy="184666"/>
              </a:xfrm>
              <a:prstGeom prst="rect">
                <a:avLst/>
              </a:prstGeom>
              <a:blipFill>
                <a:blip r:embed="rId7"/>
                <a:stretch>
                  <a:fillRect l="-21739" r="-2173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Прямая соединительная линия 27"/>
          <p:cNvCxnSpPr/>
          <p:nvPr/>
        </p:nvCxnSpPr>
        <p:spPr>
          <a:xfrm>
            <a:off x="9441395" y="1325267"/>
            <a:ext cx="316159" cy="34338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9332924" y="1456498"/>
            <a:ext cx="412523" cy="48028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9195264" y="1601451"/>
            <a:ext cx="562290" cy="674638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9066697" y="1737321"/>
            <a:ext cx="690857" cy="81495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8949625" y="1879427"/>
            <a:ext cx="807929" cy="97080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815186" y="2025255"/>
            <a:ext cx="942368" cy="112817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720591" y="2211254"/>
            <a:ext cx="961499" cy="114812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8742152" y="2551329"/>
            <a:ext cx="678395" cy="81868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8744762" y="2912405"/>
            <a:ext cx="378708" cy="46142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8735276" y="3219193"/>
            <a:ext cx="116030" cy="14267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9571882" y="1200039"/>
            <a:ext cx="201037" cy="21836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9662882" y="1067788"/>
            <a:ext cx="100519" cy="9879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9579106" y="5309790"/>
            <a:ext cx="201037" cy="21836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V="1">
            <a:off x="9438667" y="5062449"/>
            <a:ext cx="323003" cy="34046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V="1">
            <a:off x="9280206" y="4776801"/>
            <a:ext cx="490700" cy="471764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9128400" y="4471942"/>
            <a:ext cx="642506" cy="60057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 flipV="1">
            <a:off x="8997234" y="4175463"/>
            <a:ext cx="781903" cy="714324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flipV="1">
            <a:off x="8851306" y="3891532"/>
            <a:ext cx="938173" cy="83753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 flipV="1">
            <a:off x="8735276" y="3653949"/>
            <a:ext cx="1033432" cy="92328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flipV="1">
            <a:off x="8737392" y="3435050"/>
            <a:ext cx="984336" cy="86406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 flipV="1">
            <a:off x="8742152" y="3377754"/>
            <a:ext cx="722698" cy="60783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flipV="1">
            <a:off x="8703462" y="3377160"/>
            <a:ext cx="428140" cy="358964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 flipV="1">
            <a:off x="8731067" y="3379899"/>
            <a:ext cx="140596" cy="119337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8587499" y="3388854"/>
                <a:ext cx="181859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1200" b="1" dirty="0"/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87499" y="3388854"/>
                <a:ext cx="181859" cy="184666"/>
              </a:xfrm>
              <a:prstGeom prst="rect">
                <a:avLst/>
              </a:prstGeom>
              <a:blipFill>
                <a:blip r:embed="rId8"/>
                <a:stretch>
                  <a:fillRect l="-6667" r="-333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Равнобедренный треугольник 84"/>
          <p:cNvSpPr/>
          <p:nvPr/>
        </p:nvSpPr>
        <p:spPr>
          <a:xfrm>
            <a:off x="5257344" y="527463"/>
            <a:ext cx="184029" cy="83525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 flipH="1">
                <a:off x="5091024" y="313150"/>
                <a:ext cx="24495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5091024" y="313150"/>
                <a:ext cx="244959" cy="276999"/>
              </a:xfrm>
              <a:prstGeom prst="rect">
                <a:avLst/>
              </a:prstGeom>
              <a:blipFill>
                <a:blip r:embed="rId9"/>
                <a:stretch>
                  <a:fillRect l="-12500" r="-15000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7" name="Равнобедренный треугольник 86"/>
          <p:cNvSpPr/>
          <p:nvPr/>
        </p:nvSpPr>
        <p:spPr>
          <a:xfrm rot="5400000">
            <a:off x="10507689" y="3326177"/>
            <a:ext cx="184211" cy="87682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10664652" y="3231518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4652" y="3231518"/>
                <a:ext cx="190757" cy="276999"/>
              </a:xfrm>
              <a:prstGeom prst="rect">
                <a:avLst/>
              </a:prstGeom>
              <a:blipFill>
                <a:blip r:embed="rId10"/>
                <a:stretch>
                  <a:fillRect l="-15625" r="-15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Прямоугольник 88"/>
              <p:cNvSpPr/>
              <p:nvPr/>
            </p:nvSpPr>
            <p:spPr>
              <a:xfrm>
                <a:off x="9036052" y="5782332"/>
                <a:ext cx="8611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E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9" name="Прямоугольник 8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6052" y="5782332"/>
                <a:ext cx="861133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587868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20983" y="2537544"/>
                <a:ext cx="11562618" cy="19621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</m:d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e>
                      </m:nary>
                      <m:sSubSup>
                        <m:sSubSupPr>
                          <m:ctrlP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983" y="2537544"/>
                <a:ext cx="11562618" cy="19621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623545" y="403920"/>
                <a:ext cx="7669407" cy="19604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b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sup>
                        <m:e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545" y="403920"/>
                <a:ext cx="7669407" cy="19604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2" descr="найти объем тела полученного при вращении вокруг оси абсцисс фигуры y =x-2  x=3 x=4 y=0 - Школьные Знания.co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72085" y="-980295"/>
            <a:ext cx="6553200" cy="744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4751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80501" y="498881"/>
                <a:ext cx="12038434" cy="16833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e>
                            <m:sup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e>
                                    <m:sup>
                                      <m: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sSup>
                                <m:sSup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</m:e>
                      </m:d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01" y="498881"/>
                <a:ext cx="12038434" cy="16833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853095" y="2376127"/>
                <a:ext cx="9292256" cy="14754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𝟔𝟒</m:t>
                              </m:r>
                            </m:num>
                            <m:den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𝟐𝟕</m:t>
                              </m:r>
                            </m:num>
                            <m:den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𝟑𝟐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𝟏𝟖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𝟏𝟐</m:t>
                          </m:r>
                        </m:e>
                      </m:d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095" y="2376127"/>
                <a:ext cx="9292256" cy="14754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950513" y="4438574"/>
                <a:ext cx="5097421" cy="14754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𝟑𝟕</m:t>
                              </m:r>
                            </m:num>
                            <m:den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0513" y="4438574"/>
                <a:ext cx="5097421" cy="14754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8223298" y="4822333"/>
            <a:ext cx="2549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44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99270">
                <a:srgbClr val="99FF66"/>
              </a:gs>
              <a:gs pos="51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011" y="280736"/>
            <a:ext cx="2025509" cy="20052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/>
              <p:nvPr/>
            </p:nvSpPr>
            <p:spPr>
              <a:xfrm>
                <a:off x="381424" y="2056783"/>
                <a:ext cx="11429152" cy="4665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ES" sz="4400" b="1" dirty="0" smtClean="0">
                    <a:solidFill>
                      <a:srgbClr val="333333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ES" sz="44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4400" b="1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4400" b="1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chiziqlar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bilan chegaralangan shaklning </a:t>
                </a:r>
                <a14:m>
                  <m:oMath xmlns:m="http://schemas.openxmlformats.org/officeDocument/2006/math">
                    <m:r>
                      <a:rPr lang="es-E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s-ES" sz="4400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o‘qi atrofida aylanishidan hosil bo‘ladigan jism hajmini toping.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24" y="2056783"/>
                <a:ext cx="11429152" cy="4665508"/>
              </a:xfrm>
              <a:prstGeom prst="rect">
                <a:avLst/>
              </a:prstGeom>
              <a:blipFill>
                <a:blip r:embed="rId3"/>
                <a:stretch>
                  <a:fillRect l="-2188" r="-2188" b="-11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028146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41812" y="871307"/>
            <a:ext cx="7055224" cy="4796116"/>
          </a:xfrm>
          <a:prstGeom prst="rect">
            <a:avLst/>
          </a:prstGeom>
        </p:spPr>
      </p:pic>
      <p:sp>
        <p:nvSpPr>
          <p:cNvPr id="8" name="Равнобедренный треугольник 7"/>
          <p:cNvSpPr/>
          <p:nvPr/>
        </p:nvSpPr>
        <p:spPr>
          <a:xfrm>
            <a:off x="6277409" y="984663"/>
            <a:ext cx="184029" cy="8352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 flipH="1">
                <a:off x="6154929" y="668573"/>
                <a:ext cx="24495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54929" y="668573"/>
                <a:ext cx="244959" cy="276999"/>
              </a:xfrm>
              <a:prstGeom prst="rect">
                <a:avLst/>
              </a:prstGeom>
              <a:blipFill>
                <a:blip r:embed="rId5"/>
                <a:stretch>
                  <a:fillRect l="-12500" r="-15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Равнобедренный треугольник 9"/>
          <p:cNvSpPr/>
          <p:nvPr/>
        </p:nvSpPr>
        <p:spPr>
          <a:xfrm rot="5400000">
            <a:off x="10086638" y="4568348"/>
            <a:ext cx="184211" cy="8768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288519" y="446936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8519" y="4469367"/>
                <a:ext cx="190757" cy="276999"/>
              </a:xfrm>
              <a:prstGeom prst="rect">
                <a:avLst/>
              </a:prstGeom>
              <a:blipFill>
                <a:blip r:embed="rId6"/>
                <a:stretch>
                  <a:fillRect l="-16129" r="-19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9701976" y="4616519"/>
            <a:ext cx="444056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129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312703" y="1782408"/>
                <a:ext cx="4658583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ES" sz="40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0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4000" b="1" dirty="0" smtClean="0"/>
                  <a:t>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4000" b="1" dirty="0" smtClean="0"/>
                  <a:t> 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dirty="0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rad>
                  </m:oMath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703" y="1782408"/>
                <a:ext cx="4658583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817542" y="498901"/>
            <a:ext cx="6688353" cy="760002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100000">
                <a:srgbClr val="99FF66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646446" y="498901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821812" y="2854048"/>
                <a:ext cx="8274509" cy="12196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ES" sz="36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sz="3600" b="1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1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US" sz="3600" b="1" i="1" dirty="0">
                                <a:solidFill>
                                  <a:srgbClr val="333333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600" b="1" dirty="0" smtClean="0"/>
                  <a:t> 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36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36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den>
                    </m:f>
                  </m:oMath>
                </a14:m>
                <a:r>
                  <a:rPr lang="en-US" sz="3600" b="1" dirty="0" smtClean="0"/>
                  <a:t>  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sz="3600" b="1" dirty="0" smtClean="0"/>
                  <a:t>  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1" i="1" dirty="0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num>
                          <m:den>
                            <m:r>
                              <a:rPr lang="en-US" sz="3600" b="1" i="1" dirty="0" smtClean="0"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3600" b="1" i="1" dirty="0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rad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1812" y="2854048"/>
                <a:ext cx="8274509" cy="12196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110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94362" y="701298"/>
                <a:ext cx="10691453" cy="19994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e>
                        <m:sub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36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ad>
                                    <m:radPr>
                                      <m:degHide m:val="on"/>
                                      <m:ctrlPr>
                                        <a:rPr lang="en-US" sz="3600" b="1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f>
                                        <m:fPr>
                                          <m:ctrlP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num>
                                        <m:den>
                                          <m:r>
                                            <a:rPr lang="en-US" sz="3600" b="1" i="1" dirty="0">
                                              <a:latin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den>
                                      </m:f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dirty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rad>
                                </m:e>
                              </m:d>
                            </m:e>
                            <m: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62" y="701298"/>
                <a:ext cx="10691453" cy="199945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794362" y="3154399"/>
                <a:ext cx="10124650" cy="17751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𝒚𝒅𝒚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3600" b="1" i="1" dirty="0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den>
                              </m:f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dirty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62" y="3154399"/>
                <a:ext cx="10124650" cy="17751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6576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p:sp>
        <p:nvSpPr>
          <p:cNvPr id="11" name="TextBox 10"/>
          <p:cNvSpPr txBox="1"/>
          <p:nvPr/>
        </p:nvSpPr>
        <p:spPr>
          <a:xfrm>
            <a:off x="8968858" y="3709786"/>
            <a:ext cx="2549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703294" y="2125738"/>
                <a:ext cx="7673704" cy="9494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294" y="2125738"/>
                <a:ext cx="7673704" cy="94949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06070" y="3441315"/>
                <a:ext cx="7507696" cy="1244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070" y="3441315"/>
                <a:ext cx="7507696" cy="12448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227321" y="575881"/>
                <a:ext cx="6891574" cy="11157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sSubSup>
                        <m:sSubSup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b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d>
                                <m:dPr>
                                  <m:ctrlP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𝒍𝒏𝒚</m:t>
                                  </m:r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bSup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US" sz="3600" b="1" dirty="0" smtClean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7321" y="575881"/>
                <a:ext cx="6891574" cy="111575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789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99270">
                <a:srgbClr val="99FF66"/>
              </a:gs>
              <a:gs pos="51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011" y="280736"/>
            <a:ext cx="2025509" cy="20052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/>
              <p:nvPr/>
            </p:nvSpPr>
            <p:spPr>
              <a:xfrm>
                <a:off x="563906" y="2056783"/>
                <a:ext cx="11064187" cy="429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ES" sz="4400" b="1" dirty="0" smtClean="0">
                    <a:solidFill>
                      <a:srgbClr val="333333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ES" sz="44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ES" sz="44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parabola va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chiziqlar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bilan chegaralangan shaklning </a:t>
                </a:r>
                <a14:m>
                  <m:oMath xmlns:m="http://schemas.openxmlformats.org/officeDocument/2006/math">
                    <m:r>
                      <a:rPr lang="es-E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s-ES" sz="4400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o‘qi atrofida aylanishidan hosil bo‘ladigan jism hajmini toping.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06" y="2056783"/>
                <a:ext cx="11064187" cy="4290855"/>
              </a:xfrm>
              <a:prstGeom prst="rect">
                <a:avLst/>
              </a:prstGeom>
              <a:blipFill>
                <a:blip r:embed="rId3"/>
                <a:stretch>
                  <a:fillRect l="-2260" r="-2260" b="-2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26421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99270">
                <a:srgbClr val="99FF66"/>
              </a:gs>
              <a:gs pos="51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011" y="280736"/>
            <a:ext cx="2025509" cy="20052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/>
              <p:nvPr/>
            </p:nvSpPr>
            <p:spPr>
              <a:xfrm>
                <a:off x="381424" y="2056783"/>
                <a:ext cx="11429152" cy="40686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ES" sz="4400" b="1" dirty="0" smtClean="0">
                    <a:solidFill>
                      <a:srgbClr val="333333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ES" sz="44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chiziqlar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bilan chegaralangan shaklning </a:t>
                </a:r>
                <a14:m>
                  <m:oMath xmlns:m="http://schemas.openxmlformats.org/officeDocument/2006/math">
                    <m:r>
                      <a:rPr lang="es-E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s-ES" sz="4400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o‘qi atrofida aylanishidan hosil bo‘ladigan jism hajmini toping.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24" y="2056783"/>
                <a:ext cx="11429152" cy="4068678"/>
              </a:xfrm>
              <a:prstGeom prst="rect">
                <a:avLst/>
              </a:prstGeom>
              <a:blipFill>
                <a:blip r:embed="rId3"/>
                <a:stretch>
                  <a:fillRect l="-2188" r="-2188" b="-55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769820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535577"/>
            <a:ext cx="11686478" cy="6099398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7021" y="1338722"/>
            <a:ext cx="5248275" cy="4924425"/>
          </a:xfrm>
          <a:prstGeom prst="rect">
            <a:avLst/>
          </a:prstGeom>
        </p:spPr>
      </p:pic>
      <p:sp>
        <p:nvSpPr>
          <p:cNvPr id="18" name="Равнобедренный треугольник 17"/>
          <p:cNvSpPr/>
          <p:nvPr/>
        </p:nvSpPr>
        <p:spPr>
          <a:xfrm>
            <a:off x="8216892" y="1485275"/>
            <a:ext cx="184029" cy="83525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 flipH="1">
                <a:off x="8063947" y="1291801"/>
                <a:ext cx="24495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063947" y="1291801"/>
                <a:ext cx="244959" cy="276999"/>
              </a:xfrm>
              <a:prstGeom prst="rect">
                <a:avLst/>
              </a:prstGeom>
              <a:blipFill>
                <a:blip r:embed="rId4"/>
                <a:stretch>
                  <a:fillRect l="-12500" r="-15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Равнобедренный треугольник 19"/>
          <p:cNvSpPr/>
          <p:nvPr/>
        </p:nvSpPr>
        <p:spPr>
          <a:xfrm rot="5400000">
            <a:off x="11330280" y="3794183"/>
            <a:ext cx="184211" cy="8768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505208" y="3745918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05208" y="3745918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15625" r="-15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936719" y="159972"/>
            <a:ext cx="6688353" cy="760002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100000">
                <a:srgbClr val="99FF66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765623" y="15997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554723" y="2717035"/>
                <a:ext cx="284577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723" y="2717035"/>
                <a:ext cx="2845779" cy="62946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087364" y="1225086"/>
                <a:ext cx="5154040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ES" sz="40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0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0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40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dirty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s-ES" sz="40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000" b="1" i="1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7364" y="1225086"/>
                <a:ext cx="5154040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2398094" y="1963113"/>
                <a:ext cx="302082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0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094" y="1963113"/>
                <a:ext cx="3020827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554723" y="3469698"/>
                <a:ext cx="302582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723" y="3469698"/>
                <a:ext cx="3025828" cy="61555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3388894" y="4153079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8894" y="4153079"/>
                <a:ext cx="1631922" cy="61555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366288" y="4911847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288" y="4911847"/>
                <a:ext cx="1631922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366288" y="5755633"/>
                <a:ext cx="22075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;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288" y="5755633"/>
                <a:ext cx="2207592" cy="61555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82693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37608" y="358947"/>
                <a:ext cx="10124650" cy="17751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36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608" y="358947"/>
                <a:ext cx="10124650" cy="17751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90008" y="2402250"/>
                <a:ext cx="10124650" cy="17751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𝟏𝟔</m:t>
                                  </m:r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008" y="2402250"/>
                <a:ext cx="10124650" cy="17751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386531" y="4301753"/>
                <a:ext cx="10124650" cy="17751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𝟏𝟔</m:t>
                                  </m:r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6531" y="4301753"/>
                <a:ext cx="10124650" cy="17751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065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42098" y="504699"/>
                <a:ext cx="11315239" cy="17751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</m:t>
                              </m:r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bSup>
                        <m:sSubSup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  <m:sSup>
                                    <m:sSupPr>
                                      <m:ctrlP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+</m:t>
                                  </m:r>
                                  <m:f>
                                    <m:fPr>
                                      <m:ctrlP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𝟓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𝟓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098" y="504699"/>
                <a:ext cx="11315239" cy="17751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64679" y="2522130"/>
                <a:ext cx="11315239" cy="1370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𝟏𝟑𝟓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𝟏𝟔𝟐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𝟐𝟒𝟑</m:t>
                              </m:r>
                            </m:num>
                            <m:den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79" y="2522130"/>
                <a:ext cx="11315239" cy="13706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624863" y="4578552"/>
                <a:ext cx="6101287" cy="1370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𝟐𝟕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𝟐𝟒𝟑</m:t>
                              </m:r>
                            </m:num>
                            <m:den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𝟏𝟎𝟖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863" y="4578552"/>
                <a:ext cx="6101287" cy="13706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8545438" y="4884742"/>
            <a:ext cx="2549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000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99270">
                <a:srgbClr val="99FF66"/>
              </a:gs>
              <a:gs pos="51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011" y="280736"/>
            <a:ext cx="2025509" cy="20052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/>
              <p:nvPr/>
            </p:nvSpPr>
            <p:spPr>
              <a:xfrm>
                <a:off x="775699" y="2107278"/>
                <a:ext cx="10640602" cy="4178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ES" sz="4400" b="1" dirty="0" smtClean="0">
                    <a:solidFill>
                      <a:srgbClr val="333333"/>
                    </a:solidFill>
                  </a:rPr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,  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chiziqlar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bilan chegaralangan shaklning </a:t>
                </a:r>
                <a14:m>
                  <m:oMath xmlns:m="http://schemas.openxmlformats.org/officeDocument/2006/math">
                    <m:r>
                      <a:rPr lang="es-E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s-ES" sz="4400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o‘qi atrofida aylanishidan hosil bo‘ladigan jism hajmini toping.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699" y="2107278"/>
                <a:ext cx="10640602" cy="4178003"/>
              </a:xfrm>
              <a:prstGeom prst="rect">
                <a:avLst/>
              </a:prstGeom>
              <a:blipFill>
                <a:blip r:embed="rId3"/>
                <a:stretch>
                  <a:fillRect l="-2291" r="-2291" b="-29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539300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535577"/>
            <a:ext cx="11686478" cy="6099398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23" name="Скругленный прямоугольник 22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936719" y="159972"/>
            <a:ext cx="6688353" cy="760002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100000">
                <a:srgbClr val="99FF66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765623" y="159972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03653" y="1185624"/>
                <a:ext cx="2754216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US" sz="36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53" y="1185624"/>
                <a:ext cx="2754216" cy="6588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2663278" y="5483412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278" y="5483412"/>
                <a:ext cx="1631922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724159" y="5472586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4159" y="5472586"/>
                <a:ext cx="163192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4" descr="Форум - 2.1.14 Приложения интегрального исчисления [2]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35" r="22377" b="50480"/>
          <a:stretch/>
        </p:blipFill>
        <p:spPr bwMode="auto">
          <a:xfrm>
            <a:off x="6619143" y="1257764"/>
            <a:ext cx="5150688" cy="480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03653" y="2182876"/>
                <a:ext cx="2533066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653" y="2182876"/>
                <a:ext cx="2533066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885319" y="1106756"/>
                <a:ext cx="2572756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319" y="1106756"/>
                <a:ext cx="2572756" cy="80021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>
            <a:stCxn id="25" idx="3"/>
          </p:cNvCxnSpPr>
          <p:nvPr/>
        </p:nvCxnSpPr>
        <p:spPr>
          <a:xfrm>
            <a:off x="3157869" y="1515073"/>
            <a:ext cx="607754" cy="0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101019" y="2497114"/>
            <a:ext cx="607754" cy="0"/>
          </a:xfrm>
          <a:prstGeom prst="straightConnector1">
            <a:avLst/>
          </a:prstGeom>
          <a:ln w="57150">
            <a:solidFill>
              <a:srgbClr val="FF66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3885319" y="2078614"/>
                <a:ext cx="2351606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319" y="2078614"/>
                <a:ext cx="2351606" cy="8002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528357" y="3050472"/>
                <a:ext cx="3686843" cy="80021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  <m:sSup>
                      <m:sSupPr>
                        <m:ctrlPr>
                          <a:rPr lang="en-US" sz="36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36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8357" y="3050472"/>
                <a:ext cx="3686843" cy="80021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3445480" y="4036430"/>
                <a:ext cx="2579168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5480" y="4036430"/>
                <a:ext cx="2579168" cy="5665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422839" y="4773358"/>
                <a:ext cx="2741200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2839" y="4773358"/>
                <a:ext cx="2741200" cy="55399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08345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0" y="478107"/>
                <a:ext cx="12153972" cy="17751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𝟗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𝒚𝒅𝒚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m:rPr>
                                  <m:nor/>
                                </m:rPr>
                                <a:rPr lang="en-US" sz="3600" b="1" dirty="0"/>
                                <m:t> 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78107"/>
                <a:ext cx="12153972" cy="17751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731392" y="2388630"/>
                <a:ext cx="10124650" cy="17751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𝟗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  <m:r>
                                    <a:rPr lang="en-US" sz="36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𝟗</m:t>
                                  </m:r>
                                </m:den>
                              </m:f>
                              <m:d>
                                <m:d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  <m:sSup>
                                    <m:sSupPr>
                                      <m:ctrlP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p>
                                      <m:r>
                                        <a:rPr lang="en-US" sz="36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sup>
                      </m:sSubSup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392" y="2388630"/>
                <a:ext cx="10124650" cy="17751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526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00491" y="749835"/>
                <a:ext cx="10124650" cy="13973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d>
                        <m:dPr>
                          <m:ctrlP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sSup>
                            <m:sSupPr>
                              <m:ctrlP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36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</m:d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d>
                        <m:d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  <m:sup>
                                  <m:r>
                                    <a:rPr lang="en-US" sz="36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𝟒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91" y="749835"/>
                <a:ext cx="10124650" cy="13973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Прямоугольник 9"/>
              <p:cNvSpPr/>
              <p:nvPr/>
            </p:nvSpPr>
            <p:spPr>
              <a:xfrm>
                <a:off x="1637629" y="2772734"/>
                <a:ext cx="7658771" cy="133716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d>
                        <m:d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𝟐𝟕</m:t>
                          </m:r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𝟖𝟏</m:t>
                              </m:r>
                            </m:num>
                            <m:den>
                              <m:r>
                                <a:rPr lang="en-US" sz="36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36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den>
                      </m:f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𝟐𝟕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629" y="2772734"/>
                <a:ext cx="7658771" cy="133716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9143315" y="3055738"/>
            <a:ext cx="2549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0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1184318" y="4675900"/>
            <a:ext cx="6047163" cy="1380036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745250" y="1482239"/>
            <a:ext cx="4827721" cy="879668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104-sahifa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34798" y="2981762"/>
            <a:ext cx="8048624" cy="1056227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48-misollar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endCxn id="9" idx="0"/>
          </p:cNvCxnSpPr>
          <p:nvPr/>
        </p:nvCxnSpPr>
        <p:spPr>
          <a:xfrm flipH="1">
            <a:off x="4159110" y="2361907"/>
            <a:ext cx="4352" cy="619855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2164562" y="5013746"/>
            <a:ext cx="697584" cy="656199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3831100" y="5047649"/>
            <a:ext cx="697584" cy="656199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558875" y="5043410"/>
            <a:ext cx="697584" cy="656199"/>
          </a:xfrm>
          <a:prstGeom prst="ellips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66FF"/>
            </a:solidFill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4159110" y="4030758"/>
            <a:ext cx="4352" cy="619855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10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755541" y="461370"/>
            <a:ext cx="6688353" cy="760002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100000">
                <a:srgbClr val="99FF66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84445" y="461370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057658" y="1585246"/>
                <a:ext cx="409323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ad>
                        <m:radPr>
                          <m:degHide m:val="on"/>
                          <m:ctrlPr>
                            <a:rPr lang="es-E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7658" y="1585246"/>
                <a:ext cx="4093236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037156" y="2405375"/>
                <a:ext cx="2143857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s-E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ra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156" y="2405375"/>
                <a:ext cx="2143857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969367" y="4967359"/>
                <a:ext cx="180697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9367" y="4967359"/>
                <a:ext cx="1806970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480099" y="4967359"/>
                <a:ext cx="180697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0099" y="4967359"/>
                <a:ext cx="1806970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013889" y="3286838"/>
                <a:ext cx="1806969" cy="7201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sup>
                      </m:sSup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3889" y="3286838"/>
                <a:ext cx="1806969" cy="72013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363415" y="4010125"/>
                <a:ext cx="3481722" cy="7871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d>
                        <m:d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3415" y="4010125"/>
                <a:ext cx="3481722" cy="7871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81583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5553" y="778797"/>
            <a:ext cx="5910199" cy="4168583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1" name="Равнобедренный треугольник 10"/>
          <p:cNvSpPr/>
          <p:nvPr/>
        </p:nvSpPr>
        <p:spPr>
          <a:xfrm>
            <a:off x="6240040" y="694705"/>
            <a:ext cx="184029" cy="83525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 flipH="1">
                <a:off x="6117560" y="424475"/>
                <a:ext cx="24495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117560" y="424475"/>
                <a:ext cx="244959" cy="276999"/>
              </a:xfrm>
              <a:prstGeom prst="rect">
                <a:avLst/>
              </a:prstGeom>
              <a:blipFill>
                <a:blip r:embed="rId4"/>
                <a:stretch>
                  <a:fillRect l="-12500" r="-15000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Равнобедренный треугольник 12"/>
          <p:cNvSpPr/>
          <p:nvPr/>
        </p:nvSpPr>
        <p:spPr>
          <a:xfrm rot="5400000">
            <a:off x="9271241" y="3601074"/>
            <a:ext cx="184211" cy="87682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428204" y="3506415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28204" y="3506415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16129" r="-19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Прямая соединительная линия 15"/>
          <p:cNvCxnSpPr/>
          <p:nvPr/>
        </p:nvCxnSpPr>
        <p:spPr>
          <a:xfrm>
            <a:off x="6483863" y="3190667"/>
            <a:ext cx="172188" cy="38819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578701" y="2999973"/>
            <a:ext cx="245243" cy="55283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675650" y="2789187"/>
            <a:ext cx="315336" cy="68169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805346" y="2638170"/>
            <a:ext cx="358922" cy="74659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947642" y="2494171"/>
            <a:ext cx="380033" cy="78222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8559286" y="1405483"/>
            <a:ext cx="142378" cy="218397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7882366" y="1786133"/>
            <a:ext cx="311041" cy="563438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7402131" y="2127007"/>
            <a:ext cx="392553" cy="74975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7068903" y="2341837"/>
            <a:ext cx="425300" cy="817769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7226626" y="2248305"/>
            <a:ext cx="415721" cy="797844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7546998" y="2013550"/>
            <a:ext cx="388048" cy="699417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7695820" y="1873816"/>
            <a:ext cx="380297" cy="66063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8232678" y="1593253"/>
            <a:ext cx="238926" cy="41807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8395230" y="1493166"/>
            <a:ext cx="192232" cy="313217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418942" y="3375661"/>
            <a:ext cx="96490" cy="21783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>
            <a:off x="8728632" y="1342255"/>
            <a:ext cx="57150" cy="9184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6323052" y="956690"/>
            <a:ext cx="13514" cy="5357158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8913484" y="956690"/>
            <a:ext cx="20771" cy="5357158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8858905" y="3648461"/>
                <a:ext cx="136405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2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905" y="3648461"/>
                <a:ext cx="136405" cy="184666"/>
              </a:xfrm>
              <a:prstGeom prst="rect">
                <a:avLst/>
              </a:prstGeom>
              <a:blipFill>
                <a:blip r:embed="rId6"/>
                <a:stretch>
                  <a:fillRect l="-21739" r="-21739" b="-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6168286" y="3636075"/>
                <a:ext cx="181859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2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8286" y="3636075"/>
                <a:ext cx="181859" cy="184666"/>
              </a:xfrm>
              <a:prstGeom prst="rect">
                <a:avLst/>
              </a:prstGeom>
              <a:blipFill>
                <a:blip r:embed="rId7"/>
                <a:stretch>
                  <a:fillRect l="-6667" r="-3333"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Скругленная прямоугольная выноска 68"/>
          <p:cNvSpPr/>
          <p:nvPr/>
        </p:nvSpPr>
        <p:spPr>
          <a:xfrm>
            <a:off x="9585626" y="1797466"/>
            <a:ext cx="2043305" cy="683422"/>
          </a:xfrm>
          <a:prstGeom prst="wedgeRoundRectCallout">
            <a:avLst>
              <a:gd name="adj1" fmla="val -68665"/>
              <a:gd name="adj2" fmla="val -154097"/>
              <a:gd name="adj3" fmla="val 16667"/>
            </a:avLst>
          </a:prstGeom>
          <a:gradFill flip="none" rotWithShape="1">
            <a:gsLst>
              <a:gs pos="0">
                <a:srgbClr val="99FF66">
                  <a:tint val="66000"/>
                  <a:satMod val="160000"/>
                </a:srgbClr>
              </a:gs>
              <a:gs pos="50000">
                <a:srgbClr val="99FF66">
                  <a:tint val="44500"/>
                  <a:satMod val="160000"/>
                </a:srgbClr>
              </a:gs>
              <a:gs pos="100000">
                <a:srgbClr val="99FF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Прямоугольник 69"/>
              <p:cNvSpPr/>
              <p:nvPr/>
            </p:nvSpPr>
            <p:spPr>
              <a:xfrm>
                <a:off x="9660810" y="1874815"/>
                <a:ext cx="1986891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800" b="1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1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p>
                        <m:r>
                          <a:rPr lang="en-US" sz="2800" b="1" i="1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800" b="1" i="1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b="1" i="1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2800" b="1" i="1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1" i="1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s-ES" sz="28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70" name="Прямоугольник 6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60810" y="1874815"/>
                <a:ext cx="1986891" cy="53296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Скругленная прямоугольная выноска 72"/>
          <p:cNvSpPr/>
          <p:nvPr/>
        </p:nvSpPr>
        <p:spPr>
          <a:xfrm>
            <a:off x="1875409" y="2499936"/>
            <a:ext cx="1816865" cy="612648"/>
          </a:xfrm>
          <a:prstGeom prst="wedgeRoundRectCallout">
            <a:avLst>
              <a:gd name="adj1" fmla="val 76042"/>
              <a:gd name="adj2" fmla="val -128618"/>
              <a:gd name="adj3" fmla="val 16667"/>
            </a:avLst>
          </a:prstGeom>
          <a:gradFill flip="none" rotWithShape="1">
            <a:gsLst>
              <a:gs pos="0">
                <a:srgbClr val="FF3399">
                  <a:tint val="66000"/>
                  <a:satMod val="160000"/>
                </a:srgbClr>
              </a:gs>
              <a:gs pos="50000">
                <a:srgbClr val="FF3399">
                  <a:tint val="44500"/>
                  <a:satMod val="160000"/>
                </a:srgbClr>
              </a:gs>
              <a:gs pos="100000">
                <a:srgbClr val="FF3399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FF3399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2056246" y="2539777"/>
                <a:ext cx="1405769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6246" y="2539777"/>
                <a:ext cx="1405769" cy="53296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Полилиния 75"/>
          <p:cNvSpPr/>
          <p:nvPr/>
        </p:nvSpPr>
        <p:spPr>
          <a:xfrm flipV="1">
            <a:off x="6343149" y="3604139"/>
            <a:ext cx="2985247" cy="2576456"/>
          </a:xfrm>
          <a:custGeom>
            <a:avLst/>
            <a:gdLst>
              <a:gd name="connsiteX0" fmla="*/ 0 w 2985247"/>
              <a:gd name="connsiteY0" fmla="*/ 2576456 h 2576456"/>
              <a:gd name="connsiteX1" fmla="*/ 43031 w 2985247"/>
              <a:gd name="connsiteY1" fmla="*/ 2232211 h 2576456"/>
              <a:gd name="connsiteX2" fmla="*/ 252805 w 2985247"/>
              <a:gd name="connsiteY2" fmla="*/ 1796527 h 2576456"/>
              <a:gd name="connsiteX3" fmla="*/ 779930 w 2985247"/>
              <a:gd name="connsiteY3" fmla="*/ 1258644 h 2576456"/>
              <a:gd name="connsiteX4" fmla="*/ 1737360 w 2985247"/>
              <a:gd name="connsiteY4" fmla="*/ 602428 h 2576456"/>
              <a:gd name="connsiteX5" fmla="*/ 2985247 w 2985247"/>
              <a:gd name="connsiteY5" fmla="*/ 0 h 2576456"/>
              <a:gd name="connsiteX6" fmla="*/ 2985247 w 2985247"/>
              <a:gd name="connsiteY6" fmla="*/ 0 h 257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85247" h="2576456">
                <a:moveTo>
                  <a:pt x="0" y="2576456"/>
                </a:moveTo>
                <a:cubicBezTo>
                  <a:pt x="448" y="2469327"/>
                  <a:pt x="897" y="2362199"/>
                  <a:pt x="43031" y="2232211"/>
                </a:cubicBezTo>
                <a:cubicBezTo>
                  <a:pt x="85165" y="2102223"/>
                  <a:pt x="129989" y="1958788"/>
                  <a:pt x="252805" y="1796527"/>
                </a:cubicBezTo>
                <a:cubicBezTo>
                  <a:pt x="375621" y="1634266"/>
                  <a:pt x="532504" y="1457660"/>
                  <a:pt x="779930" y="1258644"/>
                </a:cubicBezTo>
                <a:cubicBezTo>
                  <a:pt x="1027356" y="1059628"/>
                  <a:pt x="1369807" y="812202"/>
                  <a:pt x="1737360" y="602428"/>
                </a:cubicBezTo>
                <a:cubicBezTo>
                  <a:pt x="2104913" y="392654"/>
                  <a:pt x="2985247" y="0"/>
                  <a:pt x="2985247" y="0"/>
                </a:cubicBezTo>
                <a:lnTo>
                  <a:pt x="2985247" y="0"/>
                </a:lnTo>
              </a:path>
            </a:pathLst>
          </a:custGeom>
          <a:noFill/>
          <a:ln w="38100">
            <a:solidFill>
              <a:srgbClr val="008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Полилиния 76"/>
          <p:cNvSpPr/>
          <p:nvPr/>
        </p:nvSpPr>
        <p:spPr>
          <a:xfrm>
            <a:off x="6340505" y="1042259"/>
            <a:ext cx="2985247" cy="2571492"/>
          </a:xfrm>
          <a:custGeom>
            <a:avLst/>
            <a:gdLst>
              <a:gd name="connsiteX0" fmla="*/ 0 w 2985247"/>
              <a:gd name="connsiteY0" fmla="*/ 2576456 h 2576456"/>
              <a:gd name="connsiteX1" fmla="*/ 43031 w 2985247"/>
              <a:gd name="connsiteY1" fmla="*/ 2232211 h 2576456"/>
              <a:gd name="connsiteX2" fmla="*/ 252805 w 2985247"/>
              <a:gd name="connsiteY2" fmla="*/ 1796527 h 2576456"/>
              <a:gd name="connsiteX3" fmla="*/ 779930 w 2985247"/>
              <a:gd name="connsiteY3" fmla="*/ 1258644 h 2576456"/>
              <a:gd name="connsiteX4" fmla="*/ 1737360 w 2985247"/>
              <a:gd name="connsiteY4" fmla="*/ 602428 h 2576456"/>
              <a:gd name="connsiteX5" fmla="*/ 2985247 w 2985247"/>
              <a:gd name="connsiteY5" fmla="*/ 0 h 2576456"/>
              <a:gd name="connsiteX6" fmla="*/ 2985247 w 2985247"/>
              <a:gd name="connsiteY6" fmla="*/ 0 h 2576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85247" h="2576456">
                <a:moveTo>
                  <a:pt x="0" y="2576456"/>
                </a:moveTo>
                <a:cubicBezTo>
                  <a:pt x="448" y="2469327"/>
                  <a:pt x="897" y="2362199"/>
                  <a:pt x="43031" y="2232211"/>
                </a:cubicBezTo>
                <a:cubicBezTo>
                  <a:pt x="85165" y="2102223"/>
                  <a:pt x="129989" y="1958788"/>
                  <a:pt x="252805" y="1796527"/>
                </a:cubicBezTo>
                <a:cubicBezTo>
                  <a:pt x="375621" y="1634266"/>
                  <a:pt x="532504" y="1457660"/>
                  <a:pt x="779930" y="1258644"/>
                </a:cubicBezTo>
                <a:cubicBezTo>
                  <a:pt x="1027356" y="1059628"/>
                  <a:pt x="1369807" y="812202"/>
                  <a:pt x="1737360" y="602428"/>
                </a:cubicBezTo>
                <a:cubicBezTo>
                  <a:pt x="2104913" y="392654"/>
                  <a:pt x="2985247" y="0"/>
                  <a:pt x="2985247" y="0"/>
                </a:cubicBezTo>
                <a:lnTo>
                  <a:pt x="2985247" y="0"/>
                </a:lnTo>
              </a:path>
            </a:pathLst>
          </a:custGeom>
          <a:noFill/>
          <a:ln w="38100"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8" name="Прямая соединительная линия 87"/>
          <p:cNvCxnSpPr/>
          <p:nvPr/>
        </p:nvCxnSpPr>
        <p:spPr>
          <a:xfrm>
            <a:off x="8063202" y="1680661"/>
            <a:ext cx="267173" cy="49156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Овал 95"/>
          <p:cNvSpPr/>
          <p:nvPr/>
        </p:nvSpPr>
        <p:spPr>
          <a:xfrm>
            <a:off x="8630726" y="1219200"/>
            <a:ext cx="586285" cy="479786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" name="Круговая стрелка 96"/>
          <p:cNvSpPr/>
          <p:nvPr/>
        </p:nvSpPr>
        <p:spPr>
          <a:xfrm rot="10800000">
            <a:off x="9371660" y="3339468"/>
            <a:ext cx="487437" cy="812309"/>
          </a:xfrm>
          <a:prstGeom prst="circularArrow">
            <a:avLst>
              <a:gd name="adj1" fmla="val 2387"/>
              <a:gd name="adj2" fmla="val 819576"/>
              <a:gd name="adj3" fmla="val 20500986"/>
              <a:gd name="adj4" fmla="val 3702075"/>
              <a:gd name="adj5" fmla="val 9589"/>
            </a:avLst>
          </a:prstGeom>
          <a:solidFill>
            <a:srgbClr val="9900FF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Прямоугольник 97"/>
              <p:cNvSpPr/>
              <p:nvPr/>
            </p:nvSpPr>
            <p:spPr>
              <a:xfrm>
                <a:off x="8164440" y="6017282"/>
                <a:ext cx="8611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E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8" name="Прямоугольник 9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4440" y="6017282"/>
                <a:ext cx="86113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Прямоугольник 98"/>
              <p:cNvSpPr/>
              <p:nvPr/>
            </p:nvSpPr>
            <p:spPr>
              <a:xfrm>
                <a:off x="5501386" y="5997784"/>
                <a:ext cx="8611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E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9" name="Прямоугольник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1386" y="5997784"/>
                <a:ext cx="861133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6122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982886" y="247655"/>
                <a:ext cx="8759257" cy="19714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𝒂</m:t>
                          </m:r>
                        </m:sub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𝒃</m:t>
                          </m:r>
                        </m:sup>
                        <m:e>
                          <m:sSup>
                            <m:sSupPr>
                              <m:ctrlP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</m:e>
                            <m:sup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𝒚</m:t>
                                      </m:r>
                                    </m:e>
                                    <m:sub>
                                      <m: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2886" y="247655"/>
                <a:ext cx="8759257" cy="19714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48387" y="2393288"/>
                <a:ext cx="10619254" cy="25776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</m:rad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e>
                                  </m:d>
                                </m:e>
                                <m:sup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𝟓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𝟓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  <a:p>
                <a:endParaRPr lang="ru-RU" sz="4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87" y="2393288"/>
                <a:ext cx="10619254" cy="257769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958462" y="4777648"/>
                <a:ext cx="5282665" cy="15127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𝟓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𝟓</m:t>
                              </m:r>
                            </m:den>
                          </m:f>
                        </m:e>
                      </m:d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8462" y="4777648"/>
                <a:ext cx="5282665" cy="151272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8328809" y="5180066"/>
            <a:ext cx="2549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767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99270">
                <a:srgbClr val="99FF66"/>
              </a:gs>
              <a:gs pos="51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924846" y="859713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0011" y="280736"/>
            <a:ext cx="2025509" cy="200526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/>
              <p:nvPr/>
            </p:nvSpPr>
            <p:spPr>
              <a:xfrm>
                <a:off x="563906" y="2056783"/>
                <a:ext cx="11064187" cy="4290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s-ES" sz="4400" b="1" dirty="0" smtClean="0">
                    <a:solidFill>
                      <a:srgbClr val="333333"/>
                    </a:solidFill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s-ES" sz="44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dirty="0" smtClean="0">
                            <a:solidFill>
                              <a:srgbClr val="333333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s-ES" sz="4400" b="1" i="1" dirty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parabola va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s-ES" sz="4400" b="1" dirty="0" smtClean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chiziqlar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bilan chegaralangan shaklning </a:t>
                </a:r>
                <a14:m>
                  <m:oMath xmlns:m="http://schemas.openxmlformats.org/officeDocument/2006/math">
                    <m:r>
                      <a:rPr lang="es-E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𝑶</m:t>
                    </m:r>
                    <m:r>
                      <a:rPr lang="en-US" sz="4400" b="1" i="1" dirty="0" smtClean="0">
                        <a:solidFill>
                          <a:srgbClr val="333333"/>
                        </a:solidFill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r>
                  <a:rPr lang="es-ES" sz="4400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es-ES" sz="4400" b="1" dirty="0">
                    <a:solidFill>
                      <a:srgbClr val="333333"/>
                    </a:solidFill>
                    <a:latin typeface="Arial" panose="020B0604020202020204" pitchFamily="34" charset="0"/>
                  </a:rPr>
                  <a:t>o‘qi atrofida aylanishidan hosil bo‘ladigan jism hajmini toping. </a:t>
                </a:r>
                <a:endParaRPr lang="ru-RU" sz="44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5977227-5854-4759-9C7D-4E2ACA4C38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906" y="2056783"/>
                <a:ext cx="11064187" cy="4290855"/>
              </a:xfrm>
              <a:prstGeom prst="rect">
                <a:avLst/>
              </a:prstGeom>
              <a:blipFill>
                <a:blip r:embed="rId3"/>
                <a:stretch>
                  <a:fillRect l="-2260" r="-2260" b="-2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9586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4508364" y="1422528"/>
                <a:ext cx="3756349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364" y="1422528"/>
                <a:ext cx="3756349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479448" y="3087372"/>
                <a:ext cx="190776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rad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9448" y="3087372"/>
                <a:ext cx="1907765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828084" y="4718885"/>
                <a:ext cx="3210494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d>
                        <m:d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8084" y="4718885"/>
                <a:ext cx="3210494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407760" y="5556170"/>
                <a:ext cx="2753959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𝒄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760" y="5556170"/>
                <a:ext cx="2753959" cy="707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836969" y="5514454"/>
                <a:ext cx="2824491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6969" y="5514454"/>
                <a:ext cx="2824491" cy="70788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4508364" y="2232012"/>
                <a:ext cx="362310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rad>
                      <m:r>
                        <a:rPr lang="es-E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; 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8364" y="2232012"/>
                <a:ext cx="3623108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5520227" y="3897246"/>
                <a:ext cx="182620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0227" y="3897246"/>
                <a:ext cx="1826206" cy="72180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Скругленный прямоугольник 25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2817542" y="498901"/>
            <a:ext cx="6688353" cy="760002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99FF66"/>
              </a:gs>
              <a:gs pos="100000">
                <a:srgbClr val="99FF66"/>
              </a:gs>
              <a:gs pos="53000">
                <a:schemeClr val="bg1"/>
              </a:gs>
            </a:gsLst>
            <a:lin ang="5400000" scaled="1"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646446" y="498901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144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2192" y="860040"/>
            <a:ext cx="7644857" cy="5353050"/>
          </a:xfrm>
          <a:prstGeom prst="rect">
            <a:avLst/>
          </a:prstGeom>
        </p:spPr>
      </p:pic>
      <p:sp>
        <p:nvSpPr>
          <p:cNvPr id="9" name="Овал 8"/>
          <p:cNvSpPr/>
          <p:nvPr/>
        </p:nvSpPr>
        <p:spPr>
          <a:xfrm rot="16200000">
            <a:off x="6465155" y="-2702893"/>
            <a:ext cx="659795" cy="7136300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6706765" y="772485"/>
            <a:ext cx="184029" cy="83525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 flipH="1">
                <a:off x="6584285" y="502255"/>
                <a:ext cx="244959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6584285" y="502255"/>
                <a:ext cx="244959" cy="276999"/>
              </a:xfrm>
              <a:prstGeom prst="rect">
                <a:avLst/>
              </a:prstGeom>
              <a:blipFill>
                <a:blip r:embed="rId4"/>
                <a:stretch>
                  <a:fillRect l="-12500" r="-15000" b="-2391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Равнобедренный треугольник 11"/>
          <p:cNvSpPr/>
          <p:nvPr/>
        </p:nvSpPr>
        <p:spPr>
          <a:xfrm rot="5400000">
            <a:off x="10638784" y="4386336"/>
            <a:ext cx="184211" cy="87682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795747" y="4291677"/>
                <a:ext cx="19075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95747" y="4291677"/>
                <a:ext cx="190757" cy="276999"/>
              </a:xfrm>
              <a:prstGeom prst="rect">
                <a:avLst/>
              </a:prstGeom>
              <a:blipFill>
                <a:blip r:embed="rId5"/>
                <a:stretch>
                  <a:fillRect l="-16129" r="-19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6808618" y="963623"/>
            <a:ext cx="0" cy="5223078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0115024" y="936718"/>
            <a:ext cx="20771" cy="5357158"/>
          </a:xfrm>
          <a:prstGeom prst="line">
            <a:avLst/>
          </a:prstGeom>
          <a:ln w="28575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057206" y="4463957"/>
                <a:ext cx="136405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12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7206" y="4463957"/>
                <a:ext cx="136405" cy="184666"/>
              </a:xfrm>
              <a:prstGeom prst="rect">
                <a:avLst/>
              </a:prstGeom>
              <a:blipFill>
                <a:blip r:embed="rId6"/>
                <a:stretch>
                  <a:fillRect l="-22727" r="-27273"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 flipH="1">
            <a:off x="4883767" y="865257"/>
            <a:ext cx="5691634" cy="5347833"/>
          </a:xfrm>
          <a:prstGeom prst="line">
            <a:avLst/>
          </a:prstGeom>
          <a:ln w="57150">
            <a:solidFill>
              <a:srgbClr val="008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7055308" y="4239603"/>
            <a:ext cx="90802" cy="11024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7162821" y="4129358"/>
            <a:ext cx="169673" cy="20871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284414" y="4032253"/>
            <a:ext cx="183842" cy="229224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7408976" y="3921290"/>
            <a:ext cx="207583" cy="26752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7531336" y="3803413"/>
            <a:ext cx="257058" cy="32594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7645040" y="3682692"/>
            <a:ext cx="290452" cy="349561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765528" y="3568272"/>
            <a:ext cx="312105" cy="37791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7881483" y="3449983"/>
            <a:ext cx="321296" cy="39082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8006629" y="3344601"/>
            <a:ext cx="321296" cy="39082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121608" y="3239219"/>
            <a:ext cx="321296" cy="39082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236587" y="3132020"/>
            <a:ext cx="321296" cy="39082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8359053" y="3012043"/>
            <a:ext cx="321296" cy="39082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8484917" y="2892066"/>
            <a:ext cx="321296" cy="390820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8612244" y="2772791"/>
            <a:ext cx="308948" cy="374674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8739927" y="2653165"/>
            <a:ext cx="287853" cy="34735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8853631" y="2539300"/>
            <a:ext cx="277052" cy="32793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8985105" y="2415725"/>
            <a:ext cx="259282" cy="30342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9116579" y="2299904"/>
            <a:ext cx="229952" cy="26576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9244387" y="2183224"/>
            <a:ext cx="208373" cy="228143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9364889" y="2069050"/>
            <a:ext cx="175741" cy="18907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9487117" y="1948385"/>
            <a:ext cx="155790" cy="174264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9617517" y="1820860"/>
            <a:ext cx="113072" cy="12752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9756410" y="1712074"/>
            <a:ext cx="71417" cy="80432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9887098" y="1570830"/>
            <a:ext cx="54319" cy="57945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Круговая стрелка 69"/>
          <p:cNvSpPr/>
          <p:nvPr/>
        </p:nvSpPr>
        <p:spPr>
          <a:xfrm rot="5400000">
            <a:off x="6555363" y="155081"/>
            <a:ext cx="672654" cy="1156723"/>
          </a:xfrm>
          <a:prstGeom prst="circularArrow">
            <a:avLst>
              <a:gd name="adj1" fmla="val 2387"/>
              <a:gd name="adj2" fmla="val 819576"/>
              <a:gd name="adj3" fmla="val 20500986"/>
              <a:gd name="adj4" fmla="val 3702075"/>
              <a:gd name="adj5" fmla="val 9589"/>
            </a:avLst>
          </a:prstGeom>
          <a:solidFill>
            <a:srgbClr val="9900FF"/>
          </a:solidFill>
          <a:ln>
            <a:solidFill>
              <a:srgbClr val="99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" name="Скругленная прямоугольная выноска 70"/>
          <p:cNvSpPr/>
          <p:nvPr/>
        </p:nvSpPr>
        <p:spPr>
          <a:xfrm>
            <a:off x="1447040" y="2388504"/>
            <a:ext cx="1816865" cy="612648"/>
          </a:xfrm>
          <a:prstGeom prst="wedgeRoundRectCallout">
            <a:avLst>
              <a:gd name="adj1" fmla="val 76042"/>
              <a:gd name="adj2" fmla="val -128618"/>
              <a:gd name="adj3" fmla="val 16667"/>
            </a:avLst>
          </a:prstGeom>
          <a:gradFill flip="none" rotWithShape="1">
            <a:gsLst>
              <a:gs pos="0">
                <a:srgbClr val="FF66CC">
                  <a:tint val="66000"/>
                  <a:satMod val="160000"/>
                </a:srgbClr>
              </a:gs>
              <a:gs pos="50000">
                <a:srgbClr val="FF66CC">
                  <a:tint val="44500"/>
                  <a:satMod val="160000"/>
                </a:srgbClr>
              </a:gs>
              <a:gs pos="100000">
                <a:srgbClr val="FF66CC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FF66CC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1627877" y="2428345"/>
                <a:ext cx="1405769" cy="53296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s-E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7877" y="2428345"/>
                <a:ext cx="1405769" cy="53296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Скругленная прямоугольная выноска 72"/>
          <p:cNvSpPr/>
          <p:nvPr/>
        </p:nvSpPr>
        <p:spPr>
          <a:xfrm>
            <a:off x="10280913" y="2056710"/>
            <a:ext cx="1451037" cy="683422"/>
          </a:xfrm>
          <a:prstGeom prst="wedgeRoundRectCallout">
            <a:avLst>
              <a:gd name="adj1" fmla="val -39671"/>
              <a:gd name="adj2" fmla="val -203988"/>
              <a:gd name="adj3" fmla="val 16667"/>
            </a:avLst>
          </a:prstGeom>
          <a:gradFill flip="none" rotWithShape="1">
            <a:gsLst>
              <a:gs pos="0">
                <a:srgbClr val="99FF66">
                  <a:tint val="66000"/>
                  <a:satMod val="160000"/>
                </a:srgbClr>
              </a:gs>
              <a:gs pos="50000">
                <a:srgbClr val="99FF66">
                  <a:tint val="44500"/>
                  <a:satMod val="160000"/>
                </a:srgbClr>
              </a:gs>
              <a:gs pos="100000">
                <a:srgbClr val="99FF66">
                  <a:tint val="23500"/>
                  <a:satMod val="160000"/>
                </a:srgbClr>
              </a:gs>
            </a:gsLst>
            <a:lin ang="2700000" scaled="1"/>
            <a:tileRect/>
          </a:gradFill>
          <a:ln>
            <a:solidFill>
              <a:srgbClr val="99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угольник 73"/>
              <p:cNvSpPr/>
              <p:nvPr/>
            </p:nvSpPr>
            <p:spPr>
              <a:xfrm>
                <a:off x="10435623" y="2073975"/>
                <a:ext cx="115525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74" name="Прямоугольник 7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5623" y="2073975"/>
                <a:ext cx="1155253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5" name="Прямая соединительная линия 74"/>
          <p:cNvCxnSpPr>
            <a:stCxn id="9" idx="0"/>
          </p:cNvCxnSpPr>
          <p:nvPr/>
        </p:nvCxnSpPr>
        <p:spPr>
          <a:xfrm>
            <a:off x="3226903" y="865257"/>
            <a:ext cx="5453121" cy="5428619"/>
          </a:xfrm>
          <a:prstGeom prst="line">
            <a:avLst/>
          </a:prstGeom>
          <a:ln w="57150">
            <a:solidFill>
              <a:srgbClr val="008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6626759" y="4463957"/>
                <a:ext cx="181859" cy="18466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200" b="1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6759" y="4463957"/>
                <a:ext cx="181859" cy="184666"/>
              </a:xfrm>
              <a:prstGeom prst="rect">
                <a:avLst/>
              </a:prstGeom>
              <a:blipFill>
                <a:blip r:embed="rId9"/>
                <a:stretch>
                  <a:fillRect l="-6667" r="-3333" b="-3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Прямоугольник 79"/>
              <p:cNvSpPr/>
              <p:nvPr/>
            </p:nvSpPr>
            <p:spPr>
              <a:xfrm>
                <a:off x="9325843" y="5940427"/>
                <a:ext cx="8611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E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0" name="Прямоугольник 7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25843" y="5940427"/>
                <a:ext cx="861133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6029661" y="5883435"/>
                <a:ext cx="86113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s-E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9661" y="5883435"/>
                <a:ext cx="861133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7531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66FF66"/>
          </a:solidFill>
          <a:ln>
            <a:solidFill>
              <a:srgbClr val="66FF66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20983" y="4667251"/>
            <a:ext cx="2012677" cy="2001134"/>
          </a:xfrm>
          <a:prstGeom prst="ellipse">
            <a:avLst/>
          </a:prstGeom>
          <a:solidFill>
            <a:srgbClr val="66FF66"/>
          </a:solidFill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2063441" y="2553069"/>
                <a:ext cx="8555064" cy="197143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𝒚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d>
                            <m:dPr>
                              <m:begChr m:val=""/>
                              <m:endChr m:val="|"/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𝟐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den>
                                  </m:f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4000" b="1" i="1" dirty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𝒚</m:t>
                                          </m:r>
                                        </m:e>
                                        <m:sup>
                                          <m:r>
                                            <a:rPr lang="en-US" sz="4000" b="1" i="1" dirty="0" smtClean="0">
                                              <a:solidFill>
                                                <a:srgbClr val="333333"/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4000" b="1" i="1" dirty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441" y="2553069"/>
                <a:ext cx="8555064" cy="19714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827357" y="4818697"/>
                <a:ext cx="4976491" cy="150355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d>
                        <m:d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4000" b="1" i="1" dirty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sz="4000" b="1" i="1" dirty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sz="4000" b="1" i="1" dirty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  <m:sup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357" y="4818697"/>
                <a:ext cx="4976491" cy="1503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7891530" y="5225797"/>
            <a:ext cx="25490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kub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623545" y="403920"/>
                <a:ext cx="7434856" cy="197143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𝑽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nary>
                        <m:naryPr>
                          <m:limLoc m:val="undOvr"/>
                          <m:ctrlP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𝒄</m:t>
                          </m:r>
                        </m:sub>
                        <m:sup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sup>
                        <m:e>
                          <m:d>
                            <m:dPr>
                              <m:ctrlP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)−</m:t>
                              </m:r>
                              <m:sSup>
                                <m:sSupPr>
                                  <m:ctrlP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sSub>
                                    <m:sSubPr>
                                      <m:ctrlPr>
                                        <a:rPr lang="en-US" sz="4000" b="1" i="1" dirty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en-US" sz="4000" b="1" i="1" dirty="0" smtClean="0">
                                          <a:solidFill>
                                            <a:srgbClr val="333333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  <m:sup>
                                  <m:r>
                                    <a:rPr lang="en-US" sz="4000" b="1" i="1" dirty="0" smtClean="0">
                                      <a:solidFill>
                                        <a:srgbClr val="333333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𝒚</m:t>
                              </m:r>
                              <m:r>
                                <a:rPr lang="en-US" sz="4000" b="1" i="1" dirty="0" smtClean="0">
                                  <a:solidFill>
                                    <a:srgbClr val="333333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  <m:r>
                            <a:rPr lang="en-US" sz="4000" b="1" i="1" dirty="0" smtClean="0">
                              <a:solidFill>
                                <a:srgbClr val="333333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𝒅𝒚</m:t>
                          </m:r>
                        </m:e>
                      </m:nary>
                      <m:r>
                        <a:rPr lang="en-US" sz="4000" b="1" i="1" dirty="0" smtClean="0">
                          <a:solidFill>
                            <a:srgbClr val="333333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545" y="403920"/>
                <a:ext cx="7434856" cy="197143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658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244</Words>
  <Application>Microsoft Office PowerPoint</Application>
  <PresentationFormat>Широкоэкранный</PresentationFormat>
  <Paragraphs>121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43</cp:revision>
  <dcterms:created xsi:type="dcterms:W3CDTF">2020-12-27T06:03:11Z</dcterms:created>
  <dcterms:modified xsi:type="dcterms:W3CDTF">2021-03-01T10:43:48Z</dcterms:modified>
</cp:coreProperties>
</file>