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8" r:id="rId2"/>
    <p:sldId id="260" r:id="rId3"/>
    <p:sldId id="263" r:id="rId4"/>
    <p:sldId id="261" r:id="rId5"/>
    <p:sldId id="262" r:id="rId6"/>
    <p:sldId id="264" r:id="rId7"/>
    <p:sldId id="265" r:id="rId8"/>
    <p:sldId id="266" r:id="rId9"/>
    <p:sldId id="267" r:id="rId10"/>
    <p:sldId id="268" r:id="rId11"/>
    <p:sldId id="256" r:id="rId12"/>
    <p:sldId id="269" r:id="rId13"/>
    <p:sldId id="270" r:id="rId14"/>
    <p:sldId id="257" r:id="rId15"/>
    <p:sldId id="271" r:id="rId16"/>
    <p:sldId id="272" r:id="rId17"/>
    <p:sldId id="273" r:id="rId18"/>
    <p:sldId id="274" r:id="rId19"/>
    <p:sldId id="275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67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4182E7-4E3E-4B47-B8AF-C72FD6A2A0A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25880C-FBA9-4E3D-8672-460A9C6ADE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08182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50767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78230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79668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9510994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10315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21516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77786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70182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01961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76526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31208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21032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D63B6F-AA3D-4442-83CD-4843002FCD5C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9942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5" y="-23813"/>
            <a:ext cx="12174538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3C21C0B5-1449-4C14-9519-64A409670570}"/>
              </a:ext>
            </a:extLst>
          </p:cNvPr>
          <p:cNvSpPr/>
          <p:nvPr/>
        </p:nvSpPr>
        <p:spPr>
          <a:xfrm>
            <a:off x="9369425" y="763588"/>
            <a:ext cx="2127250" cy="8826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3672C130-52B1-46CC-9FE9-0F9104E075B5}"/>
              </a:ext>
            </a:extLst>
          </p:cNvPr>
          <p:cNvSpPr/>
          <p:nvPr/>
        </p:nvSpPr>
        <p:spPr>
          <a:xfrm>
            <a:off x="9369425" y="682625"/>
            <a:ext cx="2127250" cy="9636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solidFill>
            <a:srgbClr val="00B050"/>
          </a:solidFill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881B94F3-BD29-4138-B549-3907F35E2002}"/>
              </a:ext>
            </a:extLst>
          </p:cNvPr>
          <p:cNvSpPr txBox="1"/>
          <p:nvPr/>
        </p:nvSpPr>
        <p:spPr>
          <a:xfrm>
            <a:off x="9451975" y="812800"/>
            <a:ext cx="1962150" cy="649433"/>
          </a:xfrm>
          <a:prstGeom prst="rect">
            <a:avLst/>
          </a:prstGeom>
          <a:solidFill>
            <a:srgbClr val="00B050"/>
          </a:solidFill>
        </p:spPr>
        <p:txBody>
          <a:bodyPr lIns="0" tIns="33552" rIns="0" bIns="0">
            <a:spAutoFit/>
          </a:bodyPr>
          <a:lstStyle/>
          <a:p>
            <a:pPr algn="ctr">
              <a:spcBef>
                <a:spcPts val="264"/>
              </a:spcBef>
              <a:defRPr/>
            </a:pPr>
            <a:r>
              <a:rPr lang="en-US" sz="4000" b="1" spc="21" dirty="0">
                <a:solidFill>
                  <a:srgbClr val="FEFEFE"/>
                </a:solidFill>
                <a:latin typeface="Arial"/>
                <a:cs typeface="Arial"/>
              </a:rPr>
              <a:t>11-sinf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34" name="object 2">
            <a:extLst>
              <a:ext uri="{FF2B5EF4-FFF2-40B4-BE49-F238E27FC236}">
                <a16:creationId xmlns:a16="http://schemas.microsoft.com/office/drawing/2014/main" id="{82A0AD4A-BADB-4DB1-92BC-9753BC789B34}"/>
              </a:ext>
            </a:extLst>
          </p:cNvPr>
          <p:cNvSpPr txBox="1">
            <a:spLocks/>
          </p:cNvSpPr>
          <p:nvPr/>
        </p:nvSpPr>
        <p:spPr>
          <a:xfrm>
            <a:off x="3116263" y="498475"/>
            <a:ext cx="5059362" cy="1138238"/>
          </a:xfrm>
          <a:prstGeom prst="rect">
            <a:avLst/>
          </a:prstGeom>
        </p:spPr>
        <p:txBody>
          <a:bodyPr lIns="0" tIns="3091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32">
              <a:spcBef>
                <a:spcPts val="241"/>
              </a:spcBef>
              <a:defRPr/>
            </a:pPr>
            <a:r>
              <a:rPr lang="en-US" sz="7200" spc="11" dirty="0">
                <a:latin typeface="Arial" panose="020B0604020202020204" pitchFamily="34" charset="0"/>
                <a:cs typeface="Arial" panose="020B0604020202020204" pitchFamily="34" charset="0"/>
              </a:rPr>
              <a:t>Algebra</a:t>
            </a:r>
            <a:endParaRPr lang="en-US" sz="7197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35" name="object 6">
            <a:extLst>
              <a:ext uri="{FF2B5EF4-FFF2-40B4-BE49-F238E27FC236}">
                <a16:creationId xmlns:a16="http://schemas.microsoft.com/office/drawing/2014/main" id="{491EA0A7-6291-455E-9746-61F2AC50F352}"/>
              </a:ext>
            </a:extLst>
          </p:cNvPr>
          <p:cNvSpPr/>
          <p:nvPr/>
        </p:nvSpPr>
        <p:spPr>
          <a:xfrm>
            <a:off x="930275" y="1449388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6" name="object 7">
            <a:extLst>
              <a:ext uri="{FF2B5EF4-FFF2-40B4-BE49-F238E27FC236}">
                <a16:creationId xmlns:a16="http://schemas.microsoft.com/office/drawing/2014/main" id="{E3B78AEA-774A-4ACC-B51C-FB4773E14E45}"/>
              </a:ext>
            </a:extLst>
          </p:cNvPr>
          <p:cNvSpPr/>
          <p:nvPr/>
        </p:nvSpPr>
        <p:spPr>
          <a:xfrm>
            <a:off x="965200" y="752475"/>
            <a:ext cx="0" cy="696913"/>
          </a:xfrm>
          <a:custGeom>
            <a:avLst/>
            <a:gdLst/>
            <a:ahLst/>
            <a:cxnLst/>
            <a:rect l="l" t="t" r="r" b="b"/>
            <a:pathLst>
              <a:path h="328930">
                <a:moveTo>
                  <a:pt x="0" y="0"/>
                </a:moveTo>
                <a:lnTo>
                  <a:pt x="0" y="328930"/>
                </a:lnTo>
              </a:path>
            </a:pathLst>
          </a:custGeom>
          <a:ln w="32967">
            <a:solidFill>
              <a:schemeClr val="bg1"/>
            </a:solidFill>
          </a:ln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7" name="object 8">
            <a:extLst>
              <a:ext uri="{FF2B5EF4-FFF2-40B4-BE49-F238E27FC236}">
                <a16:creationId xmlns:a16="http://schemas.microsoft.com/office/drawing/2014/main" id="{E8B71EC5-5CBA-43A9-9ACA-249B9E338E6D}"/>
              </a:ext>
            </a:extLst>
          </p:cNvPr>
          <p:cNvSpPr/>
          <p:nvPr/>
        </p:nvSpPr>
        <p:spPr>
          <a:xfrm>
            <a:off x="930275" y="682625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8" name="object 9">
            <a:extLst>
              <a:ext uri="{FF2B5EF4-FFF2-40B4-BE49-F238E27FC236}">
                <a16:creationId xmlns:a16="http://schemas.microsoft.com/office/drawing/2014/main" id="{866425BF-DFC9-491C-A525-1DCC72A1E238}"/>
              </a:ext>
            </a:extLst>
          </p:cNvPr>
          <p:cNvSpPr/>
          <p:nvPr/>
        </p:nvSpPr>
        <p:spPr>
          <a:xfrm>
            <a:off x="1628775" y="1449388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4" name="object 10">
            <a:extLst>
              <a:ext uri="{FF2B5EF4-FFF2-40B4-BE49-F238E27FC236}">
                <a16:creationId xmlns:a16="http://schemas.microsoft.com/office/drawing/2014/main" id="{D69622C5-DC14-46EF-AB59-0C53F3E8DD7D}"/>
              </a:ext>
            </a:extLst>
          </p:cNvPr>
          <p:cNvSpPr/>
          <p:nvPr/>
        </p:nvSpPr>
        <p:spPr>
          <a:xfrm>
            <a:off x="1733550" y="752475"/>
            <a:ext cx="0" cy="696913"/>
          </a:xfrm>
          <a:custGeom>
            <a:avLst/>
            <a:gdLst/>
            <a:ahLst/>
            <a:cxnLst/>
            <a:rect l="l" t="t" r="r" b="b"/>
            <a:pathLst>
              <a:path h="328930">
                <a:moveTo>
                  <a:pt x="0" y="0"/>
                </a:moveTo>
                <a:lnTo>
                  <a:pt x="0" y="328930"/>
                </a:lnTo>
              </a:path>
            </a:pathLst>
          </a:custGeom>
          <a:ln w="32967">
            <a:solidFill>
              <a:schemeClr val="bg1"/>
            </a:solidFill>
          </a:ln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5" name="object 11">
            <a:extLst>
              <a:ext uri="{FF2B5EF4-FFF2-40B4-BE49-F238E27FC236}">
                <a16:creationId xmlns:a16="http://schemas.microsoft.com/office/drawing/2014/main" id="{F8B46637-06F3-4C79-AD5D-814D30F3D815}"/>
              </a:ext>
            </a:extLst>
          </p:cNvPr>
          <p:cNvSpPr/>
          <p:nvPr/>
        </p:nvSpPr>
        <p:spPr>
          <a:xfrm>
            <a:off x="1628775" y="682625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" name="object 12">
            <a:extLst>
              <a:ext uri="{FF2B5EF4-FFF2-40B4-BE49-F238E27FC236}">
                <a16:creationId xmlns:a16="http://schemas.microsoft.com/office/drawing/2014/main" id="{1ED5DCD1-F63A-4639-9270-C566B39F4AF4}"/>
              </a:ext>
            </a:extLst>
          </p:cNvPr>
          <p:cNvSpPr/>
          <p:nvPr/>
        </p:nvSpPr>
        <p:spPr>
          <a:xfrm>
            <a:off x="1139825" y="822325"/>
            <a:ext cx="419100" cy="558800"/>
          </a:xfrm>
          <a:custGeom>
            <a:avLst/>
            <a:gdLst/>
            <a:ahLst/>
            <a:cxnLst/>
            <a:rect l="l" t="t" r="r" b="b"/>
            <a:pathLst>
              <a:path w="198120" h="264159">
                <a:moveTo>
                  <a:pt x="197805" y="0"/>
                </a:moveTo>
                <a:lnTo>
                  <a:pt x="0" y="0"/>
                </a:lnTo>
                <a:lnTo>
                  <a:pt x="0" y="30758"/>
                </a:lnTo>
                <a:lnTo>
                  <a:pt x="85549" y="131871"/>
                </a:lnTo>
                <a:lnTo>
                  <a:pt x="0" y="232985"/>
                </a:lnTo>
                <a:lnTo>
                  <a:pt x="0" y="263743"/>
                </a:lnTo>
                <a:lnTo>
                  <a:pt x="197805" y="263743"/>
                </a:lnTo>
                <a:lnTo>
                  <a:pt x="197805" y="230774"/>
                </a:lnTo>
                <a:lnTo>
                  <a:pt x="45046" y="230774"/>
                </a:lnTo>
                <a:lnTo>
                  <a:pt x="128739" y="131871"/>
                </a:lnTo>
                <a:lnTo>
                  <a:pt x="45046" y="32969"/>
                </a:lnTo>
                <a:lnTo>
                  <a:pt x="197805" y="32969"/>
                </a:lnTo>
                <a:lnTo>
                  <a:pt x="197805" y="0"/>
                </a:lnTo>
                <a:close/>
              </a:path>
              <a:path w="198120" h="264159">
                <a:moveTo>
                  <a:pt x="197805" y="197808"/>
                </a:moveTo>
                <a:lnTo>
                  <a:pt x="164839" y="197808"/>
                </a:lnTo>
                <a:lnTo>
                  <a:pt x="164839" y="230774"/>
                </a:lnTo>
                <a:lnTo>
                  <a:pt x="197805" y="230774"/>
                </a:lnTo>
                <a:lnTo>
                  <a:pt x="197805" y="197808"/>
                </a:lnTo>
                <a:close/>
              </a:path>
              <a:path w="198120" h="264159">
                <a:moveTo>
                  <a:pt x="197805" y="32969"/>
                </a:moveTo>
                <a:lnTo>
                  <a:pt x="164839" y="32969"/>
                </a:lnTo>
                <a:lnTo>
                  <a:pt x="164839" y="65934"/>
                </a:lnTo>
                <a:lnTo>
                  <a:pt x="197805" y="65934"/>
                </a:lnTo>
                <a:lnTo>
                  <a:pt x="197805" y="3296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10" name="object 4">
            <a:extLst>
              <a:ext uri="{FF2B5EF4-FFF2-40B4-BE49-F238E27FC236}">
                <a16:creationId xmlns:a16="http://schemas.microsoft.com/office/drawing/2014/main" id="{7CBF9C50-DBE9-4E0A-8A21-8042FA3266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0356" y="2279210"/>
            <a:ext cx="10159017" cy="3076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marL="381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50000"/>
              </a:lnSpc>
              <a:spcBef>
                <a:spcPts val="238"/>
              </a:spcBef>
              <a:spcAft>
                <a:spcPts val="600"/>
              </a:spcAft>
              <a:buFontTx/>
              <a:buNone/>
            </a:pPr>
            <a:r>
              <a:rPr lang="ru-RU" altLang="ru-RU" sz="6600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ru-RU" altLang="ru-RU" sz="66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altLang="ru-RU" sz="66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6600" b="1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Kombinatorika</a:t>
            </a:r>
            <a:r>
              <a:rPr lang="en-US" altLang="ru-RU" sz="66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  <a:p>
            <a:pPr algn="ctr">
              <a:lnSpc>
                <a:spcPct val="150000"/>
              </a:lnSpc>
              <a:spcBef>
                <a:spcPts val="238"/>
              </a:spcBef>
              <a:spcAft>
                <a:spcPts val="600"/>
              </a:spcAft>
              <a:buFontTx/>
              <a:buNone/>
            </a:pPr>
            <a:r>
              <a:rPr lang="en-US" altLang="ru-RU" sz="66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66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ru-RU" sz="6600" b="1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masalalari</a:t>
            </a:r>
            <a:endParaRPr lang="en-US" altLang="ru-RU" sz="66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FDBB6908-3FFD-4E1D-9E68-53829ECF5FB6}"/>
              </a:ext>
            </a:extLst>
          </p:cNvPr>
          <p:cNvSpPr/>
          <p:nvPr/>
        </p:nvSpPr>
        <p:spPr>
          <a:xfrm>
            <a:off x="374650" y="2725738"/>
            <a:ext cx="477838" cy="159553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447770CB-E3E7-442E-8993-45DEB6E62843}"/>
              </a:ext>
            </a:extLst>
          </p:cNvPr>
          <p:cNvSpPr/>
          <p:nvPr/>
        </p:nvSpPr>
        <p:spPr>
          <a:xfrm>
            <a:off x="374650" y="4750399"/>
            <a:ext cx="477838" cy="174328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1132"/>
          </a:p>
        </p:txBody>
      </p:sp>
    </p:spTree>
    <p:extLst>
      <p:ext uri="{BB962C8B-B14F-4D97-AF65-F5344CB8AC3E}">
        <p14:creationId xmlns:p14="http://schemas.microsoft.com/office/powerpoint/2010/main" val="4200896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47782" y="203200"/>
            <a:ext cx="11936642" cy="6493163"/>
          </a:xfrm>
          <a:prstGeom prst="roundRect">
            <a:avLst/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2" descr="3d Man Write High Res Stock Images | Shutterstock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95"/>
          <a:stretch/>
        </p:blipFill>
        <p:spPr bwMode="auto">
          <a:xfrm>
            <a:off x="147782" y="4815472"/>
            <a:ext cx="2050473" cy="1880891"/>
          </a:xfrm>
          <a:prstGeom prst="ellipse">
            <a:avLst/>
          </a:prstGeom>
          <a:noFill/>
          <a:ln w="3810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869848" y="316397"/>
            <a:ext cx="102230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Toq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raqamlardan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xonali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quyidagicha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topiladi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Скругленный прямоугольник 8"/>
              <p:cNvSpPr/>
              <p:nvPr/>
            </p:nvSpPr>
            <p:spPr>
              <a:xfrm>
                <a:off x="2973451" y="1698996"/>
                <a:ext cx="6285304" cy="999877"/>
              </a:xfrm>
              <a:prstGeom prst="roundRect">
                <a:avLst/>
              </a:prstGeom>
              <a:gradFill>
                <a:gsLst>
                  <a:gs pos="0">
                    <a:srgbClr val="92D050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solidFill>
                  <a:srgbClr val="92D05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barPr>
                        <m:e>
                          <m:sSubSup>
                            <m:sSubSupPr>
                              <m:ctrlP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SupPr>
                            <m:e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𝑨</m:t>
                              </m:r>
                            </m:e>
                            <m:sub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𝟓</m:t>
                              </m:r>
                            </m:sub>
                            <m:sup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𝟑</m:t>
                              </m:r>
                            </m:sup>
                          </m:sSubSup>
                        </m:e>
                      </m:ba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𝟓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𝟏𝟐𝟓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Скругленный 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73451" y="1698996"/>
                <a:ext cx="6285304" cy="999877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869847" y="2849616"/>
            <a:ext cx="102230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Toq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raqamlardan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to‘rt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xonali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quyidagicha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topiladi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Скругленный прямоугольник 10"/>
              <p:cNvSpPr/>
              <p:nvPr/>
            </p:nvSpPr>
            <p:spPr>
              <a:xfrm>
                <a:off x="2973451" y="4220660"/>
                <a:ext cx="6881749" cy="999877"/>
              </a:xfrm>
              <a:prstGeom prst="roundRect">
                <a:avLst/>
              </a:prstGeom>
              <a:gradFill>
                <a:gsLst>
                  <a:gs pos="0">
                    <a:srgbClr val="92D050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solidFill>
                  <a:srgbClr val="92D05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barPr>
                        <m:e>
                          <m:sSubSup>
                            <m:sSubSupPr>
                              <m:ctrlP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SupPr>
                            <m:e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𝑨</m:t>
                              </m:r>
                            </m:e>
                            <m:sub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𝟓</m:t>
                              </m:r>
                            </m:sub>
                            <m:sup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𝟒</m:t>
                              </m:r>
                            </m:sup>
                          </m:sSubSup>
                        </m:e>
                      </m:ba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𝟓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𝟒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𝟔𝟐𝟓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Скругленный 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73451" y="4220660"/>
                <a:ext cx="6881749" cy="999877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4568307" y="5478106"/>
            <a:ext cx="369203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Jami </a:t>
            </a:r>
            <a:r>
              <a:rPr lang="en-US" sz="4000" b="1" dirty="0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625 </a:t>
            </a:r>
            <a:r>
              <a:rPr lang="en-US" sz="4000" b="1" dirty="0" err="1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</a:t>
            </a:r>
            <a:r>
              <a:rPr lang="en-US" sz="4000" b="1" dirty="0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solidFill>
                <a:srgbClr val="99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4217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10" grpId="0"/>
      <p:bldP spid="11" grpId="0" animBg="1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115542" y="471054"/>
            <a:ext cx="11936642" cy="5989605"/>
          </a:xfrm>
          <a:prstGeom prst="roundRect">
            <a:avLst/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Скругленный прямоугольник 3"/>
              <p:cNvSpPr/>
              <p:nvPr/>
            </p:nvSpPr>
            <p:spPr>
              <a:xfrm>
                <a:off x="4470400" y="126882"/>
                <a:ext cx="3528291" cy="688345"/>
              </a:xfrm>
              <a:prstGeom prst="roundRect">
                <a:avLst/>
              </a:prstGeom>
              <a:gradFill>
                <a:gsLst>
                  <a:gs pos="0">
                    <a:srgbClr val="00B0F0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solidFill>
                  <a:srgbClr val="00B0F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en-US" sz="40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</m:oMath>
                </a14:m>
                <a:r>
                  <a:rPr lang="en-US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-masala</a:t>
                </a:r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Скругленный 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0400" y="126882"/>
                <a:ext cx="3528291" cy="688345"/>
              </a:xfrm>
              <a:prstGeom prst="roundRect">
                <a:avLst/>
              </a:prstGeom>
              <a:blipFill>
                <a:blip r:embed="rId2"/>
                <a:stretch>
                  <a:fillRect t="-12500" b="-34167"/>
                </a:stretch>
              </a:blipFill>
              <a:ln>
                <a:solidFill>
                  <a:srgbClr val="00B0F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23174" y="4440957"/>
            <a:ext cx="2161250" cy="2019702"/>
          </a:xfrm>
          <a:prstGeom prst="ellipse">
            <a:avLst/>
          </a:prstGeom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</p:pic>
      <p:sp>
        <p:nvSpPr>
          <p:cNvPr id="6" name="TextBox 5"/>
          <p:cNvSpPr txBox="1"/>
          <p:nvPr/>
        </p:nvSpPr>
        <p:spPr>
          <a:xfrm>
            <a:off x="277216" y="655305"/>
            <a:ext cx="1161329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Orifda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beshta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shar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qizil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yashil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sariq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ko‘k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yaltiroq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Agar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archani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aynan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shar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bezash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Orif</a:t>
            </a:r>
            <a:r>
              <a:rPr lang="en-US" sz="4000" b="1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beshta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archani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usulda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bezashi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8171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47782" y="471054"/>
            <a:ext cx="11936642" cy="6225309"/>
          </a:xfrm>
          <a:prstGeom prst="roundRect">
            <a:avLst/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336814" y="126882"/>
            <a:ext cx="5564554" cy="816245"/>
          </a:xfrm>
          <a:prstGeom prst="roundRect">
            <a:avLst/>
          </a:prstGeom>
          <a:gradFill>
            <a:gsLst>
              <a:gs pos="0">
                <a:srgbClr val="00B0F0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3d Man Write High Res Stock Images | Shutterstock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95"/>
          <a:stretch/>
        </p:blipFill>
        <p:spPr bwMode="auto">
          <a:xfrm>
            <a:off x="147782" y="4815472"/>
            <a:ext cx="2050473" cy="1880891"/>
          </a:xfrm>
          <a:prstGeom prst="ellipse">
            <a:avLst/>
          </a:prstGeom>
          <a:noFill/>
          <a:ln w="3810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81361" y="1079664"/>
            <a:ext cx="1171063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archani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ta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shardan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ixtiyoriy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bittasi</a:t>
            </a:r>
            <a:endParaRPr lang="en-US" sz="3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archani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en-US" sz="3600" b="1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shardan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ixtiyoriy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bittasi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uchinchi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archani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en-US" sz="3600" b="1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shardan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ixtiyoriy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bittasi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to‘rtinchi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archani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3600" b="1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shardan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ixtiyoriy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bittasi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beshinchi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archani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ta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shar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bezatish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94592" y="5630506"/>
            <a:ext cx="369203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Jami 120 </a:t>
            </a:r>
            <a:r>
              <a:rPr lang="en-US" sz="4000" b="1" dirty="0" err="1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</a:t>
            </a:r>
            <a:r>
              <a:rPr lang="en-US" sz="4000" b="1" dirty="0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solidFill>
                <a:srgbClr val="99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Скругленный прямоугольник 8"/>
              <p:cNvSpPr/>
              <p:nvPr/>
            </p:nvSpPr>
            <p:spPr>
              <a:xfrm>
                <a:off x="3426691" y="4600254"/>
                <a:ext cx="5378824" cy="925982"/>
              </a:xfrm>
              <a:prstGeom prst="roundRect">
                <a:avLst/>
              </a:prstGeom>
              <a:gradFill>
                <a:gsLst>
                  <a:gs pos="0">
                    <a:srgbClr val="92D050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solidFill>
                  <a:srgbClr val="92D05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𝟏𝟐𝟎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Скругленный 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6691" y="4600254"/>
                <a:ext cx="5378824" cy="925982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54861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115542" y="471054"/>
            <a:ext cx="11936642" cy="5989605"/>
          </a:xfrm>
          <a:prstGeom prst="roundRect">
            <a:avLst/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Скругленный прямоугольник 3"/>
              <p:cNvSpPr/>
              <p:nvPr/>
            </p:nvSpPr>
            <p:spPr>
              <a:xfrm>
                <a:off x="4470400" y="126882"/>
                <a:ext cx="3528291" cy="688345"/>
              </a:xfrm>
              <a:prstGeom prst="roundRect">
                <a:avLst/>
              </a:prstGeom>
              <a:gradFill>
                <a:gsLst>
                  <a:gs pos="0">
                    <a:srgbClr val="00B0F0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solidFill>
                  <a:srgbClr val="00B0F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en-US" sz="40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𝟒</m:t>
                    </m:r>
                  </m:oMath>
                </a14:m>
                <a:r>
                  <a:rPr lang="en-US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-masala</a:t>
                </a:r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Скругленный 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0400" y="126882"/>
                <a:ext cx="3528291" cy="688345"/>
              </a:xfrm>
              <a:prstGeom prst="roundRect">
                <a:avLst/>
              </a:prstGeom>
              <a:blipFill>
                <a:blip r:embed="rId2"/>
                <a:stretch>
                  <a:fillRect t="-12500" b="-34167"/>
                </a:stretch>
              </a:blipFill>
              <a:ln>
                <a:solidFill>
                  <a:srgbClr val="00B0F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23174" y="4440957"/>
            <a:ext cx="2161250" cy="2019702"/>
          </a:xfrm>
          <a:prstGeom prst="ellipse">
            <a:avLst/>
          </a:prstGeom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</p:pic>
      <p:sp>
        <p:nvSpPr>
          <p:cNvPr id="6" name="TextBox 5"/>
          <p:cNvSpPr txBox="1"/>
          <p:nvPr/>
        </p:nvSpPr>
        <p:spPr>
          <a:xfrm>
            <a:off x="635804" y="1159399"/>
            <a:ext cx="1073144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Poyezd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9 ta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vagondan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4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nafar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yo‘lovchini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vagonlarga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joylashtirish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kerakki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bunda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ikkitasi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vagonda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bo‘lmasligi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Buni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usul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oshirish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8010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147782" y="471054"/>
            <a:ext cx="11936642" cy="6225309"/>
          </a:xfrm>
          <a:prstGeom prst="roundRect">
            <a:avLst/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336814" y="126882"/>
            <a:ext cx="5564554" cy="816245"/>
          </a:xfrm>
          <a:prstGeom prst="roundRect">
            <a:avLst/>
          </a:prstGeom>
          <a:gradFill>
            <a:gsLst>
              <a:gs pos="0">
                <a:srgbClr val="00B0F0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3d Man Write High Res Stock Images | Shutterstock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95"/>
          <a:stretch/>
        </p:blipFill>
        <p:spPr bwMode="auto">
          <a:xfrm>
            <a:off x="147782" y="4815472"/>
            <a:ext cx="2050473" cy="1880891"/>
          </a:xfrm>
          <a:prstGeom prst="ellipse">
            <a:avLst/>
          </a:prstGeom>
          <a:noFill/>
          <a:ln w="3810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23515" y="1074613"/>
            <a:ext cx="11385176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4 ta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yo‘lovchilarning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barchasi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vagon-larda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kerakligidan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9 ta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vagondan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tasining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tartibini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hisobga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olgan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chunki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nomeri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farqlanadi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tanlab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olishimiz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9 ta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elementdan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4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tadan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takrorsiz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o‘rinlash-tirish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degani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quyidagicha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topiladi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76119" y="5799217"/>
            <a:ext cx="397737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Jami 3024 </a:t>
            </a:r>
            <a:r>
              <a:rPr lang="en-US" sz="4000" b="1" dirty="0" err="1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</a:t>
            </a:r>
            <a:r>
              <a:rPr lang="en-US" sz="4000" b="1" dirty="0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solidFill>
                <a:srgbClr val="99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Скругленный прямоугольник 8"/>
              <p:cNvSpPr/>
              <p:nvPr/>
            </p:nvSpPr>
            <p:spPr>
              <a:xfrm>
                <a:off x="3426691" y="4683975"/>
                <a:ext cx="6613780" cy="925982"/>
              </a:xfrm>
              <a:prstGeom prst="roundRect">
                <a:avLst/>
              </a:prstGeom>
              <a:gradFill>
                <a:gsLst>
                  <a:gs pos="0">
                    <a:srgbClr val="92D050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solidFill>
                  <a:srgbClr val="92D05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𝑨</m:t>
                          </m:r>
                        </m:e>
                        <m:sub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𝟗</m:t>
                          </m:r>
                        </m:sub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𝟒</m:t>
                          </m:r>
                        </m:sup>
                      </m:sSub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𝟗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𝟖</m:t>
                      </m: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𝟕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𝟑𝟎𝟐𝟒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Скругленный 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6691" y="4683975"/>
                <a:ext cx="6613780" cy="925982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8724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71718" y="1004047"/>
            <a:ext cx="12048564" cy="5773270"/>
          </a:xfrm>
          <a:prstGeom prst="frame">
            <a:avLst>
              <a:gd name="adj1" fmla="val 797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5071248-ABD6-428A-8E4D-CA894BD4D9FD}"/>
              </a:ext>
            </a:extLst>
          </p:cNvPr>
          <p:cNvSpPr/>
          <p:nvPr/>
        </p:nvSpPr>
        <p:spPr>
          <a:xfrm>
            <a:off x="0" y="-20026"/>
            <a:ext cx="12192000" cy="876581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Faktorial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tushunchasi</a:t>
            </a:r>
            <a:endParaRPr lang="en-US" sz="4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268" name="Picture 4" descr="6 Teaching Methods Every Group Leader Should Know – 5Q :: BobMayfield.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8" y="4071821"/>
            <a:ext cx="2863701" cy="266915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00805" y="1580322"/>
            <a:ext cx="1119038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 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406798" y="848303"/>
                <a:ext cx="11284396" cy="327942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	 </a:t>
                </a:r>
                <a14:m>
                  <m:oMath xmlns:m="http://schemas.openxmlformats.org/officeDocument/2006/math">
                    <m:r>
                      <a:rPr lang="en-US" sz="48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dan </a:t>
                </a:r>
                <a14:m>
                  <m:oMath xmlns:m="http://schemas.openxmlformats.org/officeDocument/2006/math">
                    <m:r>
                      <a:rPr lang="en-US" sz="48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𝒏</m:t>
                    </m:r>
                  </m:oMath>
                </a14:m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gacha</a:t>
                </a:r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barcha</a:t>
                </a:r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natural </a:t>
                </a:r>
                <a:r>
                  <a:rPr lang="en-US" sz="4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sonlar</a:t>
                </a:r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ko‘paytmasi</a:t>
                </a:r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quyidagicha</a:t>
                </a:r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belgilanadi</a:t>
                </a:r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endParaRPr lang="ru-RU" sz="4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798" y="848303"/>
                <a:ext cx="11284396" cy="3279424"/>
              </a:xfrm>
              <a:prstGeom prst="rect">
                <a:avLst/>
              </a:prstGeom>
              <a:blipFill>
                <a:blip r:embed="rId3"/>
                <a:stretch>
                  <a:fillRect l="-2485" r="-2431" b="-87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Скругленный прямоугольник 8"/>
              <p:cNvSpPr/>
              <p:nvPr/>
            </p:nvSpPr>
            <p:spPr>
              <a:xfrm>
                <a:off x="4240304" y="3203499"/>
                <a:ext cx="6221507" cy="832493"/>
              </a:xfrm>
              <a:prstGeom prst="roundRect">
                <a:avLst/>
              </a:prstGeom>
              <a:gradFill>
                <a:gsLst>
                  <a:gs pos="0">
                    <a:srgbClr val="92D050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solidFill>
                  <a:srgbClr val="92D05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𝒏</m:t>
                      </m:r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!=</m:t>
                      </m:r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 </m:t>
                      </m:r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… </m:t>
                      </m:r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𝒏</m:t>
                      </m:r>
                    </m:oMath>
                  </m:oMathPara>
                </a14:m>
                <a:endParaRPr lang="ru-RU" sz="4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Скругленный 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0304" y="3203499"/>
                <a:ext cx="6221507" cy="832493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4509909" y="4525984"/>
                <a:ext cx="7028329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 xmlns:m="http://schemas.openxmlformats.org/officeDocument/2006/math">
                    <m:r>
                      <a:rPr lang="en-US" sz="48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“</a:t>
                </a:r>
                <a:r>
                  <a:rPr lang="en-US" sz="4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en</a:t>
                </a:r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faktorial</a:t>
                </a:r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” deb </a:t>
                </a:r>
                <a:r>
                  <a:rPr lang="en-US" sz="4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o‘qiladi</a:t>
                </a:r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4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9909" y="4525984"/>
                <a:ext cx="7028329" cy="1569660"/>
              </a:xfrm>
              <a:prstGeom prst="rect">
                <a:avLst/>
              </a:prstGeom>
              <a:blipFill>
                <a:blip r:embed="rId5"/>
                <a:stretch>
                  <a:fillRect l="-3990" t="-9302" r="-3903" b="-189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Скругленный прямоугольник 9"/>
              <p:cNvSpPr/>
              <p:nvPr/>
            </p:nvSpPr>
            <p:spPr>
              <a:xfrm>
                <a:off x="3103342" y="4573905"/>
                <a:ext cx="1004474" cy="832493"/>
              </a:xfrm>
              <a:prstGeom prst="roundRect">
                <a:avLst/>
              </a:prstGeom>
              <a:gradFill>
                <a:gsLst>
                  <a:gs pos="0">
                    <a:srgbClr val="92D050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solidFill>
                  <a:srgbClr val="92D05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𝒏</m:t>
                      </m:r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!</m:t>
                      </m:r>
                    </m:oMath>
                  </m:oMathPara>
                </a14:m>
                <a:endParaRPr lang="ru-RU" sz="4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Скругленный 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03342" y="4573905"/>
                <a:ext cx="1004474" cy="832493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51758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 animBg="1"/>
      <p:bldP spid="4" grpId="0"/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15542" y="471054"/>
            <a:ext cx="11936642" cy="5989605"/>
          </a:xfrm>
          <a:prstGeom prst="roundRect">
            <a:avLst/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Скругленный прямоугольник 4"/>
              <p:cNvSpPr/>
              <p:nvPr/>
            </p:nvSpPr>
            <p:spPr>
              <a:xfrm>
                <a:off x="4470400" y="126882"/>
                <a:ext cx="3528291" cy="688345"/>
              </a:xfrm>
              <a:prstGeom prst="roundRect">
                <a:avLst/>
              </a:prstGeom>
              <a:gradFill>
                <a:gsLst>
                  <a:gs pos="0">
                    <a:srgbClr val="00B0F0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solidFill>
                  <a:srgbClr val="00B0F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en-US" sz="40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𝟓</m:t>
                    </m:r>
                  </m:oMath>
                </a14:m>
                <a:r>
                  <a:rPr lang="en-US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-masala</a:t>
                </a:r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Скругленный 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0400" y="126882"/>
                <a:ext cx="3528291" cy="688345"/>
              </a:xfrm>
              <a:prstGeom prst="roundRect">
                <a:avLst/>
              </a:prstGeom>
              <a:blipFill>
                <a:blip r:embed="rId2"/>
                <a:stretch>
                  <a:fillRect t="-12500" b="-34167"/>
                </a:stretch>
              </a:blipFill>
              <a:ln>
                <a:solidFill>
                  <a:srgbClr val="00B0F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23174" y="4440957"/>
            <a:ext cx="2161250" cy="2019702"/>
          </a:xfrm>
          <a:prstGeom prst="ellipse">
            <a:avLst/>
          </a:prstGeom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55416" y="1159399"/>
                <a:ext cx="11456893" cy="32794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14:m>
                  <m:oMath xmlns:m="http://schemas.openxmlformats.org/officeDocument/2006/math">
                    <m:r>
                      <a:rPr lang="en-US" sz="48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  <m:r>
                      <a:rPr lang="en-US" sz="48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sz="48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>
                      <a:rPr lang="en-US" sz="48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sz="48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</m:oMath>
                </a14:m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raqamlaridan</a:t>
                </a:r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ularni</a:t>
                </a:r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takror-lamasdan</a:t>
                </a:r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tuzilgan</a:t>
                </a:r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jami</a:t>
                </a:r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</a:t>
                </a:r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xonali</a:t>
                </a:r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sonlar</a:t>
                </a:r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nechta</a:t>
                </a:r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endParaRPr lang="ru-RU" sz="4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416" y="1159399"/>
                <a:ext cx="11456893" cy="3279424"/>
              </a:xfrm>
              <a:prstGeom prst="rect">
                <a:avLst/>
              </a:prstGeom>
              <a:blipFill>
                <a:blip r:embed="rId4"/>
                <a:stretch>
                  <a:fillRect l="-2394" r="-2394" b="-87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98957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47782" y="471054"/>
            <a:ext cx="11936642" cy="6225309"/>
          </a:xfrm>
          <a:prstGeom prst="roundRect">
            <a:avLst/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>
                <a:latin typeface="Arial" panose="020B0604020202020204" pitchFamily="34" charset="0"/>
                <a:cs typeface="Arial" panose="020B0604020202020204" pitchFamily="34" charset="0"/>
              </a:rPr>
              <a:t>uchinchi o‘ringa </a:t>
            </a:r>
          </a:p>
          <a:p>
            <a:r>
              <a:rPr lang="en-US" sz="4000" b="1">
                <a:latin typeface="Arial" panose="020B0604020202020204" pitchFamily="34" charset="0"/>
                <a:cs typeface="Arial" panose="020B0604020202020204" pitchFamily="34" charset="0"/>
              </a:rPr>
              <a:t>eng oxirgi raqamni qo‘yish mumkin.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336814" y="126882"/>
            <a:ext cx="5564554" cy="816245"/>
          </a:xfrm>
          <a:prstGeom prst="roundRect">
            <a:avLst/>
          </a:prstGeom>
          <a:gradFill>
            <a:gsLst>
              <a:gs pos="0">
                <a:srgbClr val="00B0F0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3d Man Write High Res Stock Images | Shutterstock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95"/>
          <a:stretch/>
        </p:blipFill>
        <p:spPr bwMode="auto">
          <a:xfrm>
            <a:off x="147782" y="4815472"/>
            <a:ext cx="2050473" cy="1880891"/>
          </a:xfrm>
          <a:prstGeom prst="ellipse">
            <a:avLst/>
          </a:prstGeom>
          <a:noFill/>
          <a:ln w="3810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47314" y="2627825"/>
            <a:ext cx="11125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o‘ringa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uchta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raqamdan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ixtiyoriysini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qo‘yish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Багетная рамка 7"/>
          <p:cNvSpPr/>
          <p:nvPr/>
        </p:nvSpPr>
        <p:spPr>
          <a:xfrm>
            <a:off x="4524869" y="1745811"/>
            <a:ext cx="896471" cy="821841"/>
          </a:xfrm>
          <a:prstGeom prst="bevel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агетная рамка 8"/>
          <p:cNvSpPr/>
          <p:nvPr/>
        </p:nvSpPr>
        <p:spPr>
          <a:xfrm>
            <a:off x="5421340" y="1745810"/>
            <a:ext cx="896471" cy="821841"/>
          </a:xfrm>
          <a:prstGeom prst="bevel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агетная рамка 9"/>
          <p:cNvSpPr/>
          <p:nvPr/>
        </p:nvSpPr>
        <p:spPr>
          <a:xfrm>
            <a:off x="6317811" y="1745810"/>
            <a:ext cx="896471" cy="821841"/>
          </a:xfrm>
          <a:prstGeom prst="bevel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45927" y="961728"/>
            <a:ext cx="1150402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o‘ringa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uchta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raqamdan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ixtiyoriysini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qo‘yish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Скругленный прямоугольник 11"/>
              <p:cNvSpPr/>
              <p:nvPr/>
            </p:nvSpPr>
            <p:spPr>
              <a:xfrm>
                <a:off x="8352795" y="1745810"/>
                <a:ext cx="2303931" cy="832493"/>
              </a:xfrm>
              <a:prstGeom prst="roundRect">
                <a:avLst/>
              </a:prstGeom>
              <a:gradFill>
                <a:gsLst>
                  <a:gs pos="0">
                    <a:srgbClr val="92D050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solidFill>
                  <a:srgbClr val="92D05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;</m:t>
                      </m:r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;</m:t>
                      </m:r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</m:oMath>
                  </m:oMathPara>
                </a14:m>
                <a:endParaRPr lang="ru-RU" sz="4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Скругленный 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52795" y="1745810"/>
                <a:ext cx="2303931" cy="832493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Прямоугольник 12"/>
          <p:cNvSpPr/>
          <p:nvPr/>
        </p:nvSpPr>
        <p:spPr>
          <a:xfrm>
            <a:off x="2408905" y="4373295"/>
            <a:ext cx="916452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chinchi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o‘ringa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oxirgi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raqamni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qo‘yish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Багетная рамка 13"/>
          <p:cNvSpPr/>
          <p:nvPr/>
        </p:nvSpPr>
        <p:spPr>
          <a:xfrm>
            <a:off x="4524868" y="3427321"/>
            <a:ext cx="896471" cy="821841"/>
          </a:xfrm>
          <a:prstGeom prst="bevel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агетная рамка 14"/>
          <p:cNvSpPr/>
          <p:nvPr/>
        </p:nvSpPr>
        <p:spPr>
          <a:xfrm>
            <a:off x="5421339" y="3427320"/>
            <a:ext cx="896471" cy="821841"/>
          </a:xfrm>
          <a:prstGeom prst="bevel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агетная рамка 15"/>
          <p:cNvSpPr/>
          <p:nvPr/>
        </p:nvSpPr>
        <p:spPr>
          <a:xfrm>
            <a:off x="6317810" y="3427320"/>
            <a:ext cx="896471" cy="821841"/>
          </a:xfrm>
          <a:prstGeom prst="bevel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Скругленный прямоугольник 16"/>
              <p:cNvSpPr/>
              <p:nvPr/>
            </p:nvSpPr>
            <p:spPr>
              <a:xfrm>
                <a:off x="8352794" y="3427320"/>
                <a:ext cx="2303931" cy="832493"/>
              </a:xfrm>
              <a:prstGeom prst="roundRect">
                <a:avLst/>
              </a:prstGeom>
              <a:gradFill>
                <a:gsLst>
                  <a:gs pos="0">
                    <a:srgbClr val="92D050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solidFill>
                  <a:srgbClr val="92D05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;</m:t>
                      </m:r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</m:oMath>
                  </m:oMathPara>
                </a14:m>
                <a:endParaRPr lang="ru-RU" sz="4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Скругленный 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52794" y="3427320"/>
                <a:ext cx="2303931" cy="832493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Багетная рамка 17"/>
          <p:cNvSpPr/>
          <p:nvPr/>
        </p:nvSpPr>
        <p:spPr>
          <a:xfrm>
            <a:off x="4524868" y="5720195"/>
            <a:ext cx="896471" cy="821841"/>
          </a:xfrm>
          <a:prstGeom prst="bevel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Багетная рамка 18"/>
          <p:cNvSpPr/>
          <p:nvPr/>
        </p:nvSpPr>
        <p:spPr>
          <a:xfrm>
            <a:off x="5421339" y="5720194"/>
            <a:ext cx="896471" cy="821841"/>
          </a:xfrm>
          <a:prstGeom prst="bevel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Багетная рамка 19"/>
          <p:cNvSpPr/>
          <p:nvPr/>
        </p:nvSpPr>
        <p:spPr>
          <a:xfrm>
            <a:off x="6317810" y="5720194"/>
            <a:ext cx="896471" cy="821841"/>
          </a:xfrm>
          <a:prstGeom prst="bevel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Скругленный прямоугольник 20"/>
              <p:cNvSpPr/>
              <p:nvPr/>
            </p:nvSpPr>
            <p:spPr>
              <a:xfrm>
                <a:off x="8352794" y="5720194"/>
                <a:ext cx="2303931" cy="832493"/>
              </a:xfrm>
              <a:prstGeom prst="roundRect">
                <a:avLst/>
              </a:prstGeom>
              <a:gradFill>
                <a:gsLst>
                  <a:gs pos="0">
                    <a:srgbClr val="92D050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solidFill>
                  <a:srgbClr val="92D05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</m:oMath>
                  </m:oMathPara>
                </a14:m>
                <a:endParaRPr lang="ru-RU" sz="4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1" name="Скругленный 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52794" y="5720194"/>
                <a:ext cx="2303931" cy="832493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6462917" y="5777171"/>
                <a:ext cx="606256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2917" y="5777171"/>
                <a:ext cx="606256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5566446" y="3493323"/>
                <a:ext cx="606256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6446" y="3493323"/>
                <a:ext cx="606256" cy="7078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4656548" y="3493323"/>
                <a:ext cx="606256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6548" y="3493323"/>
                <a:ext cx="606256" cy="70788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4656548" y="1795806"/>
                <a:ext cx="606256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6548" y="1795806"/>
                <a:ext cx="606256" cy="70788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5573680" y="5777171"/>
                <a:ext cx="606256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73680" y="5777171"/>
                <a:ext cx="606256" cy="70788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/>
              <p:cNvSpPr/>
              <p:nvPr/>
            </p:nvSpPr>
            <p:spPr>
              <a:xfrm>
                <a:off x="4663782" y="5777171"/>
                <a:ext cx="606256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63782" y="5777171"/>
                <a:ext cx="606256" cy="707886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44897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9" grpId="0" animBg="1"/>
      <p:bldP spid="10" grpId="0" animBg="1"/>
      <p:bldP spid="11" grpId="0"/>
      <p:bldP spid="12" grpId="0" animBg="1"/>
      <p:bldP spid="13" grpId="0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/>
      <p:bldP spid="23" grpId="0"/>
      <p:bldP spid="24" grpId="0"/>
      <p:bldP spid="25" grpId="0"/>
      <p:bldP spid="26" grpId="0"/>
      <p:bldP spid="2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47782" y="161366"/>
            <a:ext cx="11936642" cy="6534998"/>
          </a:xfrm>
          <a:prstGeom prst="roundRect">
            <a:avLst/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3d Man Write High Res Stock Images | Shutterstock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95"/>
          <a:stretch/>
        </p:blipFill>
        <p:spPr bwMode="auto">
          <a:xfrm>
            <a:off x="147782" y="4815472"/>
            <a:ext cx="2050473" cy="1880891"/>
          </a:xfrm>
          <a:prstGeom prst="ellipse">
            <a:avLst/>
          </a:prstGeom>
          <a:noFill/>
          <a:ln w="3810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Скругленный прямоугольник 5"/>
              <p:cNvSpPr/>
              <p:nvPr/>
            </p:nvSpPr>
            <p:spPr>
              <a:xfrm>
                <a:off x="3128681" y="424440"/>
                <a:ext cx="6221507" cy="832493"/>
              </a:xfrm>
              <a:prstGeom prst="roundRect">
                <a:avLst/>
              </a:prstGeom>
              <a:gradFill>
                <a:gsLst>
                  <a:gs pos="0">
                    <a:srgbClr val="92D050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solidFill>
                  <a:srgbClr val="92D05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!=</m:t>
                      </m:r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</m:oMath>
                  </m:oMathPara>
                </a14:m>
                <a:endParaRPr lang="ru-RU" sz="4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Скругленный 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8681" y="424440"/>
                <a:ext cx="6221507" cy="832493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777377" y="1381298"/>
            <a:ext cx="108029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xonali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Скругленный прямоугольник 7"/>
              <p:cNvSpPr/>
              <p:nvPr/>
            </p:nvSpPr>
            <p:spPr>
              <a:xfrm>
                <a:off x="4087906" y="2206907"/>
                <a:ext cx="1828802" cy="832493"/>
              </a:xfrm>
              <a:prstGeom prst="roundRect">
                <a:avLst/>
              </a:prstGeom>
              <a:gradFill>
                <a:gsLst>
                  <a:gs pos="0">
                    <a:srgbClr val="92D050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solidFill>
                  <a:srgbClr val="92D05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𝟏𝟐𝟑</m:t>
                      </m:r>
                    </m:oMath>
                  </m:oMathPara>
                </a14:m>
                <a:endParaRPr lang="ru-RU" sz="4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Скругленный 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7906" y="2206907"/>
                <a:ext cx="1828802" cy="832493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Скругленный прямоугольник 8"/>
              <p:cNvSpPr/>
              <p:nvPr/>
            </p:nvSpPr>
            <p:spPr>
              <a:xfrm>
                <a:off x="6759389" y="2206907"/>
                <a:ext cx="1828802" cy="832493"/>
              </a:xfrm>
              <a:prstGeom prst="roundRect">
                <a:avLst/>
              </a:prstGeom>
              <a:gradFill>
                <a:gsLst>
                  <a:gs pos="0">
                    <a:srgbClr val="92D050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solidFill>
                  <a:srgbClr val="92D05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𝟏𝟑𝟐</m:t>
                      </m:r>
                    </m:oMath>
                  </m:oMathPara>
                </a14:m>
                <a:endParaRPr lang="ru-RU" sz="4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Скругленный 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59389" y="2206907"/>
                <a:ext cx="1828802" cy="832493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Скругленный прямоугольник 9"/>
              <p:cNvSpPr/>
              <p:nvPr/>
            </p:nvSpPr>
            <p:spPr>
              <a:xfrm>
                <a:off x="4087906" y="3327562"/>
                <a:ext cx="1828802" cy="832493"/>
              </a:xfrm>
              <a:prstGeom prst="roundRect">
                <a:avLst/>
              </a:prstGeom>
              <a:gradFill>
                <a:gsLst>
                  <a:gs pos="0">
                    <a:srgbClr val="92D050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solidFill>
                  <a:srgbClr val="92D05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𝟐𝟏𝟑</m:t>
                      </m:r>
                    </m:oMath>
                  </m:oMathPara>
                </a14:m>
                <a:endParaRPr lang="ru-RU" sz="4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Скругленный 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7906" y="3327562"/>
                <a:ext cx="1828802" cy="832493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Скругленный прямоугольник 10"/>
              <p:cNvSpPr/>
              <p:nvPr/>
            </p:nvSpPr>
            <p:spPr>
              <a:xfrm>
                <a:off x="6786282" y="3327561"/>
                <a:ext cx="1828802" cy="832493"/>
              </a:xfrm>
              <a:prstGeom prst="roundRect">
                <a:avLst/>
              </a:prstGeom>
              <a:gradFill>
                <a:gsLst>
                  <a:gs pos="0">
                    <a:srgbClr val="92D050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solidFill>
                  <a:srgbClr val="92D05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𝟐𝟑𝟏</m:t>
                      </m:r>
                    </m:oMath>
                  </m:oMathPara>
                </a14:m>
                <a:endParaRPr lang="ru-RU" sz="4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Скругленный 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86282" y="3327561"/>
                <a:ext cx="1828802" cy="832493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Скругленный прямоугольник 11"/>
              <p:cNvSpPr/>
              <p:nvPr/>
            </p:nvSpPr>
            <p:spPr>
              <a:xfrm>
                <a:off x="4087906" y="4448216"/>
                <a:ext cx="1828802" cy="832493"/>
              </a:xfrm>
              <a:prstGeom prst="roundRect">
                <a:avLst/>
              </a:prstGeom>
              <a:gradFill>
                <a:gsLst>
                  <a:gs pos="0">
                    <a:srgbClr val="92D050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solidFill>
                  <a:srgbClr val="92D05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𝟑𝟏𝟐</m:t>
                      </m:r>
                    </m:oMath>
                  </m:oMathPara>
                </a14:m>
                <a:endParaRPr lang="ru-RU" sz="4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Скругленный 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7906" y="4448216"/>
                <a:ext cx="1828802" cy="832493"/>
              </a:xfrm>
              <a:prstGeom prst="round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Скругленный прямоугольник 12"/>
              <p:cNvSpPr/>
              <p:nvPr/>
            </p:nvSpPr>
            <p:spPr>
              <a:xfrm>
                <a:off x="6786282" y="4448216"/>
                <a:ext cx="1828802" cy="832493"/>
              </a:xfrm>
              <a:prstGeom prst="roundRect">
                <a:avLst/>
              </a:prstGeom>
              <a:gradFill>
                <a:gsLst>
                  <a:gs pos="0">
                    <a:srgbClr val="92D050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solidFill>
                  <a:srgbClr val="92D05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𝟑𝟐𝟏</m:t>
                      </m:r>
                    </m:oMath>
                  </m:oMathPara>
                </a14:m>
                <a:endParaRPr lang="ru-RU" sz="4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Скругленный 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86282" y="4448216"/>
                <a:ext cx="1828802" cy="832493"/>
              </a:xfrm>
              <a:prstGeom prst="round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4594592" y="5630506"/>
            <a:ext cx="312136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Jami 6 </a:t>
            </a:r>
            <a:r>
              <a:rPr lang="en-US" sz="4000" b="1" dirty="0" err="1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</a:t>
            </a:r>
            <a:r>
              <a:rPr lang="en-US" sz="4000" b="1" dirty="0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solidFill>
                <a:srgbClr val="99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1957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5071248-ABD6-428A-8E4D-CA894BD4D9FD}"/>
              </a:ext>
            </a:extLst>
          </p:cNvPr>
          <p:cNvSpPr/>
          <p:nvPr/>
        </p:nvSpPr>
        <p:spPr>
          <a:xfrm>
            <a:off x="0" y="-20027"/>
            <a:ext cx="12192000" cy="1119115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1C2E114-8608-49C2-85BA-43468F4E3BA2}"/>
              </a:ext>
            </a:extLst>
          </p:cNvPr>
          <p:cNvSpPr txBox="1"/>
          <p:nvPr/>
        </p:nvSpPr>
        <p:spPr>
          <a:xfrm>
            <a:off x="1257378" y="184370"/>
            <a:ext cx="101491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15401" t="10451" r="15508" b="18086"/>
          <a:stretch/>
        </p:blipFill>
        <p:spPr>
          <a:xfrm flipH="1">
            <a:off x="8687794" y="3509875"/>
            <a:ext cx="3360590" cy="3147001"/>
          </a:xfrm>
          <a:prstGeom prst="ellipse">
            <a:avLst/>
          </a:prstGeom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</p:pic>
      <p:sp>
        <p:nvSpPr>
          <p:cNvPr id="7" name="Овал 6"/>
          <p:cNvSpPr/>
          <p:nvPr/>
        </p:nvSpPr>
        <p:spPr>
          <a:xfrm>
            <a:off x="1870211" y="1570756"/>
            <a:ext cx="5436025" cy="1452722"/>
          </a:xfrm>
          <a:prstGeom prst="ellipse">
            <a:avLst/>
          </a:prstGeom>
          <a:gradFill flip="none" rotWithShape="1">
            <a:gsLst>
              <a:gs pos="0">
                <a:srgbClr val="00B0F0"/>
              </a:gs>
              <a:gs pos="50000">
                <a:schemeClr val="bg1"/>
              </a:gs>
              <a:gs pos="100000">
                <a:srgbClr val="00B0F0"/>
              </a:gs>
            </a:gsLst>
            <a:lin ang="16200000" scaled="1"/>
            <a:tileRect/>
          </a:gra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32-sahifa</a:t>
            </a:r>
            <a:endParaRPr lang="ru-RU" sz="6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1588577" y="4206754"/>
            <a:ext cx="2472756" cy="1286303"/>
          </a:xfrm>
          <a:prstGeom prst="ellipse">
            <a:avLst/>
          </a:prstGeom>
          <a:gradFill>
            <a:gsLst>
              <a:gs pos="0">
                <a:srgbClr val="FF66FF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FF66FF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endParaRPr lang="ru-RU" sz="6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Прямая со стрелкой 16"/>
          <p:cNvCxnSpPr/>
          <p:nvPr/>
        </p:nvCxnSpPr>
        <p:spPr>
          <a:xfrm flipH="1">
            <a:off x="2913530" y="3092824"/>
            <a:ext cx="1550894" cy="1064660"/>
          </a:xfrm>
          <a:prstGeom prst="straightConnector1">
            <a:avLst/>
          </a:prstGeom>
          <a:ln w="762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Скругленный прямоугольник 15"/>
          <p:cNvSpPr/>
          <p:nvPr/>
        </p:nvSpPr>
        <p:spPr>
          <a:xfrm>
            <a:off x="147782" y="1303485"/>
            <a:ext cx="11936642" cy="5392878"/>
          </a:xfrm>
          <a:prstGeom prst="roundRect">
            <a:avLst>
              <a:gd name="adj" fmla="val 33965"/>
            </a:avLst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4950436" y="4272996"/>
            <a:ext cx="2517164" cy="1221574"/>
          </a:xfrm>
          <a:prstGeom prst="ellipse">
            <a:avLst/>
          </a:prstGeom>
          <a:gradFill>
            <a:gsLst>
              <a:gs pos="0">
                <a:srgbClr val="FF66FF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FF66FF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ru-RU" sz="6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" name="Прямая со стрелкой 14"/>
          <p:cNvCxnSpPr/>
          <p:nvPr/>
        </p:nvCxnSpPr>
        <p:spPr>
          <a:xfrm>
            <a:off x="4749587" y="3091272"/>
            <a:ext cx="1471919" cy="1113930"/>
          </a:xfrm>
          <a:prstGeom prst="straightConnector1">
            <a:avLst/>
          </a:prstGeom>
          <a:ln w="762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9220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71718" y="1004047"/>
            <a:ext cx="12048564" cy="5773270"/>
          </a:xfrm>
          <a:prstGeom prst="frame">
            <a:avLst>
              <a:gd name="adj1" fmla="val 797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5071248-ABD6-428A-8E4D-CA894BD4D9FD}"/>
              </a:ext>
            </a:extLst>
          </p:cNvPr>
          <p:cNvSpPr/>
          <p:nvPr/>
        </p:nvSpPr>
        <p:spPr>
          <a:xfrm>
            <a:off x="0" y="-20026"/>
            <a:ext cx="12192000" cy="876581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Takrorsiz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o‘rinlashtirishlar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11268" name="Picture 4" descr="6 Teaching Methods Every Group Leader Should Know – 5Q :: BobMayfield.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132" y="3749211"/>
            <a:ext cx="3218135" cy="29463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00805" y="1580322"/>
            <a:ext cx="1119038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 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Прямоугольник 4"/>
              <p:cNvSpPr/>
              <p:nvPr/>
            </p:nvSpPr>
            <p:spPr>
              <a:xfrm>
                <a:off x="453801" y="1109271"/>
                <a:ext cx="11284396" cy="26540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	  </a:t>
                </a:r>
                <a14:m>
                  <m:oMath xmlns:m="http://schemas.openxmlformats.org/officeDocument/2006/math">
                    <m:r>
                      <a:rPr lang="en-US" sz="4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𝒏</m:t>
                    </m:r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ta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elementli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𝒂</m:t>
                            </m:r>
                          </m:e>
                          <m:sub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𝒂</m:t>
                            </m:r>
                          </m:e>
                          <m:sub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sub>
                        </m:sSub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𝒂</m:t>
                            </m:r>
                          </m:e>
                          <m:sub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𝟑</m:t>
                            </m:r>
                          </m:sub>
                        </m:sSub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,…, </m:t>
                        </m:r>
                        <m:sSub>
                          <m:sSub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𝒂</m:t>
                            </m:r>
                          </m:e>
                          <m:sub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𝒏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to‘plam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bo‘lsin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Shu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to‘plamning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ixtiyoriy</a:t>
                </a:r>
                <a:endParaRPr lang="en-US" sz="40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𝒌</m:t>
                    </m:r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ta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turli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elementidan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hosil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qilingan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tartiblangan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𝒂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sz="4000" b="1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𝒊</m:t>
                                </m:r>
                              </m:e>
                              <m:sub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𝟏</m:t>
                                </m:r>
                              </m:sub>
                            </m:sSub>
                          </m:sub>
                        </m:sSub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𝒂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sz="4000" b="1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sz="4000" b="1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𝒊</m:t>
                                </m:r>
                              </m:e>
                              <m:sub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𝟐</m:t>
                                </m:r>
                              </m:sub>
                            </m:sSub>
                          </m:sub>
                        </m:sSub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𝒂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sz="4000" b="1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sz="4000" b="1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𝒊</m:t>
                                </m:r>
                              </m:e>
                              <m:sub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𝟑</m:t>
                                </m:r>
                              </m:sub>
                            </m:sSub>
                          </m:sub>
                        </m:sSub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𝒂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sz="4000" b="1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sz="4000" b="1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𝒊</m:t>
                                </m:r>
                              </m:e>
                              <m:sub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𝒌</m:t>
                                </m:r>
                              </m:sub>
                            </m:sSub>
                          </m:sub>
                        </m:sSub>
                      </m:e>
                    </m:d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ketma-ketlik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801" y="1109271"/>
                <a:ext cx="11284396" cy="2654060"/>
              </a:xfrm>
              <a:prstGeom prst="rect">
                <a:avLst/>
              </a:prstGeom>
              <a:blipFill>
                <a:blip r:embed="rId3"/>
                <a:stretch>
                  <a:fillRect l="-1890" t="-4138" r="-1890" b="-643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3326449" y="3890682"/>
                <a:ext cx="8477225" cy="13234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rgbClr val="0066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𝒏</m:t>
                    </m:r>
                  </m:oMath>
                </a14:m>
                <a:r>
                  <a:rPr lang="en-US" sz="4000" b="1" dirty="0">
                    <a:solidFill>
                      <a:srgbClr val="0066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ta </a:t>
                </a:r>
                <a:r>
                  <a:rPr lang="en-US" sz="4000" b="1" dirty="0" err="1">
                    <a:solidFill>
                      <a:srgbClr val="0066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elementdan</a:t>
                </a:r>
                <a:r>
                  <a:rPr lang="en-US" sz="4000" b="1" dirty="0">
                    <a:solidFill>
                      <a:srgbClr val="0066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>
                        <a:solidFill>
                          <a:srgbClr val="0066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𝒌</m:t>
                    </m:r>
                  </m:oMath>
                </a14:m>
                <a:r>
                  <a:rPr lang="en-US" sz="4000" b="1" dirty="0">
                    <a:solidFill>
                      <a:srgbClr val="0066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smtClean="0">
                    <a:solidFill>
                      <a:srgbClr val="0066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tadan </a:t>
                </a:r>
                <a:r>
                  <a:rPr lang="en-US" sz="4000" b="1" dirty="0" err="1">
                    <a:solidFill>
                      <a:srgbClr val="0066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takrorsiz</a:t>
                </a:r>
                <a:r>
                  <a:rPr lang="en-US" sz="4000" b="1" dirty="0">
                    <a:solidFill>
                      <a:srgbClr val="0066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solidFill>
                      <a:srgbClr val="0066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o‘rinlashtirish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deb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ataladi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6449" y="3890682"/>
                <a:ext cx="8477225" cy="1323439"/>
              </a:xfrm>
              <a:prstGeom prst="rect">
                <a:avLst/>
              </a:prstGeom>
              <a:blipFill>
                <a:blip r:embed="rId4"/>
                <a:stretch>
                  <a:fillRect l="-2590" t="-8295" r="-2518" b="-188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07429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71718" y="1004047"/>
            <a:ext cx="12048564" cy="5773270"/>
          </a:xfrm>
          <a:prstGeom prst="frame">
            <a:avLst>
              <a:gd name="adj1" fmla="val 797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5071248-ABD6-428A-8E4D-CA894BD4D9FD}"/>
              </a:ext>
            </a:extLst>
          </p:cNvPr>
          <p:cNvSpPr/>
          <p:nvPr/>
        </p:nvSpPr>
        <p:spPr>
          <a:xfrm>
            <a:off x="0" y="-20026"/>
            <a:ext cx="12192000" cy="876581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Takrorsiz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o‘rinlashtirishlar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11268" name="Picture 4" descr="6 Teaching Methods Every Group Leader Should Know – 5Q :: BobMayfield.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132" y="3749211"/>
            <a:ext cx="3218135" cy="29463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00805" y="1580322"/>
            <a:ext cx="1119038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 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Прямоугольник 4"/>
              <p:cNvSpPr/>
              <p:nvPr/>
            </p:nvSpPr>
            <p:spPr>
              <a:xfrm>
                <a:off x="406798" y="1276725"/>
                <a:ext cx="11284396" cy="19738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Bunday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o‘rinlashtirishlar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soni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𝑨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𝒏</m:t>
                        </m:r>
                      </m:sub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𝒌</m:t>
                        </m:r>
                      </m:sup>
                    </m:sSubSup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bilan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belgilanadi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quyidagicha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hisoblanadi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</p:txBody>
          </p:sp>
        </mc:Choice>
        <mc:Fallback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798" y="1276725"/>
                <a:ext cx="11284396" cy="1973810"/>
              </a:xfrm>
              <a:prstGeom prst="rect">
                <a:avLst/>
              </a:prstGeom>
              <a:blipFill>
                <a:blip r:embed="rId3"/>
                <a:stretch>
                  <a:fillRect l="-1945" r="-1891" b="-648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Скругленный прямоугольник 7"/>
              <p:cNvSpPr/>
              <p:nvPr/>
            </p:nvSpPr>
            <p:spPr>
              <a:xfrm>
                <a:off x="3333196" y="3440062"/>
                <a:ext cx="8357998" cy="1180961"/>
              </a:xfrm>
              <a:prstGeom prst="roundRect">
                <a:avLst/>
              </a:prstGeom>
              <a:gradFill>
                <a:gsLst>
                  <a:gs pos="0">
                    <a:srgbClr val="92D050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solidFill>
                  <a:srgbClr val="92D05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SupPr>
                        <m:e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𝑨</m:t>
                          </m:r>
                        </m:e>
                        <m:sub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𝒏</m:t>
                          </m:r>
                        </m:sub>
                        <m:sup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𝒌</m:t>
                          </m:r>
                        </m:sup>
                      </m:sSub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𝒏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d>
                        <m:d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𝒏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e>
                      </m:d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…∙</m:t>
                      </m:r>
                      <m:d>
                        <m:d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𝒏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𝒌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e>
                      </m:d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Скругленный 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33196" y="3440062"/>
                <a:ext cx="8357998" cy="1180961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69331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47782" y="471054"/>
            <a:ext cx="11936642" cy="5989605"/>
          </a:xfrm>
          <a:prstGeom prst="roundRect">
            <a:avLst/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Скругленный прямоугольник 2"/>
              <p:cNvSpPr/>
              <p:nvPr/>
            </p:nvSpPr>
            <p:spPr>
              <a:xfrm>
                <a:off x="4470400" y="126882"/>
                <a:ext cx="3528291" cy="688345"/>
              </a:xfrm>
              <a:prstGeom prst="roundRect">
                <a:avLst/>
              </a:prstGeom>
              <a:gradFill>
                <a:gsLst>
                  <a:gs pos="0">
                    <a:srgbClr val="00B0F0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solidFill>
                  <a:srgbClr val="00B0F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en-US" sz="40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r>
                  <a:rPr lang="en-US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-masala</a:t>
                </a:r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Скругленный 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0400" y="126882"/>
                <a:ext cx="3528291" cy="688345"/>
              </a:xfrm>
              <a:prstGeom prst="roundRect">
                <a:avLst/>
              </a:prstGeom>
              <a:blipFill>
                <a:blip r:embed="rId2"/>
                <a:stretch>
                  <a:fillRect t="-12500" b="-34167"/>
                </a:stretch>
              </a:blipFill>
              <a:ln>
                <a:solidFill>
                  <a:srgbClr val="00B0F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23174" y="4440957"/>
            <a:ext cx="2161250" cy="2019702"/>
          </a:xfrm>
          <a:prstGeom prst="ellipse">
            <a:avLst/>
          </a:prstGeom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</p:pic>
      <p:sp>
        <p:nvSpPr>
          <p:cNvPr id="6" name="TextBox 5"/>
          <p:cNvSpPr txBox="1"/>
          <p:nvPr/>
        </p:nvSpPr>
        <p:spPr>
          <a:xfrm>
            <a:off x="324903" y="724451"/>
            <a:ext cx="11582400" cy="45949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Futbol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jamoasida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11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nafar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o‘yinchi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bor.</a:t>
            </a:r>
          </a:p>
          <a:p>
            <a:pPr marL="742950" indent="-742950" algn="just">
              <a:lnSpc>
                <a:spcPct val="150000"/>
              </a:lnSpc>
              <a:buClr>
                <a:srgbClr val="C00000"/>
              </a:buClr>
              <a:buAutoNum type="alphaLcParenR"/>
            </a:pP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Jamoa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sardori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yordamchisi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742950" indent="-742950" algn="just">
              <a:lnSpc>
                <a:spcPct val="150000"/>
              </a:lnSpc>
              <a:buClr>
                <a:srgbClr val="C00000"/>
              </a:buClr>
              <a:buAutoNum type="alphaLcParenR" startAt="2"/>
            </a:pP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Jamoa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sardori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yordamchisi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yordamchisi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usulda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tayinlanishi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4402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147782" y="471054"/>
            <a:ext cx="11936642" cy="6225309"/>
          </a:xfrm>
          <a:prstGeom prst="roundRect">
            <a:avLst/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336814" y="126882"/>
            <a:ext cx="5564554" cy="816245"/>
          </a:xfrm>
          <a:prstGeom prst="roundRect">
            <a:avLst/>
          </a:prstGeom>
          <a:gradFill>
            <a:gsLst>
              <a:gs pos="0">
                <a:srgbClr val="00B0F0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 descr="3d Man Write High Res Stock Images | Shutterstock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95"/>
          <a:stretch/>
        </p:blipFill>
        <p:spPr bwMode="auto">
          <a:xfrm>
            <a:off x="147782" y="4815472"/>
            <a:ext cx="2050473" cy="1880891"/>
          </a:xfrm>
          <a:prstGeom prst="ellipse">
            <a:avLst/>
          </a:prstGeom>
          <a:noFill/>
          <a:ln w="3810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42530" y="987100"/>
            <a:ext cx="11347145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Jamoa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sardori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etib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jamoaning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11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nafar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o‘yinchidan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ixtiyoriysini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tayinlash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Jamoa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sardorining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yordamchisi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etib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10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nafar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o‘yinchidan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ixtiyoriysini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tayinlash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Shuning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jamoa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sardori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yordamchisini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quyidagicha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tayinlash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351908" y="101003"/>
            <a:ext cx="780781" cy="816245"/>
          </a:xfrm>
          <a:prstGeom prst="roundRect">
            <a:avLst/>
          </a:prstGeom>
          <a:gradFill>
            <a:gsLst>
              <a:gs pos="0">
                <a:srgbClr val="00B0F0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594592" y="5630506"/>
            <a:ext cx="366376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Jami 110 </a:t>
            </a:r>
            <a:r>
              <a:rPr lang="en-US" sz="4000" b="1" dirty="0" err="1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</a:t>
            </a:r>
            <a:r>
              <a:rPr lang="en-US" sz="4000" b="1" dirty="0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solidFill>
                <a:srgbClr val="99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Скругленный прямоугольник 10"/>
              <p:cNvSpPr/>
              <p:nvPr/>
            </p:nvSpPr>
            <p:spPr>
              <a:xfrm>
                <a:off x="2662517" y="4526530"/>
                <a:ext cx="8606118" cy="925982"/>
              </a:xfrm>
              <a:prstGeom prst="roundRect">
                <a:avLst/>
              </a:prstGeom>
              <a:gradFill>
                <a:gsLst>
                  <a:gs pos="0">
                    <a:srgbClr val="92D050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solidFill>
                  <a:srgbClr val="92D05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𝟏𝟏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d>
                        <m:d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𝟏𝟏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e>
                      </m:d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𝟏𝟏</m:t>
                      </m: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𝟏𝟎</m:t>
                      </m: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𝟏𝟏𝟎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Скругленный 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2517" y="4526530"/>
                <a:ext cx="8606118" cy="925982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22703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147782" y="471054"/>
            <a:ext cx="11936642" cy="6225309"/>
          </a:xfrm>
          <a:prstGeom prst="roundRect">
            <a:avLst/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2" descr="3d Man Write High Res Stock Images | Shutterstock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95"/>
          <a:stretch/>
        </p:blipFill>
        <p:spPr bwMode="auto">
          <a:xfrm>
            <a:off x="147782" y="4815472"/>
            <a:ext cx="2050473" cy="1880891"/>
          </a:xfrm>
          <a:prstGeom prst="ellipse">
            <a:avLst/>
          </a:prstGeom>
          <a:noFill/>
          <a:ln w="3810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42530" y="987100"/>
                <a:ext cx="11347145" cy="34163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Jamoa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sardori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birinchi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yordamchisini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1">
                        <a:latin typeface="Cambria Math" panose="02040503050406030204" pitchFamily="18" charset="0"/>
                      </a:rPr>
                      <m:t>𝟏𝟏</m:t>
                    </m:r>
                    <m:r>
                      <a:rPr lang="en-US" sz="36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36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𝟏𝟎</m:t>
                    </m:r>
                    <m:r>
                      <a:rPr lang="en-US" sz="36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36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𝟏𝟏𝟎</m:t>
                    </m:r>
                  </m:oMath>
                </a14:m>
                <a:r>
                  <a:rPr lang="en-US" sz="3600" b="1" dirty="0" smtClean="0"/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usulda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tayinladik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Ikkinchi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yordamchi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etib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qolgan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9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nafar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o‘yinchidan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ixtiyoriysini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tayinlash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mumkin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Jamoa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sardori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birinchi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yordamchisi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ikkinchi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yordamchisini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quyidagicha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tayinlash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mumkin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530" y="987100"/>
                <a:ext cx="11347145" cy="3416320"/>
              </a:xfrm>
              <a:prstGeom prst="rect">
                <a:avLst/>
              </a:prstGeom>
              <a:blipFill>
                <a:blip r:embed="rId3"/>
                <a:stretch>
                  <a:fillRect l="-1666" t="-2857" r="-1612" b="-589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Скругленный прямоугольник 8"/>
          <p:cNvSpPr/>
          <p:nvPr/>
        </p:nvSpPr>
        <p:spPr>
          <a:xfrm>
            <a:off x="1351908" y="101003"/>
            <a:ext cx="780781" cy="816245"/>
          </a:xfrm>
          <a:prstGeom prst="roundRect">
            <a:avLst/>
          </a:prstGeom>
          <a:gradFill>
            <a:gsLst>
              <a:gs pos="0">
                <a:srgbClr val="00B0F0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594592" y="5630506"/>
            <a:ext cx="369203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Jami 990 </a:t>
            </a:r>
            <a:r>
              <a:rPr lang="en-US" sz="4000" b="1" dirty="0" err="1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</a:t>
            </a:r>
            <a:r>
              <a:rPr lang="en-US" sz="4000" b="1" dirty="0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solidFill>
                <a:srgbClr val="99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Скругленный прямоугольник 10"/>
              <p:cNvSpPr/>
              <p:nvPr/>
            </p:nvSpPr>
            <p:spPr>
              <a:xfrm>
                <a:off x="4027096" y="4553972"/>
                <a:ext cx="4677633" cy="925982"/>
              </a:xfrm>
              <a:prstGeom prst="roundRect">
                <a:avLst/>
              </a:prstGeom>
              <a:gradFill>
                <a:gsLst>
                  <a:gs pos="0">
                    <a:srgbClr val="92D050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solidFill>
                  <a:srgbClr val="92D05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𝟏𝟏</m:t>
                      </m: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𝟏𝟎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</m:t>
                      </m: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𝟗𝟗𝟎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Скругленный 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7096" y="4553972"/>
                <a:ext cx="4677633" cy="925982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40965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71718" y="1004047"/>
            <a:ext cx="12048564" cy="5773270"/>
          </a:xfrm>
          <a:prstGeom prst="frame">
            <a:avLst>
              <a:gd name="adj1" fmla="val 797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5071248-ABD6-428A-8E4D-CA894BD4D9FD}"/>
              </a:ext>
            </a:extLst>
          </p:cNvPr>
          <p:cNvSpPr/>
          <p:nvPr/>
        </p:nvSpPr>
        <p:spPr>
          <a:xfrm>
            <a:off x="0" y="-20026"/>
            <a:ext cx="12192000" cy="876581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Takrorli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o‘rinlashtirishlar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11268" name="Picture 4" descr="6 Teaching Methods Every Group Leader Should Know – 5Q :: BobMayfield.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8" y="4071821"/>
            <a:ext cx="2863701" cy="266915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00805" y="1580322"/>
            <a:ext cx="1119038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 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Прямоугольник 4"/>
              <p:cNvSpPr/>
              <p:nvPr/>
            </p:nvSpPr>
            <p:spPr>
              <a:xfrm>
                <a:off x="406798" y="1120920"/>
                <a:ext cx="11284396" cy="150643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	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𝒏</m:t>
                    </m:r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ta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elementdan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𝒌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tadan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takrorli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o‘rinlashtirishlar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arPr>
                      <m:e>
                        <m:sSubSup>
                          <m:sSubSupPr>
                            <m:ctrlP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𝑨</m:t>
                            </m:r>
                          </m:e>
                          <m:sub>
                            <m: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𝒏</m:t>
                            </m:r>
                          </m:sub>
                          <m:sup>
                            <m: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𝒌</m:t>
                            </m:r>
                          </m:sup>
                        </m:sSubSup>
                      </m:e>
                    </m:ba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kabi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belgilanadi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798" y="1120920"/>
                <a:ext cx="11284396" cy="1506438"/>
              </a:xfrm>
              <a:prstGeom prst="rect">
                <a:avLst/>
              </a:prstGeom>
              <a:blipFill>
                <a:blip r:embed="rId3"/>
                <a:stretch>
                  <a:fillRect l="-1945" t="-7287" r="-1891" b="-1659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Скругленный прямоугольник 8"/>
              <p:cNvSpPr/>
              <p:nvPr/>
            </p:nvSpPr>
            <p:spPr>
              <a:xfrm>
                <a:off x="5488770" y="4205672"/>
                <a:ext cx="3386716" cy="1289964"/>
              </a:xfrm>
              <a:prstGeom prst="roundRect">
                <a:avLst/>
              </a:prstGeom>
              <a:gradFill>
                <a:gsLst>
                  <a:gs pos="0">
                    <a:srgbClr val="92D050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solidFill>
                  <a:srgbClr val="92D05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barPr>
                        <m:e>
                          <m:sSubSup>
                            <m:sSubSupPr>
                              <m:ctrlP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SupPr>
                            <m:e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𝑨</m:t>
                              </m:r>
                            </m:e>
                            <m:sub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𝒏</m:t>
                              </m:r>
                            </m:sub>
                            <m:sup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𝒌</m:t>
                              </m:r>
                            </m:sup>
                          </m:sSubSup>
                        </m:e>
                      </m:ba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𝒏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𝒌</m:t>
                          </m:r>
                        </m:sup>
                      </m:sSup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Скругленный 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8770" y="4205672"/>
                <a:ext cx="3386716" cy="1289964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500805" y="2674636"/>
            <a:ext cx="111903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Ko‘paytirish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qoidasiga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miqdor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formula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topiladi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6554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 animBg="1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15542" y="471054"/>
            <a:ext cx="11936642" cy="5989605"/>
          </a:xfrm>
          <a:prstGeom prst="roundRect">
            <a:avLst/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Скругленный прямоугольник 4"/>
              <p:cNvSpPr/>
              <p:nvPr/>
            </p:nvSpPr>
            <p:spPr>
              <a:xfrm>
                <a:off x="4470400" y="126882"/>
                <a:ext cx="3528291" cy="688345"/>
              </a:xfrm>
              <a:prstGeom prst="roundRect">
                <a:avLst/>
              </a:prstGeom>
              <a:gradFill>
                <a:gsLst>
                  <a:gs pos="0">
                    <a:srgbClr val="00B0F0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solidFill>
                  <a:srgbClr val="00B0F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en-US" sz="40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</m:oMath>
                </a14:m>
                <a:r>
                  <a:rPr lang="en-US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-masala</a:t>
                </a:r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Скругленный 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0400" y="126882"/>
                <a:ext cx="3528291" cy="688345"/>
              </a:xfrm>
              <a:prstGeom prst="roundRect">
                <a:avLst/>
              </a:prstGeom>
              <a:blipFill>
                <a:blip r:embed="rId2"/>
                <a:stretch>
                  <a:fillRect t="-12500" b="-34167"/>
                </a:stretch>
              </a:blipFill>
              <a:ln>
                <a:solidFill>
                  <a:srgbClr val="00B0F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23174" y="4440957"/>
            <a:ext cx="2161250" cy="2019702"/>
          </a:xfrm>
          <a:prstGeom prst="ellipse">
            <a:avLst/>
          </a:prstGeom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</p:pic>
      <p:sp>
        <p:nvSpPr>
          <p:cNvPr id="7" name="TextBox 6"/>
          <p:cNvSpPr txBox="1"/>
          <p:nvPr/>
        </p:nvSpPr>
        <p:spPr>
          <a:xfrm>
            <a:off x="579792" y="1293870"/>
            <a:ext cx="11008142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O‘nli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yozuvida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toq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raqamlar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to‘rt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xonali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son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2267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47782" y="471054"/>
            <a:ext cx="11936642" cy="6225309"/>
          </a:xfrm>
          <a:prstGeom prst="roundRect">
            <a:avLst/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336814" y="126882"/>
            <a:ext cx="5564554" cy="816245"/>
          </a:xfrm>
          <a:prstGeom prst="roundRect">
            <a:avLst/>
          </a:prstGeom>
          <a:gradFill>
            <a:gsLst>
              <a:gs pos="0">
                <a:srgbClr val="00B0F0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3d Man Write High Res Stock Images | Shutterstock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95"/>
          <a:stretch/>
        </p:blipFill>
        <p:spPr bwMode="auto">
          <a:xfrm>
            <a:off x="147782" y="4815472"/>
            <a:ext cx="2050473" cy="1880891"/>
          </a:xfrm>
          <a:prstGeom prst="ellipse">
            <a:avLst/>
          </a:prstGeom>
          <a:noFill/>
          <a:ln w="3810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321525" y="1006557"/>
            <a:ext cx="103070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Toq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raqamlardan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xonali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5 ta. 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45791" y="1478630"/>
            <a:ext cx="11340624" cy="3313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Toq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raqamlardan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xonali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sonning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oxiriga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toq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raqamni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5 ta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usulda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Demak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toq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raqamlardan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xonali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quyidagicha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topiladi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Скругленный прямоугольник 8"/>
              <p:cNvSpPr/>
              <p:nvPr/>
            </p:nvSpPr>
            <p:spPr>
              <a:xfrm>
                <a:off x="3813572" y="5136466"/>
                <a:ext cx="6285304" cy="999877"/>
              </a:xfrm>
              <a:prstGeom prst="roundRect">
                <a:avLst/>
              </a:prstGeom>
              <a:gradFill>
                <a:gsLst>
                  <a:gs pos="0">
                    <a:srgbClr val="92D050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solidFill>
                  <a:srgbClr val="92D05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barPr>
                        <m:e>
                          <m:sSubSup>
                            <m:sSubSupPr>
                              <m:ctrlP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SupPr>
                            <m:e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𝑨</m:t>
                              </m:r>
                            </m:e>
                            <m:sub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𝟓</m:t>
                              </m:r>
                            </m:sub>
                            <m:sup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bSup>
                        </m:e>
                      </m:ba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𝟓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𝟐𝟓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Скругленный 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3572" y="5136466"/>
                <a:ext cx="6285304" cy="999877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41547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</TotalTime>
  <Words>213</Words>
  <Application>Microsoft Office PowerPoint</Application>
  <PresentationFormat>Широкоэкранный</PresentationFormat>
  <Paragraphs>96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User</cp:lastModifiedBy>
  <cp:revision>26</cp:revision>
  <dcterms:created xsi:type="dcterms:W3CDTF">2020-12-27T06:03:11Z</dcterms:created>
  <dcterms:modified xsi:type="dcterms:W3CDTF">2021-02-01T03:56:06Z</dcterms:modified>
</cp:coreProperties>
</file>