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68" r:id="rId5"/>
    <p:sldId id="269" r:id="rId6"/>
    <p:sldId id="270" r:id="rId7"/>
    <p:sldId id="261" r:id="rId8"/>
    <p:sldId id="276" r:id="rId9"/>
    <p:sldId id="271" r:id="rId10"/>
    <p:sldId id="273" r:id="rId11"/>
    <p:sldId id="274" r:id="rId12"/>
    <p:sldId id="275" r:id="rId13"/>
    <p:sldId id="264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9" r:id="rId23"/>
    <p:sldId id="290" r:id="rId24"/>
    <p:sldId id="285" r:id="rId25"/>
    <p:sldId id="286" r:id="rId26"/>
    <p:sldId id="287" r:id="rId27"/>
    <p:sldId id="288" r:id="rId28"/>
    <p:sldId id="291" r:id="rId29"/>
    <p:sldId id="292" r:id="rId30"/>
    <p:sldId id="293" r:id="rId31"/>
    <p:sldId id="294" r:id="rId32"/>
    <p:sldId id="297" r:id="rId33"/>
    <p:sldId id="301" r:id="rId34"/>
    <p:sldId id="300" r:id="rId35"/>
    <p:sldId id="298" r:id="rId36"/>
    <p:sldId id="302" r:id="rId37"/>
    <p:sldId id="303" r:id="rId38"/>
  </p:sldIdLst>
  <p:sldSz cx="5765800" cy="3244850"/>
  <p:notesSz cx="5765800" cy="3244850"/>
  <p:custDataLst>
    <p:tags r:id="rId4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0239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8" autoAdjust="0"/>
    <p:restoredTop sz="94150" autoAdjust="0"/>
  </p:normalViewPr>
  <p:slideViewPr>
    <p:cSldViewPr>
      <p:cViewPr varScale="1">
        <p:scale>
          <a:sx n="142" d="100"/>
          <a:sy n="142" d="100"/>
        </p:scale>
        <p:origin x="-864" y="-102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BC7B9F-CF58-4E55-B55B-710E01FEC8D9}" type="datetimeFigureOut">
              <a:rPr lang="ru-RU" smtClean="0"/>
              <a:t>03.09.2020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474D3D-D129-4517-98CF-316D724B1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864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74D3D-D129-4517-98CF-316D724B133F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072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74D3D-D129-4517-98CF-316D724B133F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91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74D3D-D129-4517-98CF-316D724B133F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650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74D3D-D129-4517-98CF-316D724B133F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650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9/3/2020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9/3/2020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9/3/2020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638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15278" y="1083504"/>
            <a:ext cx="4935243" cy="14249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iming>
    <p:tnLst>
      <p:par>
        <p:cTn id="1" dur="indefinite" restart="never" nodeType="tmRoot"/>
      </p:par>
    </p:tnLst>
  </p:timing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microsoft.com/office/2007/relationships/hdphoto" Target="../media/hdphoto9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35"/>
            <a:ext cx="5760085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67816" y="222930"/>
            <a:ext cx="3553385" cy="75341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en-US" sz="4800" spc="10" dirty="0" err="1" smtClean="0">
                <a:latin typeface="Arial Black" pitchFamily="34" charset="0"/>
                <a:cs typeface="Times New Roman" pitchFamily="18" charset="0"/>
              </a:rPr>
              <a:t>Adabiyot</a:t>
            </a:r>
            <a:endParaRPr sz="4800" dirty="0"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1700" y="1165225"/>
            <a:ext cx="2362201" cy="9630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8415">
              <a:lnSpc>
                <a:spcPts val="1950"/>
              </a:lnSpc>
              <a:spcBef>
                <a:spcPts val="110"/>
              </a:spcBef>
            </a:pPr>
            <a:r>
              <a:rPr sz="2800" b="1" dirty="0" err="1">
                <a:solidFill>
                  <a:srgbClr val="2365C7"/>
                </a:solidFill>
                <a:latin typeface="Arial Black" pitchFamily="34" charset="0"/>
                <a:cs typeface="Arial" pitchFamily="34" charset="0"/>
              </a:rPr>
              <a:t>Mavzu</a:t>
            </a:r>
            <a:r>
              <a:rPr sz="2800" b="1" dirty="0" smtClean="0">
                <a:solidFill>
                  <a:srgbClr val="2365C7"/>
                </a:solidFill>
                <a:latin typeface="Arial Black" pitchFamily="34" charset="0"/>
                <a:cs typeface="Arial" pitchFamily="34" charset="0"/>
              </a:rPr>
              <a:t>:</a:t>
            </a:r>
            <a:endParaRPr lang="en-US" sz="2800" b="1" dirty="0" smtClean="0">
              <a:solidFill>
                <a:srgbClr val="2365C7"/>
              </a:solidFill>
              <a:latin typeface="Arial Black" pitchFamily="34" charset="0"/>
              <a:cs typeface="Arial" pitchFamily="34" charset="0"/>
            </a:endParaRPr>
          </a:p>
          <a:p>
            <a:pPr marL="12700">
              <a:lnSpc>
                <a:spcPts val="2730"/>
              </a:lnSpc>
            </a:pPr>
            <a:r>
              <a:rPr lang="en-US" sz="2800" b="1" spc="-5" dirty="0" smtClean="0">
                <a:solidFill>
                  <a:srgbClr val="2365C7"/>
                </a:solidFill>
                <a:latin typeface="Arial Black" pitchFamily="34" charset="0"/>
                <a:cs typeface="Arial" pitchFamily="34" charset="0"/>
              </a:rPr>
              <a:t>“</a:t>
            </a:r>
            <a:r>
              <a:rPr lang="en-US" sz="2800" b="1" spc="-5" dirty="0" err="1" smtClean="0">
                <a:solidFill>
                  <a:srgbClr val="2365C7"/>
                </a:solidFill>
                <a:latin typeface="Arial Black" pitchFamily="34" charset="0"/>
                <a:cs typeface="Arial" pitchFamily="34" charset="0"/>
              </a:rPr>
              <a:t>Alpomish</a:t>
            </a:r>
            <a:r>
              <a:rPr lang="en-US" sz="2800" b="1" spc="-5" dirty="0" smtClean="0">
                <a:solidFill>
                  <a:srgbClr val="2365C7"/>
                </a:solidFill>
                <a:latin typeface="Arial Black" pitchFamily="34" charset="0"/>
                <a:cs typeface="Arial" pitchFamily="34" charset="0"/>
              </a:rPr>
              <a:t>”</a:t>
            </a:r>
          </a:p>
          <a:p>
            <a:pPr marL="12700">
              <a:lnSpc>
                <a:spcPts val="2730"/>
              </a:lnSpc>
            </a:pPr>
            <a:r>
              <a:rPr lang="en-US" sz="2800" b="1" spc="-5" dirty="0" err="1" smtClean="0">
                <a:solidFill>
                  <a:srgbClr val="2365C7"/>
                </a:solidFill>
                <a:latin typeface="Arial Black" pitchFamily="34" charset="0"/>
                <a:cs typeface="Arial" pitchFamily="34" charset="0"/>
              </a:rPr>
              <a:t>dostoni</a:t>
            </a:r>
            <a:endParaRPr sz="2800" b="1" dirty="0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1700" y="2204509"/>
            <a:ext cx="2362201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384">
              <a:lnSpc>
                <a:spcPts val="1989"/>
              </a:lnSpc>
            </a:pPr>
            <a:r>
              <a:rPr b="1" dirty="0" err="1" smtClean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O‘qituvchi</a:t>
            </a:r>
            <a:r>
              <a:rPr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:</a:t>
            </a:r>
            <a:endParaRPr b="1" dirty="0">
              <a:latin typeface="Arial Black" pitchFamily="34" charset="0"/>
              <a:cs typeface="Times New Roman" pitchFamily="18" charset="0"/>
            </a:endParaRPr>
          </a:p>
          <a:p>
            <a:pPr marL="32384">
              <a:lnSpc>
                <a:spcPts val="1964"/>
              </a:lnSpc>
            </a:pPr>
            <a:r>
              <a:rPr lang="en-US" b="1" spc="5" dirty="0" err="1" smtClean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Raxmatova</a:t>
            </a:r>
            <a:r>
              <a:rPr lang="en-US" b="1" spc="5" dirty="0" smtClean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en-US" b="1" spc="5" dirty="0" err="1" smtClean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Nilufar</a:t>
            </a:r>
            <a:r>
              <a:rPr lang="en-US" b="1" spc="5" dirty="0" smtClean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en-US" b="1" spc="5" dirty="0" err="1" smtClean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Negmatullayevna</a:t>
            </a:r>
            <a:endParaRPr b="1" dirty="0"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7789" y="1089025"/>
            <a:ext cx="385012" cy="990600"/>
          </a:xfrm>
          <a:custGeom>
            <a:avLst/>
            <a:gdLst/>
            <a:ahLst/>
            <a:cxnLst/>
            <a:rect l="l" t="t" r="r" b="b"/>
            <a:pathLst>
              <a:path w="344170" h="740410">
                <a:moveTo>
                  <a:pt x="343828" y="0"/>
                </a:moveTo>
                <a:lnTo>
                  <a:pt x="0" y="0"/>
                </a:lnTo>
                <a:lnTo>
                  <a:pt x="0" y="740144"/>
                </a:lnTo>
                <a:lnTo>
                  <a:pt x="343828" y="740144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9524" y="2248809"/>
            <a:ext cx="353276" cy="72632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4686759" y="212868"/>
            <a:ext cx="634365" cy="634365"/>
            <a:chOff x="4686759" y="212868"/>
            <a:chExt cx="634365" cy="634365"/>
          </a:xfrm>
        </p:grpSpPr>
        <p:sp>
          <p:nvSpPr>
            <p:cNvPr id="28" name="object 28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4924206" y="249024"/>
            <a:ext cx="173355" cy="36227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lang="en-US" sz="2250" b="1" spc="10" dirty="0" smtClean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endParaRPr sz="22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870296" y="541953"/>
            <a:ext cx="269240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sinf</a:t>
            </a:r>
            <a:endParaRPr sz="13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351125" y="318378"/>
            <a:ext cx="437515" cy="419100"/>
            <a:chOff x="351125" y="318378"/>
            <a:chExt cx="437515" cy="419100"/>
          </a:xfrm>
        </p:grpSpPr>
        <p:sp>
          <p:nvSpPr>
            <p:cNvPr id="33" name="object 33"/>
            <p:cNvSpPr/>
            <p:nvPr/>
          </p:nvSpPr>
          <p:spPr>
            <a:xfrm>
              <a:off x="351125" y="354807"/>
              <a:ext cx="127505" cy="19126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05955" y="318378"/>
              <a:ext cx="127504" cy="2276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60783" y="391239"/>
              <a:ext cx="127505" cy="15482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69524" y="573389"/>
              <a:ext cx="245902" cy="1639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9" t="10852" r="16259" b="24287"/>
          <a:stretch/>
        </p:blipFill>
        <p:spPr bwMode="auto">
          <a:xfrm>
            <a:off x="3539067" y="1625188"/>
            <a:ext cx="2057400" cy="1474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17500" y="151845"/>
            <a:ext cx="6019800" cy="32444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  <a:tabLst>
                <a:tab pos="1689100" algn="l"/>
              </a:tabLst>
            </a:pPr>
            <a:r>
              <a:rPr lang="en-US" sz="2000" spc="15" dirty="0" smtClean="0">
                <a:latin typeface="Arial Black" pitchFamily="34" charset="0"/>
                <a:cs typeface="Times New Roman" pitchFamily="18" charset="0"/>
              </a:rPr>
              <a:t>O‘N TO‘RT MAHRAMNING TASHRIFI</a:t>
            </a:r>
            <a:endParaRPr sz="2000" spc="15" dirty="0"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215900" y="631825"/>
            <a:ext cx="5334000" cy="369332"/>
          </a:xfrm>
        </p:spPr>
        <p:txBody>
          <a:bodyPr/>
          <a:lstStyle/>
          <a:p>
            <a:pPr algn="ctr"/>
            <a:r>
              <a:rPr lang="en-US" sz="2400" b="1" spc="15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15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rgbClr val="00B050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57166" y="159367"/>
            <a:ext cx="252729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257166" y="151845"/>
            <a:ext cx="252729" cy="26225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sz="1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7494" y="540765"/>
            <a:ext cx="3352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Bir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tirriq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uloqni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rozi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bo‘lib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zakot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qilsa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keltiring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,-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deya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hamramlarni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yubordi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Boysari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ularning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quloq-burnini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kesib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otga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teskari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mindirib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haydab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yubordi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…</a:t>
            </a:r>
            <a:endParaRPr lang="uz-Cyrl-UZ" sz="20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825"/>
            <a:ext cx="2057400" cy="2463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070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8300" y="-61955"/>
            <a:ext cx="5082778" cy="66300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  <a:tabLst>
                <a:tab pos="1689100" algn="l"/>
              </a:tabLst>
            </a:pPr>
            <a:r>
              <a:rPr lang="en-US" sz="4200" spc="15" dirty="0" err="1" smtClean="0">
                <a:latin typeface="Arial Black" pitchFamily="34" charset="0"/>
                <a:cs typeface="Times New Roman" pitchFamily="18" charset="0"/>
              </a:rPr>
              <a:t>Juz’ya</a:t>
            </a:r>
            <a:endParaRPr sz="4200" spc="15" dirty="0"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009650" y="631825"/>
            <a:ext cx="4540250" cy="2362200"/>
          </a:xfrm>
        </p:spPr>
        <p:txBody>
          <a:bodyPr/>
          <a:lstStyle/>
          <a:p>
            <a:pPr marL="1714500" lvl="3" indent="-342900" algn="l">
              <a:buFont typeface="Wingdings" pitchFamily="2" charset="2"/>
              <a:buChar char="v"/>
            </a:pPr>
            <a:r>
              <a:rPr lang="en-US" sz="2800" dirty="0" err="1" smtClean="0">
                <a:solidFill>
                  <a:schemeClr val="tx1"/>
                </a:solidFill>
                <a:latin typeface="Arial Black" pitchFamily="34" charset="0"/>
              </a:rPr>
              <a:t>O‘z</a:t>
            </a:r>
            <a:r>
              <a:rPr lang="en-US" sz="2800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Black" pitchFamily="34" charset="0"/>
              </a:rPr>
              <a:t>akama</a:t>
            </a:r>
            <a:r>
              <a:rPr lang="en-US" sz="2800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Black" pitchFamily="34" charset="0"/>
              </a:rPr>
              <a:t>o‘zim</a:t>
            </a:r>
            <a:r>
              <a:rPr lang="en-US" sz="2800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Black" pitchFamily="34" charset="0"/>
              </a:rPr>
              <a:t>zakot</a:t>
            </a:r>
            <a:r>
              <a:rPr lang="en-US" sz="2800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Black" pitchFamily="34" charset="0"/>
              </a:rPr>
              <a:t>berguncha</a:t>
            </a:r>
            <a:r>
              <a:rPr lang="en-US" sz="2800" dirty="0" smtClean="0">
                <a:solidFill>
                  <a:schemeClr val="tx1"/>
                </a:solidFill>
                <a:latin typeface="Arial Black" pitchFamily="34" charset="0"/>
              </a:rPr>
              <a:t>,</a:t>
            </a:r>
          </a:p>
          <a:p>
            <a:pPr marL="1714500" lvl="3" indent="-342900" algn="l">
              <a:buFont typeface="Wingdings" pitchFamily="2" charset="2"/>
              <a:buChar char="v"/>
            </a:pPr>
            <a:r>
              <a:rPr lang="en-US" sz="2800" dirty="0" err="1" smtClean="0">
                <a:solidFill>
                  <a:schemeClr val="tx1"/>
                </a:solidFill>
                <a:latin typeface="Arial Black" pitchFamily="34" charset="0"/>
              </a:rPr>
              <a:t>Qalmoq</a:t>
            </a:r>
            <a:r>
              <a:rPr lang="en-US" sz="2800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Black" pitchFamily="34" charset="0"/>
              </a:rPr>
              <a:t>borib</a:t>
            </a:r>
            <a:r>
              <a:rPr lang="en-US" sz="2800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Black" pitchFamily="34" charset="0"/>
              </a:rPr>
              <a:t>Juz’ya</a:t>
            </a:r>
            <a:r>
              <a:rPr lang="en-US" sz="2800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Black" pitchFamily="34" charset="0"/>
              </a:rPr>
              <a:t>berib</a:t>
            </a:r>
            <a:r>
              <a:rPr lang="en-US" sz="2800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Black" pitchFamily="34" charset="0"/>
              </a:rPr>
              <a:t>yuraman</a:t>
            </a:r>
            <a:r>
              <a:rPr lang="en-US" sz="2800" dirty="0" smtClean="0">
                <a:solidFill>
                  <a:schemeClr val="tx1"/>
                </a:solidFill>
                <a:latin typeface="Arial Black" pitchFamily="34" charset="0"/>
              </a:rPr>
              <a:t>…</a:t>
            </a:r>
            <a:endParaRPr lang="ru-RU" sz="28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57166" y="159367"/>
            <a:ext cx="252729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257167" y="151845"/>
            <a:ext cx="252728" cy="26225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sz="1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784225"/>
            <a:ext cx="2048924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133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0752" y="22225"/>
            <a:ext cx="5164295" cy="5091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  <a:tabLst>
                <a:tab pos="1689100" algn="l"/>
              </a:tabLst>
            </a:pPr>
            <a:r>
              <a:rPr lang="en-US" sz="3200" spc="15" dirty="0" smtClean="0">
                <a:latin typeface="Arial Black" pitchFamily="34" charset="0"/>
                <a:cs typeface="Times New Roman" pitchFamily="18" charset="0"/>
              </a:rPr>
              <a:t>OQSOQOL YARTIBOY</a:t>
            </a:r>
            <a:endParaRPr sz="3200" spc="15" dirty="0"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215900" y="631825"/>
            <a:ext cx="5334000" cy="369332"/>
          </a:xfrm>
        </p:spPr>
        <p:txBody>
          <a:bodyPr/>
          <a:lstStyle/>
          <a:p>
            <a:pPr algn="ctr"/>
            <a:r>
              <a:rPr lang="en-US" sz="2400" b="1" spc="15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rgbClr val="00B050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57166" y="151845"/>
            <a:ext cx="216534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257166" y="151845"/>
            <a:ext cx="368933" cy="26225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endParaRPr sz="1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9700" y="631825"/>
            <a:ext cx="426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Dam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shu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damdir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o‘zga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damni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dam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dema</a:t>
            </a: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Boshing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eson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davlatingni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kam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dema</a:t>
            </a: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Sen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ketar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bo‘lsang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Qalmoq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yurtiga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Bul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elatni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qolar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deb ham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g‘am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yema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Qayga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ko‘chsang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bizlar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birga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boramiz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Bolalarni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jahongashta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qilamiz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…</a:t>
            </a:r>
            <a:endParaRPr lang="uz-Cyrl-UZ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369" r="96141">
                        <a14:foregroundMark x1="16443" y1="22105" x2="17617" y2="29737"/>
                        <a14:foregroundMark x1="16946" y1="29211" x2="6544" y2="96579"/>
                        <a14:foregroundMark x1="80034" y1="28947" x2="77181" y2="98158"/>
                        <a14:foregroundMark x1="78356" y1="72632" x2="83221" y2="97105"/>
                        <a14:foregroundMark x1="80705" y1="64474" x2="81879" y2="65263"/>
                        <a14:foregroundMark x1="80369" y1="29737" x2="84060" y2="32368"/>
                        <a14:foregroundMark x1="86409" y1="21579" x2="82215" y2="43684"/>
                        <a14:foregroundMark x1="10570" y1="19211" x2="12919" y2="44474"/>
                        <a14:backgroundMark x1="90268" y1="12632" x2="88423" y2="0"/>
                        <a14:backgroundMark x1="84228" y1="26316" x2="83893" y2="22895"/>
                        <a14:backgroundMark x1="82550" y1="28684" x2="82550" y2="43947"/>
                        <a14:backgroundMark x1="77181" y1="29211" x2="78523" y2="49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300" y="997325"/>
            <a:ext cx="1663701" cy="1942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656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135" y="22225"/>
            <a:ext cx="5257165" cy="5091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3200" spc="10" dirty="0" smtClean="0">
                <a:latin typeface="Arial Black" pitchFamily="34" charset="0"/>
              </a:rPr>
              <a:t>O‘N MING UYLI ELIBOY </a:t>
            </a:r>
            <a:endParaRPr lang="en-US" sz="3200" spc="15" dirty="0">
              <a:latin typeface="Arial Black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73371" y="159367"/>
            <a:ext cx="252729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73372" y="151845"/>
            <a:ext cx="252728" cy="26225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600" b="1" spc="10" dirty="0" smtClean="0">
                <a:solidFill>
                  <a:srgbClr val="00A65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87913" y="718987"/>
            <a:ext cx="1714387" cy="25827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200" dirty="0" smtClean="0">
                <a:latin typeface="Arial Narrow"/>
                <a:cs typeface="Arial Narrow"/>
              </a:rPr>
              <a:t>  </a:t>
            </a:r>
            <a:r>
              <a:rPr lang="en-US" sz="2000" dirty="0" err="1" smtClean="0">
                <a:latin typeface="Arial Black" pitchFamily="34" charset="0"/>
                <a:cs typeface="Arial Narrow"/>
              </a:rPr>
              <a:t>Boysun-Qo‘ng‘irot</a:t>
            </a:r>
            <a:r>
              <a:rPr lang="en-US" sz="2000" dirty="0" smtClean="0">
                <a:latin typeface="Arial Black" pitchFamily="34" charset="0"/>
                <a:cs typeface="Arial Narrow"/>
              </a:rPr>
              <a:t> </a:t>
            </a:r>
            <a:r>
              <a:rPr lang="en-US" sz="2000" dirty="0" err="1" smtClean="0">
                <a:latin typeface="Arial Black" pitchFamily="34" charset="0"/>
                <a:cs typeface="Arial Narrow"/>
              </a:rPr>
              <a:t>eli</a:t>
            </a:r>
            <a:r>
              <a:rPr lang="en-US" sz="2000" dirty="0" smtClean="0">
                <a:latin typeface="Arial Black" pitchFamily="34" charset="0"/>
                <a:cs typeface="Arial Narrow"/>
              </a:rPr>
              <a:t> </a:t>
            </a:r>
            <a:r>
              <a:rPr lang="en-US" sz="2000" dirty="0" err="1" smtClean="0">
                <a:latin typeface="Arial Black" pitchFamily="34" charset="0"/>
                <a:cs typeface="Arial Narrow"/>
              </a:rPr>
              <a:t>o‘z</a:t>
            </a:r>
            <a:r>
              <a:rPr lang="en-US" sz="2000" dirty="0" smtClean="0">
                <a:latin typeface="Arial Black" pitchFamily="34" charset="0"/>
                <a:cs typeface="Arial Narrow"/>
              </a:rPr>
              <a:t> </a:t>
            </a:r>
            <a:r>
              <a:rPr lang="en-US" sz="2000" dirty="0" err="1" smtClean="0">
                <a:latin typeface="Arial Black" pitchFamily="34" charset="0"/>
                <a:cs typeface="Arial Narrow"/>
              </a:rPr>
              <a:t>yurtini</a:t>
            </a:r>
            <a:r>
              <a:rPr lang="en-US" sz="2000" dirty="0" smtClean="0">
                <a:latin typeface="Arial Black" pitchFamily="34" charset="0"/>
                <a:cs typeface="Arial Narrow"/>
              </a:rPr>
              <a:t> </a:t>
            </a:r>
            <a:r>
              <a:rPr lang="en-US" sz="2000" dirty="0" err="1" smtClean="0">
                <a:latin typeface="Arial Black" pitchFamily="34" charset="0"/>
                <a:cs typeface="Arial Narrow"/>
              </a:rPr>
              <a:t>tashlab</a:t>
            </a:r>
            <a:r>
              <a:rPr lang="en-US" sz="2000" dirty="0">
                <a:latin typeface="Arial Black" pitchFamily="34" charset="0"/>
                <a:cs typeface="Arial Narrow"/>
              </a:rPr>
              <a:t>,</a:t>
            </a:r>
            <a:r>
              <a:rPr lang="en-US" sz="2000" dirty="0" smtClean="0">
                <a:latin typeface="Arial Black" pitchFamily="34" charset="0"/>
                <a:cs typeface="Arial Narrow"/>
              </a:rPr>
              <a:t> </a:t>
            </a:r>
            <a:r>
              <a:rPr lang="en-US" sz="2000" dirty="0" err="1" smtClean="0">
                <a:latin typeface="Arial Black" pitchFamily="34" charset="0"/>
                <a:cs typeface="Arial Narrow"/>
              </a:rPr>
              <a:t>Qalmoq</a:t>
            </a:r>
            <a:r>
              <a:rPr lang="en-US" sz="2000" dirty="0" smtClean="0">
                <a:latin typeface="Arial Black" pitchFamily="34" charset="0"/>
                <a:cs typeface="Arial Narrow"/>
              </a:rPr>
              <a:t> sari </a:t>
            </a:r>
            <a:r>
              <a:rPr lang="en-US" sz="2000" dirty="0" err="1" smtClean="0">
                <a:latin typeface="Arial Black" pitchFamily="34" charset="0"/>
                <a:cs typeface="Arial Narrow"/>
              </a:rPr>
              <a:t>yo‘l</a:t>
            </a:r>
            <a:r>
              <a:rPr lang="en-US" sz="2000" dirty="0" smtClean="0">
                <a:latin typeface="Arial Black" pitchFamily="34" charset="0"/>
                <a:cs typeface="Arial Narrow"/>
              </a:rPr>
              <a:t> </a:t>
            </a:r>
            <a:r>
              <a:rPr lang="en-US" sz="2000" dirty="0" err="1" smtClean="0">
                <a:latin typeface="Arial Black" pitchFamily="34" charset="0"/>
                <a:cs typeface="Arial Narrow"/>
              </a:rPr>
              <a:t>oldi</a:t>
            </a:r>
            <a:r>
              <a:rPr lang="en-US" sz="2000" dirty="0" smtClean="0">
                <a:latin typeface="Arial Black" pitchFamily="34" charset="0"/>
                <a:cs typeface="Arial Narrow"/>
              </a:rPr>
              <a:t>.</a:t>
            </a:r>
            <a:endParaRPr sz="2000" dirty="0">
              <a:latin typeface="Arial Black" pitchFamily="34" charset="0"/>
              <a:cs typeface="Arial Narrow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300" dirty="0">
              <a:latin typeface="Arial Narrow"/>
              <a:cs typeface="Arial Narrow"/>
            </a:endParaRPr>
          </a:p>
          <a:p>
            <a:pPr marL="2256790">
              <a:lnSpc>
                <a:spcPct val="100000"/>
              </a:lnSpc>
            </a:pPr>
            <a:endParaRPr sz="1400" dirty="0">
              <a:latin typeface="Arial"/>
              <a:cs typeface="Arial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t="1298" b="1"/>
          <a:stretch/>
        </p:blipFill>
        <p:spPr bwMode="auto">
          <a:xfrm>
            <a:off x="165099" y="609226"/>
            <a:ext cx="3848213" cy="2499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135" y="98425"/>
            <a:ext cx="5257165" cy="46294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2800" spc="15" dirty="0" err="1" smtClean="0">
                <a:latin typeface="Arial Black" pitchFamily="34" charset="0"/>
              </a:rPr>
              <a:t>Oradan</a:t>
            </a:r>
            <a:r>
              <a:rPr lang="en-US" sz="2800" spc="15" dirty="0" smtClean="0">
                <a:latin typeface="Arial Black" pitchFamily="34" charset="0"/>
              </a:rPr>
              <a:t> </a:t>
            </a:r>
            <a:r>
              <a:rPr lang="en-US" sz="2800" spc="15" dirty="0" err="1" smtClean="0">
                <a:latin typeface="Arial Black" pitchFamily="34" charset="0"/>
              </a:rPr>
              <a:t>yana</a:t>
            </a:r>
            <a:r>
              <a:rPr lang="en-US" sz="2800" spc="15" dirty="0" smtClean="0">
                <a:latin typeface="Arial Black" pitchFamily="34" charset="0"/>
              </a:rPr>
              <a:t> </a:t>
            </a:r>
            <a:r>
              <a:rPr lang="en-US" sz="2800" spc="15" dirty="0" err="1" smtClean="0">
                <a:latin typeface="Arial Black" pitchFamily="34" charset="0"/>
              </a:rPr>
              <a:t>yetti</a:t>
            </a:r>
            <a:r>
              <a:rPr lang="en-US" sz="2800" spc="15" dirty="0" smtClean="0">
                <a:latin typeface="Arial Black" pitchFamily="34" charset="0"/>
              </a:rPr>
              <a:t> </a:t>
            </a:r>
            <a:r>
              <a:rPr lang="en-US" sz="2800" spc="15" dirty="0" err="1" smtClean="0">
                <a:latin typeface="Arial Black" pitchFamily="34" charset="0"/>
              </a:rPr>
              <a:t>yil</a:t>
            </a:r>
            <a:r>
              <a:rPr lang="en-US" sz="2800" spc="15" dirty="0" smtClean="0">
                <a:latin typeface="Arial Black" pitchFamily="34" charset="0"/>
              </a:rPr>
              <a:t> </a:t>
            </a:r>
            <a:r>
              <a:rPr lang="en-US" sz="2800" spc="15" dirty="0" err="1" smtClean="0">
                <a:latin typeface="Arial Black" pitchFamily="34" charset="0"/>
              </a:rPr>
              <a:t>o‘tdi</a:t>
            </a:r>
            <a:endParaRPr lang="en-US" sz="2800" spc="15" dirty="0">
              <a:latin typeface="Arial Black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57166" y="159367"/>
            <a:ext cx="252729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257167" y="151845"/>
            <a:ext cx="252728" cy="26225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600" b="1" spc="10" dirty="0" smtClean="0">
                <a:solidFill>
                  <a:srgbClr val="00A650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87913" y="718987"/>
            <a:ext cx="1714387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200" dirty="0" smtClean="0">
                <a:latin typeface="Arial Narrow"/>
                <a:cs typeface="Arial Narrow"/>
              </a:rPr>
              <a:t>  </a:t>
            </a:r>
            <a:endParaRPr sz="1300" dirty="0">
              <a:latin typeface="Arial Narrow"/>
              <a:cs typeface="Arial Narrow"/>
            </a:endParaRPr>
          </a:p>
          <a:p>
            <a:pPr marL="2256790">
              <a:lnSpc>
                <a:spcPct val="100000"/>
              </a:lnSpc>
            </a:pPr>
            <a:endParaRPr sz="1400" dirty="0">
              <a:latin typeface="Arial"/>
              <a:cs typeface="Arial"/>
            </a:endParaRPr>
          </a:p>
        </p:txBody>
      </p:sp>
      <p:pic>
        <p:nvPicPr>
          <p:cNvPr id="10242" name="Picture 2" descr="C:\Users\Админ\Downloads\IMG_54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44" y="1111564"/>
            <a:ext cx="198922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5796" y="631825"/>
            <a:ext cx="2233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 </a:t>
            </a:r>
            <a:r>
              <a:rPr lang="en-US" sz="2800" i="1" dirty="0" err="1" smtClean="0">
                <a:latin typeface="Arial Black" pitchFamily="34" charset="0"/>
              </a:rPr>
              <a:t>Oybarchin</a:t>
            </a:r>
            <a:endParaRPr lang="uz-Cyrl-UZ" sz="2800" i="1" dirty="0"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18871" y="714318"/>
            <a:ext cx="3429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O‘n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to‘rt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yoshni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qarshilagan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barkamol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bo‘yi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yetgan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har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yag‘rini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o‘n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besh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qarich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qiz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bo‘lgan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edi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…</a:t>
            </a:r>
            <a:endParaRPr lang="uz-Cyrl-UZ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63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46511"/>
            <a:ext cx="5257165" cy="5091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3200" spc="15" dirty="0" smtClean="0">
                <a:latin typeface="Arial Black" pitchFamily="34" charset="0"/>
              </a:rPr>
              <a:t>SURXAYIL KAMPIR</a:t>
            </a:r>
            <a:endParaRPr lang="en-US" sz="3200" spc="15" dirty="0">
              <a:latin typeface="Arial Black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57166" y="159367"/>
            <a:ext cx="252729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257167" y="151845"/>
            <a:ext cx="252728" cy="26225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600" b="1" spc="10" dirty="0" smtClean="0">
                <a:solidFill>
                  <a:srgbClr val="00A650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endParaRPr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87913" y="718987"/>
            <a:ext cx="1714387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200" dirty="0" smtClean="0">
                <a:latin typeface="Arial Narrow"/>
                <a:cs typeface="Arial Narrow"/>
              </a:rPr>
              <a:t>  </a:t>
            </a:r>
            <a:endParaRPr sz="1300" dirty="0">
              <a:latin typeface="Arial Narrow"/>
              <a:cs typeface="Arial Narrow"/>
            </a:endParaRPr>
          </a:p>
          <a:p>
            <a:pPr marL="2256790">
              <a:lnSpc>
                <a:spcPct val="100000"/>
              </a:lnSpc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18871" y="714318"/>
            <a:ext cx="3429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Toychi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viloyatinda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Qalmoq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muzofotinda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bir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o‘tkir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kampir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bor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edi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uning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yetti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o‘g‘li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bo‘lib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y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ettovi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ham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nomdor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alp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edi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.</a:t>
            </a:r>
            <a:endParaRPr lang="uz-Cyrl-UZ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 descr="C:\Users\Админ\Downloads\IMG_541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1" y="631825"/>
            <a:ext cx="201829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55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93700" y="151845"/>
            <a:ext cx="6159500" cy="32444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2000" spc="15" dirty="0" smtClean="0">
                <a:latin typeface="Arial Black" pitchFamily="34" charset="0"/>
              </a:rPr>
              <a:t>KASHAL  G‘ORIDAGI  POLVONLAR</a:t>
            </a:r>
            <a:endParaRPr lang="en-US" sz="2000" spc="15" dirty="0">
              <a:latin typeface="Arial Black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57166" y="151845"/>
            <a:ext cx="292733" cy="262251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257167" y="151845"/>
            <a:ext cx="252728" cy="26225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600" b="1" spc="10" dirty="0" smtClean="0">
                <a:solidFill>
                  <a:srgbClr val="00A650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87913" y="718987"/>
            <a:ext cx="1714387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200" dirty="0" smtClean="0">
                <a:latin typeface="Arial Narrow"/>
                <a:cs typeface="Arial Narrow"/>
              </a:rPr>
              <a:t>  </a:t>
            </a:r>
            <a:endParaRPr sz="1300" dirty="0">
              <a:latin typeface="Arial Narrow"/>
              <a:cs typeface="Arial Narrow"/>
            </a:endParaRPr>
          </a:p>
          <a:p>
            <a:pPr marL="2256790">
              <a:lnSpc>
                <a:spcPct val="100000"/>
              </a:lnSpc>
            </a:pPr>
            <a:endParaRPr sz="1400" dirty="0">
              <a:latin typeface="Arial"/>
              <a:cs typeface="Arial"/>
            </a:endParaRPr>
          </a:p>
        </p:txBody>
      </p:sp>
      <p:pic>
        <p:nvPicPr>
          <p:cNvPr id="12290" name="Picture 2" descr="C:\Users\Админ\Downloads\IMG_54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579839"/>
            <a:ext cx="1116570" cy="142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Админ\Downloads\IMG_54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95" y="1851025"/>
            <a:ext cx="1099205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Админ\Downloads\IMG_542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25"/>
          <a:stretch/>
        </p:blipFill>
        <p:spPr bwMode="auto">
          <a:xfrm>
            <a:off x="1337235" y="630329"/>
            <a:ext cx="1164665" cy="114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Админ\Downloads\IMG_542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7" t="21609" r="32001" b="12378"/>
          <a:stretch/>
        </p:blipFill>
        <p:spPr bwMode="auto">
          <a:xfrm>
            <a:off x="1820582" y="1812736"/>
            <a:ext cx="1062318" cy="135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Админ\Downloads\IMG_542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6" b="10141"/>
          <a:stretch/>
        </p:blipFill>
        <p:spPr bwMode="auto">
          <a:xfrm>
            <a:off x="2730500" y="598390"/>
            <a:ext cx="1219200" cy="155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Users\Админ\Downloads\IMG_542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" t="6042" r="10652"/>
          <a:stretch/>
        </p:blipFill>
        <p:spPr bwMode="auto">
          <a:xfrm flipH="1">
            <a:off x="3537790" y="1812736"/>
            <a:ext cx="1173910" cy="139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C:\Users\Админ\Downloads\IMG_541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2" t="529" r="32295"/>
          <a:stretch/>
        </p:blipFill>
        <p:spPr bwMode="auto">
          <a:xfrm>
            <a:off x="4539570" y="622604"/>
            <a:ext cx="1152271" cy="145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" y="1317625"/>
            <a:ext cx="1366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Ko‘kaldosh</a:t>
            </a:r>
            <a:endParaRPr lang="uz-Cyrl-UZ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2095" y="2500094"/>
            <a:ext cx="1099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err="1" smtClean="0">
                <a:solidFill>
                  <a:schemeClr val="bg1"/>
                </a:solidFill>
              </a:rPr>
              <a:t>Ko‘kaman</a:t>
            </a:r>
            <a:endParaRPr lang="uz-Cyrl-UZ" dirty="0"/>
          </a:p>
        </p:txBody>
      </p:sp>
      <p:sp>
        <p:nvSpPr>
          <p:cNvPr id="9" name="TextBox 8"/>
          <p:cNvSpPr txBox="1"/>
          <p:nvPr/>
        </p:nvSpPr>
        <p:spPr>
          <a:xfrm>
            <a:off x="1282700" y="1502291"/>
            <a:ext cx="1467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Ko‘kqashqa</a:t>
            </a:r>
            <a:endParaRPr lang="uz-Cyrl-UZ" dirty="0"/>
          </a:p>
        </p:txBody>
      </p:sp>
      <p:sp>
        <p:nvSpPr>
          <p:cNvPr id="10" name="TextBox 9"/>
          <p:cNvSpPr txBox="1"/>
          <p:nvPr/>
        </p:nvSpPr>
        <p:spPr>
          <a:xfrm>
            <a:off x="1467506" y="2893510"/>
            <a:ext cx="1567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  </a:t>
            </a:r>
            <a:r>
              <a:rPr lang="en-US" dirty="0" err="1" smtClean="0">
                <a:solidFill>
                  <a:schemeClr val="bg1"/>
                </a:solidFill>
              </a:rPr>
              <a:t>Boyqashqa</a:t>
            </a:r>
            <a:endParaRPr lang="uz-Cyrl-UZ" dirty="0"/>
          </a:p>
        </p:txBody>
      </p:sp>
      <p:sp>
        <p:nvSpPr>
          <p:cNvPr id="11" name="TextBox 10"/>
          <p:cNvSpPr txBox="1"/>
          <p:nvPr/>
        </p:nvSpPr>
        <p:spPr>
          <a:xfrm>
            <a:off x="2615453" y="534321"/>
            <a:ext cx="1427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Toyqashqa</a:t>
            </a:r>
            <a:endParaRPr lang="uz-Cyrl-UZ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09190" y="2875518"/>
            <a:ext cx="1631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  </a:t>
            </a:r>
            <a:r>
              <a:rPr lang="en-US" dirty="0" err="1" smtClean="0">
                <a:solidFill>
                  <a:schemeClr val="bg1"/>
                </a:solidFill>
              </a:rPr>
              <a:t>Qo‘shquloq</a:t>
            </a:r>
            <a:endParaRPr lang="uz-Cyrl-UZ" dirty="0"/>
          </a:p>
        </p:txBody>
      </p:sp>
      <p:sp>
        <p:nvSpPr>
          <p:cNvPr id="13" name="TextBox 12"/>
          <p:cNvSpPr txBox="1"/>
          <p:nvPr/>
        </p:nvSpPr>
        <p:spPr>
          <a:xfrm>
            <a:off x="4539569" y="2015093"/>
            <a:ext cx="1226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Qorajon</a:t>
            </a:r>
            <a:endParaRPr lang="uz-Cyrl-UZ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92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93700" y="22225"/>
            <a:ext cx="6159500" cy="5091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3200" spc="15" dirty="0" smtClean="0">
                <a:latin typeface="Arial Black" pitchFamily="34" charset="0"/>
              </a:rPr>
              <a:t>KELGANBOY</a:t>
            </a:r>
            <a:endParaRPr lang="en-US" sz="3200" spc="15" dirty="0">
              <a:latin typeface="Arial Black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57166" y="151845"/>
            <a:ext cx="292733" cy="262251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257167" y="151845"/>
            <a:ext cx="252728" cy="26225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600" b="1" spc="10" dirty="0" smtClean="0">
                <a:solidFill>
                  <a:srgbClr val="00A650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92500" y="580385"/>
            <a:ext cx="2209800" cy="27417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“Oh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tortganda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ko‘zdan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oqar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selob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yosh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Barchinoyim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latin typeface="Arial" pitchFamily="34" charset="0"/>
                <a:cs typeface="Arial" pitchFamily="34" charset="0"/>
              </a:rPr>
              <a:t>bo‘y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yetgandir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qalamqosh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Maslahat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ber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o‘n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ming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600" b="1" dirty="0" err="1">
                <a:latin typeface="Arial" pitchFamily="34" charset="0"/>
                <a:cs typeface="Arial" pitchFamily="34" charset="0"/>
              </a:rPr>
              <a:t>uyli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qarindosh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Alplar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kelsa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nima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javob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beraman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?!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Qalmoqlarga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qizim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qanday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beraman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?!” </a:t>
            </a:r>
            <a:endParaRPr sz="1600" b="1" dirty="0">
              <a:latin typeface="Arial" pitchFamily="34" charset="0"/>
              <a:cs typeface="Arial" pitchFamily="34" charset="0"/>
            </a:endParaRPr>
          </a:p>
          <a:p>
            <a:pPr marL="2256790">
              <a:lnSpc>
                <a:spcPct val="100000"/>
              </a:lnSpc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2700" y="1502291"/>
            <a:ext cx="1467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Ko‘kqashqa</a:t>
            </a:r>
            <a:endParaRPr lang="uz-Cyrl-UZ" dirty="0"/>
          </a:p>
        </p:txBody>
      </p:sp>
      <p:sp>
        <p:nvSpPr>
          <p:cNvPr id="11" name="TextBox 10"/>
          <p:cNvSpPr txBox="1"/>
          <p:nvPr/>
        </p:nvSpPr>
        <p:spPr>
          <a:xfrm>
            <a:off x="2615453" y="534321"/>
            <a:ext cx="1427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uz-Cyrl-UZ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 descr="C:\Users\Админ\Downloads\IMG_54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241425"/>
            <a:ext cx="1404005" cy="1790055"/>
          </a:xfrm>
          <a:prstGeom prst="ellipse">
            <a:avLst/>
          </a:prstGeom>
          <a:ln w="63500" cap="rnd">
            <a:solidFill>
              <a:schemeClr val="tx1">
                <a:lumMod val="50000"/>
                <a:lumOff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Овальная выноска 13"/>
          <p:cNvSpPr/>
          <p:nvPr/>
        </p:nvSpPr>
        <p:spPr>
          <a:xfrm>
            <a:off x="1290171" y="580385"/>
            <a:ext cx="2354729" cy="1310848"/>
          </a:xfrm>
          <a:prstGeom prst="wedgeEllipseCallout">
            <a:avLst>
              <a:gd name="adj1" fmla="val -62338"/>
              <a:gd name="adj2" fmla="val 62281"/>
            </a:avLst>
          </a:prstGeom>
          <a:solidFill>
            <a:schemeClr val="bg2">
              <a:lumMod val="9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Qizingni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birimizga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berasanmi</a:t>
            </a:r>
            <a:r>
              <a:rPr lang="en-U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barimizga</a:t>
            </a:r>
            <a:r>
              <a:rPr lang="en-U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berasanmi</a:t>
            </a:r>
            <a:r>
              <a:rPr lang="en-U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uz-Cyrl-UZ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uz-Cyrl-U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68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502397" y="-2365"/>
            <a:ext cx="6235700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3600" spc="15" dirty="0" err="1" smtClean="0">
                <a:latin typeface="Arial Black" pitchFamily="34" charset="0"/>
              </a:rPr>
              <a:t>O‘zbakning</a:t>
            </a:r>
            <a:r>
              <a:rPr lang="en-US" sz="3600" spc="15" dirty="0" smtClean="0">
                <a:latin typeface="Arial Black" pitchFamily="34" charset="0"/>
              </a:rPr>
              <a:t> </a:t>
            </a:r>
            <a:r>
              <a:rPr lang="en-US" sz="3600" spc="15" dirty="0" err="1" smtClean="0">
                <a:latin typeface="Arial Black" pitchFamily="34" charset="0"/>
              </a:rPr>
              <a:t>qizi</a:t>
            </a:r>
            <a:endParaRPr lang="en-US" sz="3600" spc="15" dirty="0">
              <a:latin typeface="Arial Black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57166" y="151845"/>
            <a:ext cx="292733" cy="262251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257167" y="151845"/>
            <a:ext cx="252728" cy="26225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600" b="1" spc="10" dirty="0" smtClean="0">
                <a:solidFill>
                  <a:srgbClr val="00A650"/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endParaRPr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1317625"/>
            <a:ext cx="1366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Ko‘kaldosh</a:t>
            </a:r>
            <a:endParaRPr lang="uz-Cyrl-UZ" sz="1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2700" y="1502291"/>
            <a:ext cx="1467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Ko‘kqashqa</a:t>
            </a:r>
            <a:endParaRPr lang="uz-Cyrl-UZ" dirty="0"/>
          </a:p>
        </p:txBody>
      </p:sp>
      <p:sp>
        <p:nvSpPr>
          <p:cNvPr id="11" name="TextBox 10"/>
          <p:cNvSpPr txBox="1"/>
          <p:nvPr/>
        </p:nvSpPr>
        <p:spPr>
          <a:xfrm>
            <a:off x="2615453" y="534321"/>
            <a:ext cx="1427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uz-Cyrl-UZ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 descr="C:\Users\Админ\Downloads\IMG_54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44904"/>
            <a:ext cx="3244363" cy="243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84063" y="555625"/>
            <a:ext cx="21258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Saman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otli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sarjig‘ali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bek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yigit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!</a:t>
            </a:r>
          </a:p>
          <a:p>
            <a:pPr algn="ctr"/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Olti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oyga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sizdan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muhlat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so‘rayin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…</a:t>
            </a:r>
            <a:endParaRPr lang="uz-Cyrl-UZ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82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81000" y="-2365"/>
            <a:ext cx="6235700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3600" spc="15" dirty="0" err="1" smtClean="0">
                <a:latin typeface="Arial Black" pitchFamily="34" charset="0"/>
              </a:rPr>
              <a:t>Qo‘ng‘irotga</a:t>
            </a:r>
            <a:r>
              <a:rPr lang="en-US" sz="3600" spc="15" dirty="0" smtClean="0">
                <a:latin typeface="Arial Black" pitchFamily="34" charset="0"/>
              </a:rPr>
              <a:t> </a:t>
            </a:r>
            <a:r>
              <a:rPr lang="en-US" sz="3600" spc="15" dirty="0" err="1" smtClean="0">
                <a:latin typeface="Arial Black" pitchFamily="34" charset="0"/>
              </a:rPr>
              <a:t>arza</a:t>
            </a:r>
            <a:endParaRPr lang="en-US" sz="3600" spc="15" dirty="0">
              <a:latin typeface="Arial Black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57166" y="151845"/>
            <a:ext cx="292733" cy="262251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257167" y="151845"/>
            <a:ext cx="252728" cy="26225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600" b="1" spc="10" dirty="0" smtClean="0">
                <a:solidFill>
                  <a:srgbClr val="00A650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endParaRPr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4" descr="Рисунок888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49" y="586449"/>
            <a:ext cx="3341838" cy="25146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16300" y="515680"/>
            <a:ext cx="23495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Oltoychilik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yo‘lga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keldim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qalmoqning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eliga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keldim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Zo‘r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yovning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qo‘lida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qoldim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Olti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oyga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muhlat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oldim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mendan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umidi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bo‘lsa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Alpomish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kelsin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bo‘lmasa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javobimni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bersin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”. </a:t>
            </a:r>
            <a:endParaRPr lang="uz-Cyrl-UZ" sz="1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98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ctrTitle"/>
          </p:nvPr>
        </p:nvSpPr>
        <p:spPr>
          <a:xfrm>
            <a:off x="300753" y="102424"/>
            <a:ext cx="5020548" cy="315471"/>
          </a:xfrm>
        </p:spPr>
        <p:txBody>
          <a:bodyPr>
            <a:noAutofit/>
          </a:bodyPr>
          <a:lstStyle/>
          <a:p>
            <a:r>
              <a:rPr lang="en-US" sz="2700" dirty="0" err="1" smtClean="0">
                <a:latin typeface="Arial Black" pitchFamily="34" charset="0"/>
              </a:rPr>
              <a:t>O‘n</a:t>
            </a:r>
            <a:r>
              <a:rPr lang="en-US" sz="2700" dirty="0" smtClean="0">
                <a:latin typeface="Arial Black" pitchFamily="34" charset="0"/>
              </a:rPr>
              <a:t> </a:t>
            </a:r>
            <a:r>
              <a:rPr lang="en-US" sz="2700" dirty="0" err="1" smtClean="0">
                <a:latin typeface="Arial Black" pitchFamily="34" charset="0"/>
              </a:rPr>
              <a:t>olti</a:t>
            </a:r>
            <a:r>
              <a:rPr lang="en-US" sz="2700" dirty="0" smtClean="0">
                <a:latin typeface="Arial Black" pitchFamily="34" charset="0"/>
              </a:rPr>
              <a:t> </a:t>
            </a:r>
            <a:r>
              <a:rPr lang="en-US" sz="2700" dirty="0" err="1" smtClean="0">
                <a:latin typeface="Arial Black" pitchFamily="34" charset="0"/>
              </a:rPr>
              <a:t>urug</a:t>
            </a:r>
            <a:r>
              <a:rPr lang="en-US" sz="2700" dirty="0" smtClean="0">
                <a:latin typeface="Arial Black" pitchFamily="34" charset="0"/>
              </a:rPr>
              <a:t>‘ </a:t>
            </a:r>
            <a:r>
              <a:rPr lang="en-US" sz="2700" dirty="0" err="1" smtClean="0">
                <a:latin typeface="Arial Black" pitchFamily="34" charset="0"/>
              </a:rPr>
              <a:t>qo‘ng‘irot</a:t>
            </a:r>
            <a:r>
              <a:rPr lang="en-US" sz="2700" dirty="0" smtClean="0">
                <a:latin typeface="Arial Black" pitchFamily="34" charset="0"/>
              </a:rPr>
              <a:t> </a:t>
            </a:r>
            <a:r>
              <a:rPr lang="en-US" sz="2700" dirty="0" err="1" smtClean="0">
                <a:latin typeface="Arial Black" pitchFamily="34" charset="0"/>
              </a:rPr>
              <a:t>eli</a:t>
            </a:r>
            <a:endParaRPr lang="uz-Cyrl-UZ" sz="2700" dirty="0"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83100" y="2079625"/>
            <a:ext cx="99059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2-topsiriq</a:t>
            </a:r>
            <a:endParaRPr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object 4"/>
          <p:cNvSpPr txBox="1"/>
          <p:nvPr/>
        </p:nvSpPr>
        <p:spPr>
          <a:xfrm>
            <a:off x="5245100" y="152968"/>
            <a:ext cx="224139" cy="23916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450" b="1" spc="10" dirty="0" smtClean="0">
                <a:solidFill>
                  <a:srgbClr val="00A650"/>
                </a:solidFill>
                <a:latin typeface="Arial"/>
                <a:cs typeface="Arial"/>
              </a:rPr>
              <a:t> 1</a:t>
            </a:r>
            <a:endParaRPr sz="1450" b="1" dirty="0"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7" y="708025"/>
            <a:ext cx="2089153" cy="242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10800000" flipV="1">
            <a:off x="1739899" y="1061224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DOBONBIY</a:t>
            </a:r>
            <a:endParaRPr lang="uz-Cyrl-UZ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16101" y="175148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ALPINBIY</a:t>
            </a:r>
            <a:endParaRPr lang="uz-Cyrl-UZ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0800000" flipV="1">
            <a:off x="673099" y="2080345"/>
            <a:ext cx="1295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BOYBO‘RI</a:t>
            </a:r>
            <a:endParaRPr lang="uz-Cyrl-UZ" dirty="0"/>
          </a:p>
        </p:txBody>
      </p:sp>
      <p:sp>
        <p:nvSpPr>
          <p:cNvPr id="5" name="TextBox 4"/>
          <p:cNvSpPr txBox="1"/>
          <p:nvPr/>
        </p:nvSpPr>
        <p:spPr>
          <a:xfrm>
            <a:off x="3111500" y="2120819"/>
            <a:ext cx="1752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BOYSARI</a:t>
            </a:r>
            <a:endParaRPr lang="uz-Cyrl-UZ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7" y="2415957"/>
            <a:ext cx="958847" cy="6568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225" y="2454969"/>
            <a:ext cx="939875" cy="686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502397" y="-2365"/>
            <a:ext cx="6235700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3600" spc="15" dirty="0" smtClean="0">
                <a:latin typeface="Arial Black" pitchFamily="34" charset="0"/>
              </a:rPr>
              <a:t>UYGA VAZIFA</a:t>
            </a:r>
            <a:endParaRPr lang="en-US" sz="3600" spc="15" dirty="0">
              <a:latin typeface="Arial Black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57166" y="151845"/>
            <a:ext cx="292733" cy="262251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257167" y="151845"/>
            <a:ext cx="252728" cy="26225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600" b="1" spc="10" dirty="0" smtClean="0">
                <a:solidFill>
                  <a:srgbClr val="00A650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endParaRPr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5250" y="784225"/>
            <a:ext cx="27574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" pitchFamily="34" charset="0"/>
                <a:cs typeface="Arial" pitchFamily="34" charset="0"/>
              </a:rPr>
              <a:t>Angnib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-</a:t>
            </a:r>
          </a:p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Mazgil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-</a:t>
            </a:r>
          </a:p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Birinj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-</a:t>
            </a: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Mina-</a:t>
            </a:r>
          </a:p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Juz’ya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-</a:t>
            </a:r>
          </a:p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Tabla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-</a:t>
            </a:r>
          </a:p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Lo‘k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-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58306" y="784225"/>
            <a:ext cx="15677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Norcha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-</a:t>
            </a:r>
          </a:p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Bel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-</a:t>
            </a:r>
            <a:endParaRPr lang="en-US" b="1" dirty="0">
              <a:latin typeface="Arial" pitchFamily="34" charset="0"/>
              <a:cs typeface="Arial" pitchFamily="34" charset="0"/>
            </a:endParaRPr>
          </a:p>
          <a:p>
            <a:r>
              <a:rPr lang="en-US" b="1" dirty="0" err="1">
                <a:latin typeface="Arial" pitchFamily="34" charset="0"/>
                <a:cs typeface="Arial" pitchFamily="34" charset="0"/>
              </a:rPr>
              <a:t>Qaba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-</a:t>
            </a:r>
          </a:p>
          <a:p>
            <a:r>
              <a:rPr lang="en-US" b="1" dirty="0" err="1">
                <a:latin typeface="Arial" pitchFamily="34" charset="0"/>
                <a:cs typeface="Arial" pitchFamily="34" charset="0"/>
              </a:rPr>
              <a:t>Javlik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-</a:t>
            </a:r>
          </a:p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Jiyib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-</a:t>
            </a:r>
          </a:p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Do‘g‘ilib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-</a:t>
            </a:r>
          </a:p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Burumi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-</a:t>
            </a:r>
          </a:p>
          <a:p>
            <a:endParaRPr lang="uz-Cyrl-UZ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35300" y="1241425"/>
            <a:ext cx="2020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endParaRPr lang="uz-Cyrl-U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2095" y="761901"/>
            <a:ext cx="26308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Chupronto‘y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-</a:t>
            </a:r>
          </a:p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Elatiya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-</a:t>
            </a:r>
          </a:p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Paygabet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-</a:t>
            </a:r>
          </a:p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Besohib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-</a:t>
            </a:r>
          </a:p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Ravza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-</a:t>
            </a:r>
          </a:p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Turbat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-</a:t>
            </a:r>
          </a:p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Boz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-</a:t>
            </a:r>
          </a:p>
          <a:p>
            <a:endParaRPr lang="uz-Cyrl-UZ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1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35"/>
            <a:ext cx="5760085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67816" y="222930"/>
            <a:ext cx="3553385" cy="75341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en-US" sz="4800" spc="10" dirty="0" err="1" smtClean="0">
                <a:latin typeface="Arial Black" pitchFamily="34" charset="0"/>
                <a:cs typeface="Times New Roman" pitchFamily="18" charset="0"/>
              </a:rPr>
              <a:t>Adabiyot</a:t>
            </a:r>
            <a:endParaRPr sz="4800" dirty="0"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1700" y="1165225"/>
            <a:ext cx="2362201" cy="9630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8415">
              <a:lnSpc>
                <a:spcPts val="1950"/>
              </a:lnSpc>
              <a:spcBef>
                <a:spcPts val="110"/>
              </a:spcBef>
            </a:pPr>
            <a:r>
              <a:rPr sz="2800" b="1" dirty="0" err="1">
                <a:solidFill>
                  <a:srgbClr val="2365C7"/>
                </a:solidFill>
                <a:latin typeface="Arial Black" pitchFamily="34" charset="0"/>
                <a:cs typeface="Arial" pitchFamily="34" charset="0"/>
              </a:rPr>
              <a:t>Mavzu</a:t>
            </a:r>
            <a:r>
              <a:rPr sz="2800" b="1" dirty="0" smtClean="0">
                <a:solidFill>
                  <a:srgbClr val="2365C7"/>
                </a:solidFill>
                <a:latin typeface="Arial Black" pitchFamily="34" charset="0"/>
                <a:cs typeface="Arial" pitchFamily="34" charset="0"/>
              </a:rPr>
              <a:t>:</a:t>
            </a:r>
            <a:endParaRPr lang="en-US" sz="2800" b="1" dirty="0" smtClean="0">
              <a:solidFill>
                <a:srgbClr val="2365C7"/>
              </a:solidFill>
              <a:latin typeface="Arial Black" pitchFamily="34" charset="0"/>
              <a:cs typeface="Arial" pitchFamily="34" charset="0"/>
            </a:endParaRPr>
          </a:p>
          <a:p>
            <a:pPr marL="12700">
              <a:lnSpc>
                <a:spcPts val="2730"/>
              </a:lnSpc>
            </a:pPr>
            <a:r>
              <a:rPr lang="en-US" sz="2800" b="1" spc="-5" dirty="0" smtClean="0">
                <a:solidFill>
                  <a:srgbClr val="2365C7"/>
                </a:solidFill>
                <a:latin typeface="Arial Black" pitchFamily="34" charset="0"/>
                <a:cs typeface="Arial" pitchFamily="34" charset="0"/>
              </a:rPr>
              <a:t>“</a:t>
            </a:r>
            <a:r>
              <a:rPr lang="en-US" sz="2800" b="1" spc="-5" dirty="0" err="1" smtClean="0">
                <a:solidFill>
                  <a:srgbClr val="2365C7"/>
                </a:solidFill>
                <a:latin typeface="Arial Black" pitchFamily="34" charset="0"/>
                <a:cs typeface="Arial" pitchFamily="34" charset="0"/>
              </a:rPr>
              <a:t>Alpomish</a:t>
            </a:r>
            <a:r>
              <a:rPr lang="en-US" sz="2800" b="1" spc="-5" dirty="0" smtClean="0">
                <a:solidFill>
                  <a:srgbClr val="2365C7"/>
                </a:solidFill>
                <a:latin typeface="Arial Black" pitchFamily="34" charset="0"/>
                <a:cs typeface="Arial" pitchFamily="34" charset="0"/>
              </a:rPr>
              <a:t>”</a:t>
            </a:r>
          </a:p>
          <a:p>
            <a:pPr marL="12700">
              <a:lnSpc>
                <a:spcPts val="2730"/>
              </a:lnSpc>
            </a:pPr>
            <a:r>
              <a:rPr lang="en-US" sz="2800" b="1" spc="-5" dirty="0" err="1" smtClean="0">
                <a:solidFill>
                  <a:srgbClr val="2365C7"/>
                </a:solidFill>
                <a:latin typeface="Arial Black" pitchFamily="34" charset="0"/>
                <a:cs typeface="Arial" pitchFamily="34" charset="0"/>
              </a:rPr>
              <a:t>dostoni</a:t>
            </a:r>
            <a:endParaRPr sz="2800" b="1" dirty="0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1700" y="2204509"/>
            <a:ext cx="2362201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384">
              <a:lnSpc>
                <a:spcPts val="1989"/>
              </a:lnSpc>
            </a:pPr>
            <a:r>
              <a:rPr b="1" dirty="0" err="1" smtClean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O‘qituvchi</a:t>
            </a:r>
            <a:r>
              <a:rPr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:</a:t>
            </a:r>
            <a:endParaRPr b="1" dirty="0">
              <a:latin typeface="Arial Black" pitchFamily="34" charset="0"/>
              <a:cs typeface="Times New Roman" pitchFamily="18" charset="0"/>
            </a:endParaRPr>
          </a:p>
          <a:p>
            <a:pPr marL="32384">
              <a:lnSpc>
                <a:spcPts val="1964"/>
              </a:lnSpc>
            </a:pPr>
            <a:r>
              <a:rPr lang="en-US" b="1" spc="5" dirty="0" err="1" smtClean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Raxmatova</a:t>
            </a:r>
            <a:r>
              <a:rPr lang="en-US" b="1" spc="5" dirty="0" smtClean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en-US" b="1" spc="5" dirty="0" err="1" smtClean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Nilufar</a:t>
            </a:r>
            <a:r>
              <a:rPr lang="en-US" b="1" spc="5" dirty="0" smtClean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en-US" b="1" spc="5" dirty="0" err="1" smtClean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Negmatullayevna</a:t>
            </a:r>
            <a:endParaRPr b="1" dirty="0"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7789" y="1089025"/>
            <a:ext cx="385012" cy="990600"/>
          </a:xfrm>
          <a:custGeom>
            <a:avLst/>
            <a:gdLst/>
            <a:ahLst/>
            <a:cxnLst/>
            <a:rect l="l" t="t" r="r" b="b"/>
            <a:pathLst>
              <a:path w="344170" h="740410">
                <a:moveTo>
                  <a:pt x="343828" y="0"/>
                </a:moveTo>
                <a:lnTo>
                  <a:pt x="0" y="0"/>
                </a:lnTo>
                <a:lnTo>
                  <a:pt x="0" y="740144"/>
                </a:lnTo>
                <a:lnTo>
                  <a:pt x="343828" y="740144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9524" y="2248809"/>
            <a:ext cx="353276" cy="72632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4686759" y="212868"/>
            <a:ext cx="634365" cy="634365"/>
            <a:chOff x="4686759" y="212868"/>
            <a:chExt cx="634365" cy="634365"/>
          </a:xfrm>
        </p:grpSpPr>
        <p:sp>
          <p:nvSpPr>
            <p:cNvPr id="28" name="object 28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4924206" y="249024"/>
            <a:ext cx="173355" cy="36227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lang="en-US" sz="2250" b="1" spc="10" dirty="0" smtClean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endParaRPr sz="22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870296" y="541953"/>
            <a:ext cx="269240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sinf</a:t>
            </a:r>
            <a:endParaRPr sz="13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351125" y="318378"/>
            <a:ext cx="437515" cy="419100"/>
            <a:chOff x="351125" y="318378"/>
            <a:chExt cx="437515" cy="419100"/>
          </a:xfrm>
        </p:grpSpPr>
        <p:sp>
          <p:nvSpPr>
            <p:cNvPr id="33" name="object 33"/>
            <p:cNvSpPr/>
            <p:nvPr/>
          </p:nvSpPr>
          <p:spPr>
            <a:xfrm>
              <a:off x="351125" y="354807"/>
              <a:ext cx="127505" cy="19126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05955" y="318378"/>
              <a:ext cx="127504" cy="2276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60783" y="391239"/>
              <a:ext cx="127505" cy="15482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69524" y="573389"/>
              <a:ext cx="245902" cy="1639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9" t="10852" r="16259" b="24287"/>
          <a:stretch/>
        </p:blipFill>
        <p:spPr bwMode="auto">
          <a:xfrm>
            <a:off x="3539067" y="1625188"/>
            <a:ext cx="2057400" cy="1474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158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699" y="1698625"/>
            <a:ext cx="914400" cy="14320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99" y="1774825"/>
            <a:ext cx="1219200" cy="152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7900" y="0"/>
            <a:ext cx="5257800" cy="479425"/>
          </a:xfrm>
        </p:spPr>
        <p:txBody>
          <a:bodyPr/>
          <a:lstStyle/>
          <a:p>
            <a:r>
              <a:rPr lang="en-US" sz="3600" dirty="0" smtClean="0">
                <a:latin typeface="Arial Black" panose="020B0A04020102020204" pitchFamily="34" charset="0"/>
              </a:rPr>
              <a:t>ESGA OLING!</a:t>
            </a:r>
            <a:endParaRPr lang="ru-RU" sz="3600" dirty="0">
              <a:latin typeface="Arial Black" panose="020B0A040201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9700" y="555625"/>
            <a:ext cx="4724400" cy="2651224"/>
          </a:xfrm>
        </p:spPr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600" b="1" dirty="0" err="1" smtClean="0"/>
              <a:t>Almoq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alplariningBarchinga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xaridor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bo‘lib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Boysarining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uyiga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borishlari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o‘zlarini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tutishlarida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ularning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qanday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jihatlari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namoyon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bo‘ladi</a:t>
            </a:r>
            <a:r>
              <a:rPr lang="en-US" sz="1600" b="1" dirty="0" smtClean="0"/>
              <a:t>?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600" b="1" dirty="0" smtClean="0"/>
              <a:t>“…</a:t>
            </a:r>
            <a:r>
              <a:rPr lang="en-US" sz="1600" b="1" dirty="0" err="1" smtClean="0"/>
              <a:t>Barchinoyni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o‘z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tengiga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qo‘shmasam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Mahshar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kuni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Barchin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qo‘li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yoqamda”degan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ota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holatini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qanday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izohlaysiz</a:t>
            </a:r>
            <a:r>
              <a:rPr lang="en-US" sz="1600" b="1" dirty="0" smtClean="0"/>
              <a:t>?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800" b="1" dirty="0" smtClean="0"/>
              <a:t>“</a:t>
            </a:r>
            <a:r>
              <a:rPr lang="en-US" sz="1800" b="1" dirty="0" err="1" smtClean="0"/>
              <a:t>Mening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qizim</a:t>
            </a:r>
            <a:r>
              <a:rPr lang="en-US" sz="1800" b="1" dirty="0" err="1"/>
              <a:t>-</a:t>
            </a:r>
            <a:r>
              <a:rPr lang="en-US" sz="1800" b="1" dirty="0" err="1" smtClean="0"/>
              <a:t>sening</a:t>
            </a:r>
            <a:r>
              <a:rPr lang="en-US" sz="1800" b="1" dirty="0" smtClean="0"/>
              <a:t> singling, </a:t>
            </a:r>
            <a:r>
              <a:rPr lang="en-US" sz="1800" b="1" dirty="0" err="1" smtClean="0"/>
              <a:t>nomardlar”so‘zlaridan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nimani</a:t>
            </a:r>
            <a:r>
              <a:rPr lang="en-US" sz="1800" b="1" dirty="0" smtClean="0"/>
              <a:t>  </a:t>
            </a:r>
            <a:r>
              <a:rPr lang="en-US" sz="1800" b="1" dirty="0" err="1" smtClean="0"/>
              <a:t>tushundingiz</a:t>
            </a:r>
            <a:r>
              <a:rPr lang="en-US" sz="1800" b="1" dirty="0" smtClean="0"/>
              <a:t>?</a:t>
            </a: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257878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7900" y="22225"/>
            <a:ext cx="5257800" cy="479425"/>
          </a:xfrm>
        </p:spPr>
        <p:txBody>
          <a:bodyPr/>
          <a:lstStyle/>
          <a:p>
            <a:r>
              <a:rPr lang="en-US" sz="3600" dirty="0" smtClean="0">
                <a:latin typeface="Arial Black" panose="020B0A04020102020204" pitchFamily="34" charset="0"/>
              </a:rPr>
              <a:t>ESGA OLING!</a:t>
            </a:r>
            <a:endParaRPr lang="ru-RU" sz="3600" dirty="0">
              <a:latin typeface="Arial Black" panose="020B0A040201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9701" y="555626"/>
            <a:ext cx="4724400" cy="2444592"/>
          </a:xfrm>
        </p:spPr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600" b="1" dirty="0" smtClean="0"/>
              <a:t> </a:t>
            </a:r>
            <a:r>
              <a:rPr lang="en-US" sz="1800" b="1" dirty="0" err="1" smtClean="0"/>
              <a:t>Yartiboyning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maslahatiga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munosabatingiz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qanday?Asar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boshidagi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maslahatlari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bilan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solishtiring</a:t>
            </a:r>
            <a:r>
              <a:rPr lang="en-US" sz="1800" b="1" dirty="0" smtClean="0"/>
              <a:t>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800" b="1" dirty="0" smtClean="0"/>
              <a:t>“</a:t>
            </a:r>
            <a:r>
              <a:rPr lang="en-US" sz="1800" b="1" dirty="0" err="1" smtClean="0"/>
              <a:t>Ko‘p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yig‘lama</a:t>
            </a:r>
            <a:r>
              <a:rPr lang="en-US" sz="1800" b="1" dirty="0" smtClean="0"/>
              <a:t>, </a:t>
            </a:r>
            <a:r>
              <a:rPr lang="en-US" sz="1800" b="1" dirty="0" err="1" smtClean="0"/>
              <a:t>jonim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otam</a:t>
            </a:r>
            <a:r>
              <a:rPr lang="en-US" sz="1800" b="1" dirty="0" smtClean="0"/>
              <a:t>, </a:t>
            </a:r>
            <a:r>
              <a:rPr lang="en-US" sz="1800" b="1" dirty="0" err="1" smtClean="0"/>
              <a:t>darveshim,Eshitmagin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qarindoshlar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so‘zini</a:t>
            </a:r>
            <a:r>
              <a:rPr lang="en-US" sz="1800" b="1" dirty="0" smtClean="0"/>
              <a:t>, </a:t>
            </a:r>
            <a:r>
              <a:rPr lang="en-US" sz="1800" b="1" dirty="0" err="1" smtClean="0"/>
              <a:t>Qarindoshlar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bera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qolsin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qizini</a:t>
            </a:r>
            <a:r>
              <a:rPr lang="en-US" sz="1800" b="1" dirty="0" smtClean="0"/>
              <a:t>!”</a:t>
            </a:r>
            <a:r>
              <a:rPr lang="en-US" sz="1800" b="1" dirty="0" err="1" smtClean="0"/>
              <a:t>so‘zlari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Barchinoy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tabiatining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qaysi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jihatlarini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bildiradi</a:t>
            </a:r>
            <a:r>
              <a:rPr lang="en-US" sz="1800" b="1" dirty="0" smtClean="0"/>
              <a:t>?</a:t>
            </a:r>
            <a:endParaRPr lang="ru-RU" sz="1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0699" y="1393825"/>
            <a:ext cx="1339202" cy="17748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411" y="1402798"/>
            <a:ext cx="1527777" cy="190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6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241300" y="22224"/>
            <a:ext cx="5974602" cy="5091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3200" spc="15" dirty="0" smtClean="0">
                <a:latin typeface="Arial Black" pitchFamily="34" charset="0"/>
              </a:rPr>
              <a:t>CHECHAMNING</a:t>
            </a:r>
            <a:r>
              <a:rPr lang="en-US" sz="3200" i="1" spc="15" dirty="0" smtClean="0">
                <a:latin typeface="Arial Black" pitchFamily="34" charset="0"/>
              </a:rPr>
              <a:t> </a:t>
            </a:r>
            <a:r>
              <a:rPr lang="en-US" sz="3200" spc="15" dirty="0" smtClean="0">
                <a:latin typeface="Arial Black" pitchFamily="34" charset="0"/>
              </a:rPr>
              <a:t>XATI</a:t>
            </a:r>
            <a:endParaRPr lang="en-US" sz="3200" spc="15" dirty="0">
              <a:latin typeface="Arial Black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57166" y="151845"/>
            <a:ext cx="292733" cy="262251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257167" y="151845"/>
            <a:ext cx="252728" cy="26225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600" b="1" spc="10" dirty="0" smtClean="0">
                <a:solidFill>
                  <a:srgbClr val="00A65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5700" y="531338"/>
            <a:ext cx="33401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Qaldirg‘och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kanizlari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bilan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sandiqni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ochib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ko‘rayotib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edi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bir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xat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chiqdi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Tunovgi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o‘n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chopar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bul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xatni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olib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kelgan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otam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sandiqqa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solib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qo‘ygan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ekan.Akama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eltaylik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…” </a:t>
            </a:r>
            <a:endParaRPr lang="uz-Cyrl-UZ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61" b="95039" l="3256" r="966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29427"/>
            <a:ext cx="2519254" cy="247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09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502397" y="-2365"/>
            <a:ext cx="6235700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3600" spc="15" dirty="0" smtClean="0">
                <a:latin typeface="Arial Black" pitchFamily="34" charset="0"/>
              </a:rPr>
              <a:t>NARMODA</a:t>
            </a:r>
            <a:endParaRPr lang="en-US" sz="3600" spc="15" dirty="0">
              <a:latin typeface="Arial Black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57166" y="151845"/>
            <a:ext cx="292733" cy="262251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257167" y="151845"/>
            <a:ext cx="252728" cy="26225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600" b="1" spc="10" dirty="0">
                <a:solidFill>
                  <a:srgbClr val="00A6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spc="10" dirty="0" smtClean="0">
                <a:solidFill>
                  <a:srgbClr val="00A65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92500" y="446804"/>
            <a:ext cx="22733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“…Aka,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senga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aytadigan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arzim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bor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Talash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bo‘pti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biyning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qizi-zulfakdor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Mard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yigitning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yori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talash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bo‘lami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Er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yigitning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yorin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qalmoq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olami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?..</a:t>
            </a:r>
          </a:p>
          <a:p>
            <a:pPr algn="ctr"/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Narmoda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ishini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bunda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qilmagin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…” </a:t>
            </a:r>
            <a:endParaRPr lang="uz-Cyrl-UZ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7" y="568304"/>
            <a:ext cx="3457693" cy="246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0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502397" y="-2365"/>
            <a:ext cx="6235700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3600" spc="15" dirty="0" smtClean="0">
                <a:latin typeface="Arial Black" pitchFamily="34" charset="0"/>
              </a:rPr>
              <a:t>YILQICHI</a:t>
            </a:r>
            <a:r>
              <a:rPr lang="en-US" sz="3600" i="1" spc="15" dirty="0" smtClean="0">
                <a:latin typeface="Arial Black" pitchFamily="34" charset="0"/>
              </a:rPr>
              <a:t>  </a:t>
            </a:r>
            <a:r>
              <a:rPr lang="en-US" sz="3600" spc="15" dirty="0" smtClean="0">
                <a:latin typeface="Arial Black" pitchFamily="34" charset="0"/>
              </a:rPr>
              <a:t>QULTOY</a:t>
            </a:r>
            <a:endParaRPr lang="en-US" sz="3600" spc="15" dirty="0">
              <a:latin typeface="Arial Black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57166" y="151845"/>
            <a:ext cx="292733" cy="262251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257167" y="151845"/>
            <a:ext cx="252728" cy="26225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600" b="1" spc="10" dirty="0">
                <a:solidFill>
                  <a:srgbClr val="00A6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spc="10" dirty="0" smtClean="0">
                <a:solidFill>
                  <a:srgbClr val="00A65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92500" y="446804"/>
            <a:ext cx="22733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Boybo‘riningQultoy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degan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yilqichi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quli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bor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edi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. “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Zahar”chol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edi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Shoh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o‘g‘li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Alpomishni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qalmoq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yurtiga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yuborgisi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kelmay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ot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bermaslikni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Qultoyga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tayinlab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qo‘yadi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.</a:t>
            </a:r>
            <a:endParaRPr lang="uz-Cyrl-UZ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63" y="631825"/>
            <a:ext cx="3060069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00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502397" y="-2365"/>
            <a:ext cx="6235700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3600" spc="15" dirty="0" smtClean="0">
                <a:latin typeface="Arial Black" pitchFamily="34" charset="0"/>
              </a:rPr>
              <a:t>CHIPOR  OT</a:t>
            </a:r>
            <a:endParaRPr lang="en-US" sz="3600" spc="15" dirty="0">
              <a:latin typeface="Arial Black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57166" y="151845"/>
            <a:ext cx="292733" cy="262251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257167" y="151845"/>
            <a:ext cx="252728" cy="26225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600" b="1" spc="10" dirty="0">
                <a:solidFill>
                  <a:srgbClr val="00A6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spc="10" dirty="0" smtClean="0">
                <a:solidFill>
                  <a:srgbClr val="00A65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06700" y="591880"/>
            <a:ext cx="29591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Hakimbekning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sirtmog‘i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yollari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eshilgan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ipakday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bir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chipor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otning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bo‘yniga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tushdi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Xafa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bo‘lma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bu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oting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balki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tulpor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yomon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dema.Bul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oting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nazarkardadir.Buni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mingan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odam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ko‘p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yerlarni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ko‘radi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maqsadini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Haqdan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topib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qoladi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”</a:t>
            </a:r>
            <a:endParaRPr lang="uz-Cyrl-UZ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686499"/>
            <a:ext cx="2667000" cy="234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87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502397" y="-2365"/>
            <a:ext cx="6235700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3600" i="1" spc="15" dirty="0" smtClean="0">
                <a:latin typeface="Arial Black" pitchFamily="34" charset="0"/>
              </a:rPr>
              <a:t>EMIKDOSH  DUOSI</a:t>
            </a:r>
            <a:endParaRPr lang="en-US" sz="3600" i="1" spc="15" dirty="0">
              <a:latin typeface="Arial Black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57166" y="151845"/>
            <a:ext cx="292733" cy="262251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257167" y="151845"/>
            <a:ext cx="252728" cy="26225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600" b="1" spc="10" dirty="0">
                <a:solidFill>
                  <a:srgbClr val="00A65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endParaRPr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5900" y="479425"/>
            <a:ext cx="5549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Qayda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borsang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Shohimardon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yor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bo‘lsin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O‘n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ikki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imom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chilton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jilovdor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bo‘lsin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."</a:t>
            </a:r>
            <a:endParaRPr lang="uz-Cyrl-UZ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279" y="1112519"/>
            <a:ext cx="2343503" cy="16224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" y="1098686"/>
            <a:ext cx="2717800" cy="16500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1321" y="2734944"/>
            <a:ext cx="5580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imom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Chilton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65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502397" y="-2365"/>
            <a:ext cx="6235700" cy="44755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2800" spc="15" dirty="0" smtClean="0">
                <a:latin typeface="Arial Black" pitchFamily="34" charset="0"/>
              </a:rPr>
              <a:t>ALPOMISHNING</a:t>
            </a:r>
            <a:r>
              <a:rPr lang="en-US" sz="2800" i="1" spc="15" dirty="0" smtClean="0">
                <a:latin typeface="Arial Black" pitchFamily="34" charset="0"/>
              </a:rPr>
              <a:t>  </a:t>
            </a:r>
            <a:r>
              <a:rPr lang="en-US" sz="2800" spc="15" dirty="0" smtClean="0">
                <a:latin typeface="Arial Black" pitchFamily="34" charset="0"/>
              </a:rPr>
              <a:t>TUSHI</a:t>
            </a:r>
            <a:endParaRPr lang="en-US" sz="2800" spc="15" dirty="0">
              <a:latin typeface="Arial Black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57166" y="151845"/>
            <a:ext cx="292733" cy="262251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257167" y="151845"/>
            <a:ext cx="252728" cy="26225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600" b="1" spc="10" dirty="0">
                <a:solidFill>
                  <a:srgbClr val="00A6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spc="10" dirty="0" smtClean="0">
                <a:solidFill>
                  <a:srgbClr val="00A65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5900" y="555625"/>
            <a:ext cx="42671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Adashgan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ummatim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shafqatdoringman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Tanib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qolgin:rasul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payg‘ammaringman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Ummatlarni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mudom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yo‘lga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solurman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G‘am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yema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ummatim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, -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dedi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payg‘ambar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…Senga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taqdir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qildi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Barchin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zulfakdor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…”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0" y="599403"/>
            <a:ext cx="1676280" cy="12516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721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2700" y="46511"/>
            <a:ext cx="5417829" cy="5091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3200" spc="15" dirty="0" smtClean="0">
                <a:latin typeface="Arial Black" pitchFamily="34" charset="0"/>
                <a:cs typeface="Times New Roman" pitchFamily="18" charset="0"/>
              </a:rPr>
              <a:t>SUNNAT (XATNA) TO‘Y</a:t>
            </a:r>
            <a:r>
              <a:rPr lang="en-US" sz="3200" spc="15" dirty="0" smtClean="0">
                <a:latin typeface="Times New Roman" pitchFamily="18" charset="0"/>
                <a:cs typeface="Times New Roman" pitchFamily="18" charset="0"/>
              </a:rPr>
              <a:t>     </a:t>
            </a:r>
            <a:endParaRPr sz="3200" spc="15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73371" y="159367"/>
            <a:ext cx="252729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441966" y="152968"/>
            <a:ext cx="184134" cy="23916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b="1" spc="10" dirty="0">
                <a:solidFill>
                  <a:srgbClr val="00A650"/>
                </a:solidFill>
                <a:latin typeface="Arial"/>
                <a:cs typeface="Arial"/>
              </a:rPr>
              <a:t>2</a:t>
            </a:r>
            <a:endParaRPr sz="1450" b="1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1700" y="2232025"/>
            <a:ext cx="1099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uz-Cyrl-U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1" t="6601" r="4566" b="11062"/>
          <a:stretch/>
        </p:blipFill>
        <p:spPr bwMode="auto">
          <a:xfrm>
            <a:off x="181969" y="1165225"/>
            <a:ext cx="2472331" cy="1959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0" t="15889" r="11587" b="23061"/>
          <a:stretch/>
        </p:blipFill>
        <p:spPr bwMode="auto">
          <a:xfrm>
            <a:off x="2806700" y="1165225"/>
            <a:ext cx="2819400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1969" y="285731"/>
            <a:ext cx="49869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</a:p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Biylarning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ko‘nglini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xushlamadi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otini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ushlamadi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ustiga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libos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tashlamadi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… 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93701" y="98425"/>
            <a:ext cx="6127003" cy="44755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2800" spc="15" dirty="0" smtClean="0">
                <a:latin typeface="Arial Black" pitchFamily="34" charset="0"/>
              </a:rPr>
              <a:t>BARCHINOYNING  TUSHI</a:t>
            </a:r>
            <a:endParaRPr lang="en-US" sz="2800" spc="15" dirty="0">
              <a:latin typeface="Arial Black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57166" y="151845"/>
            <a:ext cx="292733" cy="262251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257167" y="151845"/>
            <a:ext cx="252728" cy="26225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600" b="1" spc="10" dirty="0">
                <a:solidFill>
                  <a:srgbClr val="00A650"/>
                </a:solidFill>
                <a:latin typeface="Times New Roman" pitchFamily="18" charset="0"/>
                <a:cs typeface="Times New Roman" pitchFamily="18" charset="0"/>
              </a:rPr>
              <a:t> 7</a:t>
            </a:r>
            <a:endParaRPr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685701"/>
            <a:ext cx="4178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Qibla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betdan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oy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tug‘ib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kelsalar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Oy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emasdir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Rasul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payg‘ambar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Oy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girdida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to‘rtta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yorug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yulduz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Yulduz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emas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to‘rt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choriyor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muqarrar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yuzini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tutib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ketsa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ajdahor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Mag‘ribdan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Mashriqqa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kulli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eranllar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…”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369" y="631825"/>
            <a:ext cx="1676280" cy="12516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9657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93701" y="98425"/>
            <a:ext cx="6127003" cy="44755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2800" spc="15" dirty="0" smtClean="0">
                <a:latin typeface="Arial Black" pitchFamily="34" charset="0"/>
              </a:rPr>
              <a:t>QORAJONNING  TUSHI</a:t>
            </a:r>
            <a:endParaRPr lang="en-US" sz="2800" spc="15" dirty="0">
              <a:latin typeface="Arial Black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57166" y="151845"/>
            <a:ext cx="292733" cy="262251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257167" y="151845"/>
            <a:ext cx="252728" cy="26225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600" b="1" spc="10" dirty="0">
                <a:solidFill>
                  <a:srgbClr val="00A650"/>
                </a:solidFill>
                <a:latin typeface="Times New Roman" pitchFamily="18" charset="0"/>
                <a:cs typeface="Times New Roman" pitchFamily="18" charset="0"/>
              </a:rPr>
              <a:t> 8</a:t>
            </a:r>
            <a:endParaRPr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1" y="479425"/>
            <a:ext cx="43306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G‘alati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tush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ko‘rgan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Qorajon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nomoz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vaqti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o‘rnidan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kalima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aytib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turdi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-La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ilaha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illallah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…”</a:t>
            </a: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Oshpichoq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qalampir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Qorajon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tentak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bo‘p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qopti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”,-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dedi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to‘qson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alp.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914" y="599403"/>
            <a:ext cx="1604735" cy="11982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560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241300" y="151845"/>
            <a:ext cx="5498465" cy="32444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2000" spc="15" dirty="0" smtClean="0">
                <a:latin typeface="Arial Black" pitchFamily="34" charset="0"/>
              </a:rPr>
              <a:t>MURODTEPADAGI UCHRASHUV</a:t>
            </a:r>
            <a:endParaRPr lang="en-US" sz="2000" spc="15" dirty="0">
              <a:latin typeface="Arial Black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57166" y="151845"/>
            <a:ext cx="292733" cy="262251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257167" y="151845"/>
            <a:ext cx="292732" cy="26225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600" b="1" spc="10" dirty="0">
                <a:solidFill>
                  <a:srgbClr val="00A650"/>
                </a:solidFill>
                <a:latin typeface="Times New Roman" pitchFamily="18" charset="0"/>
                <a:cs typeface="Times New Roman" pitchFamily="18" charset="0"/>
              </a:rPr>
              <a:t> 9</a:t>
            </a:r>
            <a:endParaRPr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2700" y="476293"/>
            <a:ext cx="379729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epaning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boshida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Yusuf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tal’atli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Rustam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sifatli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chovkar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otli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birov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yonboshlab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yotibdi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. “Bu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bizning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qalmoqning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odami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emas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yigitlar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podsholikda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bolar.Rasul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payg‘ambar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tushimda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musulmon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qilib,meni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do‘st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qilgan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Alpomish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degan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komilbachcha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shul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631825"/>
            <a:ext cx="2018087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65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241300" y="151845"/>
            <a:ext cx="5498465" cy="3860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2400" spc="15" dirty="0" smtClean="0">
                <a:latin typeface="Arial Black" pitchFamily="34" charset="0"/>
              </a:rPr>
              <a:t>XABAR BER BEKBACHCHA</a:t>
            </a:r>
            <a:endParaRPr lang="en-US" sz="2400" spc="15" dirty="0">
              <a:latin typeface="Arial Black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57166" y="151845"/>
            <a:ext cx="292733" cy="262251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257167" y="151845"/>
            <a:ext cx="292732" cy="26225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600" b="1" spc="10" dirty="0">
                <a:solidFill>
                  <a:srgbClr val="00A6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spc="10" dirty="0" smtClean="0">
                <a:solidFill>
                  <a:srgbClr val="00A65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84" r="99805">
                        <a14:foregroundMark x1="2539" y1="96866" x2="3320" y2="448"/>
                        <a14:foregroundMark x1="3516" y1="15522" x2="98535" y2="12836"/>
                        <a14:foregroundMark x1="82715" y1="13433" x2="99805" y2="40597"/>
                        <a14:foregroundMark x1="95996" y1="49403" x2="77734" y2="98507"/>
                        <a14:foregroundMark x1="58398" y1="70746" x2="60059" y2="99104"/>
                        <a14:foregroundMark x1="45801" y1="74030" x2="46387" y2="90448"/>
                        <a14:foregroundMark x1="29004" y1="71343" x2="18066" y2="96269"/>
                        <a14:foregroundMark x1="11523" y1="83731" x2="15137" y2="96866"/>
                        <a14:foregroundMark x1="9473" y1="97164" x2="3711" y2="98806"/>
                        <a14:foregroundMark x1="81250" y1="92537" x2="98926" y2="92239"/>
                        <a14:foregroundMark x1="82715" y1="97910" x2="89063" y2="97910"/>
                        <a14:foregroundMark x1="89258" y1="99104" x2="98926" y2="97910"/>
                        <a14:backgroundMark x1="82715" y1="95821" x2="97266" y2="95522"/>
                        <a14:backgroundMark x1="82129" y1="95224" x2="94531" y2="96119"/>
                        <a14:backgroundMark x1="82129" y1="95522" x2="98730" y2="96119"/>
                        <a14:backgroundMark x1="81738" y1="97164" x2="96777" y2="96567"/>
                        <a14:backgroundMark x1="82324" y1="94478" x2="97656" y2="938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500">
            <a:off x="2530761" y="837161"/>
            <a:ext cx="3103070" cy="2369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" y="476293"/>
            <a:ext cx="38734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Tangqa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taylab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Olatovni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jaylagan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Kambag‘ali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qirq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gala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haydagan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Moyaning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yo‘qchisi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nori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bo‘laman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Asli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Boysin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deydi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mening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yurtimdi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Laqabim-Alpomish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Otim-Hakimdi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38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241300" y="151845"/>
            <a:ext cx="5498465" cy="32444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2000" spc="15" dirty="0" smtClean="0">
                <a:latin typeface="Arial Black" pitchFamily="34" charset="0"/>
              </a:rPr>
              <a:t>KO‘RISHISH</a:t>
            </a:r>
            <a:endParaRPr lang="en-US" sz="2000" spc="15" dirty="0">
              <a:latin typeface="Arial Black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57166" y="151845"/>
            <a:ext cx="292733" cy="262251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257167" y="151845"/>
            <a:ext cx="292732" cy="26225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600" b="1" spc="10" dirty="0">
                <a:solidFill>
                  <a:srgbClr val="00A6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spc="10" dirty="0" smtClean="0">
                <a:solidFill>
                  <a:srgbClr val="00A65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endParaRPr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" y="476293"/>
            <a:ext cx="379729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epaning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boshida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Yusuf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tal’atli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Rustam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sifatli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chovkar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otli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birov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yonboshlab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yotibdi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. “Bu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bizning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qalmoqning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odami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emas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yigitlar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podsholikda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bolar.Rasul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payg‘ambar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tushimda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musulmon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qilib,meni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do‘st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qilgan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Alpomish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degan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komilbachcha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shul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38" b="75207" l="9412" r="83235">
                        <a14:foregroundMark x1="47353" y1="14050" x2="47353" y2="14050"/>
                        <a14:foregroundMark x1="47353" y1="14050" x2="47353" y2="14050"/>
                        <a14:foregroundMark x1="47353" y1="14050" x2="47353" y2="14050"/>
                        <a14:foregroundMark x1="44118" y1="9917" x2="44118" y2="9917"/>
                        <a14:foregroundMark x1="41765" y1="14050" x2="41765" y2="14050"/>
                        <a14:foregroundMark x1="41765" y1="14050" x2="41765" y2="14050"/>
                        <a14:foregroundMark x1="41765" y1="14050" x2="17647" y2="33471"/>
                        <a14:foregroundMark x1="17647" y1="33471" x2="17647" y2="54132"/>
                        <a14:foregroundMark x1="13235" y1="61570" x2="13235" y2="61570"/>
                        <a14:foregroundMark x1="48235" y1="16116" x2="71176" y2="15289"/>
                        <a14:foregroundMark x1="72059" y1="16529" x2="79412" y2="37603"/>
                        <a14:foregroundMark x1="79706" y1="38017" x2="72059" y2="685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78"/>
          <a:stretch/>
        </p:blipFill>
        <p:spPr>
          <a:xfrm>
            <a:off x="3140346" y="631825"/>
            <a:ext cx="2625454" cy="259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70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241300" y="151845"/>
            <a:ext cx="5498465" cy="32444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2000" i="1" spc="15" dirty="0" smtClean="0">
                <a:latin typeface="Arial Black" pitchFamily="34" charset="0"/>
              </a:rPr>
              <a:t>TO‘RT </a:t>
            </a:r>
            <a:r>
              <a:rPr lang="en-US" sz="2000" i="1" spc="15" dirty="0" smtClean="0">
                <a:latin typeface="Arial Black" pitchFamily="34" charset="0"/>
              </a:rPr>
              <a:t>  </a:t>
            </a:r>
            <a:r>
              <a:rPr lang="en-US" sz="2000" spc="15" dirty="0" smtClean="0">
                <a:latin typeface="Arial Black" pitchFamily="34" charset="0"/>
              </a:rPr>
              <a:t>SHART</a:t>
            </a:r>
            <a:endParaRPr lang="en-US" sz="2000" spc="15" dirty="0">
              <a:latin typeface="Arial Black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57166" y="151845"/>
            <a:ext cx="292733" cy="262251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257167" y="151845"/>
            <a:ext cx="292732" cy="26225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600" b="1" spc="10" dirty="0">
                <a:solidFill>
                  <a:srgbClr val="00A6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spc="10" dirty="0" smtClean="0">
                <a:solidFill>
                  <a:srgbClr val="00A65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6328" y="731873"/>
            <a:ext cx="48007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Boboxondan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poyga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o‘zdirsa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ildam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boybachchaga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tegaman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Yoy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tortisshulhsa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yoyi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sinmay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qolganga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Men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tegaman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yoyandoz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polvonga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Ming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qadamdan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tanga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pulni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urganga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Men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tegaman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shul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qirag‘ay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merganga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</a:p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Kurash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to‘qson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alpni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yiqqanga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Men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tegaman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nor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kallali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polvonga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65" b="52899" l="27000" r="98667">
                        <a14:foregroundMark x1="31000" y1="18841" x2="34667" y2="32850"/>
                        <a14:foregroundMark x1="46000" y1="19324" x2="52833" y2="21256"/>
                        <a14:foregroundMark x1="52833" y1="21256" x2="52833" y2="21256"/>
                        <a14:foregroundMark x1="45833" y1="37440" x2="57333" y2="36232"/>
                        <a14:foregroundMark x1="50500" y1="28502" x2="45667" y2="16425"/>
                        <a14:foregroundMark x1="55500" y1="21256" x2="55500" y2="21256"/>
                        <a14:foregroundMark x1="49500" y1="15700" x2="49500" y2="15700"/>
                        <a14:foregroundMark x1="49500" y1="15700" x2="49500" y2="15700"/>
                        <a14:foregroundMark x1="48667" y1="15942" x2="48667" y2="15942"/>
                        <a14:foregroundMark x1="47333" y1="17874" x2="47333" y2="17874"/>
                        <a14:foregroundMark x1="47333" y1="17874" x2="47333" y2="17874"/>
                        <a14:foregroundMark x1="47333" y1="17874" x2="45667" y2="19324"/>
                        <a14:foregroundMark x1="53333" y1="24396" x2="45000" y2="33816"/>
                        <a14:foregroundMark x1="45333" y1="36232" x2="55500" y2="37440"/>
                        <a14:foregroundMark x1="80500" y1="12802" x2="80500" y2="12802"/>
                        <a14:foregroundMark x1="80500" y1="12802" x2="80500" y2="6522"/>
                        <a14:foregroundMark x1="80667" y1="12560" x2="81000" y2="15942"/>
                        <a14:foregroundMark x1="82667" y1="16908" x2="83167" y2="21739"/>
                        <a14:foregroundMark x1="56000" y1="28502" x2="56000" y2="28502"/>
                        <a14:foregroundMark x1="56000" y1="28502" x2="57833" y2="24638"/>
                        <a14:foregroundMark x1="53833" y1="18116" x2="49167" y2="12077"/>
                        <a14:foregroundMark x1="54333" y1="15217" x2="50000" y2="31884"/>
                        <a14:foregroundMark x1="53667" y1="25362" x2="52500" y2="30193"/>
                        <a14:foregroundMark x1="49167" y1="33092" x2="45667" y2="36232"/>
                        <a14:foregroundMark x1="32333" y1="13768" x2="32333" y2="13768"/>
                        <a14:foregroundMark x1="33333" y1="15942" x2="33333" y2="15942"/>
                        <a14:foregroundMark x1="35667" y1="16184" x2="35667" y2="16184"/>
                        <a14:foregroundMark x1="35167" y1="13768" x2="35167" y2="13768"/>
                        <a14:foregroundMark x1="54333" y1="15942" x2="54333" y2="15942"/>
                        <a14:foregroundMark x1="50500" y1="12560" x2="50500" y2="12560"/>
                        <a14:foregroundMark x1="46000" y1="14251" x2="46000" y2="14251"/>
                        <a14:foregroundMark x1="46500" y1="14493" x2="46500" y2="14493"/>
                        <a14:foregroundMark x1="45000" y1="20531" x2="45000" y2="20531"/>
                        <a14:foregroundMark x1="57833" y1="23671" x2="57833" y2="23671"/>
                        <a14:foregroundMark x1="47167" y1="26087" x2="47167" y2="26087"/>
                        <a14:foregroundMark x1="53333" y1="24879" x2="53333" y2="24879"/>
                        <a14:foregroundMark x1="52167" y1="13527" x2="52167" y2="13527"/>
                        <a14:foregroundMark x1="49000" y1="13768" x2="49000" y2="13768"/>
                        <a14:foregroundMark x1="47333" y1="13285" x2="47333" y2="13285"/>
                        <a14:foregroundMark x1="45000" y1="16908" x2="45000" y2="16908"/>
                        <a14:foregroundMark x1="87667" y1="10870" x2="87667" y2="10870"/>
                        <a14:foregroundMark x1="89667" y1="12802" x2="89667" y2="12802"/>
                        <a14:foregroundMark x1="70333" y1="14493" x2="70333" y2="14493"/>
                        <a14:foregroundMark x1="72000" y1="14251" x2="72000" y2="142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65" t="-16541" r="40455" b="46871"/>
          <a:stretch/>
        </p:blipFill>
        <p:spPr>
          <a:xfrm>
            <a:off x="280453" y="794070"/>
            <a:ext cx="697447" cy="12338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65" b="52899" l="27000" r="98667">
                        <a14:foregroundMark x1="31000" y1="18841" x2="34667" y2="32850"/>
                        <a14:foregroundMark x1="46000" y1="19324" x2="52833" y2="21256"/>
                        <a14:foregroundMark x1="52833" y1="21256" x2="52833" y2="21256"/>
                        <a14:foregroundMark x1="45833" y1="37440" x2="57333" y2="36232"/>
                        <a14:foregroundMark x1="50500" y1="28502" x2="45667" y2="16425"/>
                        <a14:foregroundMark x1="55500" y1="21256" x2="55500" y2="21256"/>
                        <a14:foregroundMark x1="49500" y1="15700" x2="49500" y2="15700"/>
                        <a14:foregroundMark x1="49500" y1="15700" x2="49500" y2="15700"/>
                        <a14:foregroundMark x1="48667" y1="15942" x2="48667" y2="15942"/>
                        <a14:foregroundMark x1="47333" y1="17874" x2="47333" y2="17874"/>
                        <a14:foregroundMark x1="47333" y1="17874" x2="47333" y2="17874"/>
                        <a14:foregroundMark x1="47333" y1="17874" x2="45667" y2="19324"/>
                        <a14:foregroundMark x1="53333" y1="24396" x2="45000" y2="33816"/>
                        <a14:foregroundMark x1="45333" y1="36232" x2="55500" y2="37440"/>
                        <a14:foregroundMark x1="80500" y1="12802" x2="80500" y2="12802"/>
                        <a14:foregroundMark x1="80500" y1="12802" x2="80500" y2="6522"/>
                        <a14:foregroundMark x1="80667" y1="12560" x2="81000" y2="15942"/>
                        <a14:foregroundMark x1="82667" y1="16908" x2="83167" y2="21739"/>
                        <a14:foregroundMark x1="56000" y1="28502" x2="56000" y2="28502"/>
                        <a14:foregroundMark x1="56000" y1="28502" x2="57833" y2="24638"/>
                        <a14:foregroundMark x1="53833" y1="18116" x2="49167" y2="12077"/>
                        <a14:foregroundMark x1="54333" y1="15217" x2="50000" y2="31884"/>
                        <a14:foregroundMark x1="53667" y1="25362" x2="52500" y2="30193"/>
                        <a14:foregroundMark x1="49167" y1="33092" x2="45667" y2="36232"/>
                        <a14:foregroundMark x1="32333" y1="13768" x2="32333" y2="13768"/>
                        <a14:foregroundMark x1="33333" y1="15942" x2="33333" y2="15942"/>
                        <a14:foregroundMark x1="35667" y1="16184" x2="35667" y2="16184"/>
                        <a14:foregroundMark x1="35167" y1="13768" x2="35167" y2="13768"/>
                        <a14:foregroundMark x1="54333" y1="15942" x2="54333" y2="15942"/>
                        <a14:foregroundMark x1="50500" y1="12560" x2="50500" y2="12560"/>
                        <a14:foregroundMark x1="46000" y1="14251" x2="46000" y2="14251"/>
                        <a14:foregroundMark x1="46500" y1="14493" x2="46500" y2="14493"/>
                        <a14:foregroundMark x1="45000" y1="20531" x2="45000" y2="20531"/>
                        <a14:foregroundMark x1="57833" y1="23671" x2="57833" y2="23671"/>
                        <a14:foregroundMark x1="47167" y1="26087" x2="47167" y2="26087"/>
                        <a14:foregroundMark x1="53333" y1="24879" x2="53333" y2="24879"/>
                        <a14:foregroundMark x1="52167" y1="13527" x2="52167" y2="13527"/>
                        <a14:foregroundMark x1="49000" y1="13768" x2="49000" y2="13768"/>
                        <a14:foregroundMark x1="47333" y1="13285" x2="47333" y2="13285"/>
                        <a14:foregroundMark x1="45000" y1="16908" x2="45000" y2="16908"/>
                        <a14:foregroundMark x1="87667" y1="10870" x2="87667" y2="10870"/>
                        <a14:foregroundMark x1="89667" y1="12802" x2="89667" y2="12802"/>
                        <a14:foregroundMark x1="70333" y1="14493" x2="70333" y2="14493"/>
                        <a14:foregroundMark x1="72000" y1="14251" x2="72000" y2="142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78" r="60308" b="50632"/>
          <a:stretch/>
        </p:blipFill>
        <p:spPr>
          <a:xfrm>
            <a:off x="279546" y="409249"/>
            <a:ext cx="495567" cy="10039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65" b="52899" l="27000" r="98667">
                        <a14:foregroundMark x1="31000" y1="18841" x2="34667" y2="32850"/>
                        <a14:foregroundMark x1="46000" y1="19324" x2="52833" y2="21256"/>
                        <a14:foregroundMark x1="52833" y1="21256" x2="52833" y2="21256"/>
                        <a14:foregroundMark x1="45833" y1="37440" x2="57333" y2="36232"/>
                        <a14:foregroundMark x1="50500" y1="28502" x2="45667" y2="16425"/>
                        <a14:foregroundMark x1="55500" y1="21256" x2="55500" y2="21256"/>
                        <a14:foregroundMark x1="49500" y1="15700" x2="49500" y2="15700"/>
                        <a14:foregroundMark x1="49500" y1="15700" x2="49500" y2="15700"/>
                        <a14:foregroundMark x1="48667" y1="15942" x2="48667" y2="15942"/>
                        <a14:foregroundMark x1="47333" y1="17874" x2="47333" y2="17874"/>
                        <a14:foregroundMark x1="47333" y1="17874" x2="47333" y2="17874"/>
                        <a14:foregroundMark x1="47333" y1="17874" x2="45667" y2="19324"/>
                        <a14:foregroundMark x1="53333" y1="24396" x2="45000" y2="33816"/>
                        <a14:foregroundMark x1="45333" y1="36232" x2="55500" y2="37440"/>
                        <a14:foregroundMark x1="80500" y1="12802" x2="80500" y2="12802"/>
                        <a14:foregroundMark x1="80500" y1="12802" x2="80500" y2="6522"/>
                        <a14:foregroundMark x1="80667" y1="12560" x2="81000" y2="15942"/>
                        <a14:foregroundMark x1="82667" y1="16908" x2="83167" y2="21739"/>
                        <a14:foregroundMark x1="56000" y1="28502" x2="56000" y2="28502"/>
                        <a14:foregroundMark x1="56000" y1="28502" x2="57833" y2="24638"/>
                        <a14:foregroundMark x1="53833" y1="18116" x2="49167" y2="12077"/>
                        <a14:foregroundMark x1="54333" y1="15217" x2="50000" y2="31884"/>
                        <a14:foregroundMark x1="53667" y1="25362" x2="52500" y2="30193"/>
                        <a14:foregroundMark x1="49167" y1="33092" x2="45667" y2="36232"/>
                        <a14:foregroundMark x1="32333" y1="13768" x2="32333" y2="13768"/>
                        <a14:foregroundMark x1="33333" y1="15942" x2="33333" y2="15942"/>
                        <a14:foregroundMark x1="35667" y1="16184" x2="35667" y2="16184"/>
                        <a14:foregroundMark x1="35167" y1="13768" x2="35167" y2="13768"/>
                        <a14:foregroundMark x1="54333" y1="15942" x2="54333" y2="15942"/>
                        <a14:foregroundMark x1="50500" y1="12560" x2="50500" y2="12560"/>
                        <a14:foregroundMark x1="46000" y1="14251" x2="46000" y2="14251"/>
                        <a14:foregroundMark x1="46500" y1="14493" x2="46500" y2="14493"/>
                        <a14:foregroundMark x1="45000" y1="20531" x2="45000" y2="20531"/>
                        <a14:foregroundMark x1="57833" y1="23671" x2="57833" y2="23671"/>
                        <a14:foregroundMark x1="47167" y1="26087" x2="47167" y2="26087"/>
                        <a14:foregroundMark x1="53333" y1="24879" x2="53333" y2="24879"/>
                        <a14:foregroundMark x1="52167" y1="13527" x2="52167" y2="13527"/>
                        <a14:foregroundMark x1="49000" y1="13768" x2="49000" y2="13768"/>
                        <a14:foregroundMark x1="47333" y1="13285" x2="47333" y2="13285"/>
                        <a14:foregroundMark x1="45000" y1="16908" x2="45000" y2="16908"/>
                        <a14:foregroundMark x1="87667" y1="10870" x2="87667" y2="10870"/>
                        <a14:foregroundMark x1="89667" y1="12802" x2="89667" y2="12802"/>
                        <a14:foregroundMark x1="70333" y1="14493" x2="70333" y2="14493"/>
                        <a14:foregroundMark x1="72000" y1="14251" x2="72000" y2="14251"/>
                        <a14:backgroundMark x1="71000" y1="19082" x2="71000" y2="19082"/>
                        <a14:backgroundMark x1="78333" y1="20048" x2="78333" y2="20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104" t="2450" r="-1" b="47438"/>
          <a:stretch/>
        </p:blipFill>
        <p:spPr>
          <a:xfrm>
            <a:off x="272930" y="2345740"/>
            <a:ext cx="793785" cy="8677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65" b="52899" l="27000" r="98667">
                        <a14:foregroundMark x1="31000" y1="18841" x2="34667" y2="32850"/>
                        <a14:foregroundMark x1="46000" y1="19324" x2="52833" y2="21256"/>
                        <a14:foregroundMark x1="52833" y1="21256" x2="52833" y2="21256"/>
                        <a14:foregroundMark x1="45833" y1="37440" x2="57333" y2="36232"/>
                        <a14:foregroundMark x1="50500" y1="28502" x2="45667" y2="16425"/>
                        <a14:foregroundMark x1="55500" y1="21256" x2="55500" y2="21256"/>
                        <a14:foregroundMark x1="49500" y1="15700" x2="49500" y2="15700"/>
                        <a14:foregroundMark x1="49500" y1="15700" x2="49500" y2="15700"/>
                        <a14:foregroundMark x1="48667" y1="15942" x2="48667" y2="15942"/>
                        <a14:foregroundMark x1="47333" y1="17874" x2="47333" y2="17874"/>
                        <a14:foregroundMark x1="47333" y1="17874" x2="47333" y2="17874"/>
                        <a14:foregroundMark x1="47333" y1="17874" x2="45667" y2="19324"/>
                        <a14:foregroundMark x1="53333" y1="24396" x2="45000" y2="33816"/>
                        <a14:foregroundMark x1="45333" y1="36232" x2="55500" y2="37440"/>
                        <a14:foregroundMark x1="80500" y1="12802" x2="80500" y2="12802"/>
                        <a14:foregroundMark x1="80500" y1="12802" x2="80500" y2="6522"/>
                        <a14:foregroundMark x1="80667" y1="12560" x2="81000" y2="15942"/>
                        <a14:foregroundMark x1="82667" y1="16908" x2="83167" y2="21739"/>
                        <a14:foregroundMark x1="56000" y1="28502" x2="56000" y2="28502"/>
                        <a14:foregroundMark x1="56000" y1="28502" x2="57833" y2="24638"/>
                        <a14:foregroundMark x1="53833" y1="18116" x2="49167" y2="12077"/>
                        <a14:foregroundMark x1="54333" y1="15217" x2="50000" y2="31884"/>
                        <a14:foregroundMark x1="53667" y1="25362" x2="52500" y2="30193"/>
                        <a14:foregroundMark x1="49167" y1="33092" x2="45667" y2="36232"/>
                        <a14:foregroundMark x1="32333" y1="13768" x2="32333" y2="13768"/>
                        <a14:foregroundMark x1="33333" y1="15942" x2="33333" y2="15942"/>
                        <a14:foregroundMark x1="35667" y1="16184" x2="35667" y2="16184"/>
                        <a14:foregroundMark x1="35167" y1="13768" x2="35167" y2="13768"/>
                        <a14:foregroundMark x1="54333" y1="15942" x2="54333" y2="15942"/>
                        <a14:foregroundMark x1="50500" y1="12560" x2="50500" y2="12560"/>
                        <a14:foregroundMark x1="46000" y1="14251" x2="46000" y2="14251"/>
                        <a14:foregroundMark x1="46500" y1="14493" x2="46500" y2="14493"/>
                        <a14:foregroundMark x1="45000" y1="20531" x2="45000" y2="20531"/>
                        <a14:foregroundMark x1="57833" y1="23671" x2="57833" y2="23671"/>
                        <a14:foregroundMark x1="47167" y1="26087" x2="47167" y2="26087"/>
                        <a14:foregroundMark x1="53333" y1="24879" x2="53333" y2="24879"/>
                        <a14:foregroundMark x1="52167" y1="13527" x2="52167" y2="13527"/>
                        <a14:foregroundMark x1="49000" y1="13768" x2="49000" y2="13768"/>
                        <a14:foregroundMark x1="47333" y1="13285" x2="47333" y2="13285"/>
                        <a14:foregroundMark x1="45000" y1="16908" x2="45000" y2="16908"/>
                        <a14:foregroundMark x1="87667" y1="10870" x2="87667" y2="10870"/>
                        <a14:foregroundMark x1="89667" y1="12802" x2="89667" y2="12802"/>
                        <a14:foregroundMark x1="70333" y1="14493" x2="70333" y2="14493"/>
                        <a14:foregroundMark x1="72000" y1="14251" x2="72000" y2="14251"/>
                        <a14:backgroundMark x1="79500" y1="15942" x2="79500" y2="15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93" t="-4082" r="20260" b="47846"/>
          <a:stretch/>
        </p:blipFill>
        <p:spPr>
          <a:xfrm>
            <a:off x="361745" y="1632261"/>
            <a:ext cx="684583" cy="95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7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241300" y="151845"/>
            <a:ext cx="5498465" cy="32444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2000" spc="15" dirty="0">
                <a:latin typeface="Arial Black" pitchFamily="34" charset="0"/>
              </a:rPr>
              <a:t>	</a:t>
            </a:r>
            <a:r>
              <a:rPr lang="en-US" sz="2000" spc="15" dirty="0" smtClean="0">
                <a:latin typeface="Arial Black" pitchFamily="34" charset="0"/>
              </a:rPr>
              <a:t> KO‘SA   SINCHI</a:t>
            </a:r>
            <a:endParaRPr lang="en-US" sz="2000" spc="15" dirty="0">
              <a:latin typeface="Arial Black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57166" y="151845"/>
            <a:ext cx="292733" cy="262251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257167" y="151845"/>
            <a:ext cx="292732" cy="26225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600" b="1" spc="10" dirty="0">
                <a:solidFill>
                  <a:srgbClr val="00A6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spc="10" dirty="0" smtClean="0">
                <a:solidFill>
                  <a:srgbClr val="00A650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43344" y="555625"/>
            <a:ext cx="31113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ag‘risining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ustidan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qulog‘ining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o‘rtasigacha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96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qarich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ayil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tortuvi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63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qarich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chiqdi.Burnidan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naycha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qo‘yib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qarab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ko‘rdikim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qo‘ltig‘ida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4,5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(gaz-75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qanoti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taklam-buklam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708025"/>
            <a:ext cx="2603644" cy="201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5900" y="2841625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O‘zbakning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oti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zo‘r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ekan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90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241299" y="59191"/>
            <a:ext cx="5498465" cy="44755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2000" i="1" spc="15" dirty="0">
                <a:latin typeface="Arial Black" pitchFamily="34" charset="0"/>
              </a:rPr>
              <a:t>	</a:t>
            </a:r>
            <a:r>
              <a:rPr lang="en-US" sz="2000" i="1" spc="15" dirty="0" smtClean="0">
                <a:latin typeface="Arial Black" pitchFamily="34" charset="0"/>
              </a:rPr>
              <a:t> </a:t>
            </a:r>
            <a:r>
              <a:rPr lang="en-US" sz="2800" spc="15" dirty="0" smtClean="0">
                <a:latin typeface="Arial Black" pitchFamily="34" charset="0"/>
              </a:rPr>
              <a:t>UYGA    VAZIFA</a:t>
            </a:r>
            <a:endParaRPr lang="en-US" sz="2800" spc="15" dirty="0">
              <a:latin typeface="Arial Black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57166" y="151845"/>
            <a:ext cx="292733" cy="262251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257167" y="151845"/>
            <a:ext cx="292732" cy="26225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600" b="1" spc="10" dirty="0">
                <a:solidFill>
                  <a:srgbClr val="00A6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spc="10" dirty="0" smtClean="0">
                <a:solidFill>
                  <a:srgbClr val="00A650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endParaRPr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9700" y="631825"/>
            <a:ext cx="2667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habgir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tortish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-                    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Shobir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Narmoda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Qayqi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Shamiyon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qaytarib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Poyim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Bog‘onog‘i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Zinkiyib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87700" y="631825"/>
            <a:ext cx="2438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Nimish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Qo‘riqi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Yo‘lli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Kulli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eranlar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Chuyda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Suqsur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Tangqa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taylab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Gala-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z-Cyrl-UZ" dirty="0"/>
          </a:p>
        </p:txBody>
      </p:sp>
    </p:spTree>
    <p:extLst>
      <p:ext uri="{BB962C8B-B14F-4D97-AF65-F5344CB8AC3E}">
        <p14:creationId xmlns:p14="http://schemas.microsoft.com/office/powerpoint/2010/main" val="201253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88900" y="78410"/>
            <a:ext cx="5854700" cy="100155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85750" indent="-285750"/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SHOHIMARDON PIR RAVZASI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b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2000" spc="15" dirty="0" smtClean="0">
                <a:latin typeface="Times New Roman" pitchFamily="18" charset="0"/>
                <a:cs typeface="Times New Roman" pitchFamily="18" charset="0"/>
              </a:rPr>
              <a:t>     </a:t>
            </a:r>
            <a:endParaRPr sz="2400" spc="15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57166" y="159367"/>
            <a:ext cx="252729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25761" y="152968"/>
            <a:ext cx="129539" cy="23916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450" b="1" spc="10" dirty="0">
                <a:solidFill>
                  <a:srgbClr val="00A650"/>
                </a:solidFill>
                <a:latin typeface="Arial"/>
                <a:cs typeface="Arial"/>
              </a:rPr>
              <a:t>3</a:t>
            </a:r>
            <a:endParaRPr sz="1450" b="1" dirty="0">
              <a:latin typeface="Arial"/>
              <a:cs typeface="Arial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576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z-Cyrl-UZ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118646"/>
            <a:ext cx="704039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95813" algn="l"/>
              </a:tabLst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Franklin Gothic Book" pitchFamily="34" charset="0"/>
                <a:cs typeface="Times New Roman" pitchFamily="18" charset="0"/>
              </a:rPr>
              <a:t>         </a:t>
            </a:r>
            <a:endParaRPr kumimoji="0" lang="uz-Cyrl-UZ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95813" algn="l"/>
              </a:tabLst>
            </a:pPr>
            <a:endParaRPr kumimoji="0" lang="uz-Cyrl-U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3100" y="1876654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uz-Cyrl-U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26" y="555625"/>
            <a:ext cx="2680374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721100" y="1089025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uz-Cyrl-UZ" dirty="0"/>
          </a:p>
        </p:txBody>
      </p:sp>
      <p:sp>
        <p:nvSpPr>
          <p:cNvPr id="11" name="TextBox 10"/>
          <p:cNvSpPr txBox="1"/>
          <p:nvPr/>
        </p:nvSpPr>
        <p:spPr>
          <a:xfrm>
            <a:off x="2790266" y="512703"/>
            <a:ext cx="29755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Shohimardon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atamasining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kelib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chiqishi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mardlar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shohi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4-xalifa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hazrati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Ali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bilan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bog‘liq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Rivoyatlarga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ko‘ra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hazrati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Alining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qabri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to‘rt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tomoni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tog‘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bilan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o‘ralgan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ikki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daryo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tutashgan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joyda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emish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Dunyoda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bunday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joylar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ko‘p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Hazrati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Alining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qabri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Iroqning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Kufa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shahrida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uz-Cyrl-UZ" dirty="0"/>
          </a:p>
        </p:txBody>
      </p:sp>
    </p:spTree>
    <p:extLst>
      <p:ext uri="{BB962C8B-B14F-4D97-AF65-F5344CB8AC3E}">
        <p14:creationId xmlns:p14="http://schemas.microsoft.com/office/powerpoint/2010/main" val="167927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65100" y="174625"/>
            <a:ext cx="5791199" cy="292388"/>
          </a:xfrm>
        </p:spPr>
        <p:txBody>
          <a:bodyPr/>
          <a:lstStyle/>
          <a:p>
            <a:r>
              <a:rPr lang="en-US" sz="1900" dirty="0" smtClean="0">
                <a:latin typeface="Arial Black" pitchFamily="34" charset="0"/>
                <a:cs typeface="Arial" pitchFamily="34" charset="0"/>
              </a:rPr>
              <a:t>   </a:t>
            </a:r>
            <a:r>
              <a:rPr lang="en-US" sz="1900" i="1" dirty="0" smtClean="0">
                <a:latin typeface="Arial Black" pitchFamily="34" charset="0"/>
                <a:cs typeface="Arial" pitchFamily="34" charset="0"/>
              </a:rPr>
              <a:t>QIRQ KUN O‘TGACH… BESHIKKERTTI</a:t>
            </a:r>
            <a:endParaRPr lang="ru-RU" sz="1900" i="1" dirty="0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92300" y="555625"/>
            <a:ext cx="3657600" cy="384721"/>
          </a:xfrm>
        </p:spPr>
        <p:txBody>
          <a:bodyPr/>
          <a:lstStyle/>
          <a:p>
            <a:r>
              <a:rPr lang="en-US" sz="2500" dirty="0" smtClean="0">
                <a:solidFill>
                  <a:srgbClr val="0070C0"/>
                </a:solidFill>
                <a:latin typeface="Monotype Corsiva" pitchFamily="66" charset="0"/>
              </a:rPr>
              <a:t> </a:t>
            </a:r>
            <a:endParaRPr lang="ru-RU" sz="2500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5" name="object 7"/>
          <p:cNvSpPr txBox="1"/>
          <p:nvPr/>
        </p:nvSpPr>
        <p:spPr>
          <a:xfrm>
            <a:off x="5278529" y="181044"/>
            <a:ext cx="271371" cy="23916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450" b="1" spc="1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sz="145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дмин\Downloads\IMG_543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198" r="988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6" y="356625"/>
            <a:ext cx="1378904" cy="198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5" b="89503" l="1587" r="976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725977"/>
            <a:ext cx="1372083" cy="191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Админ\Downloads\IMG_54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700" y="631825"/>
            <a:ext cx="206248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10" b="66602" l="6901" r="77865">
                        <a14:foregroundMark x1="38802" y1="59375" x2="38802" y2="59375"/>
                        <a14:foregroundMark x1="36719" y1="59082" x2="36719" y2="59082"/>
                        <a14:foregroundMark x1="40104" y1="60059" x2="40104" y2="60059"/>
                        <a14:foregroundMark x1="43034" y1="60693" x2="43034" y2="60693"/>
                        <a14:foregroundMark x1="46354" y1="60693" x2="46354" y2="60693"/>
                        <a14:foregroundMark x1="49740" y1="59717" x2="49740" y2="59717"/>
                        <a14:foregroundMark x1="51823" y1="59717" x2="51823" y2="59717"/>
                        <a14:foregroundMark x1="53971" y1="59717" x2="53971" y2="59717"/>
                        <a14:foregroundMark x1="56901" y1="60693" x2="56901" y2="60693"/>
                        <a14:foregroundMark x1="59375" y1="58740" x2="59375" y2="58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9" t="10157" r="27241" b="35307"/>
          <a:stretch/>
        </p:blipFill>
        <p:spPr bwMode="auto">
          <a:xfrm rot="19433004">
            <a:off x="188681" y="1957003"/>
            <a:ext cx="1008423" cy="1153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81850" y="2298510"/>
            <a:ext cx="19542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Hakimbek</a:t>
            </a: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Qaldirg‘och</a:t>
            </a: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endParaRPr lang="uz-Cyrl-UZ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273300" y="627219"/>
            <a:ext cx="152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Qalandar</a:t>
            </a: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Chaqaloq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-</a:t>
            </a:r>
          </a:p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larga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ism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berdi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:</a:t>
            </a:r>
            <a:endParaRPr lang="uz-Cyrl-UZ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21100" y="268922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Oybarchin</a:t>
            </a:r>
            <a:endParaRPr lang="uz-Cyrl-UZ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19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65100" y="0"/>
            <a:ext cx="5334000" cy="167866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85750" indent="-285750"/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	   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Yetti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yildan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so‘ng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</a:b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	</a:t>
            </a:r>
            <a:b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</a:br>
            <a:r>
              <a:rPr lang="en-US" sz="2400" spc="15" dirty="0" smtClean="0">
                <a:latin typeface="Arial Black" pitchFamily="34" charset="0"/>
                <a:cs typeface="Times New Roman" pitchFamily="18" charset="0"/>
              </a:rPr>
              <a:t>     11    1111oo04i </a:t>
            </a:r>
            <a:r>
              <a:rPr lang="en-US" sz="2400" spc="15" dirty="0" err="1" smtClean="0">
                <a:latin typeface="Arial Black" pitchFamily="34" charset="0"/>
                <a:cs typeface="Times New Roman" pitchFamily="18" charset="0"/>
              </a:rPr>
              <a:t>cOPUJKLN</a:t>
            </a:r>
            <a:endParaRPr sz="2800" spc="15" dirty="0"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57166" y="159367"/>
            <a:ext cx="252729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25761" y="152968"/>
            <a:ext cx="129539" cy="23916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450" b="1" spc="10" dirty="0">
                <a:solidFill>
                  <a:srgbClr val="00A650"/>
                </a:solidFill>
                <a:latin typeface="Arial"/>
                <a:cs typeface="Arial"/>
              </a:rPr>
              <a:t>5</a:t>
            </a:r>
            <a:endParaRPr sz="1450" b="1" dirty="0">
              <a:latin typeface="Arial"/>
              <a:cs typeface="Arial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576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z-Cyrl-UZ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457200"/>
            <a:ext cx="5765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95813" algn="l"/>
              </a:tabLst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Franklin Gothic Book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95813" algn="l"/>
              </a:tabLst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Franklin Gothic Book" pitchFamily="34" charset="0"/>
                <a:cs typeface="Times New Roman" pitchFamily="18" charset="0"/>
              </a:rPr>
              <a:t>         </a:t>
            </a:r>
            <a:endParaRPr kumimoji="0" lang="uz-Cyrl-UZ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95813" algn="l"/>
              </a:tabLst>
            </a:pPr>
            <a:endParaRPr kumimoji="0" lang="uz-Cyrl-U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3100" y="1876654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uz-Cyrl-UZ" dirty="0"/>
          </a:p>
        </p:txBody>
      </p:sp>
      <p:sp>
        <p:nvSpPr>
          <p:cNvPr id="12" name="TextBox 11"/>
          <p:cNvSpPr txBox="1"/>
          <p:nvPr/>
        </p:nvSpPr>
        <p:spPr>
          <a:xfrm>
            <a:off x="-12700" y="327026"/>
            <a:ext cx="5943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smtClean="0">
                <a:latin typeface="Monotype Corsiva" pitchFamily="66" charset="0"/>
              </a:rPr>
              <a:t>                              </a:t>
            </a:r>
          </a:p>
          <a:p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Bolalarni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maktabdan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chiqarib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olishdi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…</a:t>
            </a:r>
            <a:endParaRPr lang="uz-Cyrl-UZ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000" l="50875" r="98625">
                        <a14:foregroundMark x1="62375" y1="4167" x2="62375" y2="4167"/>
                        <a14:foregroundMark x1="64000" y1="3833" x2="64875" y2="3833"/>
                        <a14:foregroundMark x1="64875" y1="3833" x2="64875" y2="3833"/>
                        <a14:foregroundMark x1="65500" y1="4500" x2="66000" y2="5167"/>
                        <a14:foregroundMark x1="66375" y1="5833" x2="67125" y2="6833"/>
                        <a14:foregroundMark x1="71000" y1="10000" x2="71000" y2="10000"/>
                        <a14:foregroundMark x1="54500" y1="73500" x2="53125" y2="78500"/>
                        <a14:foregroundMark x1="53500" y1="72833" x2="52875" y2="73833"/>
                        <a14:foregroundMark x1="53125" y1="71500" x2="52125" y2="74000"/>
                        <a14:foregroundMark x1="52375" y1="71500" x2="52000" y2="72500"/>
                        <a14:foregroundMark x1="52000" y1="70500" x2="51875" y2="71333"/>
                        <a14:foregroundMark x1="51875" y1="69833" x2="51875" y2="71833"/>
                        <a14:foregroundMark x1="52125" y1="73833" x2="52000" y2="75333"/>
                        <a14:foregroundMark x1="52000" y1="75833" x2="52875" y2="76000"/>
                        <a14:foregroundMark x1="64000" y1="65333" x2="64000" y2="65333"/>
                        <a14:foregroundMark x1="73625" y1="2833" x2="73625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677" r="167" b="5999"/>
          <a:stretch/>
        </p:blipFill>
        <p:spPr bwMode="auto">
          <a:xfrm>
            <a:off x="139700" y="1035040"/>
            <a:ext cx="1524000" cy="2159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58900" y="1127245"/>
            <a:ext cx="13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Sipohlik</a:t>
            </a: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ilmi</a:t>
            </a:r>
            <a:endParaRPr lang="uz-Cyrl-UZ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630" y="1035040"/>
            <a:ext cx="2994470" cy="1395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41033" y="2393609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Chorvadorlik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ilmi</a:t>
            </a:r>
            <a:endParaRPr lang="uz-Cyrl-UZ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4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77289"/>
            <a:ext cx="5390530" cy="47833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  <a:tabLst>
                <a:tab pos="1689100" algn="l"/>
              </a:tabLst>
            </a:pPr>
            <a:r>
              <a:rPr lang="en-US" sz="3000" spc="15" dirty="0" smtClean="0">
                <a:latin typeface="Arial Black" pitchFamily="34" charset="0"/>
                <a:cs typeface="Times New Roman" pitchFamily="18" charset="0"/>
              </a:rPr>
              <a:t>TO‘QSON ALPNING BIRI</a:t>
            </a:r>
            <a:endParaRPr lang="en-US" sz="3000" spc="15" dirty="0"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2882900" y="631825"/>
            <a:ext cx="2743200" cy="276999"/>
          </a:xfrm>
        </p:spPr>
        <p:txBody>
          <a:bodyPr/>
          <a:lstStyle/>
          <a:p>
            <a:pPr algn="l"/>
            <a:r>
              <a:rPr lang="en-US" sz="1800" spc="15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57166" y="159367"/>
            <a:ext cx="252729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25761" y="151845"/>
            <a:ext cx="129539" cy="26225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sz="1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1" y="631825"/>
            <a:ext cx="2514600" cy="242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54301" y="631825"/>
            <a:ext cx="30479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7 Yoshida </a:t>
            </a:r>
            <a:r>
              <a:rPr lang="en-US" dirty="0" err="1"/>
              <a:t>H</a:t>
            </a:r>
            <a:r>
              <a:rPr lang="en-US" dirty="0" err="1" smtClean="0"/>
              <a:t>akimbek</a:t>
            </a:r>
            <a:r>
              <a:rPr lang="en-US" dirty="0" smtClean="0"/>
              <a:t> </a:t>
            </a:r>
            <a:r>
              <a:rPr lang="en-US" dirty="0" err="1" smtClean="0"/>
              <a:t>bobosidan</a:t>
            </a:r>
            <a:r>
              <a:rPr lang="en-US" dirty="0" smtClean="0"/>
              <a:t> </a:t>
            </a:r>
            <a:r>
              <a:rPr lang="en-US" dirty="0" err="1" smtClean="0"/>
              <a:t>qolgan</a:t>
            </a:r>
            <a:r>
              <a:rPr lang="en-US" dirty="0" smtClean="0"/>
              <a:t> 14botmon   ( 20,16-40,95kg)</a:t>
            </a:r>
          </a:p>
          <a:p>
            <a:r>
              <a:rPr lang="en-US" dirty="0" err="1" smtClean="0"/>
              <a:t>Birnjdan</a:t>
            </a:r>
            <a:r>
              <a:rPr lang="en-US" dirty="0" smtClean="0"/>
              <a:t> (</a:t>
            </a:r>
            <a:r>
              <a:rPr lang="en-US" dirty="0" err="1" smtClean="0"/>
              <a:t>bronza</a:t>
            </a:r>
            <a:r>
              <a:rPr lang="en-US" dirty="0" smtClean="0"/>
              <a:t>) </a:t>
            </a:r>
            <a:r>
              <a:rPr lang="en-US" dirty="0" err="1" smtClean="0"/>
              <a:t>bo‘lgan</a:t>
            </a:r>
            <a:r>
              <a:rPr lang="en-US" dirty="0" smtClean="0"/>
              <a:t> </a:t>
            </a:r>
            <a:r>
              <a:rPr lang="en-US" dirty="0" err="1" smtClean="0"/>
              <a:t>parli</a:t>
            </a:r>
            <a:r>
              <a:rPr lang="en-US" dirty="0" smtClean="0"/>
              <a:t> </a:t>
            </a:r>
            <a:r>
              <a:rPr lang="en-US" dirty="0" err="1"/>
              <a:t>y</a:t>
            </a:r>
            <a:r>
              <a:rPr lang="en-US" dirty="0" err="1" smtClean="0"/>
              <a:t>oyni</a:t>
            </a:r>
            <a:r>
              <a:rPr lang="en-US" dirty="0" smtClean="0"/>
              <a:t> </a:t>
            </a:r>
            <a:r>
              <a:rPr lang="en-US" dirty="0" err="1" smtClean="0"/>
              <a:t>ko‘tarib</a:t>
            </a:r>
            <a:r>
              <a:rPr lang="en-US" dirty="0" smtClean="0"/>
              <a:t> </a:t>
            </a:r>
            <a:r>
              <a:rPr lang="en-US" dirty="0" err="1" smtClean="0"/>
              <a:t>otdi</a:t>
            </a:r>
            <a:r>
              <a:rPr lang="en-US" dirty="0" smtClean="0"/>
              <a:t>. </a:t>
            </a:r>
            <a:r>
              <a:rPr lang="en-US" dirty="0" err="1" smtClean="0"/>
              <a:t>Asqar</a:t>
            </a:r>
            <a:r>
              <a:rPr lang="en-US" dirty="0" smtClean="0"/>
              <a:t> </a:t>
            </a:r>
            <a:r>
              <a:rPr lang="en-US" dirty="0" err="1" smtClean="0"/>
              <a:t>tog‘ining</a:t>
            </a:r>
            <a:r>
              <a:rPr lang="en-US" dirty="0" smtClean="0"/>
              <a:t> </a:t>
            </a:r>
            <a:r>
              <a:rPr lang="en-US" dirty="0" err="1" smtClean="0"/>
              <a:t>cho‘qqilarini</a:t>
            </a:r>
            <a:r>
              <a:rPr lang="en-US" dirty="0" smtClean="0"/>
              <a:t> </a:t>
            </a:r>
            <a:r>
              <a:rPr lang="en-US" dirty="0" err="1" smtClean="0"/>
              <a:t>uchirib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yubordi.Shundan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2060"/>
                </a:solidFill>
              </a:rPr>
              <a:t>ALPOMISH </a:t>
            </a:r>
          </a:p>
          <a:p>
            <a:r>
              <a:rPr lang="en-US" dirty="0" err="1"/>
              <a:t>n</a:t>
            </a:r>
            <a:r>
              <a:rPr lang="en-US" dirty="0" err="1" smtClean="0"/>
              <a:t>omini</a:t>
            </a:r>
            <a:r>
              <a:rPr lang="en-US" dirty="0" smtClean="0"/>
              <a:t> </a:t>
            </a:r>
            <a:r>
              <a:rPr lang="en-US" dirty="0" err="1" smtClean="0"/>
              <a:t>oldi</a:t>
            </a:r>
            <a:r>
              <a:rPr lang="en-US" dirty="0" smtClean="0"/>
              <a:t>.</a:t>
            </a:r>
            <a:endParaRPr lang="uz-Cyrl-U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Выноска-облако 12"/>
          <p:cNvSpPr/>
          <p:nvPr/>
        </p:nvSpPr>
        <p:spPr>
          <a:xfrm>
            <a:off x="1742846" y="708025"/>
            <a:ext cx="3159824" cy="2057399"/>
          </a:xfrm>
          <a:prstGeom prst="cloudCallout">
            <a:avLst>
              <a:gd name="adj1" fmla="val 61939"/>
              <a:gd name="adj2" fmla="val 1733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Yolg‘iz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inim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Boysari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baxillikka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chiqib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ketmasin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!..</a:t>
            </a:r>
            <a:endParaRPr lang="uz-Cyrl-UZ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0"/>
            <a:ext cx="5465047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  <a:tabLst>
                <a:tab pos="1689100" algn="l"/>
              </a:tabLst>
            </a:pPr>
            <a:r>
              <a:rPr lang="en-US" sz="3600" spc="15" dirty="0" smtClean="0">
                <a:latin typeface="Arial Black" pitchFamily="34" charset="0"/>
                <a:cs typeface="Times New Roman" pitchFamily="18" charset="0"/>
              </a:rPr>
              <a:t>BAXIL VA SAXIY</a:t>
            </a:r>
            <a:endParaRPr lang="en-US" sz="3600" spc="15" dirty="0"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2882900" y="631825"/>
            <a:ext cx="2743200" cy="276999"/>
          </a:xfrm>
        </p:spPr>
        <p:txBody>
          <a:bodyPr/>
          <a:lstStyle/>
          <a:p>
            <a:pPr algn="l"/>
            <a:r>
              <a:rPr lang="en-US" sz="1800" spc="15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57166" y="159367"/>
            <a:ext cx="252729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25761" y="151845"/>
            <a:ext cx="129539" cy="26225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sz="1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9701" y="555626"/>
            <a:ext cx="20573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1.Mehmonga joy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bersa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…</a:t>
            </a: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2.Qabriston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yonidan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o‘tganda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duo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qilsa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…</a:t>
            </a: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3.Moli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zakotga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yetsa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zakot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bersa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...</a:t>
            </a:r>
          </a:p>
          <a:p>
            <a:endParaRPr lang="uz-Cyrl-UZ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9" descr="D:\1.   Jamoliddinxon-TEGMANG\0.   SLAYDLAR - 5-9 ADABIYOT\rasm\3. ijod ahli\antuan de sent ekzyuperi\yper_alice16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49700" y="1099285"/>
            <a:ext cx="1711320" cy="211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2360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8300" y="-399"/>
            <a:ext cx="5141595" cy="63222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  <a:tabLst>
                <a:tab pos="1689100" algn="l"/>
              </a:tabLst>
            </a:pPr>
            <a:r>
              <a:rPr lang="en-US" sz="4000" spc="15" dirty="0" smtClean="0">
                <a:latin typeface="Arial Black" pitchFamily="34" charset="0"/>
                <a:cs typeface="Times New Roman" pitchFamily="18" charset="0"/>
              </a:rPr>
              <a:t>ZAKOT</a:t>
            </a:r>
            <a:endParaRPr sz="4000" spc="15" dirty="0"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292100" y="555625"/>
            <a:ext cx="5410200" cy="2708434"/>
          </a:xfrm>
        </p:spPr>
        <p:txBody>
          <a:bodyPr/>
          <a:lstStyle/>
          <a:p>
            <a:pPr marL="342900" indent="-342900" algn="l">
              <a:buFont typeface="Wingdings" pitchFamily="2" charset="2"/>
              <a:buChar char="Ø"/>
            </a:pPr>
            <a:r>
              <a:rPr lang="en-US" sz="2200" b="1" i="1" spc="1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Agar </a:t>
            </a:r>
            <a:r>
              <a:rPr lang="en-US" sz="2200" b="1" i="1" spc="15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musulmon</a:t>
            </a:r>
            <a:r>
              <a:rPr lang="en-US" sz="2200" b="1" i="1" spc="1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i="1" spc="15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aqli</a:t>
            </a:r>
            <a:r>
              <a:rPr lang="en-US" sz="2200" b="1" i="1" spc="1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spc="15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raso</a:t>
            </a:r>
            <a:r>
              <a:rPr lang="en-US" sz="2200" b="1" i="1" spc="1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i="1" spc="15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balog‘atga</a:t>
            </a:r>
            <a:r>
              <a:rPr lang="en-US" sz="2200" b="1" i="1" spc="1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spc="15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yetgan</a:t>
            </a:r>
            <a:r>
              <a:rPr lang="en-US" sz="2200" b="1" i="1" spc="1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i="1" spc="15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kishining</a:t>
            </a:r>
            <a:r>
              <a:rPr lang="en-US" sz="2200" b="1" i="1" spc="1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spc="15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uyida</a:t>
            </a:r>
            <a:r>
              <a:rPr lang="en-US" sz="2200" b="1" i="1" spc="1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16million </a:t>
            </a:r>
            <a:r>
              <a:rPr lang="en-US" sz="2200" b="1" i="1" spc="15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puli</a:t>
            </a:r>
            <a:r>
              <a:rPr lang="en-US" sz="2200" b="1" i="1" spc="1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spc="15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yoki</a:t>
            </a:r>
            <a:r>
              <a:rPr lang="en-US" sz="2200" b="1" i="1" spc="1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85gramm </a:t>
            </a:r>
            <a:r>
              <a:rPr lang="en-US" sz="2200" b="1" i="1" spc="15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tillasi</a:t>
            </a:r>
            <a:r>
              <a:rPr lang="en-US" sz="2200" b="1" i="1" spc="1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spc="15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bo‘lsa</a:t>
            </a:r>
            <a:r>
              <a:rPr lang="en-US" sz="2200" b="1" i="1" spc="1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spc="15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zakot</a:t>
            </a:r>
            <a:r>
              <a:rPr lang="en-US" sz="2200" b="1" i="1" spc="1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spc="15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beradi</a:t>
            </a:r>
            <a:r>
              <a:rPr lang="en-US" sz="2200" b="1" i="1" spc="1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.(400ming </a:t>
            </a:r>
            <a:r>
              <a:rPr lang="en-US" sz="2200" b="1" i="1" spc="15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so‘m</a:t>
            </a:r>
            <a:r>
              <a:rPr lang="en-US" sz="2200" b="1" i="1" spc="1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en-US" sz="2200" b="1" i="1" spc="1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Agar 5 </a:t>
            </a:r>
            <a:r>
              <a:rPr lang="en-US" sz="2200" b="1" i="1" spc="15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tuyasi</a:t>
            </a:r>
            <a:r>
              <a:rPr lang="en-US" sz="2200" b="1" i="1" spc="1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spc="15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bo‘lsa</a:t>
            </a:r>
            <a:r>
              <a:rPr lang="en-US" sz="2200" b="1" i="1" spc="1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spc="15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bitta</a:t>
            </a:r>
            <a:r>
              <a:rPr lang="en-US" sz="2200" b="1" i="1" spc="1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spc="15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qo‘y</a:t>
            </a:r>
            <a:endParaRPr lang="en-US" sz="2200" b="1" i="1" spc="15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l">
              <a:buFont typeface="Wingdings" pitchFamily="2" charset="2"/>
              <a:buChar char="Ø"/>
            </a:pPr>
            <a:r>
              <a:rPr lang="en-US" sz="2200" b="1" i="1" spc="1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30ta </a:t>
            </a:r>
            <a:r>
              <a:rPr lang="en-US" sz="2200" b="1" i="1" spc="15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qoramoldan</a:t>
            </a:r>
            <a:r>
              <a:rPr lang="en-US" sz="2200" b="1" i="1" spc="1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1 </a:t>
            </a:r>
            <a:r>
              <a:rPr lang="en-US" sz="2200" b="1" i="1" spc="15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buzoq</a:t>
            </a:r>
            <a:endParaRPr lang="en-US" sz="2200" b="1" i="1" spc="15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l">
              <a:buFont typeface="Wingdings" pitchFamily="2" charset="2"/>
              <a:buChar char="Ø"/>
            </a:pPr>
            <a:r>
              <a:rPr lang="en-US" sz="2200" b="1" i="1" spc="15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Qo‘y</a:t>
            </a:r>
            <a:r>
              <a:rPr lang="en-US" sz="2200" b="1" i="1" spc="1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spc="15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2200" b="1" i="1" spc="1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spc="15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echkilari</a:t>
            </a:r>
            <a:r>
              <a:rPr lang="en-US" sz="2200" b="1" i="1" spc="1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40ta </a:t>
            </a:r>
            <a:r>
              <a:rPr lang="en-US" sz="2200" b="1" i="1" spc="15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bo‘lsa</a:t>
            </a:r>
            <a:r>
              <a:rPr lang="en-US" sz="2200" b="1" i="1" spc="1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1ta </a:t>
            </a:r>
            <a:r>
              <a:rPr lang="en-US" sz="2200" b="1" i="1" spc="15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qo‘y</a:t>
            </a:r>
            <a:r>
              <a:rPr lang="en-US" sz="2200" b="1" i="1" spc="1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spc="15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zakot</a:t>
            </a:r>
            <a:r>
              <a:rPr lang="en-US" sz="2200" b="1" i="1" spc="1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spc="15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bermog‘i</a:t>
            </a:r>
            <a:r>
              <a:rPr lang="en-US" sz="2200" b="1" i="1" spc="1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i="1" spc="15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FARZ </a:t>
            </a:r>
            <a:r>
              <a:rPr lang="en-US" sz="2200" b="1" i="1" spc="1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i="1" spc="15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hisoblanadi</a:t>
            </a:r>
            <a:r>
              <a:rPr lang="en-US" sz="2200" b="1" i="1" spc="1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!</a:t>
            </a:r>
            <a:endParaRPr lang="ru-RU" sz="22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57166" y="159367"/>
            <a:ext cx="252729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25761" y="151845"/>
            <a:ext cx="129539" cy="26225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sz="1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78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8f831a3c1cdbce13dd7dd4ab442522346322cb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2966</TotalTime>
  <Words>1130</Words>
  <Application>Microsoft Office PowerPoint</Application>
  <PresentationFormat>Произвольный</PresentationFormat>
  <Paragraphs>259</Paragraphs>
  <Slides>37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Office Theme</vt:lpstr>
      <vt:lpstr>Adabiyot</vt:lpstr>
      <vt:lpstr>O‘n olti urug‘ qo‘ng‘irot eli</vt:lpstr>
      <vt:lpstr>SUNNAT (XATNA) TO‘Y     </vt:lpstr>
      <vt:lpstr> SHOHIMARDON PIR RAVZASI        </vt:lpstr>
      <vt:lpstr>   QIRQ KUN O‘TGACH… BESHIKKERTTI</vt:lpstr>
      <vt:lpstr>     Yetti yildan so‘ng        11    1111oo04i cOPUJKLN</vt:lpstr>
      <vt:lpstr>TO‘QSON ALPNING BIRI</vt:lpstr>
      <vt:lpstr>BAXIL VA SAXIY</vt:lpstr>
      <vt:lpstr>ZAKOT</vt:lpstr>
      <vt:lpstr>O‘N TO‘RT MAHRAMNING TASHRIFI</vt:lpstr>
      <vt:lpstr>Juz’ya</vt:lpstr>
      <vt:lpstr>OQSOQOL YARTIBOY</vt:lpstr>
      <vt:lpstr>O‘N MING UYLI ELIBOY </vt:lpstr>
      <vt:lpstr>Oradan yana yetti yil o‘tdi</vt:lpstr>
      <vt:lpstr>SURXAYIL KAMPIR</vt:lpstr>
      <vt:lpstr>KASHAL  G‘ORIDAGI  POLVONLAR</vt:lpstr>
      <vt:lpstr>KELGANBOY</vt:lpstr>
      <vt:lpstr>O‘zbakning qizi</vt:lpstr>
      <vt:lpstr>Qo‘ng‘irotga arza</vt:lpstr>
      <vt:lpstr>UYGA VAZIFA</vt:lpstr>
      <vt:lpstr>Adabiyot</vt:lpstr>
      <vt:lpstr>ESGA OLING!</vt:lpstr>
      <vt:lpstr>ESGA OLING!</vt:lpstr>
      <vt:lpstr>CHECHAMNING XATI</vt:lpstr>
      <vt:lpstr>NARMODA</vt:lpstr>
      <vt:lpstr>YILQICHI  QULTOY</vt:lpstr>
      <vt:lpstr>CHIPOR  OT</vt:lpstr>
      <vt:lpstr>EMIKDOSH  DUOSI</vt:lpstr>
      <vt:lpstr>ALPOMISHNING  TUSHI</vt:lpstr>
      <vt:lpstr>BARCHINOYNING  TUSHI</vt:lpstr>
      <vt:lpstr>QORAJONNING  TUSHI</vt:lpstr>
      <vt:lpstr>MURODTEPADAGI UCHRASHUV</vt:lpstr>
      <vt:lpstr>XABAR BER BEKBACHCHA</vt:lpstr>
      <vt:lpstr>KO‘RISHISH</vt:lpstr>
      <vt:lpstr>TO‘RT   SHART</vt:lpstr>
      <vt:lpstr>  KO‘SA   SINCHI</vt:lpstr>
      <vt:lpstr>  UYGA    VAZIFA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Ona tili</dc:title>
  <cp:lastModifiedBy>Админ</cp:lastModifiedBy>
  <cp:revision>293</cp:revision>
  <dcterms:created xsi:type="dcterms:W3CDTF">2020-04-13T08:06:06Z</dcterms:created>
  <dcterms:modified xsi:type="dcterms:W3CDTF">2020-09-03T09:52:13Z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