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</p:sldMasterIdLst>
  <p:notesMasterIdLst>
    <p:notesMasterId r:id="rId60"/>
  </p:notesMasterIdLst>
  <p:sldIdLst>
    <p:sldId id="557" r:id="rId3"/>
    <p:sldId id="265" r:id="rId4"/>
    <p:sldId id="559" r:id="rId5"/>
    <p:sldId id="560" r:id="rId6"/>
    <p:sldId id="561" r:id="rId7"/>
    <p:sldId id="562" r:id="rId8"/>
    <p:sldId id="563" r:id="rId9"/>
    <p:sldId id="564" r:id="rId10"/>
    <p:sldId id="565" r:id="rId11"/>
    <p:sldId id="566" r:id="rId12"/>
    <p:sldId id="567" r:id="rId13"/>
    <p:sldId id="568" r:id="rId14"/>
    <p:sldId id="569" r:id="rId15"/>
    <p:sldId id="570" r:id="rId16"/>
    <p:sldId id="571" r:id="rId17"/>
    <p:sldId id="572" r:id="rId18"/>
    <p:sldId id="573" r:id="rId19"/>
    <p:sldId id="574" r:id="rId20"/>
    <p:sldId id="575" r:id="rId21"/>
    <p:sldId id="576" r:id="rId22"/>
    <p:sldId id="577" r:id="rId23"/>
    <p:sldId id="578" r:id="rId24"/>
    <p:sldId id="579" r:id="rId25"/>
    <p:sldId id="580" r:id="rId26"/>
    <p:sldId id="581" r:id="rId27"/>
    <p:sldId id="582" r:id="rId28"/>
    <p:sldId id="583" r:id="rId29"/>
    <p:sldId id="584" r:id="rId30"/>
    <p:sldId id="585" r:id="rId31"/>
    <p:sldId id="586" r:id="rId32"/>
    <p:sldId id="587" r:id="rId33"/>
    <p:sldId id="588" r:id="rId34"/>
    <p:sldId id="589" r:id="rId35"/>
    <p:sldId id="590" r:id="rId36"/>
    <p:sldId id="591" r:id="rId37"/>
    <p:sldId id="592" r:id="rId38"/>
    <p:sldId id="593" r:id="rId39"/>
    <p:sldId id="594" r:id="rId40"/>
    <p:sldId id="595" r:id="rId41"/>
    <p:sldId id="596" r:id="rId42"/>
    <p:sldId id="597" r:id="rId43"/>
    <p:sldId id="598" r:id="rId44"/>
    <p:sldId id="599" r:id="rId45"/>
    <p:sldId id="600" r:id="rId46"/>
    <p:sldId id="601" r:id="rId47"/>
    <p:sldId id="602" r:id="rId48"/>
    <p:sldId id="603" r:id="rId49"/>
    <p:sldId id="604" r:id="rId50"/>
    <p:sldId id="605" r:id="rId51"/>
    <p:sldId id="606" r:id="rId52"/>
    <p:sldId id="607" r:id="rId53"/>
    <p:sldId id="608" r:id="rId54"/>
    <p:sldId id="609" r:id="rId55"/>
    <p:sldId id="610" r:id="rId56"/>
    <p:sldId id="611" r:id="rId57"/>
    <p:sldId id="612" r:id="rId58"/>
    <p:sldId id="558" r:id="rId59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025" autoAdjust="0"/>
  </p:normalViewPr>
  <p:slideViewPr>
    <p:cSldViewPr>
      <p:cViewPr varScale="1">
        <p:scale>
          <a:sx n="74" d="100"/>
          <a:sy n="74" d="100"/>
        </p:scale>
        <p:origin x="960" y="4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6BC234-9311-4826-9728-89C1882C445C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C81406-C751-4517-B02A-BE40C6E5A9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16086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3/31/2021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9317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3/31/2021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53155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96399" y="863791"/>
            <a:ext cx="2450465" cy="26776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918936" y="863791"/>
            <a:ext cx="2450465" cy="26776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1A63E9-691C-42CE-B860-DED2385FF754}" type="datetimeFigureOut"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31.03.2021</a:t>
            </a:fld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0AFC24-24FF-4A69-B4EF-723637809588}" type="slidenum"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678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3/31/2021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3/31/2021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96399" y="863791"/>
            <a:ext cx="2450465" cy="26776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918936" y="863791"/>
            <a:ext cx="2450465" cy="26776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</p:spPr>
        <p:txBody>
          <a:bodyPr/>
          <a:lstStyle/>
          <a:p>
            <a:fld id="{CB1A63E9-691C-42CE-B860-DED2385FF754}" type="datetimeFigureOut">
              <a:rPr lang="ru-RU" smtClean="0"/>
              <a:pPr/>
              <a:t>31.03.2021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</p:spPr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2262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3/31/2021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09004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3/31/2021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77741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3/31/2021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47612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73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43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2094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3/31/2021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4867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gif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7" y="222930"/>
            <a:ext cx="2958465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3400" spc="-5" dirty="0"/>
              <a:t>Русский</a:t>
            </a:r>
            <a:r>
              <a:rPr sz="3400" spc="-55" dirty="0"/>
              <a:t> </a:t>
            </a:r>
            <a:r>
              <a:rPr sz="3400" spc="10" dirty="0"/>
              <a:t>язык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967817" y="1574094"/>
            <a:ext cx="2971800" cy="11078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sz="3200" spc="-20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 Местоимения</a:t>
            </a: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3200" spc="-20" dirty="0">
              <a:solidFill>
                <a:schemeClr val="tx2">
                  <a:lumMod val="75000"/>
                </a:schemeClr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3200" spc="-20" dirty="0" smtClean="0">
              <a:solidFill>
                <a:schemeClr val="tx2">
                  <a:lumMod val="75000"/>
                </a:schemeClr>
              </a:solidFill>
              <a:latin typeface="Arial"/>
              <a:cs typeface="Arial"/>
            </a:endParaRPr>
          </a:p>
          <a:p>
            <a:pPr marL="18415" algn="ctr">
              <a:lnSpc>
                <a:spcPts val="1950"/>
              </a:lnSpc>
              <a:spcBef>
                <a:spcPts val="110"/>
              </a:spcBef>
            </a:pPr>
            <a:r>
              <a:rPr lang="ru-RU" sz="3200" spc="-20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повторение</a:t>
            </a:r>
          </a:p>
        </p:txBody>
      </p:sp>
      <p:sp>
        <p:nvSpPr>
          <p:cNvPr id="5" name="object 5"/>
          <p:cNvSpPr/>
          <p:nvPr/>
        </p:nvSpPr>
        <p:spPr>
          <a:xfrm>
            <a:off x="437789" y="1251207"/>
            <a:ext cx="344170" cy="676275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37789" y="2099882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40300" y="249024"/>
            <a:ext cx="129242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ru-RU" sz="2250" dirty="0" smtClean="0">
                <a:solidFill>
                  <a:schemeClr val="bg1"/>
                </a:solidFill>
                <a:latin typeface="Arial"/>
                <a:cs typeface="Arial"/>
              </a:rPr>
              <a:t>5</a:t>
            </a:r>
            <a:endParaRPr sz="225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8296" y="541953"/>
            <a:ext cx="43942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6532" y="289010"/>
            <a:ext cx="467359" cy="4667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7" name="Рисунок 26" descr="D:\клипарт\Принцессы\алиса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72715" y="1223863"/>
            <a:ext cx="935169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2" descr="https://i.pinimg.com/originals/5e/a4/f0/5ea4f0dd06740e403ca88103d7b59c85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10715" y="1807352"/>
            <a:ext cx="762000" cy="12657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88275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Местоимения в стране чудес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https://cs8.pikabu.ru/post_img/2016/12/20/12/148226500516052405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0155" y="609043"/>
            <a:ext cx="4800600" cy="2438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75135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2576" y="3237745"/>
            <a:ext cx="4076634" cy="139920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Местоимение как часть речи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84" t="23591" r="5923" b="19117"/>
          <a:stretch/>
        </p:blipFill>
        <p:spPr bwMode="auto">
          <a:xfrm>
            <a:off x="1130300" y="784225"/>
            <a:ext cx="3886200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1877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936625"/>
            <a:ext cx="5428535" cy="1846659"/>
          </a:xfrm>
        </p:spPr>
        <p:txBody>
          <a:bodyPr/>
          <a:lstStyle/>
          <a:p>
            <a:r>
              <a:rPr lang="ru-RU" sz="20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Местоимение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это самостоятельная часть речи, которая </a:t>
            </a:r>
            <a:r>
              <a:rPr lang="ru-RU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указывает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предметы, признаки, количество, </a:t>
            </a:r>
            <a:b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 </a:t>
            </a:r>
            <a:r>
              <a:rPr lang="ru-RU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называет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их, то есть заменяет существительное, прилагательное, числительное. </a:t>
            </a:r>
          </a:p>
        </p:txBody>
      </p:sp>
    </p:spTree>
    <p:extLst>
      <p:ext uri="{BB962C8B-B14F-4D97-AF65-F5344CB8AC3E}">
        <p14:creationId xmlns:p14="http://schemas.microsoft.com/office/powerpoint/2010/main" val="1094264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Местоимение в русском язык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699" y="555625"/>
            <a:ext cx="4813221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9236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Притяжательные местоимения   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1384995"/>
          </a:xfrm>
        </p:spPr>
        <p:txBody>
          <a:bodyPr/>
          <a:lstStyle/>
          <a:p>
            <a:r>
              <a:rPr lang="ru-RU" sz="1800" b="0" i="0" dirty="0">
                <a:solidFill>
                  <a:schemeClr val="tx1"/>
                </a:solidFill>
              </a:rPr>
              <a:t>Местоимения притяжательного разряда укажут на то, кому принадлежит вещь: ваши книги, твои туфли, мой телефон.</a:t>
            </a:r>
            <a:r>
              <a:rPr lang="ru-RU" sz="1800" dirty="0">
                <a:solidFill>
                  <a:schemeClr val="tx1"/>
                </a:solidFill>
              </a:rPr>
              <a:t/>
            </a:r>
            <a:br>
              <a:rPr lang="ru-RU" sz="1800" dirty="0">
                <a:solidFill>
                  <a:schemeClr val="tx1"/>
                </a:solidFill>
              </a:rPr>
            </a:br>
            <a:endParaRPr lang="ru-RU" sz="1800" dirty="0">
              <a:solidFill>
                <a:schemeClr val="tx1"/>
              </a:solidFill>
            </a:endParaRPr>
          </a:p>
        </p:txBody>
      </p:sp>
      <p:pic>
        <p:nvPicPr>
          <p:cNvPr id="3074" name="Picture 2" descr="Урок 4. Притяжательные местоимения – MTVrus.ru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54" t="19591" r="1201" b="4642"/>
          <a:stretch/>
        </p:blipFill>
        <p:spPr bwMode="auto">
          <a:xfrm>
            <a:off x="63500" y="555625"/>
            <a:ext cx="5702300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D:\клипарт\сказка\81739257_large_multiki_34_small.png"/>
          <p:cNvPicPr/>
          <p:nvPr/>
        </p:nvPicPr>
        <p:blipFill>
          <a:blip r:embed="rId3" cstate="print"/>
          <a:srcRect l="13846" t="2814" r="-76" b="3444"/>
          <a:stretch>
            <a:fillRect/>
          </a:stretch>
        </p:blipFill>
        <p:spPr bwMode="auto">
          <a:xfrm>
            <a:off x="235887" y="1698625"/>
            <a:ext cx="762852" cy="77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30434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Неопределённые местоимения</a:t>
            </a:r>
            <a:endParaRPr lang="ru-RU" dirty="0"/>
          </a:p>
        </p:txBody>
      </p:sp>
      <p:pic>
        <p:nvPicPr>
          <p:cNvPr id="4098" name="Picture 2" descr="Конспект урока Неопределенные местоимения 6 класс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39" t="22420" r="5461" b="3037"/>
          <a:stretch/>
        </p:blipFill>
        <p:spPr bwMode="auto">
          <a:xfrm>
            <a:off x="177798" y="631825"/>
            <a:ext cx="5448301" cy="2416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3499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Упражнение1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00752" y="555625"/>
            <a:ext cx="5001101" cy="1723549"/>
          </a:xfrm>
        </p:spPr>
        <p:txBody>
          <a:bodyPr/>
          <a:lstStyle/>
          <a:p>
            <a:r>
              <a:rPr lang="ru-RU" sz="1200" i="0" dirty="0" smtClean="0">
                <a:solidFill>
                  <a:schemeClr val="tx1"/>
                </a:solidFill>
              </a:rPr>
              <a:t>Прочитайте грамматическую сказку. Что вы узнали о местоимениях? </a:t>
            </a:r>
          </a:p>
          <a:p>
            <a:endParaRPr lang="ru-RU" sz="2000" b="0" i="0" dirty="0" smtClean="0">
              <a:solidFill>
                <a:schemeClr val="tx1"/>
              </a:solidFill>
            </a:endParaRPr>
          </a:p>
          <a:p>
            <a:r>
              <a:rPr lang="ru-RU" sz="2000" b="0" i="0" dirty="0" smtClean="0">
                <a:solidFill>
                  <a:schemeClr val="tx1"/>
                </a:solidFill>
              </a:rPr>
              <a:t>— Будьте любезны, — обратилось как-то Существительное к Местоимению, — станьте на моё место на время. Я очень устало. </a:t>
            </a:r>
            <a:r>
              <a:rPr lang="ru-RU" sz="2000" b="0" i="0" dirty="0">
                <a:solidFill>
                  <a:schemeClr val="tx1"/>
                </a:solidFill>
              </a:rPr>
              <a:t>Т</a:t>
            </a:r>
            <a:r>
              <a:rPr lang="ru-RU" sz="2000" b="0" i="0" dirty="0" smtClean="0">
                <a:solidFill>
                  <a:schemeClr val="tx1"/>
                </a:solidFill>
              </a:rPr>
              <a:t>ак много работы! </a:t>
            </a:r>
            <a:endParaRPr lang="ru-RU" sz="2000" b="0" i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125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00752" y="659527"/>
            <a:ext cx="5305901" cy="1538883"/>
          </a:xfrm>
        </p:spPr>
        <p:txBody>
          <a:bodyPr/>
          <a:lstStyle/>
          <a:p>
            <a:r>
              <a:rPr lang="ru-RU" sz="2000" b="0" i="0" dirty="0">
                <a:solidFill>
                  <a:schemeClr val="tx1"/>
                </a:solidFill>
              </a:rPr>
              <a:t>И правда, чтобы не повторяться </a:t>
            </a:r>
            <a:r>
              <a:rPr lang="ru-RU" sz="2000" b="0" i="0" dirty="0" smtClean="0">
                <a:solidFill>
                  <a:schemeClr val="tx1"/>
                </a:solidFill>
              </a:rPr>
              <a:t>в речи </a:t>
            </a:r>
            <a:r>
              <a:rPr lang="ru-RU" sz="2000" b="0" i="0" dirty="0">
                <a:solidFill>
                  <a:schemeClr val="tx1"/>
                </a:solidFill>
              </a:rPr>
              <a:t>много раз, Существительное, Прилагательное и Числительное вместо себя оставляют своих помощников — заместителей. </a:t>
            </a:r>
          </a:p>
        </p:txBody>
      </p:sp>
    </p:spTree>
    <p:extLst>
      <p:ext uri="{BB962C8B-B14F-4D97-AF65-F5344CB8AC3E}">
        <p14:creationId xmlns:p14="http://schemas.microsoft.com/office/powerpoint/2010/main" val="3713234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71813" y="631825"/>
            <a:ext cx="5278087" cy="1538883"/>
          </a:xfrm>
        </p:spPr>
        <p:txBody>
          <a:bodyPr/>
          <a:lstStyle/>
          <a:p>
            <a:r>
              <a:rPr lang="ru-RU" sz="2000" b="0" i="0" dirty="0">
                <a:solidFill>
                  <a:schemeClr val="tx1"/>
                </a:solidFill>
              </a:rPr>
              <a:t>Местоимения очень трудолюбивые и умелые. Они работают в речи чаще своих начальников. Например, местоимения он, она, оно, они могут заменить любое существительное!</a:t>
            </a:r>
          </a:p>
        </p:txBody>
      </p:sp>
    </p:spTree>
    <p:extLst>
      <p:ext uri="{BB962C8B-B14F-4D97-AF65-F5344CB8AC3E}">
        <p14:creationId xmlns:p14="http://schemas.microsoft.com/office/powerpoint/2010/main" val="2377334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Упражнение 2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99295" y="555625"/>
            <a:ext cx="5250605" cy="2585323"/>
          </a:xfrm>
        </p:spPr>
        <p:txBody>
          <a:bodyPr/>
          <a:lstStyle/>
          <a:p>
            <a:r>
              <a:rPr lang="ru-RU" sz="1400" b="0" i="0" dirty="0">
                <a:solidFill>
                  <a:schemeClr val="tx1"/>
                </a:solidFill>
              </a:rPr>
              <a:t>Сказали мне, что с нею вы </a:t>
            </a:r>
            <a:endParaRPr lang="ru-RU" sz="1400" b="0" i="0" dirty="0" smtClean="0">
              <a:solidFill>
                <a:schemeClr val="tx1"/>
              </a:solidFill>
            </a:endParaRPr>
          </a:p>
          <a:p>
            <a:r>
              <a:rPr lang="ru-RU" sz="1400" b="0" i="0" dirty="0" smtClean="0">
                <a:solidFill>
                  <a:schemeClr val="tx1"/>
                </a:solidFill>
              </a:rPr>
              <a:t>При </a:t>
            </a:r>
            <a:r>
              <a:rPr lang="ru-RU" sz="1400" b="0" i="0" dirty="0">
                <a:solidFill>
                  <a:schemeClr val="tx1"/>
                </a:solidFill>
              </a:rPr>
              <a:t>них на берегу </a:t>
            </a:r>
            <a:endParaRPr lang="ru-RU" sz="1400" b="0" i="0" dirty="0" smtClean="0">
              <a:solidFill>
                <a:schemeClr val="tx1"/>
              </a:solidFill>
            </a:endParaRPr>
          </a:p>
          <a:p>
            <a:r>
              <a:rPr lang="ru-RU" sz="1400" b="0" i="0" dirty="0" smtClean="0">
                <a:solidFill>
                  <a:schemeClr val="tx1"/>
                </a:solidFill>
              </a:rPr>
              <a:t>Его </a:t>
            </a:r>
            <a:r>
              <a:rPr lang="ru-RU" sz="1400" b="0" i="0" dirty="0">
                <a:solidFill>
                  <a:schemeClr val="tx1"/>
                </a:solidFill>
              </a:rPr>
              <a:t>ловили. Но, увы: </a:t>
            </a:r>
            <a:endParaRPr lang="ru-RU" sz="1400" b="0" i="0" dirty="0" smtClean="0">
              <a:solidFill>
                <a:schemeClr val="tx1"/>
              </a:solidFill>
            </a:endParaRPr>
          </a:p>
          <a:p>
            <a:r>
              <a:rPr lang="ru-RU" sz="1400" b="0" i="0" dirty="0" smtClean="0">
                <a:solidFill>
                  <a:schemeClr val="tx1"/>
                </a:solidFill>
              </a:rPr>
              <a:t>Я </a:t>
            </a:r>
            <a:r>
              <a:rPr lang="ru-RU" sz="1400" b="0" i="0" dirty="0">
                <a:solidFill>
                  <a:schemeClr val="tx1"/>
                </a:solidFill>
              </a:rPr>
              <a:t>плавать — не могу! </a:t>
            </a:r>
            <a:endParaRPr lang="ru-RU" sz="1400" b="0" i="0" dirty="0" smtClean="0">
              <a:solidFill>
                <a:schemeClr val="tx1"/>
              </a:solidFill>
            </a:endParaRPr>
          </a:p>
          <a:p>
            <a:r>
              <a:rPr lang="ru-RU" sz="1400" b="0" i="0" dirty="0" smtClean="0">
                <a:solidFill>
                  <a:schemeClr val="tx1"/>
                </a:solidFill>
              </a:rPr>
              <a:t>Мы </a:t>
            </a:r>
            <a:r>
              <a:rPr lang="ru-RU" sz="1400" b="0" i="0" dirty="0">
                <a:solidFill>
                  <a:schemeClr val="tx1"/>
                </a:solidFill>
              </a:rPr>
              <a:t>вам её, она нам их, </a:t>
            </a:r>
            <a:endParaRPr lang="ru-RU" sz="1400" b="0" i="0" dirty="0" smtClean="0">
              <a:solidFill>
                <a:schemeClr val="tx1"/>
              </a:solidFill>
            </a:endParaRPr>
          </a:p>
          <a:p>
            <a:r>
              <a:rPr lang="ru-RU" sz="1400" b="0" i="0" dirty="0" smtClean="0">
                <a:solidFill>
                  <a:schemeClr val="tx1"/>
                </a:solidFill>
              </a:rPr>
              <a:t>Вы </a:t>
            </a:r>
            <a:r>
              <a:rPr lang="ru-RU" sz="1400" b="0" i="0" dirty="0">
                <a:solidFill>
                  <a:schemeClr val="tx1"/>
                </a:solidFill>
              </a:rPr>
              <a:t>им, обратно, нас. </a:t>
            </a:r>
            <a:endParaRPr lang="ru-RU" sz="1400" b="0" i="0" dirty="0" smtClean="0">
              <a:solidFill>
                <a:schemeClr val="tx1"/>
              </a:solidFill>
            </a:endParaRPr>
          </a:p>
          <a:p>
            <a:r>
              <a:rPr lang="ru-RU" sz="1400" b="0" i="0" dirty="0" smtClean="0">
                <a:solidFill>
                  <a:schemeClr val="tx1"/>
                </a:solidFill>
              </a:rPr>
              <a:t>Он </a:t>
            </a:r>
            <a:r>
              <a:rPr lang="ru-RU" sz="1400" b="0" i="0" dirty="0">
                <a:solidFill>
                  <a:schemeClr val="tx1"/>
                </a:solidFill>
              </a:rPr>
              <a:t>с нею, к нам опять для них, </a:t>
            </a:r>
            <a:endParaRPr lang="ru-RU" sz="1400" b="0" i="0" dirty="0" smtClean="0">
              <a:solidFill>
                <a:schemeClr val="tx1"/>
              </a:solidFill>
            </a:endParaRPr>
          </a:p>
          <a:p>
            <a:r>
              <a:rPr lang="ru-RU" sz="1400" b="0" i="0" dirty="0" smtClean="0">
                <a:solidFill>
                  <a:schemeClr val="tx1"/>
                </a:solidFill>
              </a:rPr>
              <a:t>А </a:t>
            </a:r>
            <a:r>
              <a:rPr lang="ru-RU" sz="1400" b="0" i="0" dirty="0">
                <a:solidFill>
                  <a:schemeClr val="tx1"/>
                </a:solidFill>
              </a:rPr>
              <a:t>мы с ним — к ней от вас... </a:t>
            </a:r>
            <a:endParaRPr lang="ru-RU" sz="1400" b="0" i="0" dirty="0" smtClean="0">
              <a:solidFill>
                <a:schemeClr val="tx1"/>
              </a:solidFill>
            </a:endParaRPr>
          </a:p>
          <a:p>
            <a:r>
              <a:rPr lang="ru-RU" sz="1400" b="0" i="0" dirty="0" smtClean="0">
                <a:solidFill>
                  <a:schemeClr val="tx1"/>
                </a:solidFill>
              </a:rPr>
              <a:t>Хоть </a:t>
            </a:r>
            <a:r>
              <a:rPr lang="ru-RU" sz="1400" b="0" i="0" dirty="0">
                <a:solidFill>
                  <a:schemeClr val="tx1"/>
                </a:solidFill>
              </a:rPr>
              <a:t>мне известно, что оно </a:t>
            </a:r>
            <a:endParaRPr lang="ru-RU" sz="1400" b="0" i="0" dirty="0" smtClean="0">
              <a:solidFill>
                <a:schemeClr val="tx1"/>
              </a:solidFill>
            </a:endParaRPr>
          </a:p>
          <a:p>
            <a:r>
              <a:rPr lang="ru-RU" sz="1400" b="0" i="0" dirty="0" smtClean="0">
                <a:solidFill>
                  <a:schemeClr val="tx1"/>
                </a:solidFill>
              </a:rPr>
              <a:t>Их </a:t>
            </a:r>
            <a:r>
              <a:rPr lang="ru-RU" sz="1400" b="0" i="0" dirty="0">
                <a:solidFill>
                  <a:schemeClr val="tx1"/>
                </a:solidFill>
              </a:rPr>
              <a:t>любит </a:t>
            </a:r>
            <a:r>
              <a:rPr lang="ru-RU" sz="1400" b="0" i="0" dirty="0" smtClean="0">
                <a:solidFill>
                  <a:schemeClr val="tx1"/>
                </a:solidFill>
              </a:rPr>
              <a:t>больше </a:t>
            </a:r>
            <a:r>
              <a:rPr lang="ru-RU" sz="1400" b="0" i="0" dirty="0">
                <a:solidFill>
                  <a:schemeClr val="tx1"/>
                </a:solidFill>
              </a:rPr>
              <a:t>тех, — </a:t>
            </a:r>
            <a:endParaRPr lang="ru-RU" sz="1400" b="0" i="0" dirty="0" smtClean="0">
              <a:solidFill>
                <a:schemeClr val="tx1"/>
              </a:solidFill>
            </a:endParaRPr>
          </a:p>
          <a:p>
            <a:r>
              <a:rPr lang="ru-RU" sz="1400" b="0" i="0" dirty="0" smtClean="0">
                <a:solidFill>
                  <a:schemeClr val="tx1"/>
                </a:solidFill>
              </a:rPr>
              <a:t>Всё </a:t>
            </a:r>
            <a:r>
              <a:rPr lang="ru-RU" sz="1400" b="0" i="0" dirty="0">
                <a:solidFill>
                  <a:schemeClr val="tx1"/>
                </a:solidFill>
              </a:rPr>
              <a:t>это тайной быть должно </a:t>
            </a:r>
            <a:endParaRPr lang="ru-RU" sz="1400" b="0" i="0" dirty="0" smtClean="0">
              <a:solidFill>
                <a:schemeClr val="tx1"/>
              </a:solidFill>
            </a:endParaRPr>
          </a:p>
          <a:p>
            <a:r>
              <a:rPr lang="ru-RU" sz="1400" b="0" i="0" dirty="0" smtClean="0">
                <a:solidFill>
                  <a:schemeClr val="tx1"/>
                </a:solidFill>
              </a:rPr>
              <a:t>Для </a:t>
            </a:r>
            <a:r>
              <a:rPr lang="ru-RU" sz="1400" b="0" i="0" dirty="0">
                <a:solidFill>
                  <a:schemeClr val="tx1"/>
                </a:solidFill>
              </a:rPr>
              <a:t>нас и вас от всех.</a:t>
            </a:r>
          </a:p>
        </p:txBody>
      </p:sp>
      <p:pic>
        <p:nvPicPr>
          <p:cNvPr id="5" name="Рисунок 4" descr="D:\клипарт\Принцессы\алиса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66230" y="698784"/>
            <a:ext cx="935169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D:\клипарт\сказка\0_8f9f8_4eb39bc2_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2882898" y="1012825"/>
            <a:ext cx="1383331" cy="188876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9597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Сегодня на уроке мы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494705"/>
            <a:ext cx="5410200" cy="2769989"/>
          </a:xfrm>
        </p:spPr>
        <p:txBody>
          <a:bodyPr/>
          <a:lstStyle/>
          <a:p>
            <a:pPr algn="l"/>
            <a:endParaRPr lang="ru-RU" sz="2000" dirty="0" smtClean="0"/>
          </a:p>
          <a:p>
            <a:pPr algn="l"/>
            <a:r>
              <a:rPr lang="ru-RU" sz="2000" dirty="0" smtClean="0"/>
              <a:t>Повторим самостоятельную часть речи</a:t>
            </a:r>
          </a:p>
          <a:p>
            <a:pPr algn="l"/>
            <a:r>
              <a:rPr lang="ru-RU" sz="2000" dirty="0" smtClean="0"/>
              <a:t>Имя существительное.</a:t>
            </a:r>
          </a:p>
          <a:p>
            <a:pPr algn="l"/>
            <a:r>
              <a:rPr lang="ru-RU" sz="2000" dirty="0" smtClean="0"/>
              <a:t>Вспомним и закрепим часть речи Имя прилагательное.</a:t>
            </a:r>
          </a:p>
          <a:p>
            <a:pPr algn="l"/>
            <a:r>
              <a:rPr lang="ru-RU" sz="2000" dirty="0" smtClean="0"/>
              <a:t>Научимся правильно согласовывать имена прилагательные с существительными. </a:t>
            </a:r>
          </a:p>
          <a:p>
            <a:pPr algn="l"/>
            <a:endParaRPr lang="ru-RU" sz="2000" dirty="0" smtClean="0"/>
          </a:p>
          <a:p>
            <a:pPr algn="l"/>
            <a:endParaRPr lang="ru-RU" sz="2000" dirty="0" smtClean="0"/>
          </a:p>
        </p:txBody>
      </p:sp>
    </p:spTree>
    <p:extLst>
      <p:ext uri="{BB962C8B-B14F-4D97-AF65-F5344CB8AC3E}">
        <p14:creationId xmlns:p14="http://schemas.microsoft.com/office/powerpoint/2010/main" val="1038590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670" y="140708"/>
            <a:ext cx="5169030" cy="626881"/>
          </a:xfrm>
        </p:spPr>
        <p:txBody>
          <a:bodyPr>
            <a:normAutofit/>
          </a:bodyPr>
          <a:lstStyle/>
          <a:p>
            <a:pPr algn="ctr"/>
            <a:r>
              <a:rPr lang="ru-RU" sz="1892" dirty="0" smtClean="0"/>
              <a:t>Проверим!</a:t>
            </a:r>
            <a:endParaRPr lang="ru-RU" sz="1892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56491" y="734591"/>
            <a:ext cx="2541213" cy="174837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400" dirty="0" smtClean="0">
                <a:solidFill>
                  <a:schemeClr val="tx2"/>
                </a:solidFill>
              </a:rPr>
              <a:t>мне, </a:t>
            </a:r>
          </a:p>
          <a:p>
            <a:pPr>
              <a:buNone/>
            </a:pPr>
            <a:r>
              <a:rPr lang="ru-RU" sz="1400" dirty="0" smtClean="0">
                <a:solidFill>
                  <a:schemeClr val="tx2"/>
                </a:solidFill>
              </a:rPr>
              <a:t>что с нею вы</a:t>
            </a:r>
          </a:p>
          <a:p>
            <a:pPr>
              <a:buNone/>
            </a:pPr>
            <a:r>
              <a:rPr lang="ru-RU" sz="1400" dirty="0" smtClean="0">
                <a:solidFill>
                  <a:schemeClr val="tx2"/>
                </a:solidFill>
              </a:rPr>
              <a:t>них </a:t>
            </a:r>
          </a:p>
          <a:p>
            <a:pPr>
              <a:buNone/>
            </a:pPr>
            <a:r>
              <a:rPr lang="ru-RU" sz="1400" dirty="0" smtClean="0">
                <a:solidFill>
                  <a:schemeClr val="tx2"/>
                </a:solidFill>
              </a:rPr>
              <a:t>Его </a:t>
            </a:r>
          </a:p>
          <a:p>
            <a:pPr>
              <a:buNone/>
            </a:pPr>
            <a:r>
              <a:rPr lang="ru-RU" sz="1400" dirty="0" smtClean="0">
                <a:solidFill>
                  <a:schemeClr val="tx2"/>
                </a:solidFill>
              </a:rPr>
              <a:t>Я </a:t>
            </a:r>
          </a:p>
          <a:p>
            <a:pPr>
              <a:buNone/>
            </a:pPr>
            <a:r>
              <a:rPr lang="ru-RU" sz="1400" dirty="0" smtClean="0">
                <a:solidFill>
                  <a:schemeClr val="tx2"/>
                </a:solidFill>
              </a:rPr>
              <a:t>Мы вам её, она нам их, </a:t>
            </a:r>
          </a:p>
          <a:p>
            <a:pPr>
              <a:buNone/>
            </a:pPr>
            <a:r>
              <a:rPr lang="ru-RU" sz="1400" dirty="0" smtClean="0">
                <a:solidFill>
                  <a:schemeClr val="tx2"/>
                </a:solidFill>
              </a:rPr>
              <a:t>Вы им, нас. </a:t>
            </a: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3073886" y="767589"/>
            <a:ext cx="2764143" cy="1905622"/>
          </a:xfrm>
          <a:prstGeom prst="rect">
            <a:avLst/>
          </a:prstGeom>
        </p:spPr>
        <p:txBody>
          <a:bodyPr vert="horz" lIns="43244" tIns="21622" rIns="43244" bIns="21622" rtlCol="0">
            <a:normAutofit lnSpcReduction="10000"/>
          </a:bodyPr>
          <a:lstStyle/>
          <a:p>
            <a:pPr>
              <a:buNone/>
            </a:pPr>
            <a:r>
              <a:rPr lang="ru-RU" sz="1324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 с нею</a:t>
            </a:r>
            <a:r>
              <a:rPr lang="ru-RU" sz="1324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 </a:t>
            </a:r>
            <a:r>
              <a:rPr lang="ru-RU" sz="1324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нам, для </a:t>
            </a:r>
            <a:r>
              <a:rPr lang="ru-RU" sz="1324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них, </a:t>
            </a:r>
          </a:p>
          <a:p>
            <a:pPr>
              <a:buNone/>
            </a:pPr>
            <a:r>
              <a:rPr lang="ru-RU" sz="1324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мы с ним - к ней от вас… </a:t>
            </a:r>
          </a:p>
          <a:p>
            <a:pPr marL="108105" indent="-108105" defTabSz="432420">
              <a:lnSpc>
                <a:spcPct val="90000"/>
              </a:lnSpc>
              <a:spcBef>
                <a:spcPts val="473"/>
              </a:spcBef>
              <a:defRPr/>
            </a:pPr>
            <a:r>
              <a:rPr lang="ru-RU" sz="1324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мне, </a:t>
            </a:r>
            <a:r>
              <a:rPr lang="ru-RU" sz="1324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оно</a:t>
            </a:r>
          </a:p>
          <a:p>
            <a:pPr marL="108105" indent="-108105" defTabSz="432420">
              <a:lnSpc>
                <a:spcPct val="90000"/>
              </a:lnSpc>
              <a:spcBef>
                <a:spcPts val="473"/>
              </a:spcBef>
              <a:defRPr/>
            </a:pPr>
            <a:r>
              <a:rPr lang="ru-RU" sz="1324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Их, тех</a:t>
            </a:r>
            <a:r>
              <a:rPr lang="ru-RU" sz="1324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 </a:t>
            </a:r>
          </a:p>
          <a:p>
            <a:pPr marL="108105" indent="-108105" defTabSz="432420">
              <a:lnSpc>
                <a:spcPct val="90000"/>
              </a:lnSpc>
              <a:spcBef>
                <a:spcPts val="473"/>
              </a:spcBef>
              <a:defRPr/>
            </a:pPr>
            <a:r>
              <a:rPr lang="ru-RU" sz="1324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Всё </a:t>
            </a:r>
            <a:r>
              <a:rPr lang="ru-RU" sz="1324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</a:t>
            </a:r>
            <a:endParaRPr lang="ru-RU" sz="1324" b="1" i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8105" indent="-108105" defTabSz="432420">
              <a:lnSpc>
                <a:spcPct val="90000"/>
              </a:lnSpc>
              <a:spcBef>
                <a:spcPts val="473"/>
              </a:spcBef>
              <a:defRPr/>
            </a:pPr>
            <a:r>
              <a:rPr lang="ru-RU" sz="1324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нас </a:t>
            </a:r>
            <a:endParaRPr lang="ru-RU" sz="1324" b="1" i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8105" indent="-108105" defTabSz="432420">
              <a:lnSpc>
                <a:spcPct val="90000"/>
              </a:lnSpc>
              <a:spcBef>
                <a:spcPts val="473"/>
              </a:spcBef>
              <a:defRPr/>
            </a:pPr>
            <a:r>
              <a:rPr lang="ru-RU" sz="1324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324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вас </a:t>
            </a:r>
            <a:endParaRPr lang="ru-RU" sz="1324" b="1" i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8105" indent="-108105" defTabSz="432420">
              <a:lnSpc>
                <a:spcPct val="90000"/>
              </a:lnSpc>
              <a:spcBef>
                <a:spcPts val="473"/>
              </a:spcBef>
              <a:defRPr/>
            </a:pPr>
            <a:r>
              <a:rPr lang="ru-RU" sz="1324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1324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всех</a:t>
            </a:r>
          </a:p>
        </p:txBody>
      </p:sp>
      <p:pic>
        <p:nvPicPr>
          <p:cNvPr id="6" name="Рисунок 5" descr="D:\клипарт\Принцессы\алиса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92879" y="599472"/>
            <a:ext cx="935169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 descr="D:\клипарт\сказка\0_8f9fc_dfa10a07_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87810" y="2079625"/>
            <a:ext cx="1192059" cy="895510"/>
          </a:xfrm>
          <a:prstGeom prst="rect">
            <a:avLst/>
          </a:prstGeom>
          <a:noFill/>
        </p:spPr>
      </p:pic>
      <p:pic>
        <p:nvPicPr>
          <p:cNvPr id="3075" name="Picture 3" descr="D:\клипарт\сказка\0_8f9fb_588b5f96_S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10986" y="1698625"/>
            <a:ext cx="770878" cy="14477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80253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Упражнение 3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98198" y="555625"/>
            <a:ext cx="5369401" cy="1323439"/>
          </a:xfrm>
        </p:spPr>
        <p:txBody>
          <a:bodyPr/>
          <a:lstStyle/>
          <a:p>
            <a:r>
              <a:rPr lang="ru-RU" dirty="0"/>
              <a:t> </a:t>
            </a:r>
            <a:r>
              <a:rPr lang="ru-RU" sz="1400" i="0" dirty="0" smtClean="0">
                <a:solidFill>
                  <a:schemeClr val="tx1"/>
                </a:solidFill>
              </a:rPr>
              <a:t>Допишите </a:t>
            </a:r>
            <a:r>
              <a:rPr lang="ru-RU" sz="1400" i="0" dirty="0">
                <a:solidFill>
                  <a:schemeClr val="tx1"/>
                </a:solidFill>
              </a:rPr>
              <a:t>предложения, вставив правильно местоимения. </a:t>
            </a:r>
            <a:endParaRPr lang="ru-RU" sz="1400" i="0" dirty="0" smtClean="0">
              <a:solidFill>
                <a:schemeClr val="tx1"/>
              </a:solidFill>
            </a:endParaRPr>
          </a:p>
          <a:p>
            <a:r>
              <a:rPr lang="ru-RU" sz="1800" b="0" i="0" dirty="0" smtClean="0">
                <a:solidFill>
                  <a:schemeClr val="tx1"/>
                </a:solidFill>
              </a:rPr>
              <a:t>... </a:t>
            </a:r>
            <a:r>
              <a:rPr lang="ru-RU" sz="1800" b="0" i="0" dirty="0">
                <a:solidFill>
                  <a:schemeClr val="tx1"/>
                </a:solidFill>
              </a:rPr>
              <a:t>буду рисовать цветы. А ... что </a:t>
            </a:r>
            <a:r>
              <a:rPr lang="ru-RU" sz="1800" b="0" i="0" dirty="0" smtClean="0">
                <a:solidFill>
                  <a:schemeClr val="tx1"/>
                </a:solidFill>
              </a:rPr>
              <a:t>будешь </a:t>
            </a:r>
            <a:r>
              <a:rPr lang="ru-RU" sz="1800" b="0" i="0" dirty="0">
                <a:solidFill>
                  <a:schemeClr val="tx1"/>
                </a:solidFill>
              </a:rPr>
              <a:t>рисовать? Завтра ... идём в театр. Кого ... ждёте? Почему ... опаздывают?</a:t>
            </a:r>
          </a:p>
          <a:p>
            <a:endParaRPr lang="ru-RU" sz="1800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/>
          </p:nvPr>
        </p:nvGraphicFramePr>
        <p:xfrm>
          <a:off x="323029" y="1622425"/>
          <a:ext cx="5199297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33099">
                  <a:extLst>
                    <a:ext uri="{9D8B030D-6E8A-4147-A177-3AD203B41FA5}">
                      <a16:colId xmlns:a16="http://schemas.microsoft.com/office/drawing/2014/main" val="12563776"/>
                    </a:ext>
                  </a:extLst>
                </a:gridCol>
                <a:gridCol w="1733099">
                  <a:extLst>
                    <a:ext uri="{9D8B030D-6E8A-4147-A177-3AD203B41FA5}">
                      <a16:colId xmlns:a16="http://schemas.microsoft.com/office/drawing/2014/main" val="1957453814"/>
                    </a:ext>
                  </a:extLst>
                </a:gridCol>
                <a:gridCol w="1733099">
                  <a:extLst>
                    <a:ext uri="{9D8B030D-6E8A-4147-A177-3AD203B41FA5}">
                      <a16:colId xmlns:a16="http://schemas.microsoft.com/office/drawing/2014/main" val="42511755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быть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Ед.ч</a:t>
                      </a:r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Мн.ч</a:t>
                      </a:r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38187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1лицо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 буду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Мы будем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47534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2лицо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 будешь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 будете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86825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3лицо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Он,</a:t>
                      </a:r>
                      <a:r>
                        <a:rPr lang="ru-RU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</a:t>
                      </a:r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 будет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Они будут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36620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8263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92100" y="708025"/>
            <a:ext cx="3657600" cy="1661993"/>
          </a:xfrm>
        </p:spPr>
        <p:txBody>
          <a:bodyPr/>
          <a:lstStyle/>
          <a:p>
            <a:r>
              <a:rPr lang="ru-RU" sz="1800" b="1" dirty="0" smtClean="0">
                <a:solidFill>
                  <a:srgbClr val="FF0000"/>
                </a:solidFill>
              </a:rPr>
              <a:t>Я</a:t>
            </a:r>
            <a:r>
              <a:rPr lang="ru-RU" sz="1800" dirty="0" smtClean="0"/>
              <a:t> буд</a:t>
            </a:r>
            <a:r>
              <a:rPr lang="ru-RU" sz="1800" dirty="0" smtClean="0">
                <a:solidFill>
                  <a:srgbClr val="FF0000"/>
                </a:solidFill>
              </a:rPr>
              <a:t>у</a:t>
            </a:r>
            <a:r>
              <a:rPr lang="ru-RU" sz="1800" dirty="0" smtClean="0"/>
              <a:t> рисовать цветы.</a:t>
            </a:r>
          </a:p>
          <a:p>
            <a:r>
              <a:rPr lang="ru-RU" sz="1800" dirty="0" smtClean="0"/>
              <a:t>А </a:t>
            </a:r>
            <a:r>
              <a:rPr lang="ru-RU" sz="1800" b="1" dirty="0" smtClean="0">
                <a:solidFill>
                  <a:srgbClr val="FF0000"/>
                </a:solidFill>
              </a:rPr>
              <a:t>ты </a:t>
            </a:r>
            <a:r>
              <a:rPr lang="ru-RU" sz="1800" dirty="0" smtClean="0"/>
              <a:t>что буд</a:t>
            </a:r>
            <a:r>
              <a:rPr lang="ru-RU" sz="1800" dirty="0" smtClean="0">
                <a:solidFill>
                  <a:srgbClr val="FF0000"/>
                </a:solidFill>
              </a:rPr>
              <a:t>ешь</a:t>
            </a:r>
            <a:r>
              <a:rPr lang="ru-RU" sz="1800" dirty="0" smtClean="0"/>
              <a:t> рисовать? </a:t>
            </a:r>
          </a:p>
          <a:p>
            <a:r>
              <a:rPr lang="ru-RU" sz="1800" dirty="0" smtClean="0"/>
              <a:t>Завтра </a:t>
            </a:r>
            <a:r>
              <a:rPr lang="ru-RU" sz="1800" b="1" dirty="0" smtClean="0">
                <a:solidFill>
                  <a:srgbClr val="FF0000"/>
                </a:solidFill>
              </a:rPr>
              <a:t>мы</a:t>
            </a:r>
            <a:r>
              <a:rPr lang="ru-RU" sz="1800" dirty="0" smtClean="0"/>
              <a:t> ид</a:t>
            </a:r>
            <a:r>
              <a:rPr lang="ru-RU" sz="1800" dirty="0" smtClean="0">
                <a:solidFill>
                  <a:srgbClr val="FF0000"/>
                </a:solidFill>
              </a:rPr>
              <a:t>ём</a:t>
            </a:r>
            <a:r>
              <a:rPr lang="ru-RU" sz="1800" dirty="0" smtClean="0"/>
              <a:t> в театр. </a:t>
            </a:r>
          </a:p>
          <a:p>
            <a:r>
              <a:rPr lang="ru-RU" sz="1800" dirty="0" smtClean="0"/>
              <a:t>Кого </a:t>
            </a:r>
            <a:r>
              <a:rPr lang="ru-RU" sz="1800" b="1" dirty="0" smtClean="0">
                <a:solidFill>
                  <a:srgbClr val="FF0000"/>
                </a:solidFill>
              </a:rPr>
              <a:t>вы</a:t>
            </a:r>
            <a:r>
              <a:rPr lang="ru-RU" sz="1800" dirty="0" smtClean="0"/>
              <a:t> ждёт</a:t>
            </a:r>
            <a:r>
              <a:rPr lang="ru-RU" sz="1800" dirty="0" smtClean="0">
                <a:solidFill>
                  <a:srgbClr val="FF0000"/>
                </a:solidFill>
              </a:rPr>
              <a:t>е</a:t>
            </a:r>
            <a:r>
              <a:rPr lang="ru-RU" sz="1800" dirty="0" smtClean="0"/>
              <a:t>? </a:t>
            </a:r>
          </a:p>
          <a:p>
            <a:r>
              <a:rPr lang="ru-RU" sz="1800" dirty="0" smtClean="0"/>
              <a:t>Почему </a:t>
            </a:r>
            <a:r>
              <a:rPr lang="ru-RU" sz="1800" b="1" dirty="0" smtClean="0">
                <a:solidFill>
                  <a:srgbClr val="FF0000"/>
                </a:solidFill>
              </a:rPr>
              <a:t>они</a:t>
            </a:r>
            <a:r>
              <a:rPr lang="ru-RU" sz="1800" dirty="0" smtClean="0"/>
              <a:t> опаздыва</a:t>
            </a:r>
            <a:r>
              <a:rPr lang="ru-RU" sz="1800" dirty="0" smtClean="0">
                <a:solidFill>
                  <a:srgbClr val="FF0000"/>
                </a:solidFill>
              </a:rPr>
              <a:t>ют</a:t>
            </a:r>
            <a:r>
              <a:rPr lang="ru-RU" sz="1800" dirty="0" smtClean="0"/>
              <a:t>?</a:t>
            </a:r>
          </a:p>
          <a:p>
            <a:endParaRPr lang="ru-RU" sz="1800" dirty="0"/>
          </a:p>
        </p:txBody>
      </p:sp>
      <p:sp>
        <p:nvSpPr>
          <p:cNvPr id="5" name="TextBox 4"/>
          <p:cNvSpPr txBox="1"/>
          <p:nvPr/>
        </p:nvSpPr>
        <p:spPr>
          <a:xfrm>
            <a:off x="4940300" y="784225"/>
            <a:ext cx="502061" cy="1256434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1513" b="1" dirty="0">
                <a:solidFill>
                  <a:srgbClr val="C00000"/>
                </a:solidFill>
              </a:rPr>
              <a:t>я</a:t>
            </a:r>
          </a:p>
          <a:p>
            <a:r>
              <a:rPr lang="ru-RU" sz="1513" b="1" dirty="0">
                <a:solidFill>
                  <a:srgbClr val="C00000"/>
                </a:solidFill>
              </a:rPr>
              <a:t>ты</a:t>
            </a:r>
          </a:p>
          <a:p>
            <a:r>
              <a:rPr lang="ru-RU" sz="1513" b="1" dirty="0">
                <a:solidFill>
                  <a:srgbClr val="C00000"/>
                </a:solidFill>
              </a:rPr>
              <a:t>вы</a:t>
            </a:r>
          </a:p>
          <a:p>
            <a:r>
              <a:rPr lang="ru-RU" sz="1513" b="1" dirty="0">
                <a:solidFill>
                  <a:srgbClr val="C00000"/>
                </a:solidFill>
              </a:rPr>
              <a:t>мы</a:t>
            </a:r>
          </a:p>
          <a:p>
            <a:r>
              <a:rPr lang="ru-RU" sz="1513" b="1" dirty="0">
                <a:solidFill>
                  <a:srgbClr val="C00000"/>
                </a:solidFill>
              </a:rPr>
              <a:t>они</a:t>
            </a:r>
          </a:p>
        </p:txBody>
      </p:sp>
      <p:pic>
        <p:nvPicPr>
          <p:cNvPr id="6146" name="Picture 2" descr="https://i.pinimg.com/originals/5e/a4/f0/5ea4f0dd06740e403ca88103d7b59c8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97300" y="784225"/>
            <a:ext cx="1017638" cy="1690428"/>
          </a:xfrm>
          <a:prstGeom prst="rect">
            <a:avLst/>
          </a:prstGeom>
          <a:noFill/>
        </p:spPr>
      </p:pic>
      <p:pic>
        <p:nvPicPr>
          <p:cNvPr id="7" name="Picture 1" descr="D:\клипарт\сказка\0_8f9fa_1e915789_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1587500" y="2232025"/>
            <a:ext cx="739805" cy="909597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2044700" y="98425"/>
            <a:ext cx="15678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Проверим!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4749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6399" y="173468"/>
            <a:ext cx="4924901" cy="315471"/>
          </a:xfrm>
        </p:spPr>
        <p:txBody>
          <a:bodyPr/>
          <a:lstStyle/>
          <a:p>
            <a:pPr algn="ctr"/>
            <a:r>
              <a:rPr lang="ru-RU" b="1" dirty="0" smtClean="0"/>
              <a:t>Упражнение 4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729740" y="1134298"/>
            <a:ext cx="3832947" cy="1969770"/>
          </a:xfrm>
        </p:spPr>
        <p:txBody>
          <a:bodyPr/>
          <a:lstStyle/>
          <a:p>
            <a:r>
              <a:rPr lang="ru-RU" sz="1600" dirty="0" smtClean="0"/>
              <a:t>Я – </a:t>
            </a:r>
            <a:r>
              <a:rPr lang="ru-RU" sz="1600" dirty="0" err="1" smtClean="0"/>
              <a:t>Анвар</a:t>
            </a:r>
            <a:r>
              <a:rPr lang="ru-RU" sz="1600" dirty="0" smtClean="0"/>
              <a:t>, ученик пятого класса. У … есть младшая сестра Малика. Она дала … интересную книгу. Сегодня сестра ждёт … в библиотеке, а … опоздал. Малика недовольна … . Сестра говорит обо … библиотекарю.</a:t>
            </a:r>
          </a:p>
          <a:p>
            <a:endParaRPr lang="ru-RU" sz="16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96399" y="595689"/>
            <a:ext cx="5271121" cy="861774"/>
          </a:xfrm>
        </p:spPr>
        <p:txBody>
          <a:bodyPr/>
          <a:lstStyle/>
          <a:p>
            <a:r>
              <a:rPr lang="ru-RU" sz="1400" b="0" i="0" dirty="0" smtClean="0">
                <a:solidFill>
                  <a:schemeClr val="tx1"/>
                </a:solidFill>
              </a:rPr>
              <a:t>Прочитайте рассказ </a:t>
            </a:r>
            <a:r>
              <a:rPr lang="ru-RU" sz="1400" b="0" i="0" dirty="0" err="1" smtClean="0">
                <a:solidFill>
                  <a:schemeClr val="tx1"/>
                </a:solidFill>
              </a:rPr>
              <a:t>Анвара</a:t>
            </a:r>
            <a:r>
              <a:rPr lang="ru-RU" sz="1400" b="0" i="0" dirty="0" smtClean="0">
                <a:solidFill>
                  <a:schemeClr val="tx1"/>
                </a:solidFill>
              </a:rPr>
              <a:t>, вставив нужные местоимения. Запишите в тетрадь. Расскажите интересный случай из своей жизни.</a:t>
            </a:r>
          </a:p>
          <a:p>
            <a:endParaRPr lang="ru-RU" sz="1400" b="0" i="0" dirty="0">
              <a:solidFill>
                <a:schemeClr val="tx1"/>
              </a:solidFill>
            </a:endParaRPr>
          </a:p>
        </p:txBody>
      </p:sp>
      <p:pic>
        <p:nvPicPr>
          <p:cNvPr id="4099" name="Picture 3" descr="D:\Маме\Учительская деятельность\школа\для учебника 5 класса\Русский язык 5 класс Мусурманова Ю.Ю\высокие иллюстрации\Анвар\P20600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201" y="1457463"/>
            <a:ext cx="1028671" cy="1140864"/>
          </a:xfrm>
          <a:prstGeom prst="ellipse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15709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6399" y="173468"/>
            <a:ext cx="4924901" cy="315471"/>
          </a:xfrm>
        </p:spPr>
        <p:txBody>
          <a:bodyPr/>
          <a:lstStyle/>
          <a:p>
            <a:pPr algn="ctr"/>
            <a:r>
              <a:rPr lang="ru-RU" b="1" dirty="0" smtClean="0"/>
              <a:t>Упражнение 4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09872" y="708025"/>
            <a:ext cx="4216228" cy="2185214"/>
          </a:xfrm>
        </p:spPr>
        <p:txBody>
          <a:bodyPr/>
          <a:lstStyle/>
          <a:p>
            <a:r>
              <a:rPr lang="ru-RU" sz="1600" b="1" dirty="0" smtClean="0"/>
              <a:t>Я</a:t>
            </a:r>
            <a:r>
              <a:rPr lang="ru-RU" sz="1600" dirty="0" smtClean="0"/>
              <a:t> </a:t>
            </a:r>
            <a:r>
              <a:rPr lang="ru-RU" sz="1800" dirty="0" smtClean="0"/>
              <a:t>– Анвар, ученик пятого класса. У </a:t>
            </a:r>
            <a:r>
              <a:rPr lang="ru-RU" sz="1800" b="1" dirty="0" smtClean="0"/>
              <a:t>меня</a:t>
            </a:r>
            <a:r>
              <a:rPr lang="ru-RU" sz="1800" dirty="0" smtClean="0"/>
              <a:t> есть младшая сестра Малика. Она дала </a:t>
            </a:r>
            <a:r>
              <a:rPr lang="ru-RU" sz="1800" b="1" dirty="0" smtClean="0"/>
              <a:t>мне </a:t>
            </a:r>
            <a:r>
              <a:rPr lang="ru-RU" sz="1800" dirty="0" smtClean="0"/>
              <a:t>интересную книгу. Сегодня сестра ждёт </a:t>
            </a:r>
            <a:r>
              <a:rPr lang="ru-RU" sz="1800" b="1" dirty="0" smtClean="0"/>
              <a:t>меня</a:t>
            </a:r>
            <a:r>
              <a:rPr lang="ru-RU" sz="1800" dirty="0" smtClean="0"/>
              <a:t> в библиотеке, а я опоздал. Малика недовольна </a:t>
            </a:r>
            <a:r>
              <a:rPr lang="ru-RU" sz="1800" b="1" dirty="0" smtClean="0"/>
              <a:t>мной</a:t>
            </a:r>
            <a:r>
              <a:rPr lang="ru-RU" sz="1800" dirty="0" smtClean="0"/>
              <a:t> . Сестра говорит </a:t>
            </a:r>
            <a:r>
              <a:rPr lang="ru-RU" sz="1800" b="1" dirty="0" smtClean="0"/>
              <a:t>обо мне </a:t>
            </a:r>
            <a:r>
              <a:rPr lang="ru-RU" sz="1800" dirty="0" smtClean="0"/>
              <a:t>библиотекарю.</a:t>
            </a:r>
          </a:p>
          <a:p>
            <a:endParaRPr lang="ru-RU" sz="1600" dirty="0"/>
          </a:p>
        </p:txBody>
      </p:sp>
      <p:pic>
        <p:nvPicPr>
          <p:cNvPr id="4099" name="Picture 3" descr="D:\Маме\Учительская деятельность\школа\для учебника 5 класса\Русский язык 5 класс Мусурманова Ю.Ю\высокие иллюстрации\Анвар\P20600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5900" y="1012825"/>
            <a:ext cx="1028671" cy="1140864"/>
          </a:xfrm>
          <a:prstGeom prst="ellipse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64510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6399" y="173468"/>
            <a:ext cx="5099596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6</a:t>
            </a:r>
            <a:endParaRPr lang="ru-RU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half" idx="1"/>
            <p:extLst/>
          </p:nvPr>
        </p:nvGraphicFramePr>
        <p:xfrm>
          <a:off x="355915" y="663255"/>
          <a:ext cx="5140080" cy="1049922"/>
        </p:xfrm>
        <a:graphic>
          <a:graphicData uri="http://schemas.openxmlformats.org/drawingml/2006/table">
            <a:tbl>
              <a:tblPr/>
              <a:tblGrid>
                <a:gridCol w="13522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42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42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992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7000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Имя существительное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51" marR="276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Имя прилагательное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51" marR="276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/>
                          <a:ea typeface="Calibri"/>
                          <a:cs typeface="Times New Roman"/>
                        </a:rPr>
                        <a:t>Имя </a:t>
                      </a: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числительное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51" marR="276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Местоимение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51" marR="276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991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Алиса</a:t>
                      </a:r>
                      <a:endParaRPr lang="ru-RU" sz="1100" b="1" i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51" marR="276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большой</a:t>
                      </a:r>
                      <a:endParaRPr lang="ru-RU" sz="1100" b="1" i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51" marR="276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три</a:t>
                      </a:r>
                      <a:endParaRPr lang="ru-RU" sz="1100" b="1" i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51" marR="276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он</a:t>
                      </a:r>
                      <a:endParaRPr lang="ru-RU" sz="1100" b="1" i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51" marR="276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0700" y="110677"/>
            <a:ext cx="5120611" cy="369332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11977" y="1812005"/>
            <a:ext cx="553805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Алиса, кролик, три, большой, длинный, он, четыре, кот, 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маленькая, розы, ему, лилия, мартовский, ваши, моя, 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чайник, горячий, часы, пять, белая, ему, двенадцать, 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твоё, шляпа, восемь, королева, посуда, тёмный, одна,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её, золотой, семнадцать.</a:t>
            </a:r>
          </a:p>
          <a:p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0787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Проверьте!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/>
          </p:nvPr>
        </p:nvGraphicFramePr>
        <p:xfrm>
          <a:off x="67825" y="784225"/>
          <a:ext cx="5630147" cy="2042160"/>
        </p:xfrm>
        <a:graphic>
          <a:graphicData uri="http://schemas.openxmlformats.org/drawingml/2006/table">
            <a:tbl>
              <a:tblPr/>
              <a:tblGrid>
                <a:gridCol w="1481215">
                  <a:extLst>
                    <a:ext uri="{9D8B030D-6E8A-4147-A177-3AD203B41FA5}">
                      <a16:colId xmlns:a16="http://schemas.microsoft.com/office/drawing/2014/main" val="431858191"/>
                    </a:ext>
                  </a:extLst>
                </a:gridCol>
                <a:gridCol w="1417684">
                  <a:extLst>
                    <a:ext uri="{9D8B030D-6E8A-4147-A177-3AD203B41FA5}">
                      <a16:colId xmlns:a16="http://schemas.microsoft.com/office/drawing/2014/main" val="531474392"/>
                    </a:ext>
                  </a:extLst>
                </a:gridCol>
                <a:gridCol w="1417684">
                  <a:extLst>
                    <a:ext uri="{9D8B030D-6E8A-4147-A177-3AD203B41FA5}">
                      <a16:colId xmlns:a16="http://schemas.microsoft.com/office/drawing/2014/main" val="4054846449"/>
                    </a:ext>
                  </a:extLst>
                </a:gridCol>
                <a:gridCol w="1313564">
                  <a:extLst>
                    <a:ext uri="{9D8B030D-6E8A-4147-A177-3AD203B41FA5}">
                      <a16:colId xmlns:a16="http://schemas.microsoft.com/office/drawing/2014/main" val="1350947173"/>
                    </a:ext>
                  </a:extLst>
                </a:gridCol>
              </a:tblGrid>
              <a:tr h="54537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Имя существительное</a:t>
                      </a:r>
                    </a:p>
                  </a:txBody>
                  <a:tcPr marL="58470" marR="58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Имя прилагательное</a:t>
                      </a:r>
                    </a:p>
                  </a:txBody>
                  <a:tcPr marL="58470" marR="58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Имя </a:t>
                      </a:r>
                      <a:r>
                        <a:rPr lang="ru-RU" sz="120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числительное</a:t>
                      </a:r>
                    </a:p>
                  </a:txBody>
                  <a:tcPr marL="58470" marR="58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Местоимение</a:t>
                      </a:r>
                    </a:p>
                  </a:txBody>
                  <a:tcPr marL="58470" marR="58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6754684"/>
                  </a:ext>
                </a:extLst>
              </a:tr>
              <a:tr h="11310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Алиса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кролик, кот,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розы, лилия, чайник,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королева, часы, шляпа, посуда,</a:t>
                      </a:r>
                      <a:endParaRPr lang="ru-RU" sz="1400" b="1" i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8470" marR="58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большой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маленькая, длинный,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мартовский,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горячий, белая, тёмный, золотой</a:t>
                      </a:r>
                      <a:endParaRPr lang="ru-RU" sz="1400" b="1" i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8470" marR="58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три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двенадцать,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четыре, пять, восемь, одна, семнадцать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b="1" i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8470" marR="58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он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ваши, моя,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твоё, ему,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её</a:t>
                      </a:r>
                      <a:endParaRPr lang="ru-RU" sz="1400" b="1" i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8470" marR="58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479395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1569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752" y="776035"/>
            <a:ext cx="2429748" cy="1760790"/>
          </a:xfrm>
          <a:prstGeom prst="round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6" name="Объект 5"/>
          <p:cNvSpPr>
            <a:spLocks noGrp="1"/>
          </p:cNvSpPr>
          <p:nvPr>
            <p:ph sz="half" idx="3"/>
          </p:nvPr>
        </p:nvSpPr>
        <p:spPr>
          <a:xfrm>
            <a:off x="2972955" y="775274"/>
            <a:ext cx="2508123" cy="1791271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ru-RU" dirty="0" smtClean="0">
                <a:solidFill>
                  <a:srgbClr val="002060"/>
                </a:solidFill>
              </a:rPr>
              <a:t>Я – не я, и лошадь не моя.</a:t>
            </a:r>
          </a:p>
          <a:p>
            <a:pPr algn="ctr">
              <a:lnSpc>
                <a:spcPct val="150000"/>
              </a:lnSpc>
            </a:pPr>
            <a:r>
              <a:rPr lang="ru-RU" dirty="0" smtClean="0">
                <a:solidFill>
                  <a:srgbClr val="002060"/>
                </a:solidFill>
              </a:rPr>
              <a:t>Друг он мой, </a:t>
            </a:r>
          </a:p>
          <a:p>
            <a:pPr algn="ctr">
              <a:lnSpc>
                <a:spcPct val="150000"/>
              </a:lnSpc>
            </a:pPr>
            <a:r>
              <a:rPr lang="ru-RU" dirty="0" smtClean="0">
                <a:solidFill>
                  <a:srgbClr val="002060"/>
                </a:solidFill>
              </a:rPr>
              <a:t>а ум у него свой.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3659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4652010" cy="1938992"/>
          </a:xfrm>
        </p:spPr>
        <p:txBody>
          <a:bodyPr/>
          <a:lstStyle/>
          <a:p>
            <a:pPr>
              <a:buNone/>
            </a:pPr>
            <a:r>
              <a:rPr lang="ru-RU" sz="1600" b="0" i="0" dirty="0">
                <a:solidFill>
                  <a:schemeClr val="tx1"/>
                </a:solidFill>
              </a:rPr>
              <a:t>1</a:t>
            </a:r>
            <a:r>
              <a:rPr lang="ru-RU" sz="1800" b="0" i="0" dirty="0">
                <a:solidFill>
                  <a:schemeClr val="tx1"/>
                </a:solidFill>
              </a:rPr>
              <a:t>) Какие три местоимения самые чистые? </a:t>
            </a:r>
          </a:p>
          <a:p>
            <a:pPr>
              <a:buNone/>
            </a:pPr>
            <a:r>
              <a:rPr lang="ru-RU" sz="1800" b="0" i="0" dirty="0">
                <a:solidFill>
                  <a:schemeClr val="tx1"/>
                </a:solidFill>
              </a:rPr>
              <a:t>2) Какие два местоимения мешают ездить по дорогам? </a:t>
            </a:r>
          </a:p>
          <a:p>
            <a:pPr>
              <a:buNone/>
            </a:pPr>
            <a:r>
              <a:rPr lang="ru-RU" sz="1800" b="0" i="0" dirty="0">
                <a:solidFill>
                  <a:schemeClr val="tx1"/>
                </a:solidFill>
              </a:rPr>
              <a:t>3) Какое местоимение требует чистоты?  </a:t>
            </a:r>
          </a:p>
          <a:p>
            <a:pPr>
              <a:buNone/>
            </a:pPr>
            <a:r>
              <a:rPr lang="ru-RU" sz="1800" b="0" i="0" dirty="0">
                <a:solidFill>
                  <a:schemeClr val="tx1"/>
                </a:solidFill>
              </a:rPr>
              <a:t>4) Какое местоимение можно считать  самым хвастливым?</a:t>
            </a:r>
          </a:p>
          <a:p>
            <a:endParaRPr lang="ru-RU" sz="1800" b="0" i="0" dirty="0"/>
          </a:p>
        </p:txBody>
      </p:sp>
    </p:spTree>
    <p:extLst>
      <p:ext uri="{BB962C8B-B14F-4D97-AF65-F5344CB8AC3E}">
        <p14:creationId xmlns:p14="http://schemas.microsoft.com/office/powerpoint/2010/main" val="3247419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53105" y="631825"/>
            <a:ext cx="5449195" cy="2739211"/>
          </a:xfrm>
        </p:spPr>
        <p:txBody>
          <a:bodyPr/>
          <a:lstStyle/>
          <a:p>
            <a:r>
              <a:rPr lang="ru-RU" sz="1800" b="0" i="0" dirty="0">
                <a:solidFill>
                  <a:schemeClr val="tx1"/>
                </a:solidFill>
              </a:rPr>
              <a:t>1. Кто получает в школе знания? – Я!</a:t>
            </a:r>
          </a:p>
          <a:p>
            <a:r>
              <a:rPr lang="ru-RU" sz="1800" b="0" i="0" dirty="0">
                <a:solidFill>
                  <a:schemeClr val="tx1"/>
                </a:solidFill>
              </a:rPr>
              <a:t>2.Кто знает местоимения?– Мы! </a:t>
            </a:r>
          </a:p>
          <a:p>
            <a:r>
              <a:rPr lang="ru-RU" sz="1800" b="0" i="0" dirty="0">
                <a:solidFill>
                  <a:schemeClr val="tx1"/>
                </a:solidFill>
              </a:rPr>
              <a:t>3. Чей класс хорошо говорит по-русски? – Наш!</a:t>
            </a:r>
          </a:p>
          <a:p>
            <a:r>
              <a:rPr lang="ru-RU" sz="1800" b="0" i="0" dirty="0">
                <a:solidFill>
                  <a:schemeClr val="tx1"/>
                </a:solidFill>
              </a:rPr>
              <a:t>4. У кого сегодня будет пятёрка? – У меня!</a:t>
            </a:r>
          </a:p>
          <a:p>
            <a:r>
              <a:rPr lang="ru-RU" sz="1800" b="0" i="0" dirty="0">
                <a:solidFill>
                  <a:schemeClr val="tx1"/>
                </a:solidFill>
              </a:rPr>
              <a:t>5. Кого мама сегодня похвалит?  - Меня!</a:t>
            </a:r>
          </a:p>
          <a:p>
            <a:r>
              <a:rPr lang="ru-RU" sz="1800" b="0" i="0" dirty="0">
                <a:solidFill>
                  <a:schemeClr val="tx1"/>
                </a:solidFill>
              </a:rPr>
              <a:t>6. Кому нравится говорить по-русски? – Мне!</a:t>
            </a:r>
          </a:p>
          <a:p>
            <a:r>
              <a:rPr lang="ru-RU" sz="1800" b="0" i="0" dirty="0">
                <a:solidFill>
                  <a:schemeClr val="tx1"/>
                </a:solidFill>
              </a:rPr>
              <a:t>7. Чья пятёрка в журнале самая красивая? – Моя!</a:t>
            </a:r>
          </a:p>
          <a:p>
            <a:r>
              <a:rPr lang="ru-RU" sz="1800" b="0" i="0" dirty="0">
                <a:solidFill>
                  <a:schemeClr val="tx1"/>
                </a:solidFill>
              </a:rPr>
              <a:t>8. О ком я скажу: «Молодцы»? – О нас!</a:t>
            </a: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689644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Проверим упражнение 6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631825"/>
            <a:ext cx="5410200" cy="2523768"/>
          </a:xfrm>
        </p:spPr>
        <p:txBody>
          <a:bodyPr/>
          <a:lstStyle/>
          <a:p>
            <a:r>
              <a:rPr lang="ru-RU" sz="2000" b="0" i="0" dirty="0">
                <a:solidFill>
                  <a:schemeClr val="tx1"/>
                </a:solidFill>
              </a:rPr>
              <a:t>В моей комнате </a:t>
            </a:r>
            <a:r>
              <a:rPr lang="ru-RU" sz="2000" b="0" i="0" dirty="0" smtClean="0">
                <a:solidFill>
                  <a:srgbClr val="FF0000"/>
                </a:solidFill>
              </a:rPr>
              <a:t>один</a:t>
            </a:r>
            <a:r>
              <a:rPr lang="ru-RU" sz="2000" b="0" i="0" dirty="0" smtClean="0">
                <a:solidFill>
                  <a:schemeClr val="tx1"/>
                </a:solidFill>
              </a:rPr>
              <a:t> письменный </a:t>
            </a:r>
            <a:r>
              <a:rPr lang="ru-RU" sz="2000" b="0" i="0" u="sng" dirty="0" smtClean="0">
                <a:solidFill>
                  <a:schemeClr val="tx1"/>
                </a:solidFill>
              </a:rPr>
              <a:t>стол</a:t>
            </a:r>
            <a:r>
              <a:rPr lang="ru-RU" sz="2000" b="0" i="0" dirty="0" smtClean="0">
                <a:solidFill>
                  <a:schemeClr val="tx1"/>
                </a:solidFill>
              </a:rPr>
              <a:t>, </a:t>
            </a:r>
            <a:r>
              <a:rPr lang="ru-RU" sz="2000" b="0" i="0" dirty="0" smtClean="0">
                <a:solidFill>
                  <a:srgbClr val="FF0000"/>
                </a:solidFill>
              </a:rPr>
              <a:t>одна </a:t>
            </a:r>
            <a:r>
              <a:rPr lang="ru-RU" sz="2000" b="0" i="0" dirty="0" smtClean="0">
                <a:solidFill>
                  <a:schemeClr val="tx1"/>
                </a:solidFill>
              </a:rPr>
              <a:t>деревянная </a:t>
            </a:r>
            <a:r>
              <a:rPr lang="ru-RU" sz="2000" b="0" i="0" u="sng" dirty="0" smtClean="0">
                <a:solidFill>
                  <a:schemeClr val="tx1"/>
                </a:solidFill>
              </a:rPr>
              <a:t>кровать</a:t>
            </a:r>
            <a:r>
              <a:rPr lang="ru-RU" sz="2000" b="0" i="0" dirty="0" smtClean="0">
                <a:solidFill>
                  <a:schemeClr val="tx1"/>
                </a:solidFill>
              </a:rPr>
              <a:t>, </a:t>
            </a:r>
            <a:r>
              <a:rPr lang="ru-RU" sz="2000" b="0" i="0" dirty="0" smtClean="0">
                <a:solidFill>
                  <a:srgbClr val="FF0000"/>
                </a:solidFill>
              </a:rPr>
              <a:t>одно</a:t>
            </a:r>
            <a:r>
              <a:rPr lang="ru-RU" sz="2000" b="0" i="0" dirty="0" smtClean="0">
                <a:solidFill>
                  <a:schemeClr val="tx1"/>
                </a:solidFill>
              </a:rPr>
              <a:t> большое </a:t>
            </a:r>
            <a:r>
              <a:rPr lang="ru-RU" sz="2000" b="0" i="0" u="sng" dirty="0" smtClean="0">
                <a:solidFill>
                  <a:schemeClr val="tx1"/>
                </a:solidFill>
              </a:rPr>
              <a:t>окно</a:t>
            </a:r>
            <a:r>
              <a:rPr lang="ru-RU" sz="2000" b="0" i="0" dirty="0" smtClean="0">
                <a:solidFill>
                  <a:schemeClr val="tx1"/>
                </a:solidFill>
              </a:rPr>
              <a:t>. </a:t>
            </a:r>
            <a:r>
              <a:rPr lang="ru-RU" sz="2000" b="0" i="0" dirty="0">
                <a:solidFill>
                  <a:schemeClr val="tx1"/>
                </a:solidFill>
              </a:rPr>
              <a:t>На стене висят </a:t>
            </a:r>
            <a:r>
              <a:rPr lang="ru-RU" sz="2000" b="0" i="0" dirty="0" smtClean="0">
                <a:solidFill>
                  <a:srgbClr val="FF0000"/>
                </a:solidFill>
              </a:rPr>
              <a:t>две</a:t>
            </a:r>
            <a:r>
              <a:rPr lang="ru-RU" sz="2000" b="0" i="0" dirty="0" smtClean="0">
                <a:solidFill>
                  <a:schemeClr val="tx1"/>
                </a:solidFill>
              </a:rPr>
              <a:t> красивые картин</a:t>
            </a:r>
            <a:r>
              <a:rPr lang="ru-RU" sz="2000" b="0" i="0" dirty="0" smtClean="0">
                <a:solidFill>
                  <a:srgbClr val="FF0000"/>
                </a:solidFill>
              </a:rPr>
              <a:t>ы</a:t>
            </a:r>
            <a:r>
              <a:rPr lang="ru-RU" sz="2000" b="0" i="0" dirty="0" smtClean="0">
                <a:solidFill>
                  <a:schemeClr val="tx1"/>
                </a:solidFill>
              </a:rPr>
              <a:t>. </a:t>
            </a:r>
            <a:r>
              <a:rPr lang="ru-RU" sz="2000" b="0" i="0" dirty="0">
                <a:solidFill>
                  <a:schemeClr val="tx1"/>
                </a:solidFill>
              </a:rPr>
              <a:t>На столе </a:t>
            </a:r>
            <a:r>
              <a:rPr lang="ru-RU" sz="2000" i="0" dirty="0" smtClean="0">
                <a:solidFill>
                  <a:schemeClr val="tx1"/>
                </a:solidFill>
              </a:rPr>
              <a:t>пять</a:t>
            </a:r>
            <a:r>
              <a:rPr lang="ru-RU" sz="2000" b="0" i="0" dirty="0" smtClean="0">
                <a:solidFill>
                  <a:schemeClr val="tx1"/>
                </a:solidFill>
              </a:rPr>
              <a:t> школьных учебник</a:t>
            </a:r>
            <a:r>
              <a:rPr lang="ru-RU" sz="2000" b="0" i="0" dirty="0" smtClean="0">
                <a:solidFill>
                  <a:srgbClr val="FF0000"/>
                </a:solidFill>
              </a:rPr>
              <a:t>ов</a:t>
            </a:r>
            <a:r>
              <a:rPr lang="ru-RU" sz="2000" b="0" i="0" dirty="0" smtClean="0">
                <a:solidFill>
                  <a:schemeClr val="tx1"/>
                </a:solidFill>
              </a:rPr>
              <a:t> </a:t>
            </a:r>
            <a:r>
              <a:rPr lang="ru-RU" sz="2000" b="0" i="0" dirty="0">
                <a:solidFill>
                  <a:schemeClr val="tx1"/>
                </a:solidFill>
              </a:rPr>
              <a:t>и несколько </a:t>
            </a:r>
            <a:r>
              <a:rPr lang="ru-RU" sz="2000" b="0" i="0" dirty="0" smtClean="0">
                <a:solidFill>
                  <a:schemeClr val="tx1"/>
                </a:solidFill>
              </a:rPr>
              <a:t>цветных карандаш</a:t>
            </a:r>
            <a:r>
              <a:rPr lang="ru-RU" sz="2000" b="0" i="0" dirty="0" smtClean="0">
                <a:solidFill>
                  <a:srgbClr val="FF0000"/>
                </a:solidFill>
              </a:rPr>
              <a:t>ей</a:t>
            </a:r>
            <a:r>
              <a:rPr lang="ru-RU" sz="2000" b="0" i="0" dirty="0" smtClean="0">
                <a:solidFill>
                  <a:schemeClr val="tx1"/>
                </a:solidFill>
              </a:rPr>
              <a:t>. </a:t>
            </a:r>
            <a:r>
              <a:rPr lang="ru-RU" sz="2000" b="0" i="0" dirty="0">
                <a:solidFill>
                  <a:schemeClr val="tx1"/>
                </a:solidFill>
              </a:rPr>
              <a:t>Над столом </a:t>
            </a:r>
            <a:r>
              <a:rPr lang="ru-RU" sz="2000" i="0" dirty="0" smtClean="0">
                <a:solidFill>
                  <a:schemeClr val="tx1"/>
                </a:solidFill>
              </a:rPr>
              <a:t>три</a:t>
            </a:r>
            <a:r>
              <a:rPr lang="ru-RU" sz="2000" b="0" i="0" dirty="0" smtClean="0">
                <a:solidFill>
                  <a:schemeClr val="tx1"/>
                </a:solidFill>
              </a:rPr>
              <a:t> книжных </a:t>
            </a:r>
            <a:r>
              <a:rPr lang="ru-RU" sz="2000" b="0" i="0" u="sng" dirty="0" smtClean="0">
                <a:solidFill>
                  <a:schemeClr val="tx1"/>
                </a:solidFill>
              </a:rPr>
              <a:t>полки</a:t>
            </a:r>
            <a:r>
              <a:rPr lang="ru-RU" sz="2000" b="0" i="0" dirty="0" smtClean="0">
                <a:solidFill>
                  <a:schemeClr val="tx1"/>
                </a:solidFill>
              </a:rPr>
              <a:t>. Там </a:t>
            </a:r>
            <a:r>
              <a:rPr lang="ru-RU" sz="2000" b="0" i="0" dirty="0">
                <a:solidFill>
                  <a:schemeClr val="tx1"/>
                </a:solidFill>
              </a:rPr>
              <a:t>стоит </a:t>
            </a:r>
            <a:r>
              <a:rPr lang="ru-RU" sz="2000" b="0" i="0" dirty="0">
                <a:solidFill>
                  <a:srgbClr val="FF0000"/>
                </a:solidFill>
              </a:rPr>
              <a:t>много</a:t>
            </a:r>
            <a:r>
              <a:rPr lang="ru-RU" sz="2000" b="0" i="0" dirty="0">
                <a:solidFill>
                  <a:schemeClr val="tx1"/>
                </a:solidFill>
              </a:rPr>
              <a:t> </a:t>
            </a:r>
            <a:r>
              <a:rPr lang="ru-RU" sz="2000" b="0" i="0" dirty="0" smtClean="0">
                <a:solidFill>
                  <a:schemeClr val="tx1"/>
                </a:solidFill>
              </a:rPr>
              <a:t>интересных </a:t>
            </a:r>
            <a:r>
              <a:rPr lang="ru-RU" sz="2000" b="0" i="0" u="sng" dirty="0" smtClean="0">
                <a:solidFill>
                  <a:schemeClr val="tx1"/>
                </a:solidFill>
              </a:rPr>
              <a:t>книг</a:t>
            </a:r>
            <a:r>
              <a:rPr lang="ru-RU" sz="2000" b="0" i="0" dirty="0" smtClean="0">
                <a:solidFill>
                  <a:schemeClr val="tx1"/>
                </a:solidFill>
              </a:rPr>
              <a:t>.</a:t>
            </a:r>
            <a:endParaRPr lang="ru-RU" sz="2000" b="0" i="0" dirty="0">
              <a:solidFill>
                <a:schemeClr val="tx1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87055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900" y="102424"/>
            <a:ext cx="5486400" cy="276999"/>
          </a:xfrm>
        </p:spPr>
        <p:txBody>
          <a:bodyPr/>
          <a:lstStyle/>
          <a:p>
            <a:r>
              <a:rPr lang="ru-RU" sz="1800" dirty="0" smtClean="0"/>
              <a:t>Задание для самостоятельного выполнения</a:t>
            </a:r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749300" y="784225"/>
            <a:ext cx="4800600" cy="1107996"/>
          </a:xfrm>
        </p:spPr>
        <p:txBody>
          <a:bodyPr/>
          <a:lstStyle/>
          <a:p>
            <a:r>
              <a:rPr lang="ru-RU" sz="1800" b="0" i="0" dirty="0" smtClean="0">
                <a:solidFill>
                  <a:schemeClr val="tx1"/>
                </a:solidFill>
              </a:rPr>
              <a:t>1.Упражнение </a:t>
            </a:r>
            <a:r>
              <a:rPr lang="ru-RU" sz="1800" b="0" i="0" dirty="0">
                <a:solidFill>
                  <a:schemeClr val="tx1"/>
                </a:solidFill>
              </a:rPr>
              <a:t>5</a:t>
            </a:r>
            <a:r>
              <a:rPr lang="ru-RU" sz="1800" b="0" i="0" dirty="0" smtClean="0">
                <a:solidFill>
                  <a:schemeClr val="tx1"/>
                </a:solidFill>
              </a:rPr>
              <a:t> </a:t>
            </a:r>
            <a:r>
              <a:rPr lang="ru-RU" sz="1800" b="0" i="0" dirty="0">
                <a:solidFill>
                  <a:schemeClr val="tx1"/>
                </a:solidFill>
              </a:rPr>
              <a:t>письменно. </a:t>
            </a:r>
          </a:p>
          <a:p>
            <a:r>
              <a:rPr lang="ru-RU" sz="1800" b="0" i="0" dirty="0">
                <a:solidFill>
                  <a:schemeClr val="tx1"/>
                </a:solidFill>
              </a:rPr>
              <a:t>2. Прочитать раздел для самостоятельного чтения.</a:t>
            </a:r>
          </a:p>
          <a:p>
            <a:endParaRPr lang="ru-RU" sz="1800" b="0" i="0" dirty="0">
              <a:solidFill>
                <a:schemeClr val="tx1"/>
              </a:solidFill>
            </a:endParaRPr>
          </a:p>
        </p:txBody>
      </p:sp>
      <p:pic>
        <p:nvPicPr>
          <p:cNvPr id="1026" name="Picture 2" descr="местоимение | интернет проект BeginnerSchool.r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300" y="1698625"/>
            <a:ext cx="2062956" cy="1386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924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7" y="222930"/>
            <a:ext cx="2958465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3400" spc="-5" dirty="0"/>
              <a:t>Русский</a:t>
            </a:r>
            <a:r>
              <a:rPr sz="3400" spc="-55" dirty="0"/>
              <a:t> </a:t>
            </a:r>
            <a:r>
              <a:rPr sz="3400" spc="10" dirty="0"/>
              <a:t>язык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1731240" y="1244013"/>
            <a:ext cx="2971800" cy="539891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sz="3200" spc="-20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 Глагол</a:t>
            </a: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3200" spc="-20" dirty="0">
              <a:solidFill>
                <a:schemeClr val="tx2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15106" y="1207834"/>
            <a:ext cx="344170" cy="676275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32626" y="2202691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40300" y="249024"/>
            <a:ext cx="129242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ru-RU" sz="2250" dirty="0" smtClean="0">
                <a:solidFill>
                  <a:schemeClr val="bg1"/>
                </a:solidFill>
                <a:latin typeface="Arial"/>
                <a:cs typeface="Arial"/>
              </a:rPr>
              <a:t>5</a:t>
            </a:r>
            <a:endParaRPr sz="225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8296" y="541953"/>
            <a:ext cx="43942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6532" y="289010"/>
            <a:ext cx="467359" cy="4667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9" name="Picture 2" descr="Правила Дорожного Движен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9578" y="1810284"/>
            <a:ext cx="4009322" cy="1465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816100" y="1437759"/>
            <a:ext cx="18790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повторение</a:t>
            </a:r>
          </a:p>
        </p:txBody>
      </p:sp>
    </p:spTree>
    <p:extLst>
      <p:ext uri="{BB962C8B-B14F-4D97-AF65-F5344CB8AC3E}">
        <p14:creationId xmlns:p14="http://schemas.microsoft.com/office/powerpoint/2010/main" val="4155765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Отгадайте загадку!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555625"/>
            <a:ext cx="4531172" cy="1846659"/>
          </a:xfrm>
        </p:spPr>
        <p:txBody>
          <a:bodyPr/>
          <a:lstStyle/>
          <a:p>
            <a:r>
              <a:rPr lang="ru-RU" sz="2000" b="0" i="0" dirty="0">
                <a:solidFill>
                  <a:schemeClr val="tx1"/>
                </a:solidFill>
              </a:rPr>
              <a:t>Он предметы оживляет,</a:t>
            </a:r>
            <a:r>
              <a:rPr lang="ru-RU" sz="2000" dirty="0">
                <a:solidFill>
                  <a:schemeClr val="tx1"/>
                </a:solidFill>
              </a:rPr>
              <a:t/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sz="2000" b="0" i="0" dirty="0">
                <a:solidFill>
                  <a:schemeClr val="tx1"/>
                </a:solidFill>
              </a:rPr>
              <a:t>Всех их в дело вовлекает,</a:t>
            </a:r>
            <a:r>
              <a:rPr lang="ru-RU" sz="2000" dirty="0">
                <a:solidFill>
                  <a:schemeClr val="tx1"/>
                </a:solidFill>
              </a:rPr>
              <a:t/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sz="2000" b="0" i="0" dirty="0">
                <a:solidFill>
                  <a:schemeClr val="tx1"/>
                </a:solidFill>
              </a:rPr>
              <a:t>ЧТО им ДЕЛАТЬ говорит,</a:t>
            </a:r>
            <a:r>
              <a:rPr lang="ru-RU" sz="2000" dirty="0">
                <a:solidFill>
                  <a:schemeClr val="tx1"/>
                </a:solidFill>
              </a:rPr>
              <a:t/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sz="2000" b="0" i="0" dirty="0">
                <a:solidFill>
                  <a:schemeClr val="tx1"/>
                </a:solidFill>
              </a:rPr>
              <a:t>Строго сам за тем следит.</a:t>
            </a:r>
            <a:r>
              <a:rPr lang="ru-RU" sz="2000" dirty="0">
                <a:solidFill>
                  <a:schemeClr val="tx1"/>
                </a:solidFill>
              </a:rPr>
              <a:t/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sz="2000" b="0" i="0" dirty="0">
                <a:solidFill>
                  <a:schemeClr val="tx1"/>
                </a:solidFill>
              </a:rPr>
              <a:t>Он три времени имеет</a:t>
            </a:r>
            <a:r>
              <a:rPr lang="ru-RU" sz="2000" dirty="0">
                <a:solidFill>
                  <a:schemeClr val="tx1"/>
                </a:solidFill>
              </a:rPr>
              <a:t/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sz="2000" b="0" i="0" dirty="0">
                <a:solidFill>
                  <a:schemeClr val="tx1"/>
                </a:solidFill>
              </a:rPr>
              <a:t>И спрягаться он умеет.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87500" y="2402284"/>
            <a:ext cx="4038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2B2B2B"/>
                </a:solidFill>
                <a:latin typeface="Arial" panose="020B0604020202020204" pitchFamily="34" charset="0"/>
              </a:rPr>
              <a:t>Любит ДЕЙСТВИЯ глагол: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2B2B2B"/>
                </a:solidFill>
                <a:latin typeface="Arial" panose="020B0604020202020204" pitchFamily="34" charset="0"/>
              </a:rPr>
              <a:t>Встал, умылся и пошёл.</a:t>
            </a:r>
            <a:endParaRPr lang="ru-RU" dirty="0"/>
          </a:p>
        </p:txBody>
      </p:sp>
      <p:pic>
        <p:nvPicPr>
          <p:cNvPr id="16386" name="Picture 2" descr="Изменение глагола по лицам и числам 4 класс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013" y="631825"/>
            <a:ext cx="2057400" cy="1770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0481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r>
              <a:rPr lang="ru-RU" sz="2400" dirty="0"/>
              <a:t> </a:t>
            </a:r>
            <a:r>
              <a:rPr lang="ru-RU" sz="2400" dirty="0" smtClean="0"/>
              <a:t>    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300752" y="631825"/>
            <a:ext cx="5249148" cy="2862322"/>
          </a:xfrm>
        </p:spPr>
        <p:txBody>
          <a:bodyPr/>
          <a:lstStyle/>
          <a:p>
            <a:r>
              <a:rPr lang="ru-RU" sz="1800" b="0" i="0" dirty="0" smtClean="0">
                <a:solidFill>
                  <a:schemeClr val="tx1"/>
                </a:solidFill>
              </a:rPr>
              <a:t>- Что </a:t>
            </a:r>
            <a:r>
              <a:rPr lang="ru-RU" sz="1800" b="0" i="0" dirty="0">
                <a:solidFill>
                  <a:schemeClr val="tx1"/>
                </a:solidFill>
              </a:rPr>
              <a:t>нужно делать утром?</a:t>
            </a:r>
            <a:br>
              <a:rPr lang="ru-RU" sz="1800" b="0" i="0" dirty="0">
                <a:solidFill>
                  <a:schemeClr val="tx1"/>
                </a:solidFill>
              </a:rPr>
            </a:br>
            <a:r>
              <a:rPr lang="ru-RU" sz="1800" b="0" i="0" dirty="0" smtClean="0">
                <a:solidFill>
                  <a:schemeClr val="tx1"/>
                </a:solidFill>
              </a:rPr>
              <a:t>- Утром </a:t>
            </a:r>
            <a:r>
              <a:rPr lang="ru-RU" sz="1800" b="0" i="0" dirty="0">
                <a:solidFill>
                  <a:schemeClr val="tx1"/>
                </a:solidFill>
              </a:rPr>
              <a:t>надо вставать, убирать постель, умываться, чистить зубы, одеваться, делать зарядку, завтракать и идти в школу. Нельзя опаздывать.</a:t>
            </a:r>
          </a:p>
          <a:p>
            <a:r>
              <a:rPr lang="ru-RU" sz="1800" b="0" i="0" dirty="0">
                <a:solidFill>
                  <a:schemeClr val="tx1"/>
                </a:solidFill>
              </a:rPr>
              <a:t>- А что можно делать вечером?</a:t>
            </a:r>
          </a:p>
          <a:p>
            <a:r>
              <a:rPr lang="ru-RU" sz="1800" b="0" i="0" dirty="0">
                <a:solidFill>
                  <a:schemeClr val="tx1"/>
                </a:solidFill>
              </a:rPr>
              <a:t>- Вечером можно отдыхать, смотреть телевизор, читать книги. </a:t>
            </a:r>
          </a:p>
          <a:p>
            <a:endParaRPr lang="ru-RU" sz="1800" b="0" i="0" dirty="0">
              <a:solidFill>
                <a:schemeClr val="tx1"/>
              </a:solidFill>
            </a:endParaRPr>
          </a:p>
          <a:p>
            <a:endParaRPr lang="ru-RU" sz="1800" b="0" i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0811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739706"/>
            <a:ext cx="4531172" cy="2154436"/>
          </a:xfrm>
        </p:spPr>
        <p:txBody>
          <a:bodyPr/>
          <a:lstStyle/>
          <a:p>
            <a:r>
              <a:rPr lang="ru-RU" sz="2000" b="0" i="0" dirty="0">
                <a:solidFill>
                  <a:schemeClr val="tx1"/>
                </a:solidFill>
              </a:rPr>
              <a:t>Что без меня предметы?</a:t>
            </a:r>
            <a:r>
              <a:rPr lang="ru-RU" sz="2000" dirty="0">
                <a:solidFill>
                  <a:schemeClr val="tx1"/>
                </a:solidFill>
              </a:rPr>
              <a:t/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sz="2000" b="0" i="0" dirty="0">
                <a:solidFill>
                  <a:schemeClr val="tx1"/>
                </a:solidFill>
              </a:rPr>
              <a:t>Лишь названия.</a:t>
            </a:r>
            <a:r>
              <a:rPr lang="ru-RU" sz="2000" dirty="0">
                <a:solidFill>
                  <a:schemeClr val="tx1"/>
                </a:solidFill>
              </a:rPr>
              <a:t/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sz="2000" b="0" i="0" dirty="0">
                <a:solidFill>
                  <a:schemeClr val="tx1"/>
                </a:solidFill>
              </a:rPr>
              <a:t>А я приду — всё в действие </a:t>
            </a:r>
            <a:r>
              <a:rPr lang="ru-RU" sz="2000" b="0" i="0" dirty="0" smtClean="0">
                <a:solidFill>
                  <a:schemeClr val="tx1"/>
                </a:solidFill>
              </a:rPr>
              <a:t>придёт</a:t>
            </a:r>
            <a:r>
              <a:rPr lang="ru-RU" sz="2000" b="0" i="0" dirty="0">
                <a:solidFill>
                  <a:schemeClr val="tx1"/>
                </a:solidFill>
              </a:rPr>
              <a:t>.</a:t>
            </a:r>
            <a:r>
              <a:rPr lang="ru-RU" sz="2000" dirty="0">
                <a:solidFill>
                  <a:schemeClr val="tx1"/>
                </a:solidFill>
              </a:rPr>
              <a:t/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sz="2000" b="0" i="0" dirty="0">
                <a:solidFill>
                  <a:schemeClr val="tx1"/>
                </a:solidFill>
              </a:rPr>
              <a:t>Летит ракета,</a:t>
            </a:r>
            <a:r>
              <a:rPr lang="ru-RU" sz="2000" dirty="0">
                <a:solidFill>
                  <a:schemeClr val="tx1"/>
                </a:solidFill>
              </a:rPr>
              <a:t/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sz="2000" b="0" i="0" dirty="0">
                <a:solidFill>
                  <a:schemeClr val="tx1"/>
                </a:solidFill>
              </a:rPr>
              <a:t>Люди строят здания,</a:t>
            </a:r>
            <a:r>
              <a:rPr lang="ru-RU" sz="2000" dirty="0">
                <a:solidFill>
                  <a:schemeClr val="tx1"/>
                </a:solidFill>
              </a:rPr>
              <a:t/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sz="2000" b="0" i="0" dirty="0">
                <a:solidFill>
                  <a:schemeClr val="tx1"/>
                </a:solidFill>
              </a:rPr>
              <a:t>Цветут сады</a:t>
            </a:r>
            <a:r>
              <a:rPr lang="ru-RU" sz="2000" dirty="0">
                <a:solidFill>
                  <a:schemeClr val="tx1"/>
                </a:solidFill>
              </a:rPr>
              <a:t/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sz="2000" b="0" i="0" dirty="0">
                <a:solidFill>
                  <a:schemeClr val="tx1"/>
                </a:solidFill>
              </a:rPr>
              <a:t>И хлеб в полях </a:t>
            </a:r>
            <a:r>
              <a:rPr lang="ru-RU" sz="2000" b="0" i="0" dirty="0" smtClean="0">
                <a:solidFill>
                  <a:schemeClr val="tx1"/>
                </a:solidFill>
              </a:rPr>
              <a:t>растёт</a:t>
            </a:r>
            <a:r>
              <a:rPr lang="ru-RU" sz="2000" b="0" i="0" dirty="0">
                <a:solidFill>
                  <a:schemeClr val="tx1"/>
                </a:solidFill>
              </a:rPr>
              <a:t>.</a:t>
            </a:r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14338" name="Picture 2" descr="Красный значок ракета летит в небо сдп | Бесплатно PSD Файл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9300" y="631826"/>
            <a:ext cx="1040213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люди 3D строят дом иллюстрация штока. иллюстрации насчитывающей - 41133086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30" b="13287"/>
          <a:stretch/>
        </p:blipFill>
        <p:spPr bwMode="auto">
          <a:xfrm>
            <a:off x="2882899" y="1622425"/>
            <a:ext cx="1326424" cy="991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4317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3100" y="98425"/>
            <a:ext cx="5164295" cy="315471"/>
          </a:xfrm>
        </p:spPr>
        <p:txBody>
          <a:bodyPr/>
          <a:lstStyle/>
          <a:p>
            <a:r>
              <a:rPr lang="ru-RU" dirty="0" smtClean="0"/>
              <a:t>Цветут сады               Хлеб растёт</a:t>
            </a:r>
            <a:endParaRPr lang="ru-RU" dirty="0"/>
          </a:p>
        </p:txBody>
      </p:sp>
      <p:pic>
        <p:nvPicPr>
          <p:cNvPr id="15362" name="Picture 2" descr="Стихотворение «Ах, как сады цветут», поэт Бондаренко Любовь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752" y="708026"/>
            <a:ext cx="2564289" cy="2010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Как написать, составить план рассказа &quot;Хлеб растет&quot; Эдуарда Шим?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3819" y="708027"/>
            <a:ext cx="2401228" cy="2010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1364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Дополните определение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0225" y="631825"/>
            <a:ext cx="5482075" cy="2154436"/>
          </a:xfrm>
        </p:spPr>
        <p:txBody>
          <a:bodyPr/>
          <a:lstStyle/>
          <a:p>
            <a:r>
              <a:rPr lang="ru-RU" sz="2000" b="0" i="0" dirty="0">
                <a:solidFill>
                  <a:schemeClr val="tx1"/>
                </a:solidFill>
              </a:rPr>
              <a:t>Глагол называет </a:t>
            </a:r>
            <a:r>
              <a:rPr lang="ru-RU" sz="2000" b="0" i="0" dirty="0" smtClean="0">
                <a:solidFill>
                  <a:schemeClr val="tx1"/>
                </a:solidFill>
              </a:rPr>
              <a:t>… предмета</a:t>
            </a:r>
            <a:r>
              <a:rPr lang="ru-RU" sz="2000" b="0" i="0" dirty="0">
                <a:solidFill>
                  <a:schemeClr val="tx1"/>
                </a:solidFill>
              </a:rPr>
              <a:t>. </a:t>
            </a:r>
            <a:endParaRPr lang="ru-RU" sz="2000" b="0" i="0" dirty="0" smtClean="0">
              <a:solidFill>
                <a:schemeClr val="tx1"/>
              </a:solidFill>
            </a:endParaRPr>
          </a:p>
          <a:p>
            <a:r>
              <a:rPr lang="ru-RU" sz="2000" b="0" i="0" dirty="0" smtClean="0">
                <a:solidFill>
                  <a:schemeClr val="tx1"/>
                </a:solidFill>
              </a:rPr>
              <a:t>Глаголы </a:t>
            </a:r>
            <a:r>
              <a:rPr lang="ru-RU" sz="2000" b="0" i="0" dirty="0">
                <a:solidFill>
                  <a:schemeClr val="tx1"/>
                </a:solidFill>
              </a:rPr>
              <a:t>отвечают на </a:t>
            </a:r>
            <a:r>
              <a:rPr lang="ru-RU" sz="2000" b="0" i="0" dirty="0" smtClean="0">
                <a:solidFill>
                  <a:schemeClr val="tx1"/>
                </a:solidFill>
              </a:rPr>
              <a:t>вопросы что … , что ...? </a:t>
            </a:r>
            <a:r>
              <a:rPr lang="ru-RU" sz="2000" b="0" i="0" dirty="0">
                <a:solidFill>
                  <a:schemeClr val="tx1"/>
                </a:solidFill>
              </a:rPr>
              <a:t>Глаголы могут стоять </a:t>
            </a:r>
            <a:r>
              <a:rPr lang="ru-RU" sz="2000" b="0" i="0" dirty="0" smtClean="0">
                <a:solidFill>
                  <a:schemeClr val="tx1"/>
                </a:solidFill>
              </a:rPr>
              <a:t>в …. , ….  </a:t>
            </a:r>
            <a:r>
              <a:rPr lang="ru-RU" sz="2000" b="0" i="0" dirty="0">
                <a:solidFill>
                  <a:schemeClr val="tx1"/>
                </a:solidFill>
              </a:rPr>
              <a:t>и </a:t>
            </a:r>
            <a:r>
              <a:rPr lang="ru-RU" sz="2000" b="0" i="0" dirty="0" smtClean="0">
                <a:solidFill>
                  <a:schemeClr val="tx1"/>
                </a:solidFill>
              </a:rPr>
              <a:t>…. </a:t>
            </a:r>
            <a:r>
              <a:rPr lang="ru-RU" sz="2000" b="0" i="0" dirty="0">
                <a:solidFill>
                  <a:schemeClr val="tx1"/>
                </a:solidFill>
              </a:rPr>
              <a:t>времени. </a:t>
            </a:r>
            <a:endParaRPr lang="ru-RU" sz="2000" b="0" i="0" dirty="0" smtClean="0">
              <a:solidFill>
                <a:schemeClr val="tx1"/>
              </a:solidFill>
            </a:endParaRPr>
          </a:p>
          <a:p>
            <a:r>
              <a:rPr lang="ru-RU" sz="2000" b="0" i="0" dirty="0" smtClean="0">
                <a:solidFill>
                  <a:schemeClr val="tx1"/>
                </a:solidFill>
              </a:rPr>
              <a:t>Глаголы </a:t>
            </a:r>
            <a:r>
              <a:rPr lang="ru-RU" sz="2000" b="0" i="0" dirty="0">
                <a:solidFill>
                  <a:schemeClr val="tx1"/>
                </a:solidFill>
              </a:rPr>
              <a:t>изменяются по </a:t>
            </a:r>
            <a:r>
              <a:rPr lang="ru-RU" sz="2000" b="0" i="0" dirty="0" smtClean="0">
                <a:solidFill>
                  <a:schemeClr val="tx1"/>
                </a:solidFill>
              </a:rPr>
              <a:t>…   и </a:t>
            </a:r>
            <a:r>
              <a:rPr lang="ru-RU" sz="2000" b="0" i="0" dirty="0">
                <a:solidFill>
                  <a:schemeClr val="tx1"/>
                </a:solidFill>
              </a:rPr>
              <a:t>числам, а в </a:t>
            </a:r>
            <a:r>
              <a:rPr lang="ru-RU" sz="2000" b="0" i="0" dirty="0" smtClean="0">
                <a:solidFill>
                  <a:schemeClr val="tx1"/>
                </a:solidFill>
              </a:rPr>
              <a:t>прошедшем </a:t>
            </a:r>
            <a:r>
              <a:rPr lang="ru-RU" sz="2000" b="0" i="0" dirty="0">
                <a:solidFill>
                  <a:schemeClr val="tx1"/>
                </a:solidFill>
              </a:rPr>
              <a:t>времени — по </a:t>
            </a:r>
            <a:r>
              <a:rPr lang="ru-RU" sz="2000" b="0" i="0" dirty="0" smtClean="0">
                <a:solidFill>
                  <a:schemeClr val="tx1"/>
                </a:solidFill>
              </a:rPr>
              <a:t>… .</a:t>
            </a:r>
            <a:endParaRPr lang="ru-RU" sz="2000" b="0" i="0" dirty="0">
              <a:solidFill>
                <a:schemeClr val="tx1"/>
              </a:solidFill>
            </a:endParaRPr>
          </a:p>
          <a:p>
            <a:endParaRPr lang="ru-RU" sz="2000" b="0" i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8368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631825"/>
            <a:ext cx="5325347" cy="2523768"/>
          </a:xfrm>
        </p:spPr>
        <p:txBody>
          <a:bodyPr/>
          <a:lstStyle/>
          <a:p>
            <a:r>
              <a:rPr lang="ru-RU" sz="2000" b="0" i="0" dirty="0">
                <a:solidFill>
                  <a:schemeClr val="tx1"/>
                </a:solidFill>
              </a:rPr>
              <a:t>Глагол называет действие предмета. Глаголы отвечают на вопросы что делать? что сделать? </a:t>
            </a:r>
            <a:endParaRPr lang="ru-RU" sz="2000" b="0" i="0" dirty="0" smtClean="0">
              <a:solidFill>
                <a:schemeClr val="tx1"/>
              </a:solidFill>
            </a:endParaRPr>
          </a:p>
          <a:p>
            <a:r>
              <a:rPr lang="ru-RU" sz="2000" b="0" i="0" dirty="0" smtClean="0">
                <a:solidFill>
                  <a:schemeClr val="tx1"/>
                </a:solidFill>
              </a:rPr>
              <a:t>Глаголы </a:t>
            </a:r>
            <a:r>
              <a:rPr lang="ru-RU" sz="2000" b="0" i="0" dirty="0">
                <a:solidFill>
                  <a:schemeClr val="tx1"/>
                </a:solidFill>
              </a:rPr>
              <a:t>могут стоять в </a:t>
            </a:r>
            <a:r>
              <a:rPr lang="ru-RU" sz="2000" b="0" i="0" dirty="0" smtClean="0">
                <a:solidFill>
                  <a:schemeClr val="tx1"/>
                </a:solidFill>
              </a:rPr>
              <a:t>прошедшем</a:t>
            </a:r>
            <a:r>
              <a:rPr lang="ru-RU" sz="2000" b="0" i="0" dirty="0">
                <a:solidFill>
                  <a:schemeClr val="tx1"/>
                </a:solidFill>
              </a:rPr>
              <a:t>, настоящем и будущем времени. </a:t>
            </a:r>
            <a:endParaRPr lang="ru-RU" sz="2000" b="0" i="0" dirty="0" smtClean="0">
              <a:solidFill>
                <a:schemeClr val="tx1"/>
              </a:solidFill>
            </a:endParaRPr>
          </a:p>
          <a:p>
            <a:r>
              <a:rPr lang="ru-RU" sz="2000" b="0" i="0" dirty="0" smtClean="0">
                <a:solidFill>
                  <a:schemeClr val="tx1"/>
                </a:solidFill>
              </a:rPr>
              <a:t>Глаголы </a:t>
            </a:r>
            <a:r>
              <a:rPr lang="ru-RU" sz="2000" b="0" i="0" dirty="0">
                <a:solidFill>
                  <a:schemeClr val="tx1"/>
                </a:solidFill>
              </a:rPr>
              <a:t>изменяются по лицам и числам, а в </a:t>
            </a:r>
            <a:r>
              <a:rPr lang="ru-RU" sz="2000" b="0" i="0" dirty="0" smtClean="0">
                <a:solidFill>
                  <a:schemeClr val="tx1"/>
                </a:solidFill>
              </a:rPr>
              <a:t>прошедшем </a:t>
            </a:r>
            <a:r>
              <a:rPr lang="ru-RU" sz="2000" b="0" i="0" dirty="0">
                <a:solidFill>
                  <a:schemeClr val="tx1"/>
                </a:solidFill>
              </a:rPr>
              <a:t>времени — по родам.</a:t>
            </a:r>
          </a:p>
          <a:p>
            <a:endParaRPr lang="ru-RU" sz="2000" b="0" i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6643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100" y="206271"/>
            <a:ext cx="5164295" cy="630942"/>
          </a:xfrm>
        </p:spPr>
        <p:txBody>
          <a:bodyPr/>
          <a:lstStyle/>
          <a:p>
            <a:pPr algn="ctr"/>
            <a:r>
              <a:rPr lang="ru-RU" dirty="0"/>
              <a:t>Прочитайте стихи А. Усачёва «Правила </a:t>
            </a:r>
            <a:r>
              <a:rPr lang="ru-RU" dirty="0">
                <a:solidFill>
                  <a:schemeClr val="tx1"/>
                </a:solidFill>
              </a:rPr>
              <a:t>дорожного движения».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07247" y="1165225"/>
            <a:ext cx="2667000" cy="984885"/>
          </a:xfrm>
        </p:spPr>
        <p:txBody>
          <a:bodyPr/>
          <a:lstStyle/>
          <a:p>
            <a:r>
              <a:rPr lang="ru-RU" sz="1600" b="0" i="0" dirty="0" smtClean="0">
                <a:solidFill>
                  <a:schemeClr val="tx1"/>
                </a:solidFill>
              </a:rPr>
              <a:t>Расскажите</a:t>
            </a:r>
            <a:r>
              <a:rPr lang="ru-RU" sz="1600" b="0" i="0" dirty="0">
                <a:solidFill>
                  <a:schemeClr val="tx1"/>
                </a:solidFill>
              </a:rPr>
              <a:t>, как нужно вести себя на дороге. </a:t>
            </a:r>
            <a:endParaRPr lang="ru-RU" sz="1600" b="0" i="0" dirty="0" smtClean="0">
              <a:solidFill>
                <a:schemeClr val="tx1"/>
              </a:solidFill>
            </a:endParaRPr>
          </a:p>
          <a:p>
            <a:r>
              <a:rPr lang="ru-RU" sz="1600" b="0" i="0" dirty="0" smtClean="0">
                <a:solidFill>
                  <a:schemeClr val="tx1"/>
                </a:solidFill>
              </a:rPr>
              <a:t>Что </a:t>
            </a:r>
            <a:r>
              <a:rPr lang="ru-RU" sz="1600" b="0" i="0" dirty="0">
                <a:solidFill>
                  <a:schemeClr val="tx1"/>
                </a:solidFill>
              </a:rPr>
              <a:t>надо делать? </a:t>
            </a:r>
            <a:endParaRPr lang="ru-RU" sz="1600" b="0" i="0" dirty="0" smtClean="0">
              <a:solidFill>
                <a:schemeClr val="tx1"/>
              </a:solidFill>
            </a:endParaRPr>
          </a:p>
          <a:p>
            <a:r>
              <a:rPr lang="ru-RU" sz="1600" b="0" i="0" dirty="0" smtClean="0">
                <a:solidFill>
                  <a:schemeClr val="tx1"/>
                </a:solidFill>
              </a:rPr>
              <a:t>Чего </a:t>
            </a:r>
            <a:r>
              <a:rPr lang="ru-RU" sz="1600" b="0" i="0" dirty="0">
                <a:solidFill>
                  <a:schemeClr val="tx1"/>
                </a:solidFill>
              </a:rPr>
              <a:t>делать нельзя? </a:t>
            </a:r>
          </a:p>
        </p:txBody>
      </p:sp>
      <p:pic>
        <p:nvPicPr>
          <p:cNvPr id="4" name="Picture 2" descr="Презентация правила дорожного движения 1 класс скачать, смотреть ..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04" r="30059" b="-1"/>
          <a:stretch/>
        </p:blipFill>
        <p:spPr bwMode="auto">
          <a:xfrm>
            <a:off x="2806700" y="936625"/>
            <a:ext cx="2644039" cy="21336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2502815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Упражнение1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631825"/>
            <a:ext cx="4531172" cy="2708434"/>
          </a:xfrm>
        </p:spPr>
        <p:txBody>
          <a:bodyPr/>
          <a:lstStyle/>
          <a:p>
            <a:r>
              <a:rPr lang="ru-RU" sz="1600" b="0" i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Правила дорожного движения-</a:t>
            </a:r>
          </a:p>
          <a:p>
            <a:r>
              <a:rPr lang="ru-RU" sz="1600" b="0" i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часть таблицы уважения:</a:t>
            </a:r>
          </a:p>
          <a:p>
            <a:r>
              <a:rPr lang="ru-RU" sz="1600" b="0" i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Пешехода надо уважать,</a:t>
            </a:r>
          </a:p>
          <a:p>
            <a:r>
              <a:rPr lang="ru-RU" sz="1600" b="0" i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него не надо наезжать.</a:t>
            </a:r>
          </a:p>
          <a:p>
            <a:r>
              <a:rPr lang="ru-RU" sz="1600" b="0" i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прошу вас уважать шофёра,</a:t>
            </a:r>
          </a:p>
          <a:p>
            <a:r>
              <a:rPr lang="ru-RU" sz="1600" b="0" i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Каждый стать шофёром может скоро.</a:t>
            </a:r>
          </a:p>
          <a:p>
            <a:r>
              <a:rPr lang="ru-RU" sz="1600" b="0" i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 рядом путь перебегать,</a:t>
            </a:r>
          </a:p>
          <a:p>
            <a:r>
              <a:rPr lang="ru-RU" sz="1600" b="0" i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Можем мы шофёра напугать.</a:t>
            </a:r>
          </a:p>
          <a:p>
            <a:r>
              <a:rPr lang="ru-RU" sz="1600" b="0" i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Нужно всем участникам движения</a:t>
            </a:r>
          </a:p>
          <a:p>
            <a:r>
              <a:rPr lang="ru-RU" sz="1600" b="0" i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Соблюдать законы уважения</a:t>
            </a:r>
          </a:p>
          <a:p>
            <a:endParaRPr lang="ru-RU" sz="1600" b="0" i="0" dirty="0"/>
          </a:p>
        </p:txBody>
      </p:sp>
      <p:pic>
        <p:nvPicPr>
          <p:cNvPr id="4" name="Picture 4" descr="светофорная дорога, правила дорожного движения PNG | Hot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6396" y="485499"/>
            <a:ext cx="1011680" cy="124766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Консультация по ОБЖ (старшая группа) на тему: Буклет &amp;quot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1186" y="1470025"/>
            <a:ext cx="1730419" cy="1305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7136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</a:t>
            </a:r>
            <a:r>
              <a:rPr lang="ru-RU" dirty="0" smtClean="0"/>
              <a:t>пражнение 7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39698" y="555625"/>
            <a:ext cx="571500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Талантливый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пианист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Тохиржон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Аскаров начал заниматься музыкой в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года 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В 10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лет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он победил на республиканском конкурсе «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San’at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g‘unchalari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». В 11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лет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он победил на международном конкурсе «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Le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Muse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» в Италии. Когда ему исполнилось 12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лет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он занял второе место в международном конкурсе «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Sforzando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» в Германии. Несколько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лет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Тохиржон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Аскаров занимал призовые места в различных музыкальных конкурсах и фестивалях во Франции, Италии и других странах. За заслуги он был награждён медалью «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Шухрат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</a:p>
        </p:txBody>
      </p:sp>
      <p:pic>
        <p:nvPicPr>
          <p:cNvPr id="5122" name="Picture 2" descr="CentralAsia: Жизнь в Центральной Азии: Дети из ЦА доказали всему миру, что  имеют незаурядные талант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698" y="565944"/>
            <a:ext cx="5470371" cy="2562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866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Словарная работа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781128"/>
            <a:ext cx="4932585" cy="553998"/>
          </a:xfrm>
        </p:spPr>
        <p:txBody>
          <a:bodyPr/>
          <a:lstStyle/>
          <a:p>
            <a:r>
              <a:rPr lang="ru-RU" sz="1800" b="0" i="0" dirty="0" smtClean="0">
                <a:solidFill>
                  <a:schemeClr val="tx1"/>
                </a:solidFill>
              </a:rPr>
              <a:t>правила дорожного движения – </a:t>
            </a:r>
            <a:r>
              <a:rPr lang="uz-Latn-UZ" sz="1800" b="0" i="0" dirty="0" smtClean="0">
                <a:solidFill>
                  <a:schemeClr val="tx1"/>
                </a:solidFill>
              </a:rPr>
              <a:t>yo‘l qoidalari</a:t>
            </a:r>
            <a:endParaRPr lang="ru-RU" sz="1800" b="0" i="0" dirty="0" smtClean="0">
              <a:solidFill>
                <a:schemeClr val="tx1"/>
              </a:solidFill>
            </a:endParaRPr>
          </a:p>
          <a:p>
            <a:r>
              <a:rPr lang="ru-RU" sz="1800" b="0" i="0" dirty="0" smtClean="0">
                <a:solidFill>
                  <a:schemeClr val="tx1"/>
                </a:solidFill>
              </a:rPr>
              <a:t>соблюдать закон </a:t>
            </a:r>
            <a:r>
              <a:rPr lang="ru-RU" sz="1800" b="0" i="0" dirty="0">
                <a:solidFill>
                  <a:schemeClr val="tx1"/>
                </a:solidFill>
              </a:rPr>
              <a:t>—  </a:t>
            </a:r>
            <a:r>
              <a:rPr lang="ru-RU" sz="1800" b="0" i="0" dirty="0" err="1">
                <a:solidFill>
                  <a:schemeClr val="tx1"/>
                </a:solidFill>
              </a:rPr>
              <a:t>qonunga</a:t>
            </a:r>
            <a:r>
              <a:rPr lang="ru-RU" sz="1800" b="0" i="0" dirty="0">
                <a:solidFill>
                  <a:schemeClr val="tx1"/>
                </a:solidFill>
              </a:rPr>
              <a:t> </a:t>
            </a:r>
            <a:r>
              <a:rPr lang="ru-RU" sz="1800" b="0" i="0" dirty="0" err="1">
                <a:solidFill>
                  <a:schemeClr val="tx1"/>
                </a:solidFill>
              </a:rPr>
              <a:t>amal</a:t>
            </a:r>
            <a:r>
              <a:rPr lang="ru-RU" sz="1800" b="0" i="0" dirty="0">
                <a:solidFill>
                  <a:schemeClr val="tx1"/>
                </a:solidFill>
              </a:rPr>
              <a:t> </a:t>
            </a:r>
            <a:r>
              <a:rPr lang="ru-RU" sz="1800" b="0" i="0" dirty="0" err="1">
                <a:solidFill>
                  <a:schemeClr val="tx1"/>
                </a:solidFill>
              </a:rPr>
              <a:t>qilmoq</a:t>
            </a:r>
            <a:endParaRPr lang="ru-RU" sz="1800" b="0" i="0" dirty="0">
              <a:solidFill>
                <a:schemeClr val="tx1"/>
              </a:solidFill>
            </a:endParaRPr>
          </a:p>
        </p:txBody>
      </p:sp>
      <p:pic>
        <p:nvPicPr>
          <p:cNvPr id="4" name="Picture 6" descr="Консультация по ОБЖ (старшая группа) на тему: Буклет &amp;quot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3700" y="1332378"/>
            <a:ext cx="2666118" cy="2012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3401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2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8300" y="555625"/>
            <a:ext cx="5334000" cy="2492990"/>
          </a:xfrm>
        </p:spPr>
        <p:txBody>
          <a:bodyPr/>
          <a:lstStyle/>
          <a:p>
            <a:r>
              <a:rPr lang="ru-RU" dirty="0"/>
              <a:t> </a:t>
            </a:r>
            <a:r>
              <a:rPr lang="ru-RU" sz="1400" i="0" dirty="0">
                <a:solidFill>
                  <a:schemeClr val="tx1"/>
                </a:solidFill>
              </a:rPr>
              <a:t>Прочитайте в парах диалог. Спросите у друзей, куда они идут, где были. Придумайте свои варианты диалогов. </a:t>
            </a:r>
            <a:endParaRPr lang="ru-RU" sz="1400" i="0" dirty="0" smtClean="0">
              <a:solidFill>
                <a:schemeClr val="tx1"/>
              </a:solidFill>
            </a:endParaRPr>
          </a:p>
          <a:p>
            <a:endParaRPr lang="ru-RU" sz="1600" b="0" i="0" dirty="0" smtClean="0">
              <a:solidFill>
                <a:schemeClr val="tx1"/>
              </a:solidFill>
            </a:endParaRPr>
          </a:p>
          <a:p>
            <a:r>
              <a:rPr lang="ru-RU" sz="1600" b="0" i="0" dirty="0" smtClean="0">
                <a:solidFill>
                  <a:schemeClr val="tx1"/>
                </a:solidFill>
              </a:rPr>
              <a:t>— </a:t>
            </a:r>
            <a:r>
              <a:rPr lang="ru-RU" sz="1600" b="0" i="0" dirty="0">
                <a:solidFill>
                  <a:schemeClr val="tx1"/>
                </a:solidFill>
              </a:rPr>
              <a:t>Здравствуй, </a:t>
            </a:r>
            <a:r>
              <a:rPr lang="ru-RU" sz="1600" b="0" i="0" dirty="0" err="1">
                <a:solidFill>
                  <a:schemeClr val="tx1"/>
                </a:solidFill>
              </a:rPr>
              <a:t>Даврон</a:t>
            </a:r>
            <a:r>
              <a:rPr lang="ru-RU" sz="1600" b="0" i="0" dirty="0">
                <a:solidFill>
                  <a:schemeClr val="tx1"/>
                </a:solidFill>
              </a:rPr>
              <a:t>! Куда ты </a:t>
            </a:r>
            <a:r>
              <a:rPr lang="ru-RU" sz="1600" b="0" i="0" dirty="0" smtClean="0">
                <a:solidFill>
                  <a:schemeClr val="tx1"/>
                </a:solidFill>
              </a:rPr>
              <a:t>идёшь</a:t>
            </a:r>
            <a:r>
              <a:rPr lang="ru-RU" sz="1600" b="0" i="0" dirty="0">
                <a:solidFill>
                  <a:schemeClr val="tx1"/>
                </a:solidFill>
              </a:rPr>
              <a:t>? </a:t>
            </a:r>
            <a:endParaRPr lang="ru-RU" sz="1600" b="0" i="0" dirty="0" smtClean="0">
              <a:solidFill>
                <a:schemeClr val="tx1"/>
              </a:solidFill>
            </a:endParaRPr>
          </a:p>
          <a:p>
            <a:r>
              <a:rPr lang="ru-RU" sz="1600" b="0" i="0" dirty="0" smtClean="0">
                <a:solidFill>
                  <a:schemeClr val="tx1"/>
                </a:solidFill>
              </a:rPr>
              <a:t>— </a:t>
            </a:r>
            <a:r>
              <a:rPr lang="ru-RU" sz="1600" b="0" i="0" dirty="0">
                <a:solidFill>
                  <a:schemeClr val="tx1"/>
                </a:solidFill>
              </a:rPr>
              <a:t>Я иду в спортклуб на тренировку. А ты где был? </a:t>
            </a:r>
            <a:endParaRPr lang="ru-RU" sz="1600" b="0" i="0" dirty="0" smtClean="0">
              <a:solidFill>
                <a:schemeClr val="tx1"/>
              </a:solidFill>
            </a:endParaRPr>
          </a:p>
          <a:p>
            <a:r>
              <a:rPr lang="ru-RU" sz="1600" b="0" i="0" dirty="0" smtClean="0">
                <a:solidFill>
                  <a:schemeClr val="tx1"/>
                </a:solidFill>
              </a:rPr>
              <a:t>— </a:t>
            </a:r>
            <a:r>
              <a:rPr lang="ru-RU" sz="1600" b="0" i="0" dirty="0">
                <a:solidFill>
                  <a:schemeClr val="tx1"/>
                </a:solidFill>
              </a:rPr>
              <a:t>Я ходил в музей Амира </a:t>
            </a:r>
            <a:r>
              <a:rPr lang="ru-RU" sz="1600" b="0" i="0" dirty="0" err="1" smtClean="0">
                <a:solidFill>
                  <a:schemeClr val="tx1"/>
                </a:solidFill>
              </a:rPr>
              <a:t>Темура</a:t>
            </a:r>
            <a:r>
              <a:rPr lang="ru-RU" sz="1600" b="0" i="0" dirty="0" smtClean="0">
                <a:solidFill>
                  <a:schemeClr val="tx1"/>
                </a:solidFill>
              </a:rPr>
              <a:t> </a:t>
            </a:r>
            <a:r>
              <a:rPr lang="ru-RU" sz="1600" b="0" i="0" dirty="0">
                <a:solidFill>
                  <a:schemeClr val="tx1"/>
                </a:solidFill>
              </a:rPr>
              <a:t>на экскурсию. </a:t>
            </a:r>
            <a:endParaRPr lang="ru-RU" sz="1600" b="0" i="0" dirty="0" smtClean="0">
              <a:solidFill>
                <a:schemeClr val="tx1"/>
              </a:solidFill>
            </a:endParaRPr>
          </a:p>
          <a:p>
            <a:r>
              <a:rPr lang="ru-RU" sz="1600" b="0" i="0" dirty="0" smtClean="0">
                <a:solidFill>
                  <a:schemeClr val="tx1"/>
                </a:solidFill>
              </a:rPr>
              <a:t>— </a:t>
            </a:r>
            <a:r>
              <a:rPr lang="ru-RU" sz="1600" b="0" i="0" dirty="0">
                <a:solidFill>
                  <a:schemeClr val="tx1"/>
                </a:solidFill>
              </a:rPr>
              <a:t>Мне тоже интересно. Завтра я пойду туда. </a:t>
            </a:r>
            <a:endParaRPr lang="ru-RU" sz="1600" b="0" i="0" dirty="0" smtClean="0">
              <a:solidFill>
                <a:schemeClr val="tx1"/>
              </a:solidFill>
            </a:endParaRPr>
          </a:p>
          <a:p>
            <a:endParaRPr lang="ru-RU" sz="1600" b="0" i="0" dirty="0" smtClean="0">
              <a:solidFill>
                <a:schemeClr val="tx1"/>
              </a:solidFill>
            </a:endParaRPr>
          </a:p>
          <a:p>
            <a:r>
              <a:rPr lang="ru-RU" sz="1400" i="0" dirty="0" smtClean="0">
                <a:solidFill>
                  <a:schemeClr val="tx1"/>
                </a:solidFill>
              </a:rPr>
              <a:t>Слова </a:t>
            </a:r>
            <a:r>
              <a:rPr lang="ru-RU" sz="1400" i="0" dirty="0">
                <a:solidFill>
                  <a:schemeClr val="tx1"/>
                </a:solidFill>
              </a:rPr>
              <a:t>для справок</a:t>
            </a:r>
            <a:r>
              <a:rPr lang="ru-RU" sz="1400" b="0" i="0" dirty="0">
                <a:solidFill>
                  <a:schemeClr val="tx1"/>
                </a:solidFill>
              </a:rPr>
              <a:t>: в </a:t>
            </a:r>
            <a:r>
              <a:rPr lang="ru-RU" sz="1400" b="0" i="0" dirty="0" smtClean="0">
                <a:solidFill>
                  <a:schemeClr val="tx1"/>
                </a:solidFill>
              </a:rPr>
              <a:t>школу </a:t>
            </a:r>
            <a:r>
              <a:rPr lang="ru-RU" sz="1400" b="0" i="0" dirty="0">
                <a:solidFill>
                  <a:schemeClr val="tx1"/>
                </a:solidFill>
              </a:rPr>
              <a:t>на урок, в театр на концерт, в фотостудию на занятия, в парк на аттракцион. </a:t>
            </a:r>
          </a:p>
        </p:txBody>
      </p:sp>
    </p:spTree>
    <p:extLst>
      <p:ext uri="{BB962C8B-B14F-4D97-AF65-F5344CB8AC3E}">
        <p14:creationId xmlns:p14="http://schemas.microsoft.com/office/powerpoint/2010/main" val="1762191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2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899" y="417895"/>
            <a:ext cx="5334000" cy="2708434"/>
          </a:xfrm>
        </p:spPr>
        <p:txBody>
          <a:bodyPr/>
          <a:lstStyle/>
          <a:p>
            <a:endParaRPr lang="ru-RU" sz="1600" b="0" i="0" dirty="0" smtClean="0">
              <a:solidFill>
                <a:schemeClr val="tx1"/>
              </a:solidFill>
            </a:endParaRPr>
          </a:p>
          <a:p>
            <a:r>
              <a:rPr lang="ru-RU" sz="1600" b="0" i="0" dirty="0" smtClean="0">
                <a:solidFill>
                  <a:schemeClr val="tx1"/>
                </a:solidFill>
              </a:rPr>
              <a:t>— </a:t>
            </a:r>
            <a:r>
              <a:rPr lang="ru-RU" sz="1600" b="0" i="0" dirty="0">
                <a:solidFill>
                  <a:schemeClr val="tx1"/>
                </a:solidFill>
              </a:rPr>
              <a:t>Здравствуй, </a:t>
            </a:r>
            <a:r>
              <a:rPr lang="ru-RU" sz="1600" b="0" i="0" dirty="0" smtClean="0">
                <a:solidFill>
                  <a:schemeClr val="tx1"/>
                </a:solidFill>
              </a:rPr>
              <a:t>Рано! </a:t>
            </a:r>
            <a:r>
              <a:rPr lang="ru-RU" sz="1600" b="0" i="0" dirty="0">
                <a:solidFill>
                  <a:schemeClr val="tx1"/>
                </a:solidFill>
              </a:rPr>
              <a:t>Куда ты </a:t>
            </a:r>
            <a:r>
              <a:rPr lang="ru-RU" sz="1600" b="0" i="0" dirty="0" smtClean="0">
                <a:solidFill>
                  <a:schemeClr val="tx1"/>
                </a:solidFill>
              </a:rPr>
              <a:t>идёшь</a:t>
            </a:r>
            <a:r>
              <a:rPr lang="ru-RU" sz="1600" b="0" i="0" dirty="0">
                <a:solidFill>
                  <a:schemeClr val="tx1"/>
                </a:solidFill>
              </a:rPr>
              <a:t>? </a:t>
            </a:r>
            <a:endParaRPr lang="ru-RU" sz="1600" b="0" i="0" dirty="0" smtClean="0">
              <a:solidFill>
                <a:schemeClr val="tx1"/>
              </a:solidFill>
            </a:endParaRPr>
          </a:p>
          <a:p>
            <a:r>
              <a:rPr lang="ru-RU" sz="1600" b="0" i="0" dirty="0" smtClean="0">
                <a:solidFill>
                  <a:schemeClr val="tx1"/>
                </a:solidFill>
              </a:rPr>
              <a:t>— </a:t>
            </a:r>
            <a:r>
              <a:rPr lang="ru-RU" sz="1600" b="0" i="0" dirty="0">
                <a:solidFill>
                  <a:schemeClr val="tx1"/>
                </a:solidFill>
              </a:rPr>
              <a:t>Я иду в </a:t>
            </a:r>
            <a:r>
              <a:rPr lang="ru-RU" sz="1600" b="0" i="0" dirty="0" smtClean="0">
                <a:solidFill>
                  <a:schemeClr val="tx1"/>
                </a:solidFill>
              </a:rPr>
              <a:t>школу на урок. </a:t>
            </a:r>
            <a:r>
              <a:rPr lang="ru-RU" sz="1600" b="0" i="0" dirty="0">
                <a:solidFill>
                  <a:schemeClr val="tx1"/>
                </a:solidFill>
              </a:rPr>
              <a:t>А ты где </a:t>
            </a:r>
            <a:r>
              <a:rPr lang="ru-RU" sz="1600" b="0" i="0" dirty="0" smtClean="0">
                <a:solidFill>
                  <a:schemeClr val="tx1"/>
                </a:solidFill>
              </a:rPr>
              <a:t>была? </a:t>
            </a:r>
          </a:p>
          <a:p>
            <a:r>
              <a:rPr lang="ru-RU" sz="1600" b="0" i="0" dirty="0" smtClean="0">
                <a:solidFill>
                  <a:schemeClr val="tx1"/>
                </a:solidFill>
              </a:rPr>
              <a:t>— </a:t>
            </a:r>
            <a:r>
              <a:rPr lang="ru-RU" sz="1600" b="0" i="0" dirty="0">
                <a:solidFill>
                  <a:schemeClr val="tx1"/>
                </a:solidFill>
              </a:rPr>
              <a:t>Я </a:t>
            </a:r>
            <a:r>
              <a:rPr lang="ru-RU" sz="1600" b="0" i="0" dirty="0" smtClean="0">
                <a:solidFill>
                  <a:schemeClr val="tx1"/>
                </a:solidFill>
              </a:rPr>
              <a:t>ходила в театр на концерт. </a:t>
            </a:r>
          </a:p>
          <a:p>
            <a:r>
              <a:rPr lang="ru-RU" sz="1600" b="0" i="0" dirty="0" smtClean="0">
                <a:solidFill>
                  <a:schemeClr val="tx1"/>
                </a:solidFill>
              </a:rPr>
              <a:t>— </a:t>
            </a:r>
            <a:r>
              <a:rPr lang="ru-RU" sz="1600" b="0" i="0" dirty="0">
                <a:solidFill>
                  <a:schemeClr val="tx1"/>
                </a:solidFill>
              </a:rPr>
              <a:t>Мне тоже интересно. Завтра я пойду туда. </a:t>
            </a:r>
            <a:endParaRPr lang="ru-RU" sz="1600" b="0" i="0" dirty="0" smtClean="0">
              <a:solidFill>
                <a:schemeClr val="tx1"/>
              </a:solidFill>
            </a:endParaRPr>
          </a:p>
          <a:p>
            <a:endParaRPr lang="ru-RU" sz="1600" b="0" i="0" dirty="0" smtClean="0">
              <a:solidFill>
                <a:schemeClr val="tx1"/>
              </a:solidFill>
            </a:endParaRPr>
          </a:p>
          <a:p>
            <a:r>
              <a:rPr lang="ru-RU" sz="1600" b="0" i="0" dirty="0">
                <a:solidFill>
                  <a:schemeClr val="tx1"/>
                </a:solidFill>
              </a:rPr>
              <a:t>— Здравствуй, </a:t>
            </a:r>
            <a:r>
              <a:rPr lang="ru-RU" sz="1600" b="0" i="0" dirty="0" err="1" smtClean="0">
                <a:solidFill>
                  <a:schemeClr val="tx1"/>
                </a:solidFill>
              </a:rPr>
              <a:t>Наргиза</a:t>
            </a:r>
            <a:r>
              <a:rPr lang="ru-RU" sz="1600" b="0" i="0" dirty="0" smtClean="0">
                <a:solidFill>
                  <a:schemeClr val="tx1"/>
                </a:solidFill>
              </a:rPr>
              <a:t>! </a:t>
            </a:r>
            <a:r>
              <a:rPr lang="ru-RU" sz="1600" b="0" i="0" dirty="0">
                <a:solidFill>
                  <a:schemeClr val="tx1"/>
                </a:solidFill>
              </a:rPr>
              <a:t>Куда ты идёшь? </a:t>
            </a:r>
          </a:p>
          <a:p>
            <a:r>
              <a:rPr lang="ru-RU" sz="1600" b="0" i="0" dirty="0">
                <a:solidFill>
                  <a:schemeClr val="tx1"/>
                </a:solidFill>
              </a:rPr>
              <a:t>— Я иду в </a:t>
            </a:r>
            <a:r>
              <a:rPr lang="ru-RU" sz="1600" b="0" i="0" dirty="0" smtClean="0">
                <a:solidFill>
                  <a:schemeClr val="tx1"/>
                </a:solidFill>
              </a:rPr>
              <a:t>фотостудию на занятия. </a:t>
            </a:r>
            <a:r>
              <a:rPr lang="ru-RU" sz="1600" b="0" i="0" dirty="0">
                <a:solidFill>
                  <a:schemeClr val="tx1"/>
                </a:solidFill>
              </a:rPr>
              <a:t>А ты где была? </a:t>
            </a:r>
          </a:p>
          <a:p>
            <a:r>
              <a:rPr lang="ru-RU" sz="1600" b="0" i="0" dirty="0">
                <a:solidFill>
                  <a:schemeClr val="tx1"/>
                </a:solidFill>
              </a:rPr>
              <a:t>— Я ходила </a:t>
            </a:r>
            <a:r>
              <a:rPr lang="ru-RU" sz="1600" b="0" i="0" dirty="0" smtClean="0">
                <a:solidFill>
                  <a:schemeClr val="tx1"/>
                </a:solidFill>
              </a:rPr>
              <a:t>в парк на аттракцион. </a:t>
            </a:r>
            <a:endParaRPr lang="ru-RU" sz="1600" b="0" i="0" dirty="0">
              <a:solidFill>
                <a:schemeClr val="tx1"/>
              </a:solidFill>
            </a:endParaRPr>
          </a:p>
          <a:p>
            <a:r>
              <a:rPr lang="ru-RU" sz="1600" b="0" i="0" dirty="0">
                <a:solidFill>
                  <a:schemeClr val="tx1"/>
                </a:solidFill>
              </a:rPr>
              <a:t>— Мне тоже интересно. Завтра я пойду туда. </a:t>
            </a:r>
          </a:p>
          <a:p>
            <a:endParaRPr lang="ru-RU" sz="1600" b="0" i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0526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174" y="215839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3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55625"/>
            <a:ext cx="5486400" cy="738664"/>
          </a:xfrm>
        </p:spPr>
        <p:txBody>
          <a:bodyPr/>
          <a:lstStyle/>
          <a:p>
            <a:r>
              <a:rPr lang="ru-RU" dirty="0"/>
              <a:t> </a:t>
            </a:r>
            <a:r>
              <a:rPr lang="ru-RU" sz="1200" b="0" i="0" dirty="0">
                <a:solidFill>
                  <a:schemeClr val="tx1"/>
                </a:solidFill>
              </a:rPr>
              <a:t>Прочитайте стихотворение </a:t>
            </a:r>
            <a:r>
              <a:rPr lang="ru-RU" sz="1200" b="0" i="0" dirty="0" err="1">
                <a:solidFill>
                  <a:schemeClr val="tx1"/>
                </a:solidFill>
              </a:rPr>
              <a:t>Раима</a:t>
            </a:r>
            <a:r>
              <a:rPr lang="ru-RU" sz="1200" b="0" i="0" dirty="0">
                <a:solidFill>
                  <a:schemeClr val="tx1"/>
                </a:solidFill>
              </a:rPr>
              <a:t> </a:t>
            </a:r>
            <a:r>
              <a:rPr lang="ru-RU" sz="1200" b="0" i="0" dirty="0" err="1">
                <a:solidFill>
                  <a:schemeClr val="tx1"/>
                </a:solidFill>
              </a:rPr>
              <a:t>Фархади</a:t>
            </a:r>
            <a:r>
              <a:rPr lang="ru-RU" sz="1200" b="0" i="0" dirty="0">
                <a:solidFill>
                  <a:schemeClr val="tx1"/>
                </a:solidFill>
              </a:rPr>
              <a:t>. Что нужно делать, когда горит красный свет? А когда горит зелёный? Почему нужно изучать правила дорожного движения?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40674" y="1139460"/>
            <a:ext cx="325182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 любого перекрёстка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Нас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встречает светофор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заводит очень просто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 пешеходом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разговор. Свет зелёный — проходи!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Жёлтый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лучше подожди.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светофор детский сад код светофор дорожный пешеходный, светофор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12279" y="1046841"/>
            <a:ext cx="1497533" cy="193956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2540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860425"/>
            <a:ext cx="4531172" cy="1846659"/>
          </a:xfrm>
        </p:spPr>
        <p:txBody>
          <a:bodyPr/>
          <a:lstStyle/>
          <a:p>
            <a:r>
              <a:rPr lang="ru-RU" sz="2000" b="0" i="0" dirty="0" smtClean="0">
                <a:solidFill>
                  <a:schemeClr val="tx1"/>
                </a:solidFill>
              </a:rPr>
              <a:t>Если </a:t>
            </a:r>
            <a:r>
              <a:rPr lang="ru-RU" sz="2000" b="0" i="0" dirty="0">
                <a:solidFill>
                  <a:schemeClr val="tx1"/>
                </a:solidFill>
              </a:rPr>
              <a:t>свет </a:t>
            </a:r>
            <a:r>
              <a:rPr lang="ru-RU" sz="2000" b="0" i="0" dirty="0" err="1">
                <a:solidFill>
                  <a:schemeClr val="tx1"/>
                </a:solidFill>
              </a:rPr>
              <a:t>зажёгся</a:t>
            </a:r>
            <a:r>
              <a:rPr lang="ru-RU" sz="2000" b="0" i="0" dirty="0">
                <a:solidFill>
                  <a:schemeClr val="tx1"/>
                </a:solidFill>
              </a:rPr>
              <a:t> красный, </a:t>
            </a:r>
            <a:endParaRPr lang="ru-RU" sz="2000" b="0" i="0" dirty="0" smtClean="0">
              <a:solidFill>
                <a:schemeClr val="tx1"/>
              </a:solidFill>
            </a:endParaRPr>
          </a:p>
          <a:p>
            <a:r>
              <a:rPr lang="ru-RU" sz="2000" b="0" i="0" dirty="0" smtClean="0">
                <a:solidFill>
                  <a:schemeClr val="tx1"/>
                </a:solidFill>
              </a:rPr>
              <a:t>Значит</a:t>
            </a:r>
            <a:r>
              <a:rPr lang="ru-RU" sz="2000" b="0" i="0" dirty="0">
                <a:solidFill>
                  <a:schemeClr val="tx1"/>
                </a:solidFill>
              </a:rPr>
              <a:t>, двигаться опасно! </a:t>
            </a:r>
            <a:endParaRPr lang="ru-RU" sz="2000" b="0" i="0" dirty="0" smtClean="0">
              <a:solidFill>
                <a:schemeClr val="tx1"/>
              </a:solidFill>
            </a:endParaRPr>
          </a:p>
          <a:p>
            <a:r>
              <a:rPr lang="ru-RU" sz="2000" b="0" i="0" dirty="0" smtClean="0">
                <a:solidFill>
                  <a:schemeClr val="tx1"/>
                </a:solidFill>
              </a:rPr>
              <a:t>Стой</a:t>
            </a:r>
            <a:r>
              <a:rPr lang="ru-RU" sz="2000" b="0" i="0" dirty="0">
                <a:solidFill>
                  <a:schemeClr val="tx1"/>
                </a:solidFill>
              </a:rPr>
              <a:t>! Пускай пройдёт трамвай, Наберись терпения. </a:t>
            </a:r>
            <a:endParaRPr lang="ru-RU" sz="2000" b="0" i="0" dirty="0" smtClean="0">
              <a:solidFill>
                <a:schemeClr val="tx1"/>
              </a:solidFill>
            </a:endParaRPr>
          </a:p>
          <a:p>
            <a:r>
              <a:rPr lang="ru-RU" sz="2000" b="0" i="0" dirty="0" smtClean="0">
                <a:solidFill>
                  <a:schemeClr val="tx1"/>
                </a:solidFill>
              </a:rPr>
              <a:t>Изучай </a:t>
            </a:r>
            <a:r>
              <a:rPr lang="ru-RU" sz="2000" b="0" i="0" dirty="0">
                <a:solidFill>
                  <a:schemeClr val="tx1"/>
                </a:solidFill>
              </a:rPr>
              <a:t>и уважай </a:t>
            </a:r>
            <a:endParaRPr lang="ru-RU" sz="2000" b="0" i="0" dirty="0" smtClean="0">
              <a:solidFill>
                <a:schemeClr val="tx1"/>
              </a:solidFill>
            </a:endParaRPr>
          </a:p>
          <a:p>
            <a:r>
              <a:rPr lang="ru-RU" sz="2000" b="0" i="0" dirty="0" smtClean="0">
                <a:solidFill>
                  <a:schemeClr val="tx1"/>
                </a:solidFill>
              </a:rPr>
              <a:t>Правила </a:t>
            </a:r>
            <a:r>
              <a:rPr lang="ru-RU" sz="2000" b="0" i="0" dirty="0">
                <a:solidFill>
                  <a:schemeClr val="tx1"/>
                </a:solidFill>
              </a:rPr>
              <a:t>движения! </a:t>
            </a:r>
          </a:p>
        </p:txBody>
      </p:sp>
      <p:pic>
        <p:nvPicPr>
          <p:cNvPr id="4" name="Picture 2" descr="пдд для детей - Google Търсене | Для детей, Детские картин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9700" y="782769"/>
            <a:ext cx="1651626" cy="1901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0533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Картинный словарь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16" descr="Презентация по ПДД &quot;Детям знать положено!&quot; - дошкольное ..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6" t="26178" r="5796" b="8122"/>
          <a:stretch/>
        </p:blipFill>
        <p:spPr bwMode="auto">
          <a:xfrm>
            <a:off x="215900" y="555625"/>
            <a:ext cx="5410200" cy="2555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206500" y="2529389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дорога</a:t>
            </a:r>
          </a:p>
        </p:txBody>
      </p:sp>
    </p:spTree>
    <p:extLst>
      <p:ext uri="{BB962C8B-B14F-4D97-AF65-F5344CB8AC3E}">
        <p14:creationId xmlns:p14="http://schemas.microsoft.com/office/powerpoint/2010/main" val="2428124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Пешеходный переход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784225"/>
            <a:ext cx="4531172" cy="1107996"/>
          </a:xfrm>
        </p:spPr>
        <p:txBody>
          <a:bodyPr/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Человек по мне шагает.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Меня зеброй называет. </a:t>
            </a:r>
            <a:endParaRPr lang="ru-RU" sz="1200" dirty="0"/>
          </a:p>
          <a:p>
            <a:endParaRPr lang="ru-RU" dirty="0"/>
          </a:p>
        </p:txBody>
      </p:sp>
      <p:pic>
        <p:nvPicPr>
          <p:cNvPr id="4" name="Picture 2" descr="пдд для детей - Google Търсене | Для детей, Детские картин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8300" y="631825"/>
            <a:ext cx="1383430" cy="1572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Загадки по правилам дорожного движения для школьников, детей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900" y="1622425"/>
            <a:ext cx="2309542" cy="1347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7221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ГДЕ ПОСТРОИТЬ ТРОТУАР?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352" y="631825"/>
            <a:ext cx="5486400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00752" y="1698625"/>
            <a:ext cx="259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тротуар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8726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5" y="1005903"/>
            <a:ext cx="4900930" cy="315471"/>
          </a:xfrm>
        </p:spPr>
        <p:txBody>
          <a:bodyPr/>
          <a:lstStyle/>
          <a:p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Ребусы в картинках с ответами по ПДД для младших школьнико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9" y="22225"/>
            <a:ext cx="5698761" cy="324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671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5" y="1005903"/>
            <a:ext cx="4900930" cy="315471"/>
          </a:xfrm>
        </p:spPr>
        <p:txBody>
          <a:bodyPr/>
          <a:lstStyle/>
          <a:p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68300" y="795527"/>
            <a:ext cx="4025900" cy="120032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 обочинах стоят,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Молча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 нами говорят. 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Всем готовы помогать.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Главное – их понимать.</a:t>
            </a:r>
          </a:p>
        </p:txBody>
      </p:sp>
      <p:pic>
        <p:nvPicPr>
          <p:cNvPr id="21506" name="Picture 2" descr="Презентация на тему: &quot;Знаки Дорожного Движения. Дорожные знаки Дорожный знак  техническое средство безопасности дорожного движения, стандартизированный  графический рисунок,&quot;. Скачать бесплатно и без регистрации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11" t="28995" r="25101" b="18265"/>
          <a:stretch/>
        </p:blipFill>
        <p:spPr bwMode="auto">
          <a:xfrm>
            <a:off x="3035300" y="1005903"/>
            <a:ext cx="251460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0123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39700" y="708025"/>
            <a:ext cx="28829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Самый красивый храм России — Покровский собор на Красной площади в Москве. Его называют ещё собором Василия Блаженного. </a:t>
            </a:r>
          </a:p>
        </p:txBody>
      </p:sp>
      <p:pic>
        <p:nvPicPr>
          <p:cNvPr id="7170" name="Picture 2" descr="А как Ваши родственники отреагировали на новость о переезде? - Наш опыт  переселения на Родину - Форум переселенце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3634" y="708025"/>
            <a:ext cx="2563874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5892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Дорожные знаки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Загадки про дорожные знаки с ответами ~ Я happy МАМ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751" y="555625"/>
            <a:ext cx="5164295" cy="2544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9313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https://pickimage.ru/wp-content/uploads/images/detskie/roadsigns/dorozhnieznaki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102424"/>
            <a:ext cx="5702300" cy="319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655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 descr="https://pickimage.ru/wp-content/uploads/images/detskie/roadsigns/dorozhnieznaki1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44" r="-685"/>
          <a:stretch/>
        </p:blipFill>
        <p:spPr bwMode="auto">
          <a:xfrm>
            <a:off x="82548" y="102424"/>
            <a:ext cx="5619752" cy="3022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1636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https://pickimage.ru/wp-content/uploads/images/detskie/roadsigns/dorozhnieznaki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2" t="50911" r="19665" b="14116"/>
          <a:stretch/>
        </p:blipFill>
        <p:spPr bwMode="auto">
          <a:xfrm>
            <a:off x="139700" y="631825"/>
            <a:ext cx="5486400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9703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https://pickimage.ru/wp-content/uploads/images/detskie/roadsigns/dorozhnieznaki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11" t="13753" r="6302" b="46903"/>
          <a:stretch/>
        </p:blipFill>
        <p:spPr bwMode="auto">
          <a:xfrm>
            <a:off x="139700" y="784225"/>
            <a:ext cx="54864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1356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4500" y="98425"/>
            <a:ext cx="5164295" cy="343534"/>
          </a:xfrm>
        </p:spPr>
        <p:txBody>
          <a:bodyPr/>
          <a:lstStyle/>
          <a:p>
            <a:endParaRPr lang="ru-RU"/>
          </a:p>
        </p:txBody>
      </p:sp>
      <p:pic>
        <p:nvPicPr>
          <p:cNvPr id="19458" name="Picture 2" descr="https://pickimage.ru/wp-content/uploads/images/detskie/roadsigns/dorozhnieznaki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784225"/>
            <a:ext cx="1950611" cy="1950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20900" y="555625"/>
            <a:ext cx="3581400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474747"/>
                </a:solidFill>
                <a:latin typeface="Helvetica Neue"/>
              </a:rPr>
              <a:t>Не бросайте мусор на планете —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>
                <a:solidFill>
                  <a:srgbClr val="474747"/>
                </a:solidFill>
                <a:latin typeface="Helvetica Neue"/>
              </a:rPr>
              <a:t>Думайте живущие об этом!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>
                <a:solidFill>
                  <a:srgbClr val="474747"/>
                </a:solidFill>
                <a:latin typeface="Helvetica Neue"/>
              </a:rPr>
              <a:t>Все за будущих детей в ответе,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>
                <a:solidFill>
                  <a:srgbClr val="474747"/>
                </a:solidFill>
                <a:latin typeface="Helvetica Neue"/>
              </a:rPr>
              <a:t>Иначе будет Земля ответом.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>
                <a:solidFill>
                  <a:srgbClr val="474747"/>
                </a:solidFill>
                <a:latin typeface="Helvetica Neue"/>
              </a:rPr>
              <a:t>Ах, если бы земля, умела говорить,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>
                <a:solidFill>
                  <a:srgbClr val="474747"/>
                </a:solidFill>
                <a:latin typeface="Helvetica Neue"/>
              </a:rPr>
              <a:t>Она б от боли громко застонала.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>
                <a:solidFill>
                  <a:srgbClr val="474747"/>
                </a:solidFill>
                <a:latin typeface="Helvetica Neue"/>
              </a:rPr>
              <a:t>Заставила людей прощения просить,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>
                <a:solidFill>
                  <a:srgbClr val="474747"/>
                </a:solidFill>
                <a:latin typeface="Helvetica Neue"/>
              </a:rPr>
              <a:t>Земля б, наверно, людям так сказала: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>
                <a:solidFill>
                  <a:srgbClr val="474747"/>
                </a:solidFill>
                <a:latin typeface="Helvetica Neue"/>
              </a:rPr>
              <a:t>— Не мачеха я вам, я вам родная мать!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>
                <a:solidFill>
                  <a:srgbClr val="474747"/>
                </a:solidFill>
                <a:latin typeface="Helvetica Neue"/>
              </a:rPr>
              <a:t>Я вас пою, кормлю и </a:t>
            </a:r>
            <a:r>
              <a:rPr lang="ru-RU" sz="1400" dirty="0" smtClean="0">
                <a:solidFill>
                  <a:srgbClr val="474747"/>
                </a:solidFill>
                <a:latin typeface="Helvetica Neue"/>
              </a:rPr>
              <a:t>согреваю…</a:t>
            </a:r>
            <a:r>
              <a:rPr lang="ru-RU" sz="1400" dirty="0"/>
              <a:t/>
            </a:r>
            <a:br>
              <a:rPr lang="ru-RU" sz="1400" dirty="0"/>
            </a:b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964715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39972"/>
            <a:ext cx="5164295" cy="2523768"/>
          </a:xfrm>
        </p:spPr>
        <p:txBody>
          <a:bodyPr/>
          <a:lstStyle/>
          <a:p>
            <a:pPr algn="ctr"/>
            <a:r>
              <a:rPr lang="ru-RU" dirty="0" smtClean="0"/>
              <a:t>Задание для самостоятельного </a:t>
            </a:r>
            <a:r>
              <a:rPr lang="ru-RU" dirty="0" smtClean="0">
                <a:solidFill>
                  <a:schemeClr val="tx1"/>
                </a:solidFill>
              </a:rPr>
              <a:t>выполнения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Упражнение 4 письменно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Повторить правила дорожного движения.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Выучить стихотворение.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31825"/>
            <a:ext cx="5334000" cy="246221"/>
          </a:xfrm>
        </p:spPr>
        <p:txBody>
          <a:bodyPr/>
          <a:lstStyle/>
          <a:p>
            <a:r>
              <a:rPr lang="ru-RU" sz="1600" b="0" i="0" dirty="0" smtClean="0">
                <a:solidFill>
                  <a:schemeClr val="tx1"/>
                </a:solidFill>
              </a:rPr>
              <a:t> </a:t>
            </a:r>
            <a:endParaRPr lang="ru-RU" sz="1600" b="0" i="0" dirty="0">
              <a:solidFill>
                <a:schemeClr val="tx1"/>
              </a:solidFill>
            </a:endParaRPr>
          </a:p>
        </p:txBody>
      </p:sp>
      <p:pic>
        <p:nvPicPr>
          <p:cNvPr id="4" name="Picture 2" descr="пдд для детей - Google Търсене | Для детей, Детские картин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3537" y="708264"/>
            <a:ext cx="981215" cy="1115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7455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3084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708025"/>
            <a:ext cx="2794717" cy="1538883"/>
          </a:xfrm>
        </p:spPr>
        <p:txBody>
          <a:bodyPr/>
          <a:lstStyle/>
          <a:p>
            <a:r>
              <a:rPr lang="ru-RU" sz="2000" b="0" i="0" dirty="0">
                <a:solidFill>
                  <a:schemeClr val="tx1"/>
                </a:solidFill>
              </a:rPr>
              <a:t>Для многих людей это символ России. Удивительное здание состоит из восьми маленьких церквей. </a:t>
            </a:r>
          </a:p>
        </p:txBody>
      </p:sp>
      <p:pic>
        <p:nvPicPr>
          <p:cNvPr id="9218" name="Picture 2" descr="История Покровского собора (Храма Василия Блаженного) - Недвижимость РИА  Новости, 28.07.20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469" y="687387"/>
            <a:ext cx="2530631" cy="1925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0344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2667000" cy="1538883"/>
          </a:xfrm>
        </p:spPr>
        <p:txBody>
          <a:bodyPr/>
          <a:lstStyle/>
          <a:p>
            <a:r>
              <a:rPr lang="ru-RU" sz="2000" b="0" i="0" dirty="0">
                <a:solidFill>
                  <a:schemeClr val="tx1"/>
                </a:solidFill>
              </a:rPr>
              <a:t>Их соединяет одна общая галерея</a:t>
            </a:r>
            <a:r>
              <a:rPr lang="ru-RU" sz="2000" b="0" i="0" dirty="0" smtClean="0">
                <a:solidFill>
                  <a:schemeClr val="tx1"/>
                </a:solidFill>
              </a:rPr>
              <a:t>.</a:t>
            </a:r>
          </a:p>
          <a:p>
            <a:r>
              <a:rPr lang="ru-RU" sz="2000" b="0" i="0" dirty="0" smtClean="0">
                <a:solidFill>
                  <a:schemeClr val="tx1"/>
                </a:solidFill>
              </a:rPr>
              <a:t> </a:t>
            </a:r>
            <a:r>
              <a:rPr lang="ru-RU" sz="2000" b="0" i="0" dirty="0">
                <a:solidFill>
                  <a:schemeClr val="tx1"/>
                </a:solidFill>
              </a:rPr>
              <a:t>450 лет назад храм приказал построить царь Иван Грозный. </a:t>
            </a:r>
          </a:p>
        </p:txBody>
      </p:sp>
      <p:pic>
        <p:nvPicPr>
          <p:cNvPr id="10242" name="Picture 2" descr="Сочинение &quot;Храм Василия Блаженного&quot; | Сочинение и анализ произведений,  биографии, образ герое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9010" y="631825"/>
            <a:ext cx="2592634" cy="2390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Иван Грозный - биография, правление, реформы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7260" y="584200"/>
            <a:ext cx="2911417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8572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31825"/>
            <a:ext cx="5486400" cy="2492990"/>
          </a:xfrm>
        </p:spPr>
        <p:txBody>
          <a:bodyPr/>
          <a:lstStyle/>
          <a:p>
            <a:r>
              <a:rPr lang="ru-RU" sz="1800" b="0" i="0" dirty="0">
                <a:solidFill>
                  <a:schemeClr val="tx1"/>
                </a:solidFill>
              </a:rPr>
              <a:t>Город Петродворец возле Санкт-Петербурга называют столицей фонтанов. 144 фонтана есть в парке. От дворца к морю идёт ещё 22 фонтана. Посреди круглого бассейна — скала, а на ней огромная скульптура «Самсон». Богатырь победил </a:t>
            </a:r>
            <a:r>
              <a:rPr lang="ru-RU" sz="1800" b="0" i="0" dirty="0" smtClean="0">
                <a:solidFill>
                  <a:schemeClr val="tx1"/>
                </a:solidFill>
              </a:rPr>
              <a:t>страшного </a:t>
            </a:r>
            <a:r>
              <a:rPr lang="ru-RU" sz="1800" b="0" i="0" dirty="0">
                <a:solidFill>
                  <a:schemeClr val="tx1"/>
                </a:solidFill>
              </a:rPr>
              <a:t>льва. Из пасти зверя бьёт фонтан высотой 20 метров. Эта фигура установлена в честь победы над </a:t>
            </a:r>
            <a:r>
              <a:rPr lang="ru-RU" sz="1800" b="0" i="0" dirty="0" smtClean="0">
                <a:solidFill>
                  <a:schemeClr val="tx1"/>
                </a:solidFill>
              </a:rPr>
              <a:t>шведами </a:t>
            </a:r>
            <a:r>
              <a:rPr lang="ru-RU" sz="1800" b="0" i="0" dirty="0">
                <a:solidFill>
                  <a:schemeClr val="tx1"/>
                </a:solidFill>
              </a:rPr>
              <a:t>под Полтавой.</a:t>
            </a:r>
          </a:p>
          <a:p>
            <a:endParaRPr lang="ru-RU" sz="1800" b="0" i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3841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Петергоф пригласит туристов на праздник открытия фонтанов | Туристические  новости от Турпром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631825"/>
            <a:ext cx="2612337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В Петергофе 3 июля откроются парки и фонтаны — Российская газет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9100" y="631825"/>
            <a:ext cx="2627701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Петродворец. Фонтан Самсон - Познавательные путешестви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695" y="631825"/>
            <a:ext cx="2617542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156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9086</TotalTime>
  <Words>1555</Words>
  <Application>Microsoft Office PowerPoint</Application>
  <PresentationFormat>Произвольный</PresentationFormat>
  <Paragraphs>231</Paragraphs>
  <Slides>57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57</vt:i4>
      </vt:variant>
    </vt:vector>
  </HeadingPairs>
  <TitlesOfParts>
    <vt:vector size="63" baseType="lpstr">
      <vt:lpstr>Arial</vt:lpstr>
      <vt:lpstr>Calibri</vt:lpstr>
      <vt:lpstr>Helvetica Neue</vt:lpstr>
      <vt:lpstr>Times New Roman</vt:lpstr>
      <vt:lpstr>Office Theme</vt:lpstr>
      <vt:lpstr>1_Office Theme</vt:lpstr>
      <vt:lpstr>Русский язык</vt:lpstr>
      <vt:lpstr>Сегодня на уроке мы </vt:lpstr>
      <vt:lpstr>Проверим упражнение 6</vt:lpstr>
      <vt:lpstr>Упражнение 7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Местоимения в стране чудес</vt:lpstr>
      <vt:lpstr>Презентация PowerPoint</vt:lpstr>
      <vt:lpstr>Презентация PowerPoint</vt:lpstr>
      <vt:lpstr>Презентация PowerPoint</vt:lpstr>
      <vt:lpstr>Притяжательные местоимения    </vt:lpstr>
      <vt:lpstr>Неопределённые местоимения</vt:lpstr>
      <vt:lpstr>Упражнение1</vt:lpstr>
      <vt:lpstr>Презентация PowerPoint</vt:lpstr>
      <vt:lpstr>Презентация PowerPoint</vt:lpstr>
      <vt:lpstr>Упражнение 2</vt:lpstr>
      <vt:lpstr>Проверим!</vt:lpstr>
      <vt:lpstr>Упражнение 3</vt:lpstr>
      <vt:lpstr>Презентация PowerPoint</vt:lpstr>
      <vt:lpstr>Упражнение 4</vt:lpstr>
      <vt:lpstr>Упражнение 4</vt:lpstr>
      <vt:lpstr>Упражнение 6</vt:lpstr>
      <vt:lpstr>Проверьте!</vt:lpstr>
      <vt:lpstr>Презентация PowerPoint</vt:lpstr>
      <vt:lpstr>Презентация PowerPoint</vt:lpstr>
      <vt:lpstr>Презентация PowerPoint</vt:lpstr>
      <vt:lpstr>Задание для самостоятельного выполнения</vt:lpstr>
      <vt:lpstr>Русский язык</vt:lpstr>
      <vt:lpstr>Отгадайте загадку!</vt:lpstr>
      <vt:lpstr>     </vt:lpstr>
      <vt:lpstr>Презентация PowerPoint</vt:lpstr>
      <vt:lpstr>Цветут сады               Хлеб растёт</vt:lpstr>
      <vt:lpstr>Дополните определение</vt:lpstr>
      <vt:lpstr>Презентация PowerPoint</vt:lpstr>
      <vt:lpstr>Прочитайте стихи А. Усачёва «Правила дорожного движения». </vt:lpstr>
      <vt:lpstr>Упражнение1</vt:lpstr>
      <vt:lpstr>Словарная работа</vt:lpstr>
      <vt:lpstr>Упражнение 2</vt:lpstr>
      <vt:lpstr>Упражнение 2</vt:lpstr>
      <vt:lpstr>Упражнение 3</vt:lpstr>
      <vt:lpstr>Презентация PowerPoint</vt:lpstr>
      <vt:lpstr>Картинный словарь</vt:lpstr>
      <vt:lpstr>Пешеходный переход</vt:lpstr>
      <vt:lpstr>Презентация PowerPoint</vt:lpstr>
      <vt:lpstr>Презентация PowerPoint</vt:lpstr>
      <vt:lpstr>Презентация PowerPoint</vt:lpstr>
      <vt:lpstr>Дорожные знаки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Задание для самостоятельного выполнения   Упражнение 4 письменно Повторить правила дорожного движения. Выучить стихотворение.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cp:lastModifiedBy>Пользователь</cp:lastModifiedBy>
  <cp:revision>364</cp:revision>
  <dcterms:created xsi:type="dcterms:W3CDTF">2020-04-13T08:06:06Z</dcterms:created>
  <dcterms:modified xsi:type="dcterms:W3CDTF">2021-03-31T11:48:11Z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