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60"/>
  </p:notesMasterIdLst>
  <p:sldIdLst>
    <p:sldId id="557" r:id="rId3"/>
    <p:sldId id="265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589" r:id="rId35"/>
    <p:sldId id="590" r:id="rId36"/>
    <p:sldId id="591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602" r:id="rId48"/>
    <p:sldId id="603" r:id="rId49"/>
    <p:sldId id="604" r:id="rId50"/>
    <p:sldId id="605" r:id="rId51"/>
    <p:sldId id="606" r:id="rId52"/>
    <p:sldId id="607" r:id="rId53"/>
    <p:sldId id="608" r:id="rId54"/>
    <p:sldId id="609" r:id="rId55"/>
    <p:sldId id="610" r:id="rId56"/>
    <p:sldId id="611" r:id="rId57"/>
    <p:sldId id="612" r:id="rId58"/>
    <p:sldId id="558" r:id="rId5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 varScale="1">
        <p:scale>
          <a:sx n="74" d="100"/>
          <a:sy n="74" d="100"/>
        </p:scale>
        <p:origin x="96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3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31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63E9-691C-42CE-B860-DED2385FF754}" type="datetimeFigureOut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31.03.2021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AFC24-24FF-4A69-B4EF-72363780958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6776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CB1A63E9-691C-42CE-B860-DED2385FF754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6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90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77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6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86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67817" y="1574094"/>
            <a:ext cx="2971800" cy="110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3200" spc="-2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Местоимения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3200" spc="-2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3200" spc="-2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lang="ru-RU" sz="3200" spc="-2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повторение</a:t>
            </a: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40300" y="249024"/>
            <a:ext cx="129242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2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Рисунок 26" descr="D:\клипарт\Принцессы\алиса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715" y="1223863"/>
            <a:ext cx="93516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s://i.pinimg.com/originals/5e/a4/f0/5ea4f0dd06740e403ca88103d7b59c8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0715" y="1807352"/>
            <a:ext cx="762000" cy="126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2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Местоимения в стране чудес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cs8.pikabu.ru/post_img/2016/12/20/12/14822650051605240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155" y="609043"/>
            <a:ext cx="48006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1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576" y="3237745"/>
            <a:ext cx="4076634" cy="13992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Местоимение как часть реч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t="23591" r="5923" b="19117"/>
          <a:stretch/>
        </p:blipFill>
        <p:spPr bwMode="auto">
          <a:xfrm>
            <a:off x="1130300" y="784225"/>
            <a:ext cx="3886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936625"/>
            <a:ext cx="5428535" cy="1846659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Местоимение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самостоятельная часть речи, которая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указывает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предметы, признаки, количество, </a:t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называет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их, то есть заменяет существительное, прилагательное, числительное. </a:t>
            </a:r>
          </a:p>
        </p:txBody>
      </p:sp>
    </p:spTree>
    <p:extLst>
      <p:ext uri="{BB962C8B-B14F-4D97-AF65-F5344CB8AC3E}">
        <p14:creationId xmlns:p14="http://schemas.microsoft.com/office/powerpoint/2010/main" val="10942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Местоимение в русском язы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555625"/>
            <a:ext cx="481322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Притяжательные местоимения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1384995"/>
          </a:xfrm>
        </p:spPr>
        <p:txBody>
          <a:bodyPr/>
          <a:lstStyle/>
          <a:p>
            <a:r>
              <a:rPr lang="ru-RU" sz="1800" b="0" i="0" dirty="0">
                <a:solidFill>
                  <a:schemeClr val="tx1"/>
                </a:solidFill>
              </a:rPr>
              <a:t>Местоимения притяжательного разряда укажут на то, кому принадлежит вещь: ваши книги, твои туфли, мой телефон.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Урок 4. Притяжательные местоимения – MTVrus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19591" r="1201" b="4642"/>
          <a:stretch/>
        </p:blipFill>
        <p:spPr bwMode="auto">
          <a:xfrm>
            <a:off x="63500" y="555625"/>
            <a:ext cx="57023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клипарт\сказка\81739257_large_multiki_34_small.png"/>
          <p:cNvPicPr/>
          <p:nvPr/>
        </p:nvPicPr>
        <p:blipFill>
          <a:blip r:embed="rId3" cstate="print"/>
          <a:srcRect l="13846" t="2814" r="-76" b="3444"/>
          <a:stretch>
            <a:fillRect/>
          </a:stretch>
        </p:blipFill>
        <p:spPr bwMode="auto">
          <a:xfrm>
            <a:off x="235887" y="1698625"/>
            <a:ext cx="762852" cy="77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4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Неопределённые местоимения</a:t>
            </a:r>
            <a:endParaRPr lang="ru-RU" dirty="0"/>
          </a:p>
        </p:txBody>
      </p:sp>
      <p:pic>
        <p:nvPicPr>
          <p:cNvPr id="4098" name="Picture 2" descr="Конспект урока Неопределенные местоимения 6 клас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22420" r="5461" b="3037"/>
          <a:stretch/>
        </p:blipFill>
        <p:spPr bwMode="auto">
          <a:xfrm>
            <a:off x="177798" y="631825"/>
            <a:ext cx="5448301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52" y="555625"/>
            <a:ext cx="5001101" cy="1723549"/>
          </a:xfrm>
        </p:spPr>
        <p:txBody>
          <a:bodyPr/>
          <a:lstStyle/>
          <a:p>
            <a:r>
              <a:rPr lang="ru-RU" sz="1200" i="0" dirty="0" smtClean="0">
                <a:solidFill>
                  <a:schemeClr val="tx1"/>
                </a:solidFill>
              </a:rPr>
              <a:t>Прочитайте грамматическую сказку. Что вы узнали о местоимениях? </a:t>
            </a:r>
          </a:p>
          <a:p>
            <a:endParaRPr lang="ru-RU" sz="2000" b="0" i="0" dirty="0" smtClean="0">
              <a:solidFill>
                <a:schemeClr val="tx1"/>
              </a:solidFill>
            </a:endParaRPr>
          </a:p>
          <a:p>
            <a:r>
              <a:rPr lang="ru-RU" sz="2000" b="0" i="0" dirty="0" smtClean="0">
                <a:solidFill>
                  <a:schemeClr val="tx1"/>
                </a:solidFill>
              </a:rPr>
              <a:t>— Будьте любезны, — обратилось как-то Существительное к Местоимению, — станьте на моё место на время. Я очень устало. </a:t>
            </a:r>
            <a:r>
              <a:rPr lang="ru-RU" sz="2000" b="0" i="0" dirty="0">
                <a:solidFill>
                  <a:schemeClr val="tx1"/>
                </a:solidFill>
              </a:rPr>
              <a:t>Т</a:t>
            </a:r>
            <a:r>
              <a:rPr lang="ru-RU" sz="2000" b="0" i="0" dirty="0" smtClean="0">
                <a:solidFill>
                  <a:schemeClr val="tx1"/>
                </a:solidFill>
              </a:rPr>
              <a:t>ак много работы! </a:t>
            </a:r>
            <a:endParaRPr lang="ru-RU" sz="2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52" y="659527"/>
            <a:ext cx="5305901" cy="1538883"/>
          </a:xfrm>
        </p:spPr>
        <p:txBody>
          <a:bodyPr/>
          <a:lstStyle/>
          <a:p>
            <a:r>
              <a:rPr lang="ru-RU" sz="2000" b="0" i="0" dirty="0">
                <a:solidFill>
                  <a:schemeClr val="tx1"/>
                </a:solidFill>
              </a:rPr>
              <a:t>И правда, чтобы не повторяться </a:t>
            </a:r>
            <a:r>
              <a:rPr lang="ru-RU" sz="2000" b="0" i="0" dirty="0" smtClean="0">
                <a:solidFill>
                  <a:schemeClr val="tx1"/>
                </a:solidFill>
              </a:rPr>
              <a:t>в речи </a:t>
            </a:r>
            <a:r>
              <a:rPr lang="ru-RU" sz="2000" b="0" i="0" dirty="0">
                <a:solidFill>
                  <a:schemeClr val="tx1"/>
                </a:solidFill>
              </a:rPr>
              <a:t>много раз, Существительное, Прилагательное и Числительное вместо себя оставляют своих помощников — заместителей. </a:t>
            </a:r>
          </a:p>
        </p:txBody>
      </p:sp>
    </p:spTree>
    <p:extLst>
      <p:ext uri="{BB962C8B-B14F-4D97-AF65-F5344CB8AC3E}">
        <p14:creationId xmlns:p14="http://schemas.microsoft.com/office/powerpoint/2010/main" val="37132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813" y="631825"/>
            <a:ext cx="5278087" cy="1538883"/>
          </a:xfrm>
        </p:spPr>
        <p:txBody>
          <a:bodyPr/>
          <a:lstStyle/>
          <a:p>
            <a:r>
              <a:rPr lang="ru-RU" sz="2000" b="0" i="0" dirty="0">
                <a:solidFill>
                  <a:schemeClr val="tx1"/>
                </a:solidFill>
              </a:rPr>
              <a:t>Местоимения очень трудолюбивые и умелые. Они работают в речи чаще своих начальников. Например, местоимения он, она, оно, они могут заменить любое существительное!</a:t>
            </a:r>
          </a:p>
        </p:txBody>
      </p:sp>
    </p:spTree>
    <p:extLst>
      <p:ext uri="{BB962C8B-B14F-4D97-AF65-F5344CB8AC3E}">
        <p14:creationId xmlns:p14="http://schemas.microsoft.com/office/powerpoint/2010/main" val="23773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9295" y="555625"/>
            <a:ext cx="5250605" cy="2585323"/>
          </a:xfrm>
        </p:spPr>
        <p:txBody>
          <a:bodyPr/>
          <a:lstStyle/>
          <a:p>
            <a:r>
              <a:rPr lang="ru-RU" sz="1400" b="0" i="0" dirty="0">
                <a:solidFill>
                  <a:schemeClr val="tx1"/>
                </a:solidFill>
              </a:rPr>
              <a:t>Сказали мне, что с нею вы </a:t>
            </a:r>
            <a:endParaRPr lang="ru-RU" sz="1400" b="0" i="0" dirty="0" smtClean="0">
              <a:solidFill>
                <a:schemeClr val="tx1"/>
              </a:solidFill>
            </a:endParaRPr>
          </a:p>
          <a:p>
            <a:r>
              <a:rPr lang="ru-RU" sz="1400" b="0" i="0" dirty="0" smtClean="0">
                <a:solidFill>
                  <a:schemeClr val="tx1"/>
                </a:solidFill>
              </a:rPr>
              <a:t>При </a:t>
            </a:r>
            <a:r>
              <a:rPr lang="ru-RU" sz="1400" b="0" i="0" dirty="0">
                <a:solidFill>
                  <a:schemeClr val="tx1"/>
                </a:solidFill>
              </a:rPr>
              <a:t>них на берегу </a:t>
            </a:r>
            <a:endParaRPr lang="ru-RU" sz="1400" b="0" i="0" dirty="0" smtClean="0">
              <a:solidFill>
                <a:schemeClr val="tx1"/>
              </a:solidFill>
            </a:endParaRPr>
          </a:p>
          <a:p>
            <a:r>
              <a:rPr lang="ru-RU" sz="1400" b="0" i="0" dirty="0" smtClean="0">
                <a:solidFill>
                  <a:schemeClr val="tx1"/>
                </a:solidFill>
              </a:rPr>
              <a:t>Его </a:t>
            </a:r>
            <a:r>
              <a:rPr lang="ru-RU" sz="1400" b="0" i="0" dirty="0">
                <a:solidFill>
                  <a:schemeClr val="tx1"/>
                </a:solidFill>
              </a:rPr>
              <a:t>ловили. Но, увы: </a:t>
            </a:r>
            <a:endParaRPr lang="ru-RU" sz="1400" b="0" i="0" dirty="0" smtClean="0">
              <a:solidFill>
                <a:schemeClr val="tx1"/>
              </a:solidFill>
            </a:endParaRPr>
          </a:p>
          <a:p>
            <a:r>
              <a:rPr lang="ru-RU" sz="1400" b="0" i="0" dirty="0" smtClean="0">
                <a:solidFill>
                  <a:schemeClr val="tx1"/>
                </a:solidFill>
              </a:rPr>
              <a:t>Я </a:t>
            </a:r>
            <a:r>
              <a:rPr lang="ru-RU" sz="1400" b="0" i="0" dirty="0">
                <a:solidFill>
                  <a:schemeClr val="tx1"/>
                </a:solidFill>
              </a:rPr>
              <a:t>плавать — не могу! </a:t>
            </a:r>
            <a:endParaRPr lang="ru-RU" sz="1400" b="0" i="0" dirty="0" smtClean="0">
              <a:solidFill>
                <a:schemeClr val="tx1"/>
              </a:solidFill>
            </a:endParaRPr>
          </a:p>
          <a:p>
            <a:r>
              <a:rPr lang="ru-RU" sz="1400" b="0" i="0" dirty="0" smtClean="0">
                <a:solidFill>
                  <a:schemeClr val="tx1"/>
                </a:solidFill>
              </a:rPr>
              <a:t>Мы </a:t>
            </a:r>
            <a:r>
              <a:rPr lang="ru-RU" sz="1400" b="0" i="0" dirty="0">
                <a:solidFill>
                  <a:schemeClr val="tx1"/>
                </a:solidFill>
              </a:rPr>
              <a:t>вам её, она нам их, </a:t>
            </a:r>
            <a:endParaRPr lang="ru-RU" sz="1400" b="0" i="0" dirty="0" smtClean="0">
              <a:solidFill>
                <a:schemeClr val="tx1"/>
              </a:solidFill>
            </a:endParaRPr>
          </a:p>
          <a:p>
            <a:r>
              <a:rPr lang="ru-RU" sz="1400" b="0" i="0" dirty="0" smtClean="0">
                <a:solidFill>
                  <a:schemeClr val="tx1"/>
                </a:solidFill>
              </a:rPr>
              <a:t>Вы </a:t>
            </a:r>
            <a:r>
              <a:rPr lang="ru-RU" sz="1400" b="0" i="0" dirty="0">
                <a:solidFill>
                  <a:schemeClr val="tx1"/>
                </a:solidFill>
              </a:rPr>
              <a:t>им, обратно, нас. </a:t>
            </a:r>
            <a:endParaRPr lang="ru-RU" sz="1400" b="0" i="0" dirty="0" smtClean="0">
              <a:solidFill>
                <a:schemeClr val="tx1"/>
              </a:solidFill>
            </a:endParaRPr>
          </a:p>
          <a:p>
            <a:r>
              <a:rPr lang="ru-RU" sz="1400" b="0" i="0" dirty="0" smtClean="0">
                <a:solidFill>
                  <a:schemeClr val="tx1"/>
                </a:solidFill>
              </a:rPr>
              <a:t>Он </a:t>
            </a:r>
            <a:r>
              <a:rPr lang="ru-RU" sz="1400" b="0" i="0" dirty="0">
                <a:solidFill>
                  <a:schemeClr val="tx1"/>
                </a:solidFill>
              </a:rPr>
              <a:t>с нею, к нам опять для них, </a:t>
            </a:r>
            <a:endParaRPr lang="ru-RU" sz="1400" b="0" i="0" dirty="0" smtClean="0">
              <a:solidFill>
                <a:schemeClr val="tx1"/>
              </a:solidFill>
            </a:endParaRPr>
          </a:p>
          <a:p>
            <a:r>
              <a:rPr lang="ru-RU" sz="1400" b="0" i="0" dirty="0" smtClean="0">
                <a:solidFill>
                  <a:schemeClr val="tx1"/>
                </a:solidFill>
              </a:rPr>
              <a:t>А </a:t>
            </a:r>
            <a:r>
              <a:rPr lang="ru-RU" sz="1400" b="0" i="0" dirty="0">
                <a:solidFill>
                  <a:schemeClr val="tx1"/>
                </a:solidFill>
              </a:rPr>
              <a:t>мы с ним — к ней от вас... </a:t>
            </a:r>
            <a:endParaRPr lang="ru-RU" sz="1400" b="0" i="0" dirty="0" smtClean="0">
              <a:solidFill>
                <a:schemeClr val="tx1"/>
              </a:solidFill>
            </a:endParaRPr>
          </a:p>
          <a:p>
            <a:r>
              <a:rPr lang="ru-RU" sz="1400" b="0" i="0" dirty="0" smtClean="0">
                <a:solidFill>
                  <a:schemeClr val="tx1"/>
                </a:solidFill>
              </a:rPr>
              <a:t>Хоть </a:t>
            </a:r>
            <a:r>
              <a:rPr lang="ru-RU" sz="1400" b="0" i="0" dirty="0">
                <a:solidFill>
                  <a:schemeClr val="tx1"/>
                </a:solidFill>
              </a:rPr>
              <a:t>мне известно, что оно </a:t>
            </a:r>
            <a:endParaRPr lang="ru-RU" sz="1400" b="0" i="0" dirty="0" smtClean="0">
              <a:solidFill>
                <a:schemeClr val="tx1"/>
              </a:solidFill>
            </a:endParaRPr>
          </a:p>
          <a:p>
            <a:r>
              <a:rPr lang="ru-RU" sz="1400" b="0" i="0" dirty="0" smtClean="0">
                <a:solidFill>
                  <a:schemeClr val="tx1"/>
                </a:solidFill>
              </a:rPr>
              <a:t>Их </a:t>
            </a:r>
            <a:r>
              <a:rPr lang="ru-RU" sz="1400" b="0" i="0" dirty="0">
                <a:solidFill>
                  <a:schemeClr val="tx1"/>
                </a:solidFill>
              </a:rPr>
              <a:t>любит </a:t>
            </a:r>
            <a:r>
              <a:rPr lang="ru-RU" sz="1400" b="0" i="0" dirty="0" smtClean="0">
                <a:solidFill>
                  <a:schemeClr val="tx1"/>
                </a:solidFill>
              </a:rPr>
              <a:t>больше </a:t>
            </a:r>
            <a:r>
              <a:rPr lang="ru-RU" sz="1400" b="0" i="0" dirty="0">
                <a:solidFill>
                  <a:schemeClr val="tx1"/>
                </a:solidFill>
              </a:rPr>
              <a:t>тех, — </a:t>
            </a:r>
            <a:endParaRPr lang="ru-RU" sz="1400" b="0" i="0" dirty="0" smtClean="0">
              <a:solidFill>
                <a:schemeClr val="tx1"/>
              </a:solidFill>
            </a:endParaRPr>
          </a:p>
          <a:p>
            <a:r>
              <a:rPr lang="ru-RU" sz="1400" b="0" i="0" dirty="0" smtClean="0">
                <a:solidFill>
                  <a:schemeClr val="tx1"/>
                </a:solidFill>
              </a:rPr>
              <a:t>Всё </a:t>
            </a:r>
            <a:r>
              <a:rPr lang="ru-RU" sz="1400" b="0" i="0" dirty="0">
                <a:solidFill>
                  <a:schemeClr val="tx1"/>
                </a:solidFill>
              </a:rPr>
              <a:t>это тайной быть должно </a:t>
            </a:r>
            <a:endParaRPr lang="ru-RU" sz="1400" b="0" i="0" dirty="0" smtClean="0">
              <a:solidFill>
                <a:schemeClr val="tx1"/>
              </a:solidFill>
            </a:endParaRPr>
          </a:p>
          <a:p>
            <a:r>
              <a:rPr lang="ru-RU" sz="1400" b="0" i="0" dirty="0" smtClean="0">
                <a:solidFill>
                  <a:schemeClr val="tx1"/>
                </a:solidFill>
              </a:rPr>
              <a:t>Для </a:t>
            </a:r>
            <a:r>
              <a:rPr lang="ru-RU" sz="1400" b="0" i="0" dirty="0">
                <a:solidFill>
                  <a:schemeClr val="tx1"/>
                </a:solidFill>
              </a:rPr>
              <a:t>нас и вас от всех.</a:t>
            </a:r>
          </a:p>
        </p:txBody>
      </p:sp>
      <p:pic>
        <p:nvPicPr>
          <p:cNvPr id="5" name="Рисунок 4" descr="D:\клипарт\Принцессы\алис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230" y="698784"/>
            <a:ext cx="93516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клипарт\сказка\0_8f9f8_4eb39bc2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82898" y="1012825"/>
            <a:ext cx="1383331" cy="1888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494705"/>
            <a:ext cx="5410200" cy="2769989"/>
          </a:xfrm>
        </p:spPr>
        <p:txBody>
          <a:bodyPr/>
          <a:lstStyle/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Повторим самостоятельную часть речи</a:t>
            </a:r>
          </a:p>
          <a:p>
            <a:pPr algn="l"/>
            <a:r>
              <a:rPr lang="ru-RU" sz="2000" dirty="0" smtClean="0"/>
              <a:t>Имя существительное.</a:t>
            </a:r>
          </a:p>
          <a:p>
            <a:pPr algn="l"/>
            <a:r>
              <a:rPr lang="ru-RU" sz="2000" dirty="0" smtClean="0"/>
              <a:t>Вспомним и закрепим часть речи Имя прилагательное.</a:t>
            </a:r>
          </a:p>
          <a:p>
            <a:pPr algn="l"/>
            <a:r>
              <a:rPr lang="ru-RU" sz="2000" dirty="0" smtClean="0"/>
              <a:t>Научимся правильно согласовывать имена прилагательные с существительными. </a:t>
            </a:r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70" y="140708"/>
            <a:ext cx="5169030" cy="626881"/>
          </a:xfrm>
        </p:spPr>
        <p:txBody>
          <a:bodyPr>
            <a:normAutofit/>
          </a:bodyPr>
          <a:lstStyle/>
          <a:p>
            <a:pPr algn="ctr"/>
            <a:r>
              <a:rPr lang="ru-RU" sz="1892" dirty="0" smtClean="0"/>
              <a:t>Проверим!</a:t>
            </a:r>
            <a:endParaRPr lang="ru-RU" sz="1892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6491" y="734591"/>
            <a:ext cx="2541213" cy="17483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мне,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что с нею вы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них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Его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Я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Мы вам её, она нам их, 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Вы им, нас.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73886" y="767589"/>
            <a:ext cx="2764143" cy="1905622"/>
          </a:xfrm>
          <a:prstGeom prst="rect">
            <a:avLst/>
          </a:prstGeom>
        </p:spPr>
        <p:txBody>
          <a:bodyPr vert="horz" lIns="43244" tIns="21622" rIns="43244" bIns="21622" rtlCol="0">
            <a:normAutofit lnSpcReduction="10000"/>
          </a:bodyPr>
          <a:lstStyle/>
          <a:p>
            <a:pPr>
              <a:buNone/>
            </a:pPr>
            <a:r>
              <a:rPr lang="ru-RU" sz="1324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 нею</a:t>
            </a:r>
            <a:r>
              <a:rPr lang="ru-RU" sz="1324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 </a:t>
            </a:r>
            <a:r>
              <a:rPr lang="ru-RU" sz="1324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нам, для </a:t>
            </a:r>
            <a:r>
              <a:rPr lang="ru-RU" sz="1324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них, </a:t>
            </a:r>
          </a:p>
          <a:p>
            <a:pPr>
              <a:buNone/>
            </a:pPr>
            <a:r>
              <a:rPr lang="ru-RU" sz="1324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мы с ним - к ней от вас… </a:t>
            </a:r>
          </a:p>
          <a:p>
            <a:pPr marL="108105" indent="-108105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мне, </a:t>
            </a:r>
            <a:r>
              <a:rPr lang="ru-RU" sz="1324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оно</a:t>
            </a:r>
          </a:p>
          <a:p>
            <a:pPr marL="108105" indent="-108105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Их, тех</a:t>
            </a:r>
            <a:r>
              <a:rPr lang="ru-RU" sz="1324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</a:p>
          <a:p>
            <a:pPr marL="108105" indent="-108105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sz="1324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endParaRPr lang="ru-RU" sz="1324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05" indent="-108105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нас </a:t>
            </a:r>
            <a:endParaRPr lang="ru-RU" sz="1324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05" indent="-108105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324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 </a:t>
            </a:r>
            <a:endParaRPr lang="ru-RU" sz="1324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105" indent="-108105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324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</a:p>
        </p:txBody>
      </p:sp>
      <p:pic>
        <p:nvPicPr>
          <p:cNvPr id="6" name="Рисунок 5" descr="D:\клипарт\Принцессы\алис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879" y="599472"/>
            <a:ext cx="93516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клипарт\сказка\0_8f9fc_dfa10a07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810" y="2079625"/>
            <a:ext cx="1192059" cy="895510"/>
          </a:xfrm>
          <a:prstGeom prst="rect">
            <a:avLst/>
          </a:prstGeom>
          <a:noFill/>
        </p:spPr>
      </p:pic>
      <p:pic>
        <p:nvPicPr>
          <p:cNvPr id="3075" name="Picture 3" descr="D:\клипарт\сказка\0_8f9fb_588b5f96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0986" y="1698625"/>
            <a:ext cx="770878" cy="1447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02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98" y="555625"/>
            <a:ext cx="5369401" cy="1323439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400" i="0" dirty="0" smtClean="0">
                <a:solidFill>
                  <a:schemeClr val="tx1"/>
                </a:solidFill>
              </a:rPr>
              <a:t>Допишите </a:t>
            </a:r>
            <a:r>
              <a:rPr lang="ru-RU" sz="1400" i="0" dirty="0">
                <a:solidFill>
                  <a:schemeClr val="tx1"/>
                </a:solidFill>
              </a:rPr>
              <a:t>предложения, вставив правильно местоимения. </a:t>
            </a:r>
            <a:endParaRPr lang="ru-RU" sz="1400" i="0" dirty="0" smtClean="0">
              <a:solidFill>
                <a:schemeClr val="tx1"/>
              </a:solidFill>
            </a:endParaRPr>
          </a:p>
          <a:p>
            <a:r>
              <a:rPr lang="ru-RU" sz="1800" b="0" i="0" dirty="0" smtClean="0">
                <a:solidFill>
                  <a:schemeClr val="tx1"/>
                </a:solidFill>
              </a:rPr>
              <a:t>... </a:t>
            </a:r>
            <a:r>
              <a:rPr lang="ru-RU" sz="1800" b="0" i="0" dirty="0">
                <a:solidFill>
                  <a:schemeClr val="tx1"/>
                </a:solidFill>
              </a:rPr>
              <a:t>буду рисовать цветы. А ... что </a:t>
            </a:r>
            <a:r>
              <a:rPr lang="ru-RU" sz="1800" b="0" i="0" dirty="0" smtClean="0">
                <a:solidFill>
                  <a:schemeClr val="tx1"/>
                </a:solidFill>
              </a:rPr>
              <a:t>будешь </a:t>
            </a:r>
            <a:r>
              <a:rPr lang="ru-RU" sz="1800" b="0" i="0" dirty="0">
                <a:solidFill>
                  <a:schemeClr val="tx1"/>
                </a:solidFill>
              </a:rPr>
              <a:t>рисовать? Завтра ... идём в театр. Кого ... ждёте? Почему ... опаздывают?</a:t>
            </a:r>
          </a:p>
          <a:p>
            <a:endParaRPr lang="ru-RU" sz="1800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23029" y="1622425"/>
          <a:ext cx="51992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099">
                  <a:extLst>
                    <a:ext uri="{9D8B030D-6E8A-4147-A177-3AD203B41FA5}">
                      <a16:colId xmlns:a16="http://schemas.microsoft.com/office/drawing/2014/main" val="12563776"/>
                    </a:ext>
                  </a:extLst>
                </a:gridCol>
                <a:gridCol w="1733099">
                  <a:extLst>
                    <a:ext uri="{9D8B030D-6E8A-4147-A177-3AD203B41FA5}">
                      <a16:colId xmlns:a16="http://schemas.microsoft.com/office/drawing/2014/main" val="1957453814"/>
                    </a:ext>
                  </a:extLst>
                </a:gridCol>
                <a:gridCol w="1733099">
                  <a:extLst>
                    <a:ext uri="{9D8B030D-6E8A-4147-A177-3AD203B41FA5}">
                      <a16:colId xmlns:a16="http://schemas.microsoft.com/office/drawing/2014/main" val="4251175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быть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Ед.ч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Мн.ч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81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1лицо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буду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 будем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5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2лицо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 будешь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 будете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68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3лицо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Он,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будет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Они будут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662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2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2100" y="708025"/>
            <a:ext cx="3657600" cy="1661993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Я</a:t>
            </a:r>
            <a:r>
              <a:rPr lang="ru-RU" sz="1800" dirty="0" smtClean="0"/>
              <a:t> буд</a:t>
            </a:r>
            <a:r>
              <a:rPr lang="ru-RU" sz="1800" dirty="0" smtClean="0">
                <a:solidFill>
                  <a:srgbClr val="FF0000"/>
                </a:solidFill>
              </a:rPr>
              <a:t>у</a:t>
            </a:r>
            <a:r>
              <a:rPr lang="ru-RU" sz="1800" dirty="0" smtClean="0"/>
              <a:t> рисовать цветы.</a:t>
            </a:r>
          </a:p>
          <a:p>
            <a:r>
              <a:rPr lang="ru-RU" sz="1800" dirty="0" smtClean="0"/>
              <a:t>А </a:t>
            </a:r>
            <a:r>
              <a:rPr lang="ru-RU" sz="1800" b="1" dirty="0" smtClean="0">
                <a:solidFill>
                  <a:srgbClr val="FF0000"/>
                </a:solidFill>
              </a:rPr>
              <a:t>ты </a:t>
            </a:r>
            <a:r>
              <a:rPr lang="ru-RU" sz="1800" dirty="0" smtClean="0"/>
              <a:t>что буд</a:t>
            </a:r>
            <a:r>
              <a:rPr lang="ru-RU" sz="1800" dirty="0" smtClean="0">
                <a:solidFill>
                  <a:srgbClr val="FF0000"/>
                </a:solidFill>
              </a:rPr>
              <a:t>ешь</a:t>
            </a:r>
            <a:r>
              <a:rPr lang="ru-RU" sz="1800" dirty="0" smtClean="0"/>
              <a:t> рисовать? </a:t>
            </a:r>
          </a:p>
          <a:p>
            <a:r>
              <a:rPr lang="ru-RU" sz="1800" dirty="0" smtClean="0"/>
              <a:t>Завтра </a:t>
            </a:r>
            <a:r>
              <a:rPr lang="ru-RU" sz="1800" b="1" dirty="0" smtClean="0">
                <a:solidFill>
                  <a:srgbClr val="FF0000"/>
                </a:solidFill>
              </a:rPr>
              <a:t>мы</a:t>
            </a:r>
            <a:r>
              <a:rPr lang="ru-RU" sz="1800" dirty="0" smtClean="0"/>
              <a:t> ид</a:t>
            </a:r>
            <a:r>
              <a:rPr lang="ru-RU" sz="1800" dirty="0" smtClean="0">
                <a:solidFill>
                  <a:srgbClr val="FF0000"/>
                </a:solidFill>
              </a:rPr>
              <a:t>ём</a:t>
            </a:r>
            <a:r>
              <a:rPr lang="ru-RU" sz="1800" dirty="0" smtClean="0"/>
              <a:t> в театр. </a:t>
            </a:r>
          </a:p>
          <a:p>
            <a:r>
              <a:rPr lang="ru-RU" sz="1800" dirty="0" smtClean="0"/>
              <a:t>Кого </a:t>
            </a:r>
            <a:r>
              <a:rPr lang="ru-RU" sz="1800" b="1" dirty="0" smtClean="0">
                <a:solidFill>
                  <a:srgbClr val="FF0000"/>
                </a:solidFill>
              </a:rPr>
              <a:t>вы</a:t>
            </a:r>
            <a:r>
              <a:rPr lang="ru-RU" sz="1800" dirty="0" smtClean="0"/>
              <a:t> ждёт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? </a:t>
            </a:r>
          </a:p>
          <a:p>
            <a:r>
              <a:rPr lang="ru-RU" sz="1800" dirty="0" smtClean="0"/>
              <a:t>Почему </a:t>
            </a:r>
            <a:r>
              <a:rPr lang="ru-RU" sz="1800" b="1" dirty="0" smtClean="0">
                <a:solidFill>
                  <a:srgbClr val="FF0000"/>
                </a:solidFill>
              </a:rPr>
              <a:t>они</a:t>
            </a:r>
            <a:r>
              <a:rPr lang="ru-RU" sz="1800" dirty="0" smtClean="0"/>
              <a:t> опаздыва</a:t>
            </a:r>
            <a:r>
              <a:rPr lang="ru-RU" sz="1800" dirty="0" smtClean="0">
                <a:solidFill>
                  <a:srgbClr val="FF0000"/>
                </a:solidFill>
              </a:rPr>
              <a:t>ют</a:t>
            </a:r>
            <a:r>
              <a:rPr lang="ru-RU" sz="1800" dirty="0" smtClean="0"/>
              <a:t>?</a:t>
            </a:r>
          </a:p>
          <a:p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40300" y="784225"/>
            <a:ext cx="502061" cy="12564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513" b="1" dirty="0">
                <a:solidFill>
                  <a:srgbClr val="C00000"/>
                </a:solidFill>
              </a:rPr>
              <a:t>я</a:t>
            </a:r>
          </a:p>
          <a:p>
            <a:r>
              <a:rPr lang="ru-RU" sz="1513" b="1" dirty="0">
                <a:solidFill>
                  <a:srgbClr val="C00000"/>
                </a:solidFill>
              </a:rPr>
              <a:t>ты</a:t>
            </a:r>
          </a:p>
          <a:p>
            <a:r>
              <a:rPr lang="ru-RU" sz="1513" b="1" dirty="0">
                <a:solidFill>
                  <a:srgbClr val="C00000"/>
                </a:solidFill>
              </a:rPr>
              <a:t>вы</a:t>
            </a:r>
          </a:p>
          <a:p>
            <a:r>
              <a:rPr lang="ru-RU" sz="1513" b="1" dirty="0">
                <a:solidFill>
                  <a:srgbClr val="C00000"/>
                </a:solidFill>
              </a:rPr>
              <a:t>мы</a:t>
            </a:r>
          </a:p>
          <a:p>
            <a:r>
              <a:rPr lang="ru-RU" sz="1513" b="1" dirty="0">
                <a:solidFill>
                  <a:srgbClr val="C00000"/>
                </a:solidFill>
              </a:rPr>
              <a:t>они</a:t>
            </a:r>
          </a:p>
        </p:txBody>
      </p:sp>
      <p:pic>
        <p:nvPicPr>
          <p:cNvPr id="6146" name="Picture 2" descr="https://i.pinimg.com/originals/5e/a4/f0/5ea4f0dd06740e403ca88103d7b59c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7300" y="784225"/>
            <a:ext cx="1017638" cy="1690428"/>
          </a:xfrm>
          <a:prstGeom prst="rect">
            <a:avLst/>
          </a:prstGeom>
          <a:noFill/>
        </p:spPr>
      </p:pic>
      <p:pic>
        <p:nvPicPr>
          <p:cNvPr id="7" name="Picture 1" descr="D:\клипарт\сказка\0_8f9fa_1e915789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587500" y="2232025"/>
            <a:ext cx="739805" cy="90959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44700" y="98425"/>
            <a:ext cx="1567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3468"/>
            <a:ext cx="4924901" cy="315471"/>
          </a:xfrm>
        </p:spPr>
        <p:txBody>
          <a:bodyPr/>
          <a:lstStyle/>
          <a:p>
            <a:pPr algn="ctr"/>
            <a:r>
              <a:rPr lang="ru-RU" b="1" dirty="0" smtClean="0"/>
              <a:t>Упражнение 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29740" y="1134298"/>
            <a:ext cx="3832947" cy="1969770"/>
          </a:xfrm>
        </p:spPr>
        <p:txBody>
          <a:bodyPr/>
          <a:lstStyle/>
          <a:p>
            <a:r>
              <a:rPr lang="ru-RU" sz="1600" dirty="0" smtClean="0"/>
              <a:t>Я – </a:t>
            </a:r>
            <a:r>
              <a:rPr lang="ru-RU" sz="1600" dirty="0" err="1" smtClean="0"/>
              <a:t>Анвар</a:t>
            </a:r>
            <a:r>
              <a:rPr lang="ru-RU" sz="1600" dirty="0" smtClean="0"/>
              <a:t>, ученик пятого класса. У … есть младшая сестра Малика. Она дала … интересную книгу. Сегодня сестра ждёт … в библиотеке, а … опоздал. Малика недовольна … . Сестра говорит обо … библиотекарю.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399" y="595689"/>
            <a:ext cx="5271121" cy="861774"/>
          </a:xfrm>
        </p:spPr>
        <p:txBody>
          <a:bodyPr/>
          <a:lstStyle/>
          <a:p>
            <a:r>
              <a:rPr lang="ru-RU" sz="1400" b="0" i="0" dirty="0" smtClean="0">
                <a:solidFill>
                  <a:schemeClr val="tx1"/>
                </a:solidFill>
              </a:rPr>
              <a:t>Прочитайте рассказ </a:t>
            </a:r>
            <a:r>
              <a:rPr lang="ru-RU" sz="1400" b="0" i="0" dirty="0" err="1" smtClean="0">
                <a:solidFill>
                  <a:schemeClr val="tx1"/>
                </a:solidFill>
              </a:rPr>
              <a:t>Анвара</a:t>
            </a:r>
            <a:r>
              <a:rPr lang="ru-RU" sz="1400" b="0" i="0" dirty="0" smtClean="0">
                <a:solidFill>
                  <a:schemeClr val="tx1"/>
                </a:solidFill>
              </a:rPr>
              <a:t>, вставив нужные местоимения. Запишите в тетрадь. Расскажите интересный случай из своей жизни.</a:t>
            </a:r>
          </a:p>
          <a:p>
            <a:endParaRPr lang="ru-RU" sz="1400" b="0" i="0" dirty="0">
              <a:solidFill>
                <a:schemeClr val="tx1"/>
              </a:solidFill>
            </a:endParaRPr>
          </a:p>
        </p:txBody>
      </p:sp>
      <p:pic>
        <p:nvPicPr>
          <p:cNvPr id="4099" name="Picture 3" descr="D:\Маме\Учительская деятельность\школа\для учебника 5 класса\Русский язык 5 класс Мусурманова Ю.Ю\высокие иллюстрации\Анвар\P206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201" y="1457463"/>
            <a:ext cx="1028671" cy="114086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7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3468"/>
            <a:ext cx="4924901" cy="315471"/>
          </a:xfrm>
        </p:spPr>
        <p:txBody>
          <a:bodyPr/>
          <a:lstStyle/>
          <a:p>
            <a:pPr algn="ctr"/>
            <a:r>
              <a:rPr lang="ru-RU" b="1" dirty="0" smtClean="0"/>
              <a:t>Упражнение 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9872" y="708025"/>
            <a:ext cx="4216228" cy="2185214"/>
          </a:xfrm>
        </p:spPr>
        <p:txBody>
          <a:bodyPr/>
          <a:lstStyle/>
          <a:p>
            <a:r>
              <a:rPr lang="ru-RU" sz="1600" b="1" dirty="0" smtClean="0"/>
              <a:t>Я</a:t>
            </a:r>
            <a:r>
              <a:rPr lang="ru-RU" sz="1600" dirty="0" smtClean="0"/>
              <a:t> </a:t>
            </a:r>
            <a:r>
              <a:rPr lang="ru-RU" sz="1800" dirty="0" smtClean="0"/>
              <a:t>– Анвар, ученик пятого класса. У </a:t>
            </a:r>
            <a:r>
              <a:rPr lang="ru-RU" sz="1800" b="1" dirty="0" smtClean="0"/>
              <a:t>меня</a:t>
            </a:r>
            <a:r>
              <a:rPr lang="ru-RU" sz="1800" dirty="0" smtClean="0"/>
              <a:t> есть младшая сестра Малика. Она дала </a:t>
            </a:r>
            <a:r>
              <a:rPr lang="ru-RU" sz="1800" b="1" dirty="0" smtClean="0"/>
              <a:t>мне </a:t>
            </a:r>
            <a:r>
              <a:rPr lang="ru-RU" sz="1800" dirty="0" smtClean="0"/>
              <a:t>интересную книгу. Сегодня сестра ждёт </a:t>
            </a:r>
            <a:r>
              <a:rPr lang="ru-RU" sz="1800" b="1" dirty="0" smtClean="0"/>
              <a:t>меня</a:t>
            </a:r>
            <a:r>
              <a:rPr lang="ru-RU" sz="1800" dirty="0" smtClean="0"/>
              <a:t> в библиотеке, а я опоздал. Малика недовольна </a:t>
            </a:r>
            <a:r>
              <a:rPr lang="ru-RU" sz="1800" b="1" dirty="0" smtClean="0"/>
              <a:t>мной</a:t>
            </a:r>
            <a:r>
              <a:rPr lang="ru-RU" sz="1800" dirty="0" smtClean="0"/>
              <a:t> . Сестра говорит </a:t>
            </a:r>
            <a:r>
              <a:rPr lang="ru-RU" sz="1800" b="1" dirty="0" smtClean="0"/>
              <a:t>обо мне </a:t>
            </a:r>
            <a:r>
              <a:rPr lang="ru-RU" sz="1800" dirty="0" smtClean="0"/>
              <a:t>библиотекарю.</a:t>
            </a:r>
          </a:p>
          <a:p>
            <a:endParaRPr lang="ru-RU" sz="1600" dirty="0"/>
          </a:p>
        </p:txBody>
      </p:sp>
      <p:pic>
        <p:nvPicPr>
          <p:cNvPr id="4099" name="Picture 3" descr="D:\Маме\Учительская деятельность\школа\для учебника 5 класса\Русский язык 5 класс Мусурманова Ю.Ю\высокие иллюстрации\Анвар\P206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012825"/>
            <a:ext cx="1028671" cy="114086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5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3468"/>
            <a:ext cx="5099596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6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55915" y="663255"/>
          <a:ext cx="5140080" cy="1049922"/>
        </p:xfrm>
        <a:graphic>
          <a:graphicData uri="http://schemas.openxmlformats.org/drawingml/2006/table">
            <a:tbl>
              <a:tblPr/>
              <a:tblGrid>
                <a:gridCol w="135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Имя существительное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Имя прилагательное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Имя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числительное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Местоимение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Алиса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большой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три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</a:t>
                      </a:r>
                      <a:endParaRPr lang="ru-RU" sz="1100" b="1" i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700" y="110677"/>
            <a:ext cx="5120611" cy="3693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1977" y="1812005"/>
            <a:ext cx="55380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Алиса, кролик, три, большой, длинный, он, четыре, кот,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маленькая, розы, ему, лилия, мартовский, ваши, моя,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чайник, горячий, часы, пять, белая, ему, двенадцать,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твоё, шляпа, восемь, королева, посуда, тёмный, одна,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её, золотой, семнадцать.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Проверьте!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7825" y="784225"/>
          <a:ext cx="5630147" cy="2042160"/>
        </p:xfrm>
        <a:graphic>
          <a:graphicData uri="http://schemas.openxmlformats.org/drawingml/2006/table">
            <a:tbl>
              <a:tblPr/>
              <a:tblGrid>
                <a:gridCol w="1481215">
                  <a:extLst>
                    <a:ext uri="{9D8B030D-6E8A-4147-A177-3AD203B41FA5}">
                      <a16:colId xmlns:a16="http://schemas.microsoft.com/office/drawing/2014/main" val="431858191"/>
                    </a:ext>
                  </a:extLst>
                </a:gridCol>
                <a:gridCol w="1417684">
                  <a:extLst>
                    <a:ext uri="{9D8B030D-6E8A-4147-A177-3AD203B41FA5}">
                      <a16:colId xmlns:a16="http://schemas.microsoft.com/office/drawing/2014/main" val="531474392"/>
                    </a:ext>
                  </a:extLst>
                </a:gridCol>
                <a:gridCol w="1417684">
                  <a:extLst>
                    <a:ext uri="{9D8B030D-6E8A-4147-A177-3AD203B41FA5}">
                      <a16:colId xmlns:a16="http://schemas.microsoft.com/office/drawing/2014/main" val="4054846449"/>
                    </a:ext>
                  </a:extLst>
                </a:gridCol>
                <a:gridCol w="1313564">
                  <a:extLst>
                    <a:ext uri="{9D8B030D-6E8A-4147-A177-3AD203B41FA5}">
                      <a16:colId xmlns:a16="http://schemas.microsoft.com/office/drawing/2014/main" val="1350947173"/>
                    </a:ext>
                  </a:extLst>
                </a:gridCol>
              </a:tblGrid>
              <a:tr h="545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Имя существительное</a:t>
                      </a: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Имя прилагательное</a:t>
                      </a: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Имя </a:t>
                      </a: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числительное</a:t>
                      </a: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Местоимение</a:t>
                      </a: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54684"/>
                  </a:ext>
                </a:extLst>
              </a:tr>
              <a:tr h="1131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Алиса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кролик, кот,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розы, лилия, чайник,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королева, часы, шляпа, посуда,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большой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маленькая, длинный,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мартовский,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горячий, белая, тёмный, золотой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двенадцать,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четыре, пять, восемь, одна, семнадцать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он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ваши, моя,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твоё, ему,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её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470" marR="584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939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5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52" y="776035"/>
            <a:ext cx="2429748" cy="176079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sz="half" idx="3"/>
          </p:nvPr>
        </p:nvSpPr>
        <p:spPr>
          <a:xfrm>
            <a:off x="2972955" y="775274"/>
            <a:ext cx="2508123" cy="17912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Я – не я, и лошадь не моя.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Друг он мой,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а ум у него свой.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4652010" cy="1938992"/>
          </a:xfrm>
        </p:spPr>
        <p:txBody>
          <a:bodyPr/>
          <a:lstStyle/>
          <a:p>
            <a:pPr>
              <a:buNone/>
            </a:pPr>
            <a:r>
              <a:rPr lang="ru-RU" sz="1600" b="0" i="0" dirty="0">
                <a:solidFill>
                  <a:schemeClr val="tx1"/>
                </a:solidFill>
              </a:rPr>
              <a:t>1</a:t>
            </a:r>
            <a:r>
              <a:rPr lang="ru-RU" sz="1800" b="0" i="0" dirty="0">
                <a:solidFill>
                  <a:schemeClr val="tx1"/>
                </a:solidFill>
              </a:rPr>
              <a:t>) Какие три местоимения самые чистые? </a:t>
            </a:r>
          </a:p>
          <a:p>
            <a:pPr>
              <a:buNone/>
            </a:pPr>
            <a:r>
              <a:rPr lang="ru-RU" sz="1800" b="0" i="0" dirty="0">
                <a:solidFill>
                  <a:schemeClr val="tx1"/>
                </a:solidFill>
              </a:rPr>
              <a:t>2) Какие два местоимения мешают ездить по дорогам? </a:t>
            </a:r>
          </a:p>
          <a:p>
            <a:pPr>
              <a:buNone/>
            </a:pPr>
            <a:r>
              <a:rPr lang="ru-RU" sz="1800" b="0" i="0" dirty="0">
                <a:solidFill>
                  <a:schemeClr val="tx1"/>
                </a:solidFill>
              </a:rPr>
              <a:t>3) Какое местоимение требует чистоты?  </a:t>
            </a:r>
          </a:p>
          <a:p>
            <a:pPr>
              <a:buNone/>
            </a:pPr>
            <a:r>
              <a:rPr lang="ru-RU" sz="1800" b="0" i="0" dirty="0">
                <a:solidFill>
                  <a:schemeClr val="tx1"/>
                </a:solidFill>
              </a:rPr>
              <a:t>4) Какое местоимение можно считать  самым хвастливым?</a:t>
            </a:r>
          </a:p>
          <a:p>
            <a:endParaRPr lang="ru-RU" sz="1800" b="0" i="0" dirty="0"/>
          </a:p>
        </p:txBody>
      </p:sp>
    </p:spTree>
    <p:extLst>
      <p:ext uri="{BB962C8B-B14F-4D97-AF65-F5344CB8AC3E}">
        <p14:creationId xmlns:p14="http://schemas.microsoft.com/office/powerpoint/2010/main" val="32474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3105" y="631825"/>
            <a:ext cx="5449195" cy="2739211"/>
          </a:xfrm>
        </p:spPr>
        <p:txBody>
          <a:bodyPr/>
          <a:lstStyle/>
          <a:p>
            <a:r>
              <a:rPr lang="ru-RU" sz="1800" b="0" i="0" dirty="0">
                <a:solidFill>
                  <a:schemeClr val="tx1"/>
                </a:solidFill>
              </a:rPr>
              <a:t>1. Кто получает в школе знания? – Я!</a:t>
            </a:r>
          </a:p>
          <a:p>
            <a:r>
              <a:rPr lang="ru-RU" sz="1800" b="0" i="0" dirty="0">
                <a:solidFill>
                  <a:schemeClr val="tx1"/>
                </a:solidFill>
              </a:rPr>
              <a:t>2.Кто знает местоимения?– Мы! </a:t>
            </a:r>
          </a:p>
          <a:p>
            <a:r>
              <a:rPr lang="ru-RU" sz="1800" b="0" i="0" dirty="0">
                <a:solidFill>
                  <a:schemeClr val="tx1"/>
                </a:solidFill>
              </a:rPr>
              <a:t>3. Чей класс хорошо говорит по-русски? – Наш!</a:t>
            </a:r>
          </a:p>
          <a:p>
            <a:r>
              <a:rPr lang="ru-RU" sz="1800" b="0" i="0" dirty="0">
                <a:solidFill>
                  <a:schemeClr val="tx1"/>
                </a:solidFill>
              </a:rPr>
              <a:t>4. У кого сегодня будет пятёрка? – У меня!</a:t>
            </a:r>
          </a:p>
          <a:p>
            <a:r>
              <a:rPr lang="ru-RU" sz="1800" b="0" i="0" dirty="0">
                <a:solidFill>
                  <a:schemeClr val="tx1"/>
                </a:solidFill>
              </a:rPr>
              <a:t>5. Кого мама сегодня похвалит?  - Меня!</a:t>
            </a:r>
          </a:p>
          <a:p>
            <a:r>
              <a:rPr lang="ru-RU" sz="1800" b="0" i="0" dirty="0">
                <a:solidFill>
                  <a:schemeClr val="tx1"/>
                </a:solidFill>
              </a:rPr>
              <a:t>6. Кому нравится говорить по-русски? – Мне!</a:t>
            </a:r>
          </a:p>
          <a:p>
            <a:r>
              <a:rPr lang="ru-RU" sz="1800" b="0" i="0" dirty="0">
                <a:solidFill>
                  <a:schemeClr val="tx1"/>
                </a:solidFill>
              </a:rPr>
              <a:t>7. Чья пятёрка в журнале самая красивая? – Моя!</a:t>
            </a:r>
          </a:p>
          <a:p>
            <a:r>
              <a:rPr lang="ru-RU" sz="1800" b="0" i="0" dirty="0">
                <a:solidFill>
                  <a:schemeClr val="tx1"/>
                </a:solidFill>
              </a:rPr>
              <a:t>8. О ком я скажу: «Молодцы»? – О нас!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896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410200" cy="2523768"/>
          </a:xfrm>
        </p:spPr>
        <p:txBody>
          <a:bodyPr/>
          <a:lstStyle/>
          <a:p>
            <a:r>
              <a:rPr lang="ru-RU" sz="2000" b="0" i="0" dirty="0">
                <a:solidFill>
                  <a:schemeClr val="tx1"/>
                </a:solidFill>
              </a:rPr>
              <a:t>В моей комнате </a:t>
            </a:r>
            <a:r>
              <a:rPr lang="ru-RU" sz="2000" b="0" i="0" dirty="0" smtClean="0">
                <a:solidFill>
                  <a:srgbClr val="FF0000"/>
                </a:solidFill>
              </a:rPr>
              <a:t>один</a:t>
            </a:r>
            <a:r>
              <a:rPr lang="ru-RU" sz="2000" b="0" i="0" dirty="0" smtClean="0">
                <a:solidFill>
                  <a:schemeClr val="tx1"/>
                </a:solidFill>
              </a:rPr>
              <a:t> письменный </a:t>
            </a:r>
            <a:r>
              <a:rPr lang="ru-RU" sz="2000" b="0" i="0" u="sng" dirty="0" smtClean="0">
                <a:solidFill>
                  <a:schemeClr val="tx1"/>
                </a:solidFill>
              </a:rPr>
              <a:t>стол</a:t>
            </a:r>
            <a:r>
              <a:rPr lang="ru-RU" sz="2000" b="0" i="0" dirty="0" smtClean="0">
                <a:solidFill>
                  <a:schemeClr val="tx1"/>
                </a:solidFill>
              </a:rPr>
              <a:t>, </a:t>
            </a:r>
            <a:r>
              <a:rPr lang="ru-RU" sz="2000" b="0" i="0" dirty="0" smtClean="0">
                <a:solidFill>
                  <a:srgbClr val="FF0000"/>
                </a:solidFill>
              </a:rPr>
              <a:t>одна </a:t>
            </a:r>
            <a:r>
              <a:rPr lang="ru-RU" sz="2000" b="0" i="0" dirty="0" smtClean="0">
                <a:solidFill>
                  <a:schemeClr val="tx1"/>
                </a:solidFill>
              </a:rPr>
              <a:t>деревянная </a:t>
            </a:r>
            <a:r>
              <a:rPr lang="ru-RU" sz="2000" b="0" i="0" u="sng" dirty="0" smtClean="0">
                <a:solidFill>
                  <a:schemeClr val="tx1"/>
                </a:solidFill>
              </a:rPr>
              <a:t>кровать</a:t>
            </a:r>
            <a:r>
              <a:rPr lang="ru-RU" sz="2000" b="0" i="0" dirty="0" smtClean="0">
                <a:solidFill>
                  <a:schemeClr val="tx1"/>
                </a:solidFill>
              </a:rPr>
              <a:t>, </a:t>
            </a:r>
            <a:r>
              <a:rPr lang="ru-RU" sz="2000" b="0" i="0" dirty="0" smtClean="0">
                <a:solidFill>
                  <a:srgbClr val="FF0000"/>
                </a:solidFill>
              </a:rPr>
              <a:t>одно</a:t>
            </a:r>
            <a:r>
              <a:rPr lang="ru-RU" sz="2000" b="0" i="0" dirty="0" smtClean="0">
                <a:solidFill>
                  <a:schemeClr val="tx1"/>
                </a:solidFill>
              </a:rPr>
              <a:t> большое </a:t>
            </a:r>
            <a:r>
              <a:rPr lang="ru-RU" sz="2000" b="0" i="0" u="sng" dirty="0" smtClean="0">
                <a:solidFill>
                  <a:schemeClr val="tx1"/>
                </a:solidFill>
              </a:rPr>
              <a:t>окно</a:t>
            </a:r>
            <a:r>
              <a:rPr lang="ru-RU" sz="2000" b="0" i="0" dirty="0" smtClean="0">
                <a:solidFill>
                  <a:schemeClr val="tx1"/>
                </a:solidFill>
              </a:rPr>
              <a:t>. </a:t>
            </a:r>
            <a:r>
              <a:rPr lang="ru-RU" sz="2000" b="0" i="0" dirty="0">
                <a:solidFill>
                  <a:schemeClr val="tx1"/>
                </a:solidFill>
              </a:rPr>
              <a:t>На стене висят </a:t>
            </a:r>
            <a:r>
              <a:rPr lang="ru-RU" sz="2000" b="0" i="0" dirty="0" smtClean="0">
                <a:solidFill>
                  <a:srgbClr val="FF0000"/>
                </a:solidFill>
              </a:rPr>
              <a:t>две</a:t>
            </a:r>
            <a:r>
              <a:rPr lang="ru-RU" sz="2000" b="0" i="0" dirty="0" smtClean="0">
                <a:solidFill>
                  <a:schemeClr val="tx1"/>
                </a:solidFill>
              </a:rPr>
              <a:t> красивые картин</a:t>
            </a:r>
            <a:r>
              <a:rPr lang="ru-RU" sz="2000" b="0" i="0" dirty="0" smtClean="0">
                <a:solidFill>
                  <a:srgbClr val="FF0000"/>
                </a:solidFill>
              </a:rPr>
              <a:t>ы</a:t>
            </a:r>
            <a:r>
              <a:rPr lang="ru-RU" sz="2000" b="0" i="0" dirty="0" smtClean="0">
                <a:solidFill>
                  <a:schemeClr val="tx1"/>
                </a:solidFill>
              </a:rPr>
              <a:t>. </a:t>
            </a:r>
            <a:r>
              <a:rPr lang="ru-RU" sz="2000" b="0" i="0" dirty="0">
                <a:solidFill>
                  <a:schemeClr val="tx1"/>
                </a:solidFill>
              </a:rPr>
              <a:t>На столе </a:t>
            </a:r>
            <a:r>
              <a:rPr lang="ru-RU" sz="2000" i="0" dirty="0" smtClean="0">
                <a:solidFill>
                  <a:schemeClr val="tx1"/>
                </a:solidFill>
              </a:rPr>
              <a:t>пять</a:t>
            </a:r>
            <a:r>
              <a:rPr lang="ru-RU" sz="2000" b="0" i="0" dirty="0" smtClean="0">
                <a:solidFill>
                  <a:schemeClr val="tx1"/>
                </a:solidFill>
              </a:rPr>
              <a:t> школьных учебник</a:t>
            </a:r>
            <a:r>
              <a:rPr lang="ru-RU" sz="2000" b="0" i="0" dirty="0" smtClean="0">
                <a:solidFill>
                  <a:srgbClr val="FF0000"/>
                </a:solidFill>
              </a:rPr>
              <a:t>ов</a:t>
            </a:r>
            <a:r>
              <a:rPr lang="ru-RU" sz="2000" b="0" i="0" dirty="0" smtClean="0">
                <a:solidFill>
                  <a:schemeClr val="tx1"/>
                </a:solidFill>
              </a:rPr>
              <a:t> </a:t>
            </a:r>
            <a:r>
              <a:rPr lang="ru-RU" sz="2000" b="0" i="0" dirty="0">
                <a:solidFill>
                  <a:schemeClr val="tx1"/>
                </a:solidFill>
              </a:rPr>
              <a:t>и несколько </a:t>
            </a:r>
            <a:r>
              <a:rPr lang="ru-RU" sz="2000" b="0" i="0" dirty="0" smtClean="0">
                <a:solidFill>
                  <a:schemeClr val="tx1"/>
                </a:solidFill>
              </a:rPr>
              <a:t>цветных карандаш</a:t>
            </a:r>
            <a:r>
              <a:rPr lang="ru-RU" sz="2000" b="0" i="0" dirty="0" smtClean="0">
                <a:solidFill>
                  <a:srgbClr val="FF0000"/>
                </a:solidFill>
              </a:rPr>
              <a:t>ей</a:t>
            </a:r>
            <a:r>
              <a:rPr lang="ru-RU" sz="2000" b="0" i="0" dirty="0" smtClean="0">
                <a:solidFill>
                  <a:schemeClr val="tx1"/>
                </a:solidFill>
              </a:rPr>
              <a:t>. </a:t>
            </a:r>
            <a:r>
              <a:rPr lang="ru-RU" sz="2000" b="0" i="0" dirty="0">
                <a:solidFill>
                  <a:schemeClr val="tx1"/>
                </a:solidFill>
              </a:rPr>
              <a:t>Над столом </a:t>
            </a:r>
            <a:r>
              <a:rPr lang="ru-RU" sz="2000" i="0" dirty="0" smtClean="0">
                <a:solidFill>
                  <a:schemeClr val="tx1"/>
                </a:solidFill>
              </a:rPr>
              <a:t>три</a:t>
            </a:r>
            <a:r>
              <a:rPr lang="ru-RU" sz="2000" b="0" i="0" dirty="0" smtClean="0">
                <a:solidFill>
                  <a:schemeClr val="tx1"/>
                </a:solidFill>
              </a:rPr>
              <a:t> книжных </a:t>
            </a:r>
            <a:r>
              <a:rPr lang="ru-RU" sz="2000" b="0" i="0" u="sng" dirty="0" smtClean="0">
                <a:solidFill>
                  <a:schemeClr val="tx1"/>
                </a:solidFill>
              </a:rPr>
              <a:t>полки</a:t>
            </a:r>
            <a:r>
              <a:rPr lang="ru-RU" sz="2000" b="0" i="0" dirty="0" smtClean="0">
                <a:solidFill>
                  <a:schemeClr val="tx1"/>
                </a:solidFill>
              </a:rPr>
              <a:t>. Там </a:t>
            </a:r>
            <a:r>
              <a:rPr lang="ru-RU" sz="2000" b="0" i="0" dirty="0">
                <a:solidFill>
                  <a:schemeClr val="tx1"/>
                </a:solidFill>
              </a:rPr>
              <a:t>стоит </a:t>
            </a:r>
            <a:r>
              <a:rPr lang="ru-RU" sz="2000" b="0" i="0" dirty="0">
                <a:solidFill>
                  <a:srgbClr val="FF0000"/>
                </a:solidFill>
              </a:rPr>
              <a:t>много</a:t>
            </a:r>
            <a:r>
              <a:rPr lang="ru-RU" sz="2000" b="0" i="0" dirty="0">
                <a:solidFill>
                  <a:schemeClr val="tx1"/>
                </a:solidFill>
              </a:rPr>
              <a:t> </a:t>
            </a:r>
            <a:r>
              <a:rPr lang="ru-RU" sz="2000" b="0" i="0" dirty="0" smtClean="0">
                <a:solidFill>
                  <a:schemeClr val="tx1"/>
                </a:solidFill>
              </a:rPr>
              <a:t>интересных </a:t>
            </a:r>
            <a:r>
              <a:rPr lang="ru-RU" sz="2000" b="0" i="0" u="sng" dirty="0" smtClean="0">
                <a:solidFill>
                  <a:schemeClr val="tx1"/>
                </a:solidFill>
              </a:rPr>
              <a:t>книг</a:t>
            </a:r>
            <a:r>
              <a:rPr lang="ru-RU" sz="2000" b="0" i="0" dirty="0" smtClean="0">
                <a:solidFill>
                  <a:schemeClr val="tx1"/>
                </a:solidFill>
              </a:rPr>
              <a:t>.</a:t>
            </a:r>
            <a:endParaRPr lang="ru-RU" sz="2000" b="0" i="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0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486400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49300" y="784225"/>
            <a:ext cx="4800600" cy="1107996"/>
          </a:xfrm>
        </p:spPr>
        <p:txBody>
          <a:bodyPr/>
          <a:lstStyle/>
          <a:p>
            <a:r>
              <a:rPr lang="ru-RU" sz="1800" b="0" i="0" dirty="0" smtClean="0">
                <a:solidFill>
                  <a:schemeClr val="tx1"/>
                </a:solidFill>
              </a:rPr>
              <a:t>1.Упражнение </a:t>
            </a:r>
            <a:r>
              <a:rPr lang="ru-RU" sz="1800" b="0" i="0" dirty="0">
                <a:solidFill>
                  <a:schemeClr val="tx1"/>
                </a:solidFill>
              </a:rPr>
              <a:t>5</a:t>
            </a:r>
            <a:r>
              <a:rPr lang="ru-RU" sz="1800" b="0" i="0" dirty="0" smtClean="0">
                <a:solidFill>
                  <a:schemeClr val="tx1"/>
                </a:solidFill>
              </a:rPr>
              <a:t> </a:t>
            </a:r>
            <a:r>
              <a:rPr lang="ru-RU" sz="1800" b="0" i="0" dirty="0">
                <a:solidFill>
                  <a:schemeClr val="tx1"/>
                </a:solidFill>
              </a:rPr>
              <a:t>письменно. </a:t>
            </a:r>
          </a:p>
          <a:p>
            <a:r>
              <a:rPr lang="ru-RU" sz="1800" b="0" i="0" dirty="0">
                <a:solidFill>
                  <a:schemeClr val="tx1"/>
                </a:solidFill>
              </a:rPr>
              <a:t>2. Прочитать раздел для самостоятельного чтения.</a:t>
            </a:r>
          </a:p>
          <a:p>
            <a:endParaRPr lang="ru-RU" sz="1800" b="0" i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местоимение | интернет проект BeginnerSchoo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698625"/>
            <a:ext cx="2062956" cy="13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1731240" y="1244013"/>
            <a:ext cx="2971800" cy="5398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3200" spc="-2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Глагол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3200" spc="-2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106" y="1207834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626" y="2202691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40300" y="249024"/>
            <a:ext cx="129242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2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Picture 2" descr="Правила Дорожного Дви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78" y="1810284"/>
            <a:ext cx="4009322" cy="14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16100" y="1437759"/>
            <a:ext cx="1879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</a:t>
            </a:r>
          </a:p>
        </p:txBody>
      </p:sp>
    </p:spTree>
    <p:extLst>
      <p:ext uri="{BB962C8B-B14F-4D97-AF65-F5344CB8AC3E}">
        <p14:creationId xmlns:p14="http://schemas.microsoft.com/office/powerpoint/2010/main" val="41557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Отгадайте загадку!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55625"/>
            <a:ext cx="4531172" cy="1846659"/>
          </a:xfrm>
        </p:spPr>
        <p:txBody>
          <a:bodyPr/>
          <a:lstStyle/>
          <a:p>
            <a:r>
              <a:rPr lang="ru-RU" sz="2000" b="0" i="0" dirty="0">
                <a:solidFill>
                  <a:schemeClr val="tx1"/>
                </a:solidFill>
              </a:rPr>
              <a:t>Он предметы оживляет,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i="0" dirty="0">
                <a:solidFill>
                  <a:schemeClr val="tx1"/>
                </a:solidFill>
              </a:rPr>
              <a:t>Всех их в дело вовлекает,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i="0" dirty="0">
                <a:solidFill>
                  <a:schemeClr val="tx1"/>
                </a:solidFill>
              </a:rPr>
              <a:t>ЧТО им ДЕЛАТЬ говорит,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i="0" dirty="0">
                <a:solidFill>
                  <a:schemeClr val="tx1"/>
                </a:solidFill>
              </a:rPr>
              <a:t>Строго сам за тем следит.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i="0" dirty="0">
                <a:solidFill>
                  <a:schemeClr val="tx1"/>
                </a:solidFill>
              </a:rPr>
              <a:t>Он три времени имеет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i="0" dirty="0">
                <a:solidFill>
                  <a:schemeClr val="tx1"/>
                </a:solidFill>
              </a:rPr>
              <a:t>И спрягаться он умеет.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7500" y="2402284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B2B2B"/>
                </a:solidFill>
                <a:latin typeface="Arial" panose="020B0604020202020204" pitchFamily="34" charset="0"/>
              </a:rPr>
              <a:t>Любит ДЕЙСТВИЯ глагол: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2B2B2B"/>
                </a:solidFill>
                <a:latin typeface="Arial" panose="020B0604020202020204" pitchFamily="34" charset="0"/>
              </a:rPr>
              <a:t>Встал, умылся и пошёл.</a:t>
            </a:r>
            <a:endParaRPr lang="ru-RU" dirty="0"/>
          </a:p>
        </p:txBody>
      </p:sp>
      <p:pic>
        <p:nvPicPr>
          <p:cNvPr id="16386" name="Picture 2" descr="Изменение глагола по лицам и числам 4 клас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13" y="631825"/>
            <a:ext cx="2057400" cy="17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r>
              <a:rPr lang="ru-RU" sz="2400" dirty="0"/>
              <a:t> </a:t>
            </a:r>
            <a:r>
              <a:rPr lang="ru-RU" sz="2400" dirty="0" smtClean="0"/>
              <a:t>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249148" cy="2862322"/>
          </a:xfrm>
        </p:spPr>
        <p:txBody>
          <a:bodyPr/>
          <a:lstStyle/>
          <a:p>
            <a:r>
              <a:rPr lang="ru-RU" sz="1800" b="0" i="0" dirty="0" smtClean="0">
                <a:solidFill>
                  <a:schemeClr val="tx1"/>
                </a:solidFill>
              </a:rPr>
              <a:t>- Что </a:t>
            </a:r>
            <a:r>
              <a:rPr lang="ru-RU" sz="1800" b="0" i="0" dirty="0">
                <a:solidFill>
                  <a:schemeClr val="tx1"/>
                </a:solidFill>
              </a:rPr>
              <a:t>нужно делать утром?</a:t>
            </a:r>
            <a:br>
              <a:rPr lang="ru-RU" sz="1800" b="0" i="0" dirty="0">
                <a:solidFill>
                  <a:schemeClr val="tx1"/>
                </a:solidFill>
              </a:rPr>
            </a:br>
            <a:r>
              <a:rPr lang="ru-RU" sz="1800" b="0" i="0" dirty="0" smtClean="0">
                <a:solidFill>
                  <a:schemeClr val="tx1"/>
                </a:solidFill>
              </a:rPr>
              <a:t>- Утром </a:t>
            </a:r>
            <a:r>
              <a:rPr lang="ru-RU" sz="1800" b="0" i="0" dirty="0">
                <a:solidFill>
                  <a:schemeClr val="tx1"/>
                </a:solidFill>
              </a:rPr>
              <a:t>надо вставать, убирать постель, умываться, чистить зубы, одеваться, делать зарядку, завтракать и идти в школу. Нельзя опаздывать.</a:t>
            </a:r>
          </a:p>
          <a:p>
            <a:r>
              <a:rPr lang="ru-RU" sz="1800" b="0" i="0" dirty="0">
                <a:solidFill>
                  <a:schemeClr val="tx1"/>
                </a:solidFill>
              </a:rPr>
              <a:t>- А что можно делать вечером?</a:t>
            </a:r>
          </a:p>
          <a:p>
            <a:r>
              <a:rPr lang="ru-RU" sz="1800" b="0" i="0" dirty="0">
                <a:solidFill>
                  <a:schemeClr val="tx1"/>
                </a:solidFill>
              </a:rPr>
              <a:t>- Вечером можно отдыхать, смотреть телевизор, читать книги. </a:t>
            </a:r>
          </a:p>
          <a:p>
            <a:endParaRPr lang="ru-RU" sz="1800" b="0" i="0" dirty="0">
              <a:solidFill>
                <a:schemeClr val="tx1"/>
              </a:solidFill>
            </a:endParaRPr>
          </a:p>
          <a:p>
            <a:endParaRPr lang="ru-RU" sz="1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39706"/>
            <a:ext cx="4531172" cy="2154436"/>
          </a:xfrm>
        </p:spPr>
        <p:txBody>
          <a:bodyPr/>
          <a:lstStyle/>
          <a:p>
            <a:r>
              <a:rPr lang="ru-RU" sz="2000" b="0" i="0" dirty="0">
                <a:solidFill>
                  <a:schemeClr val="tx1"/>
                </a:solidFill>
              </a:rPr>
              <a:t>Что без меня предметы?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i="0" dirty="0">
                <a:solidFill>
                  <a:schemeClr val="tx1"/>
                </a:solidFill>
              </a:rPr>
              <a:t>Лишь названия.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i="0" dirty="0">
                <a:solidFill>
                  <a:schemeClr val="tx1"/>
                </a:solidFill>
              </a:rPr>
              <a:t>А я приду — всё в действие </a:t>
            </a:r>
            <a:r>
              <a:rPr lang="ru-RU" sz="2000" b="0" i="0" dirty="0" smtClean="0">
                <a:solidFill>
                  <a:schemeClr val="tx1"/>
                </a:solidFill>
              </a:rPr>
              <a:t>придёт</a:t>
            </a:r>
            <a:r>
              <a:rPr lang="ru-RU" sz="2000" b="0" i="0" dirty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i="0" dirty="0">
                <a:solidFill>
                  <a:schemeClr val="tx1"/>
                </a:solidFill>
              </a:rPr>
              <a:t>Летит ракета,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i="0" dirty="0">
                <a:solidFill>
                  <a:schemeClr val="tx1"/>
                </a:solidFill>
              </a:rPr>
              <a:t>Люди строят здания,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i="0" dirty="0">
                <a:solidFill>
                  <a:schemeClr val="tx1"/>
                </a:solidFill>
              </a:rPr>
              <a:t>Цветут сады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i="0" dirty="0">
                <a:solidFill>
                  <a:schemeClr val="tx1"/>
                </a:solidFill>
              </a:rPr>
              <a:t>И хлеб в полях </a:t>
            </a:r>
            <a:r>
              <a:rPr lang="ru-RU" sz="2000" b="0" i="0" dirty="0" smtClean="0">
                <a:solidFill>
                  <a:schemeClr val="tx1"/>
                </a:solidFill>
              </a:rPr>
              <a:t>растёт</a:t>
            </a:r>
            <a:r>
              <a:rPr lang="ru-RU" sz="2000" b="0" i="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Красный значок ракета летит в небо сдп | Бесплатно PSD Фай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631826"/>
            <a:ext cx="104021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люди 3D строят дом иллюстрация штока. иллюстрации насчитывающей - 4113308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" b="13287"/>
          <a:stretch/>
        </p:blipFill>
        <p:spPr bwMode="auto">
          <a:xfrm>
            <a:off x="2882899" y="1622425"/>
            <a:ext cx="1326424" cy="99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98425"/>
            <a:ext cx="5164295" cy="315471"/>
          </a:xfrm>
        </p:spPr>
        <p:txBody>
          <a:bodyPr/>
          <a:lstStyle/>
          <a:p>
            <a:r>
              <a:rPr lang="ru-RU" dirty="0" smtClean="0"/>
              <a:t>Цветут сады               Хлеб растёт</a:t>
            </a:r>
            <a:endParaRPr lang="ru-RU" dirty="0"/>
          </a:p>
        </p:txBody>
      </p:sp>
      <p:pic>
        <p:nvPicPr>
          <p:cNvPr id="15362" name="Picture 2" descr="Стихотворение «Ах, как сады цветут», поэт Бондаренко Любов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708026"/>
            <a:ext cx="2564289" cy="20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к написать, составить план рассказа &quot;Хлеб растет&quot; Эдуарда Шим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19" y="708027"/>
            <a:ext cx="2401228" cy="20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Дополните определение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225" y="631825"/>
            <a:ext cx="5482075" cy="2154436"/>
          </a:xfrm>
        </p:spPr>
        <p:txBody>
          <a:bodyPr/>
          <a:lstStyle/>
          <a:p>
            <a:r>
              <a:rPr lang="ru-RU" sz="2000" b="0" i="0" dirty="0">
                <a:solidFill>
                  <a:schemeClr val="tx1"/>
                </a:solidFill>
              </a:rPr>
              <a:t>Глагол называет </a:t>
            </a:r>
            <a:r>
              <a:rPr lang="ru-RU" sz="2000" b="0" i="0" dirty="0" smtClean="0">
                <a:solidFill>
                  <a:schemeClr val="tx1"/>
                </a:solidFill>
              </a:rPr>
              <a:t>… предмета</a:t>
            </a:r>
            <a:r>
              <a:rPr lang="ru-RU" sz="2000" b="0" i="0" dirty="0">
                <a:solidFill>
                  <a:schemeClr val="tx1"/>
                </a:solidFill>
              </a:rPr>
              <a:t>. </a:t>
            </a:r>
            <a:endParaRPr lang="ru-RU" sz="2000" b="0" i="0" dirty="0" smtClean="0">
              <a:solidFill>
                <a:schemeClr val="tx1"/>
              </a:solidFill>
            </a:endParaRPr>
          </a:p>
          <a:p>
            <a:r>
              <a:rPr lang="ru-RU" sz="2000" b="0" i="0" dirty="0" smtClean="0">
                <a:solidFill>
                  <a:schemeClr val="tx1"/>
                </a:solidFill>
              </a:rPr>
              <a:t>Глаголы </a:t>
            </a:r>
            <a:r>
              <a:rPr lang="ru-RU" sz="2000" b="0" i="0" dirty="0">
                <a:solidFill>
                  <a:schemeClr val="tx1"/>
                </a:solidFill>
              </a:rPr>
              <a:t>отвечают на </a:t>
            </a:r>
            <a:r>
              <a:rPr lang="ru-RU" sz="2000" b="0" i="0" dirty="0" smtClean="0">
                <a:solidFill>
                  <a:schemeClr val="tx1"/>
                </a:solidFill>
              </a:rPr>
              <a:t>вопросы что … , что ...? </a:t>
            </a:r>
            <a:r>
              <a:rPr lang="ru-RU" sz="2000" b="0" i="0" dirty="0">
                <a:solidFill>
                  <a:schemeClr val="tx1"/>
                </a:solidFill>
              </a:rPr>
              <a:t>Глаголы могут стоять </a:t>
            </a:r>
            <a:r>
              <a:rPr lang="ru-RU" sz="2000" b="0" i="0" dirty="0" smtClean="0">
                <a:solidFill>
                  <a:schemeClr val="tx1"/>
                </a:solidFill>
              </a:rPr>
              <a:t>в …. , ….  </a:t>
            </a:r>
            <a:r>
              <a:rPr lang="ru-RU" sz="2000" b="0" i="0" dirty="0">
                <a:solidFill>
                  <a:schemeClr val="tx1"/>
                </a:solidFill>
              </a:rPr>
              <a:t>и </a:t>
            </a:r>
            <a:r>
              <a:rPr lang="ru-RU" sz="2000" b="0" i="0" dirty="0" smtClean="0">
                <a:solidFill>
                  <a:schemeClr val="tx1"/>
                </a:solidFill>
              </a:rPr>
              <a:t>…. </a:t>
            </a:r>
            <a:r>
              <a:rPr lang="ru-RU" sz="2000" b="0" i="0" dirty="0">
                <a:solidFill>
                  <a:schemeClr val="tx1"/>
                </a:solidFill>
              </a:rPr>
              <a:t>времени. </a:t>
            </a:r>
            <a:endParaRPr lang="ru-RU" sz="2000" b="0" i="0" dirty="0" smtClean="0">
              <a:solidFill>
                <a:schemeClr val="tx1"/>
              </a:solidFill>
            </a:endParaRPr>
          </a:p>
          <a:p>
            <a:r>
              <a:rPr lang="ru-RU" sz="2000" b="0" i="0" dirty="0" smtClean="0">
                <a:solidFill>
                  <a:schemeClr val="tx1"/>
                </a:solidFill>
              </a:rPr>
              <a:t>Глаголы </a:t>
            </a:r>
            <a:r>
              <a:rPr lang="ru-RU" sz="2000" b="0" i="0" dirty="0">
                <a:solidFill>
                  <a:schemeClr val="tx1"/>
                </a:solidFill>
              </a:rPr>
              <a:t>изменяются по </a:t>
            </a:r>
            <a:r>
              <a:rPr lang="ru-RU" sz="2000" b="0" i="0" dirty="0" smtClean="0">
                <a:solidFill>
                  <a:schemeClr val="tx1"/>
                </a:solidFill>
              </a:rPr>
              <a:t>…   и </a:t>
            </a:r>
            <a:r>
              <a:rPr lang="ru-RU" sz="2000" b="0" i="0" dirty="0">
                <a:solidFill>
                  <a:schemeClr val="tx1"/>
                </a:solidFill>
              </a:rPr>
              <a:t>числам, а в </a:t>
            </a:r>
            <a:r>
              <a:rPr lang="ru-RU" sz="2000" b="0" i="0" dirty="0" smtClean="0">
                <a:solidFill>
                  <a:schemeClr val="tx1"/>
                </a:solidFill>
              </a:rPr>
              <a:t>прошедшем </a:t>
            </a:r>
            <a:r>
              <a:rPr lang="ru-RU" sz="2000" b="0" i="0" dirty="0">
                <a:solidFill>
                  <a:schemeClr val="tx1"/>
                </a:solidFill>
              </a:rPr>
              <a:t>времени — по </a:t>
            </a:r>
            <a:r>
              <a:rPr lang="ru-RU" sz="2000" b="0" i="0" dirty="0" smtClean="0">
                <a:solidFill>
                  <a:schemeClr val="tx1"/>
                </a:solidFill>
              </a:rPr>
              <a:t>… .</a:t>
            </a:r>
            <a:endParaRPr lang="ru-RU" sz="2000" b="0" i="0" dirty="0">
              <a:solidFill>
                <a:schemeClr val="tx1"/>
              </a:solidFill>
            </a:endParaRPr>
          </a:p>
          <a:p>
            <a:endParaRPr lang="ru-RU" sz="2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7" cy="2523768"/>
          </a:xfrm>
        </p:spPr>
        <p:txBody>
          <a:bodyPr/>
          <a:lstStyle/>
          <a:p>
            <a:r>
              <a:rPr lang="ru-RU" sz="2000" b="0" i="0" dirty="0">
                <a:solidFill>
                  <a:schemeClr val="tx1"/>
                </a:solidFill>
              </a:rPr>
              <a:t>Глагол называет действие предмета. Глаголы отвечают на вопросы что делать? что сделать? </a:t>
            </a:r>
            <a:endParaRPr lang="ru-RU" sz="2000" b="0" i="0" dirty="0" smtClean="0">
              <a:solidFill>
                <a:schemeClr val="tx1"/>
              </a:solidFill>
            </a:endParaRPr>
          </a:p>
          <a:p>
            <a:r>
              <a:rPr lang="ru-RU" sz="2000" b="0" i="0" dirty="0" smtClean="0">
                <a:solidFill>
                  <a:schemeClr val="tx1"/>
                </a:solidFill>
              </a:rPr>
              <a:t>Глаголы </a:t>
            </a:r>
            <a:r>
              <a:rPr lang="ru-RU" sz="2000" b="0" i="0" dirty="0">
                <a:solidFill>
                  <a:schemeClr val="tx1"/>
                </a:solidFill>
              </a:rPr>
              <a:t>могут стоять в </a:t>
            </a:r>
            <a:r>
              <a:rPr lang="ru-RU" sz="2000" b="0" i="0" dirty="0" smtClean="0">
                <a:solidFill>
                  <a:schemeClr val="tx1"/>
                </a:solidFill>
              </a:rPr>
              <a:t>прошедшем</a:t>
            </a:r>
            <a:r>
              <a:rPr lang="ru-RU" sz="2000" b="0" i="0" dirty="0">
                <a:solidFill>
                  <a:schemeClr val="tx1"/>
                </a:solidFill>
              </a:rPr>
              <a:t>, настоящем и будущем времени. </a:t>
            </a:r>
            <a:endParaRPr lang="ru-RU" sz="2000" b="0" i="0" dirty="0" smtClean="0">
              <a:solidFill>
                <a:schemeClr val="tx1"/>
              </a:solidFill>
            </a:endParaRPr>
          </a:p>
          <a:p>
            <a:r>
              <a:rPr lang="ru-RU" sz="2000" b="0" i="0" dirty="0" smtClean="0">
                <a:solidFill>
                  <a:schemeClr val="tx1"/>
                </a:solidFill>
              </a:rPr>
              <a:t>Глаголы </a:t>
            </a:r>
            <a:r>
              <a:rPr lang="ru-RU" sz="2000" b="0" i="0" dirty="0">
                <a:solidFill>
                  <a:schemeClr val="tx1"/>
                </a:solidFill>
              </a:rPr>
              <a:t>изменяются по лицам и числам, а в </a:t>
            </a:r>
            <a:r>
              <a:rPr lang="ru-RU" sz="2000" b="0" i="0" dirty="0" smtClean="0">
                <a:solidFill>
                  <a:schemeClr val="tx1"/>
                </a:solidFill>
              </a:rPr>
              <a:t>прошедшем </a:t>
            </a:r>
            <a:r>
              <a:rPr lang="ru-RU" sz="2000" b="0" i="0" dirty="0">
                <a:solidFill>
                  <a:schemeClr val="tx1"/>
                </a:solidFill>
              </a:rPr>
              <a:t>времени — по родам.</a:t>
            </a:r>
          </a:p>
          <a:p>
            <a:endParaRPr lang="ru-RU" sz="2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206271"/>
            <a:ext cx="5164295" cy="630942"/>
          </a:xfrm>
        </p:spPr>
        <p:txBody>
          <a:bodyPr/>
          <a:lstStyle/>
          <a:p>
            <a:pPr algn="ctr"/>
            <a:r>
              <a:rPr lang="ru-RU" dirty="0"/>
              <a:t>Прочитайте стихи А. Усачёва «Правила </a:t>
            </a:r>
            <a:r>
              <a:rPr lang="ru-RU" dirty="0">
                <a:solidFill>
                  <a:schemeClr val="tx1"/>
                </a:solidFill>
              </a:rPr>
              <a:t>дорожного движения».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247" y="1165225"/>
            <a:ext cx="2667000" cy="984885"/>
          </a:xfrm>
        </p:spPr>
        <p:txBody>
          <a:bodyPr/>
          <a:lstStyle/>
          <a:p>
            <a:r>
              <a:rPr lang="ru-RU" sz="1600" b="0" i="0" dirty="0" smtClean="0">
                <a:solidFill>
                  <a:schemeClr val="tx1"/>
                </a:solidFill>
              </a:rPr>
              <a:t>Расскажите</a:t>
            </a:r>
            <a:r>
              <a:rPr lang="ru-RU" sz="1600" b="0" i="0" dirty="0">
                <a:solidFill>
                  <a:schemeClr val="tx1"/>
                </a:solidFill>
              </a:rPr>
              <a:t>, как нужно вести себя на дороге. </a:t>
            </a:r>
            <a:endParaRPr lang="ru-RU" sz="1600" b="0" i="0" dirty="0" smtClean="0">
              <a:solidFill>
                <a:schemeClr val="tx1"/>
              </a:solidFill>
            </a:endParaRPr>
          </a:p>
          <a:p>
            <a:r>
              <a:rPr lang="ru-RU" sz="1600" b="0" i="0" dirty="0" smtClean="0">
                <a:solidFill>
                  <a:schemeClr val="tx1"/>
                </a:solidFill>
              </a:rPr>
              <a:t>Что </a:t>
            </a:r>
            <a:r>
              <a:rPr lang="ru-RU" sz="1600" b="0" i="0" dirty="0">
                <a:solidFill>
                  <a:schemeClr val="tx1"/>
                </a:solidFill>
              </a:rPr>
              <a:t>надо делать? </a:t>
            </a:r>
            <a:endParaRPr lang="ru-RU" sz="1600" b="0" i="0" dirty="0" smtClean="0">
              <a:solidFill>
                <a:schemeClr val="tx1"/>
              </a:solidFill>
            </a:endParaRPr>
          </a:p>
          <a:p>
            <a:r>
              <a:rPr lang="ru-RU" sz="1600" b="0" i="0" dirty="0" smtClean="0">
                <a:solidFill>
                  <a:schemeClr val="tx1"/>
                </a:solidFill>
              </a:rPr>
              <a:t>Чего </a:t>
            </a:r>
            <a:r>
              <a:rPr lang="ru-RU" sz="1600" b="0" i="0" dirty="0">
                <a:solidFill>
                  <a:schemeClr val="tx1"/>
                </a:solidFill>
              </a:rPr>
              <a:t>делать нельзя? </a:t>
            </a:r>
          </a:p>
        </p:txBody>
      </p:sp>
      <p:pic>
        <p:nvPicPr>
          <p:cNvPr id="4" name="Picture 2" descr="Презентация правила дорожного движения 1 класс скачать, смотреть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" r="30059" b="-1"/>
          <a:stretch/>
        </p:blipFill>
        <p:spPr bwMode="auto">
          <a:xfrm>
            <a:off x="2806700" y="936625"/>
            <a:ext cx="2644039" cy="213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028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4531172" cy="2708434"/>
          </a:xfrm>
        </p:spPr>
        <p:txBody>
          <a:bodyPr/>
          <a:lstStyle/>
          <a:p>
            <a:r>
              <a:rPr lang="ru-RU" sz="1600" b="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дорожного движения-</a:t>
            </a:r>
          </a:p>
          <a:p>
            <a:r>
              <a:rPr lang="ru-RU" sz="1600" b="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часть таблицы уважения:</a:t>
            </a:r>
          </a:p>
          <a:p>
            <a:r>
              <a:rPr lang="ru-RU" sz="1600" b="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Пешехода надо уважать,</a:t>
            </a:r>
          </a:p>
          <a:p>
            <a:r>
              <a:rPr lang="ru-RU" sz="1600" b="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него не надо наезжать.</a:t>
            </a:r>
          </a:p>
          <a:p>
            <a:r>
              <a:rPr lang="ru-RU" sz="1600" b="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прошу вас уважать шофёра,</a:t>
            </a:r>
          </a:p>
          <a:p>
            <a:r>
              <a:rPr lang="ru-RU" sz="1600" b="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стать шофёром может скоро.</a:t>
            </a:r>
          </a:p>
          <a:p>
            <a:r>
              <a:rPr lang="ru-RU" sz="1600" b="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рядом путь перебегать,</a:t>
            </a:r>
          </a:p>
          <a:p>
            <a:r>
              <a:rPr lang="ru-RU" sz="1600" b="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Можем мы шофёра напугать.</a:t>
            </a:r>
          </a:p>
          <a:p>
            <a:r>
              <a:rPr lang="ru-RU" sz="1600" b="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всем участникам движения</a:t>
            </a:r>
          </a:p>
          <a:p>
            <a:r>
              <a:rPr lang="ru-RU" sz="1600" b="0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Соблюдать законы уважения</a:t>
            </a:r>
          </a:p>
          <a:p>
            <a:endParaRPr lang="ru-RU" sz="1600" b="0" i="0" dirty="0"/>
          </a:p>
        </p:txBody>
      </p:sp>
      <p:pic>
        <p:nvPicPr>
          <p:cNvPr id="4" name="Picture 4" descr="светофорная дорога, правила дорожного движения PNG | Hot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96" y="485499"/>
            <a:ext cx="1011680" cy="1247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онсультация по ОБЖ (старшая группа) на тему: Буклет &amp;quo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86" y="1470025"/>
            <a:ext cx="1730419" cy="13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пражнение 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698" y="555625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Талантливый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пианист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Тохиржон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Аскаров начал заниматься музыкой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В 10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 победил на республиканском конкурсе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g‘unchalari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 В 11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 победил на международном конкурсе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Muse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в Италии. Когда ему исполнилось 12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 занял второе место в международном конкурсе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Sforzando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в Германии. Несколько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Тохиржон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Аскаров занимал призовые места в различных музыкальных конкурсах и фестивалях во Франции, Италии и других странах. За заслуги он был награждён медалью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Шухрат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5122" name="Picture 2" descr="CentralAsia: Жизнь в Центральной Азии: Дети из ЦА доказали всему миру, что  имеют незаурядные тала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8" y="565944"/>
            <a:ext cx="5470371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81128"/>
            <a:ext cx="4932585" cy="553998"/>
          </a:xfrm>
        </p:spPr>
        <p:txBody>
          <a:bodyPr/>
          <a:lstStyle/>
          <a:p>
            <a:r>
              <a:rPr lang="ru-RU" sz="1800" b="0" i="0" dirty="0" smtClean="0">
                <a:solidFill>
                  <a:schemeClr val="tx1"/>
                </a:solidFill>
              </a:rPr>
              <a:t>правила дорожного движения – </a:t>
            </a:r>
            <a:r>
              <a:rPr lang="uz-Latn-UZ" sz="1800" b="0" i="0" dirty="0" smtClean="0">
                <a:solidFill>
                  <a:schemeClr val="tx1"/>
                </a:solidFill>
              </a:rPr>
              <a:t>yo‘l qoidalari</a:t>
            </a:r>
            <a:endParaRPr lang="ru-RU" sz="1800" b="0" i="0" dirty="0" smtClean="0">
              <a:solidFill>
                <a:schemeClr val="tx1"/>
              </a:solidFill>
            </a:endParaRPr>
          </a:p>
          <a:p>
            <a:r>
              <a:rPr lang="ru-RU" sz="1800" b="0" i="0" dirty="0" smtClean="0">
                <a:solidFill>
                  <a:schemeClr val="tx1"/>
                </a:solidFill>
              </a:rPr>
              <a:t>соблюдать закон </a:t>
            </a:r>
            <a:r>
              <a:rPr lang="ru-RU" sz="1800" b="0" i="0" dirty="0">
                <a:solidFill>
                  <a:schemeClr val="tx1"/>
                </a:solidFill>
              </a:rPr>
              <a:t>—  </a:t>
            </a:r>
            <a:r>
              <a:rPr lang="ru-RU" sz="1800" b="0" i="0" dirty="0" err="1">
                <a:solidFill>
                  <a:schemeClr val="tx1"/>
                </a:solidFill>
              </a:rPr>
              <a:t>qonunga</a:t>
            </a:r>
            <a:r>
              <a:rPr lang="ru-RU" sz="1800" b="0" i="0" dirty="0">
                <a:solidFill>
                  <a:schemeClr val="tx1"/>
                </a:solidFill>
              </a:rPr>
              <a:t> </a:t>
            </a:r>
            <a:r>
              <a:rPr lang="ru-RU" sz="1800" b="0" i="0" dirty="0" err="1">
                <a:solidFill>
                  <a:schemeClr val="tx1"/>
                </a:solidFill>
              </a:rPr>
              <a:t>amal</a:t>
            </a:r>
            <a:r>
              <a:rPr lang="ru-RU" sz="1800" b="0" i="0" dirty="0">
                <a:solidFill>
                  <a:schemeClr val="tx1"/>
                </a:solidFill>
              </a:rPr>
              <a:t> </a:t>
            </a:r>
            <a:r>
              <a:rPr lang="ru-RU" sz="1800" b="0" i="0" dirty="0" err="1">
                <a:solidFill>
                  <a:schemeClr val="tx1"/>
                </a:solidFill>
              </a:rPr>
              <a:t>qilmoq</a:t>
            </a:r>
            <a:endParaRPr lang="ru-RU" sz="1800" b="0" i="0" dirty="0">
              <a:solidFill>
                <a:schemeClr val="tx1"/>
              </a:solidFill>
            </a:endParaRPr>
          </a:p>
        </p:txBody>
      </p:sp>
      <p:pic>
        <p:nvPicPr>
          <p:cNvPr id="4" name="Picture 6" descr="Консультация по ОБЖ (старшая группа) на тему: Буклет &amp;quo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332378"/>
            <a:ext cx="2666118" cy="20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555625"/>
            <a:ext cx="5334000" cy="249299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400" i="0" dirty="0">
                <a:solidFill>
                  <a:schemeClr val="tx1"/>
                </a:solidFill>
              </a:rPr>
              <a:t>Прочитайте в парах диалог. Спросите у друзей, куда они идут, где были. Придумайте свои варианты диалогов. </a:t>
            </a:r>
            <a:endParaRPr lang="ru-RU" sz="1400" i="0" dirty="0" smtClean="0">
              <a:solidFill>
                <a:schemeClr val="tx1"/>
              </a:solidFill>
            </a:endParaRPr>
          </a:p>
          <a:p>
            <a:endParaRPr lang="ru-RU" sz="1600" b="0" i="0" dirty="0" smtClean="0">
              <a:solidFill>
                <a:schemeClr val="tx1"/>
              </a:solidFill>
            </a:endParaRPr>
          </a:p>
          <a:p>
            <a:r>
              <a:rPr lang="ru-RU" sz="1600" b="0" i="0" dirty="0" smtClean="0">
                <a:solidFill>
                  <a:schemeClr val="tx1"/>
                </a:solidFill>
              </a:rPr>
              <a:t>— </a:t>
            </a:r>
            <a:r>
              <a:rPr lang="ru-RU" sz="1600" b="0" i="0" dirty="0">
                <a:solidFill>
                  <a:schemeClr val="tx1"/>
                </a:solidFill>
              </a:rPr>
              <a:t>Здравствуй, </a:t>
            </a:r>
            <a:r>
              <a:rPr lang="ru-RU" sz="1600" b="0" i="0" dirty="0" err="1">
                <a:solidFill>
                  <a:schemeClr val="tx1"/>
                </a:solidFill>
              </a:rPr>
              <a:t>Даврон</a:t>
            </a:r>
            <a:r>
              <a:rPr lang="ru-RU" sz="1600" b="0" i="0" dirty="0">
                <a:solidFill>
                  <a:schemeClr val="tx1"/>
                </a:solidFill>
              </a:rPr>
              <a:t>! Куда ты </a:t>
            </a:r>
            <a:r>
              <a:rPr lang="ru-RU" sz="1600" b="0" i="0" dirty="0" smtClean="0">
                <a:solidFill>
                  <a:schemeClr val="tx1"/>
                </a:solidFill>
              </a:rPr>
              <a:t>идёшь</a:t>
            </a:r>
            <a:r>
              <a:rPr lang="ru-RU" sz="1600" b="0" i="0" dirty="0">
                <a:solidFill>
                  <a:schemeClr val="tx1"/>
                </a:solidFill>
              </a:rPr>
              <a:t>? </a:t>
            </a:r>
            <a:endParaRPr lang="ru-RU" sz="1600" b="0" i="0" dirty="0" smtClean="0">
              <a:solidFill>
                <a:schemeClr val="tx1"/>
              </a:solidFill>
            </a:endParaRPr>
          </a:p>
          <a:p>
            <a:r>
              <a:rPr lang="ru-RU" sz="1600" b="0" i="0" dirty="0" smtClean="0">
                <a:solidFill>
                  <a:schemeClr val="tx1"/>
                </a:solidFill>
              </a:rPr>
              <a:t>— </a:t>
            </a:r>
            <a:r>
              <a:rPr lang="ru-RU" sz="1600" b="0" i="0" dirty="0">
                <a:solidFill>
                  <a:schemeClr val="tx1"/>
                </a:solidFill>
              </a:rPr>
              <a:t>Я иду в спортклуб на тренировку. А ты где был? </a:t>
            </a:r>
            <a:endParaRPr lang="ru-RU" sz="1600" b="0" i="0" dirty="0" smtClean="0">
              <a:solidFill>
                <a:schemeClr val="tx1"/>
              </a:solidFill>
            </a:endParaRPr>
          </a:p>
          <a:p>
            <a:r>
              <a:rPr lang="ru-RU" sz="1600" b="0" i="0" dirty="0" smtClean="0">
                <a:solidFill>
                  <a:schemeClr val="tx1"/>
                </a:solidFill>
              </a:rPr>
              <a:t>— </a:t>
            </a:r>
            <a:r>
              <a:rPr lang="ru-RU" sz="1600" b="0" i="0" dirty="0">
                <a:solidFill>
                  <a:schemeClr val="tx1"/>
                </a:solidFill>
              </a:rPr>
              <a:t>Я ходил в музей Амира </a:t>
            </a:r>
            <a:r>
              <a:rPr lang="ru-RU" sz="1600" b="0" i="0" dirty="0" err="1" smtClean="0">
                <a:solidFill>
                  <a:schemeClr val="tx1"/>
                </a:solidFill>
              </a:rPr>
              <a:t>Темура</a:t>
            </a:r>
            <a:r>
              <a:rPr lang="ru-RU" sz="1600" b="0" i="0" dirty="0" smtClean="0">
                <a:solidFill>
                  <a:schemeClr val="tx1"/>
                </a:solidFill>
              </a:rPr>
              <a:t> </a:t>
            </a:r>
            <a:r>
              <a:rPr lang="ru-RU" sz="1600" b="0" i="0" dirty="0">
                <a:solidFill>
                  <a:schemeClr val="tx1"/>
                </a:solidFill>
              </a:rPr>
              <a:t>на экскурсию. </a:t>
            </a:r>
            <a:endParaRPr lang="ru-RU" sz="1600" b="0" i="0" dirty="0" smtClean="0">
              <a:solidFill>
                <a:schemeClr val="tx1"/>
              </a:solidFill>
            </a:endParaRPr>
          </a:p>
          <a:p>
            <a:r>
              <a:rPr lang="ru-RU" sz="1600" b="0" i="0" dirty="0" smtClean="0">
                <a:solidFill>
                  <a:schemeClr val="tx1"/>
                </a:solidFill>
              </a:rPr>
              <a:t>— </a:t>
            </a:r>
            <a:r>
              <a:rPr lang="ru-RU" sz="1600" b="0" i="0" dirty="0">
                <a:solidFill>
                  <a:schemeClr val="tx1"/>
                </a:solidFill>
              </a:rPr>
              <a:t>Мне тоже интересно. Завтра я пойду туда. </a:t>
            </a:r>
            <a:endParaRPr lang="ru-RU" sz="1600" b="0" i="0" dirty="0" smtClean="0">
              <a:solidFill>
                <a:schemeClr val="tx1"/>
              </a:solidFill>
            </a:endParaRPr>
          </a:p>
          <a:p>
            <a:endParaRPr lang="ru-RU" sz="1600" b="0" i="0" dirty="0" smtClean="0">
              <a:solidFill>
                <a:schemeClr val="tx1"/>
              </a:solidFill>
            </a:endParaRPr>
          </a:p>
          <a:p>
            <a:r>
              <a:rPr lang="ru-RU" sz="1400" i="0" dirty="0" smtClean="0">
                <a:solidFill>
                  <a:schemeClr val="tx1"/>
                </a:solidFill>
              </a:rPr>
              <a:t>Слова </a:t>
            </a:r>
            <a:r>
              <a:rPr lang="ru-RU" sz="1400" i="0" dirty="0">
                <a:solidFill>
                  <a:schemeClr val="tx1"/>
                </a:solidFill>
              </a:rPr>
              <a:t>для справок</a:t>
            </a:r>
            <a:r>
              <a:rPr lang="ru-RU" sz="1400" b="0" i="0" dirty="0">
                <a:solidFill>
                  <a:schemeClr val="tx1"/>
                </a:solidFill>
              </a:rPr>
              <a:t>: в </a:t>
            </a:r>
            <a:r>
              <a:rPr lang="ru-RU" sz="1400" b="0" i="0" dirty="0" smtClean="0">
                <a:solidFill>
                  <a:schemeClr val="tx1"/>
                </a:solidFill>
              </a:rPr>
              <a:t>школу </a:t>
            </a:r>
            <a:r>
              <a:rPr lang="ru-RU" sz="1400" b="0" i="0" dirty="0">
                <a:solidFill>
                  <a:schemeClr val="tx1"/>
                </a:solidFill>
              </a:rPr>
              <a:t>на урок, в театр на концерт, в фотостудию на занятия, в парк на аттракцион. </a:t>
            </a:r>
          </a:p>
        </p:txBody>
      </p:sp>
    </p:spTree>
    <p:extLst>
      <p:ext uri="{BB962C8B-B14F-4D97-AF65-F5344CB8AC3E}">
        <p14:creationId xmlns:p14="http://schemas.microsoft.com/office/powerpoint/2010/main" val="17621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899" y="417895"/>
            <a:ext cx="5334000" cy="2708434"/>
          </a:xfrm>
        </p:spPr>
        <p:txBody>
          <a:bodyPr/>
          <a:lstStyle/>
          <a:p>
            <a:endParaRPr lang="ru-RU" sz="1600" b="0" i="0" dirty="0" smtClean="0">
              <a:solidFill>
                <a:schemeClr val="tx1"/>
              </a:solidFill>
            </a:endParaRPr>
          </a:p>
          <a:p>
            <a:r>
              <a:rPr lang="ru-RU" sz="1600" b="0" i="0" dirty="0" smtClean="0">
                <a:solidFill>
                  <a:schemeClr val="tx1"/>
                </a:solidFill>
              </a:rPr>
              <a:t>— </a:t>
            </a:r>
            <a:r>
              <a:rPr lang="ru-RU" sz="1600" b="0" i="0" dirty="0">
                <a:solidFill>
                  <a:schemeClr val="tx1"/>
                </a:solidFill>
              </a:rPr>
              <a:t>Здравствуй, </a:t>
            </a:r>
            <a:r>
              <a:rPr lang="ru-RU" sz="1600" b="0" i="0" dirty="0" smtClean="0">
                <a:solidFill>
                  <a:schemeClr val="tx1"/>
                </a:solidFill>
              </a:rPr>
              <a:t>Рано! </a:t>
            </a:r>
            <a:r>
              <a:rPr lang="ru-RU" sz="1600" b="0" i="0" dirty="0">
                <a:solidFill>
                  <a:schemeClr val="tx1"/>
                </a:solidFill>
              </a:rPr>
              <a:t>Куда ты </a:t>
            </a:r>
            <a:r>
              <a:rPr lang="ru-RU" sz="1600" b="0" i="0" dirty="0" smtClean="0">
                <a:solidFill>
                  <a:schemeClr val="tx1"/>
                </a:solidFill>
              </a:rPr>
              <a:t>идёшь</a:t>
            </a:r>
            <a:r>
              <a:rPr lang="ru-RU" sz="1600" b="0" i="0" dirty="0">
                <a:solidFill>
                  <a:schemeClr val="tx1"/>
                </a:solidFill>
              </a:rPr>
              <a:t>? </a:t>
            </a:r>
            <a:endParaRPr lang="ru-RU" sz="1600" b="0" i="0" dirty="0" smtClean="0">
              <a:solidFill>
                <a:schemeClr val="tx1"/>
              </a:solidFill>
            </a:endParaRPr>
          </a:p>
          <a:p>
            <a:r>
              <a:rPr lang="ru-RU" sz="1600" b="0" i="0" dirty="0" smtClean="0">
                <a:solidFill>
                  <a:schemeClr val="tx1"/>
                </a:solidFill>
              </a:rPr>
              <a:t>— </a:t>
            </a:r>
            <a:r>
              <a:rPr lang="ru-RU" sz="1600" b="0" i="0" dirty="0">
                <a:solidFill>
                  <a:schemeClr val="tx1"/>
                </a:solidFill>
              </a:rPr>
              <a:t>Я иду в </a:t>
            </a:r>
            <a:r>
              <a:rPr lang="ru-RU" sz="1600" b="0" i="0" dirty="0" smtClean="0">
                <a:solidFill>
                  <a:schemeClr val="tx1"/>
                </a:solidFill>
              </a:rPr>
              <a:t>школу на урок. </a:t>
            </a:r>
            <a:r>
              <a:rPr lang="ru-RU" sz="1600" b="0" i="0" dirty="0">
                <a:solidFill>
                  <a:schemeClr val="tx1"/>
                </a:solidFill>
              </a:rPr>
              <a:t>А ты где </a:t>
            </a:r>
            <a:r>
              <a:rPr lang="ru-RU" sz="1600" b="0" i="0" dirty="0" smtClean="0">
                <a:solidFill>
                  <a:schemeClr val="tx1"/>
                </a:solidFill>
              </a:rPr>
              <a:t>была? </a:t>
            </a:r>
          </a:p>
          <a:p>
            <a:r>
              <a:rPr lang="ru-RU" sz="1600" b="0" i="0" dirty="0" smtClean="0">
                <a:solidFill>
                  <a:schemeClr val="tx1"/>
                </a:solidFill>
              </a:rPr>
              <a:t>— </a:t>
            </a:r>
            <a:r>
              <a:rPr lang="ru-RU" sz="1600" b="0" i="0" dirty="0">
                <a:solidFill>
                  <a:schemeClr val="tx1"/>
                </a:solidFill>
              </a:rPr>
              <a:t>Я </a:t>
            </a:r>
            <a:r>
              <a:rPr lang="ru-RU" sz="1600" b="0" i="0" dirty="0" smtClean="0">
                <a:solidFill>
                  <a:schemeClr val="tx1"/>
                </a:solidFill>
              </a:rPr>
              <a:t>ходила в театр на концерт. </a:t>
            </a:r>
          </a:p>
          <a:p>
            <a:r>
              <a:rPr lang="ru-RU" sz="1600" b="0" i="0" dirty="0" smtClean="0">
                <a:solidFill>
                  <a:schemeClr val="tx1"/>
                </a:solidFill>
              </a:rPr>
              <a:t>— </a:t>
            </a:r>
            <a:r>
              <a:rPr lang="ru-RU" sz="1600" b="0" i="0" dirty="0">
                <a:solidFill>
                  <a:schemeClr val="tx1"/>
                </a:solidFill>
              </a:rPr>
              <a:t>Мне тоже интересно. Завтра я пойду туда. </a:t>
            </a:r>
            <a:endParaRPr lang="ru-RU" sz="1600" b="0" i="0" dirty="0" smtClean="0">
              <a:solidFill>
                <a:schemeClr val="tx1"/>
              </a:solidFill>
            </a:endParaRPr>
          </a:p>
          <a:p>
            <a:endParaRPr lang="ru-RU" sz="1600" b="0" i="0" dirty="0" smtClean="0">
              <a:solidFill>
                <a:schemeClr val="tx1"/>
              </a:solidFill>
            </a:endParaRPr>
          </a:p>
          <a:p>
            <a:r>
              <a:rPr lang="ru-RU" sz="1600" b="0" i="0" dirty="0">
                <a:solidFill>
                  <a:schemeClr val="tx1"/>
                </a:solidFill>
              </a:rPr>
              <a:t>— Здравствуй, </a:t>
            </a:r>
            <a:r>
              <a:rPr lang="ru-RU" sz="1600" b="0" i="0" dirty="0" err="1" smtClean="0">
                <a:solidFill>
                  <a:schemeClr val="tx1"/>
                </a:solidFill>
              </a:rPr>
              <a:t>Наргиза</a:t>
            </a:r>
            <a:r>
              <a:rPr lang="ru-RU" sz="1600" b="0" i="0" dirty="0" smtClean="0">
                <a:solidFill>
                  <a:schemeClr val="tx1"/>
                </a:solidFill>
              </a:rPr>
              <a:t>! </a:t>
            </a:r>
            <a:r>
              <a:rPr lang="ru-RU" sz="1600" b="0" i="0" dirty="0">
                <a:solidFill>
                  <a:schemeClr val="tx1"/>
                </a:solidFill>
              </a:rPr>
              <a:t>Куда ты идёшь? </a:t>
            </a:r>
          </a:p>
          <a:p>
            <a:r>
              <a:rPr lang="ru-RU" sz="1600" b="0" i="0" dirty="0">
                <a:solidFill>
                  <a:schemeClr val="tx1"/>
                </a:solidFill>
              </a:rPr>
              <a:t>— Я иду в </a:t>
            </a:r>
            <a:r>
              <a:rPr lang="ru-RU" sz="1600" b="0" i="0" dirty="0" smtClean="0">
                <a:solidFill>
                  <a:schemeClr val="tx1"/>
                </a:solidFill>
              </a:rPr>
              <a:t>фотостудию на занятия. </a:t>
            </a:r>
            <a:r>
              <a:rPr lang="ru-RU" sz="1600" b="0" i="0" dirty="0">
                <a:solidFill>
                  <a:schemeClr val="tx1"/>
                </a:solidFill>
              </a:rPr>
              <a:t>А ты где была? </a:t>
            </a:r>
          </a:p>
          <a:p>
            <a:r>
              <a:rPr lang="ru-RU" sz="1600" b="0" i="0" dirty="0">
                <a:solidFill>
                  <a:schemeClr val="tx1"/>
                </a:solidFill>
              </a:rPr>
              <a:t>— Я ходила </a:t>
            </a:r>
            <a:r>
              <a:rPr lang="ru-RU" sz="1600" b="0" i="0" dirty="0" smtClean="0">
                <a:solidFill>
                  <a:schemeClr val="tx1"/>
                </a:solidFill>
              </a:rPr>
              <a:t>в парк на аттракцион. </a:t>
            </a:r>
            <a:endParaRPr lang="ru-RU" sz="1600" b="0" i="0" dirty="0">
              <a:solidFill>
                <a:schemeClr val="tx1"/>
              </a:solidFill>
            </a:endParaRPr>
          </a:p>
          <a:p>
            <a:r>
              <a:rPr lang="ru-RU" sz="1600" b="0" i="0" dirty="0">
                <a:solidFill>
                  <a:schemeClr val="tx1"/>
                </a:solidFill>
              </a:rPr>
              <a:t>— Мне тоже интересно. Завтра я пойду туда. </a:t>
            </a:r>
          </a:p>
          <a:p>
            <a:endParaRPr lang="ru-RU" sz="16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74" y="215839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73866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200" b="0" i="0" dirty="0">
                <a:solidFill>
                  <a:schemeClr val="tx1"/>
                </a:solidFill>
              </a:rPr>
              <a:t>Прочитайте стихотворение </a:t>
            </a:r>
            <a:r>
              <a:rPr lang="ru-RU" sz="1200" b="0" i="0" dirty="0" err="1">
                <a:solidFill>
                  <a:schemeClr val="tx1"/>
                </a:solidFill>
              </a:rPr>
              <a:t>Раима</a:t>
            </a:r>
            <a:r>
              <a:rPr lang="ru-RU" sz="1200" b="0" i="0" dirty="0">
                <a:solidFill>
                  <a:schemeClr val="tx1"/>
                </a:solidFill>
              </a:rPr>
              <a:t> </a:t>
            </a:r>
            <a:r>
              <a:rPr lang="ru-RU" sz="1200" b="0" i="0" dirty="0" err="1">
                <a:solidFill>
                  <a:schemeClr val="tx1"/>
                </a:solidFill>
              </a:rPr>
              <a:t>Фархади</a:t>
            </a:r>
            <a:r>
              <a:rPr lang="ru-RU" sz="1200" b="0" i="0" dirty="0">
                <a:solidFill>
                  <a:schemeClr val="tx1"/>
                </a:solidFill>
              </a:rPr>
              <a:t>. Что нужно делать, когда горит красный свет? А когда горит зелёный? Почему нужно изучать правила дорожного движения?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674" y="1139460"/>
            <a:ext cx="32518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любого перекрёстка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встречает светофор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заводит очень просто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пешеходом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разговор. Свет зелёный — проходи!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Жёлтый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лучше подожди.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светофор детский сад код светофор дорожный пешеходный, светофор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2279" y="1046841"/>
            <a:ext cx="1497533" cy="193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5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860425"/>
            <a:ext cx="4531172" cy="1846659"/>
          </a:xfrm>
        </p:spPr>
        <p:txBody>
          <a:bodyPr/>
          <a:lstStyle/>
          <a:p>
            <a:r>
              <a:rPr lang="ru-RU" sz="2000" b="0" i="0" dirty="0" smtClean="0">
                <a:solidFill>
                  <a:schemeClr val="tx1"/>
                </a:solidFill>
              </a:rPr>
              <a:t>Если </a:t>
            </a:r>
            <a:r>
              <a:rPr lang="ru-RU" sz="2000" b="0" i="0" dirty="0">
                <a:solidFill>
                  <a:schemeClr val="tx1"/>
                </a:solidFill>
              </a:rPr>
              <a:t>свет </a:t>
            </a:r>
            <a:r>
              <a:rPr lang="ru-RU" sz="2000" b="0" i="0" dirty="0" err="1">
                <a:solidFill>
                  <a:schemeClr val="tx1"/>
                </a:solidFill>
              </a:rPr>
              <a:t>зажёгся</a:t>
            </a:r>
            <a:r>
              <a:rPr lang="ru-RU" sz="2000" b="0" i="0" dirty="0">
                <a:solidFill>
                  <a:schemeClr val="tx1"/>
                </a:solidFill>
              </a:rPr>
              <a:t> красный, </a:t>
            </a:r>
            <a:endParaRPr lang="ru-RU" sz="2000" b="0" i="0" dirty="0" smtClean="0">
              <a:solidFill>
                <a:schemeClr val="tx1"/>
              </a:solidFill>
            </a:endParaRPr>
          </a:p>
          <a:p>
            <a:r>
              <a:rPr lang="ru-RU" sz="2000" b="0" i="0" dirty="0" smtClean="0">
                <a:solidFill>
                  <a:schemeClr val="tx1"/>
                </a:solidFill>
              </a:rPr>
              <a:t>Значит</a:t>
            </a:r>
            <a:r>
              <a:rPr lang="ru-RU" sz="2000" b="0" i="0" dirty="0">
                <a:solidFill>
                  <a:schemeClr val="tx1"/>
                </a:solidFill>
              </a:rPr>
              <a:t>, двигаться опасно! </a:t>
            </a:r>
            <a:endParaRPr lang="ru-RU" sz="2000" b="0" i="0" dirty="0" smtClean="0">
              <a:solidFill>
                <a:schemeClr val="tx1"/>
              </a:solidFill>
            </a:endParaRPr>
          </a:p>
          <a:p>
            <a:r>
              <a:rPr lang="ru-RU" sz="2000" b="0" i="0" dirty="0" smtClean="0">
                <a:solidFill>
                  <a:schemeClr val="tx1"/>
                </a:solidFill>
              </a:rPr>
              <a:t>Стой</a:t>
            </a:r>
            <a:r>
              <a:rPr lang="ru-RU" sz="2000" b="0" i="0" dirty="0">
                <a:solidFill>
                  <a:schemeClr val="tx1"/>
                </a:solidFill>
              </a:rPr>
              <a:t>! Пускай пройдёт трамвай, Наберись терпения. </a:t>
            </a:r>
            <a:endParaRPr lang="ru-RU" sz="2000" b="0" i="0" dirty="0" smtClean="0">
              <a:solidFill>
                <a:schemeClr val="tx1"/>
              </a:solidFill>
            </a:endParaRPr>
          </a:p>
          <a:p>
            <a:r>
              <a:rPr lang="ru-RU" sz="2000" b="0" i="0" dirty="0" smtClean="0">
                <a:solidFill>
                  <a:schemeClr val="tx1"/>
                </a:solidFill>
              </a:rPr>
              <a:t>Изучай </a:t>
            </a:r>
            <a:r>
              <a:rPr lang="ru-RU" sz="2000" b="0" i="0" dirty="0">
                <a:solidFill>
                  <a:schemeClr val="tx1"/>
                </a:solidFill>
              </a:rPr>
              <a:t>и уважай </a:t>
            </a:r>
            <a:endParaRPr lang="ru-RU" sz="2000" b="0" i="0" dirty="0" smtClean="0">
              <a:solidFill>
                <a:schemeClr val="tx1"/>
              </a:solidFill>
            </a:endParaRPr>
          </a:p>
          <a:p>
            <a:r>
              <a:rPr lang="ru-RU" sz="2000" b="0" i="0" dirty="0" smtClean="0">
                <a:solidFill>
                  <a:schemeClr val="tx1"/>
                </a:solidFill>
              </a:rPr>
              <a:t>Правила </a:t>
            </a:r>
            <a:r>
              <a:rPr lang="ru-RU" sz="2000" b="0" i="0" dirty="0">
                <a:solidFill>
                  <a:schemeClr val="tx1"/>
                </a:solidFill>
              </a:rPr>
              <a:t>движения! </a:t>
            </a:r>
          </a:p>
        </p:txBody>
      </p:sp>
      <p:pic>
        <p:nvPicPr>
          <p:cNvPr id="4" name="Picture 2" descr="пдд для детей - Google Търсене | Для детей, Детски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782769"/>
            <a:ext cx="1651626" cy="19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Картинный словарь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 descr="Презентация по ПДД &quot;Детям знать положено!&quot; - дошкольное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26178" r="5796" b="8122"/>
          <a:stretch/>
        </p:blipFill>
        <p:spPr bwMode="auto">
          <a:xfrm>
            <a:off x="215900" y="555625"/>
            <a:ext cx="5410200" cy="255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6500" y="252938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дорога</a:t>
            </a:r>
          </a:p>
        </p:txBody>
      </p:sp>
    </p:spTree>
    <p:extLst>
      <p:ext uri="{BB962C8B-B14F-4D97-AF65-F5344CB8AC3E}">
        <p14:creationId xmlns:p14="http://schemas.microsoft.com/office/powerpoint/2010/main" val="24281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Пешеходный переход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84225"/>
            <a:ext cx="4531172" cy="110799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Человек по мне шагает.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Меня зеброй называет. </a:t>
            </a:r>
            <a:endParaRPr lang="ru-RU" sz="1200" dirty="0"/>
          </a:p>
          <a:p>
            <a:endParaRPr lang="ru-RU" dirty="0"/>
          </a:p>
        </p:txBody>
      </p:sp>
      <p:pic>
        <p:nvPicPr>
          <p:cNvPr id="4" name="Picture 2" descr="пдд для детей - Google Търсене | Для детей, Детски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631825"/>
            <a:ext cx="1383430" cy="15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Загадки по правилам дорожного движения для школьников, дете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622425"/>
            <a:ext cx="2309542" cy="13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ГДЕ ПОСТРОИТЬ ТРОТУАР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2" y="631825"/>
            <a:ext cx="5486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0752" y="169862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тротуар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Ребусы в картинках с ответами по ПДД для младших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" y="22225"/>
            <a:ext cx="5698761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795527"/>
            <a:ext cx="40259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обочинах стоят,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Молча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нами говорят.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Всем готовы помогать.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Главное – их понимать.</a:t>
            </a:r>
          </a:p>
        </p:txBody>
      </p:sp>
      <p:pic>
        <p:nvPicPr>
          <p:cNvPr id="21506" name="Picture 2" descr="Презентация на тему: &quot;Знаки Дорожного Движения. Дорожные знаки Дорожный знак  техническое средство безопасности дорожного движения, стандартизированный  графический рисунок,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 t="28995" r="25101" b="18265"/>
          <a:stretch/>
        </p:blipFill>
        <p:spPr bwMode="auto">
          <a:xfrm>
            <a:off x="3035300" y="1005903"/>
            <a:ext cx="2514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708025"/>
            <a:ext cx="28829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Самый красивый храм России — Покровский собор на Красной площади в Москве. Его называют ещё собором Василия Блаженного. </a:t>
            </a:r>
          </a:p>
        </p:txBody>
      </p:sp>
      <p:pic>
        <p:nvPicPr>
          <p:cNvPr id="7170" name="Picture 2" descr="А как Ваши родственники отреагировали на новость о переезде? - Наш опыт  переселения на Родину - Форум переселенц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34" y="708025"/>
            <a:ext cx="256387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Дорожные знаки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Загадки про дорожные знаки с ответами ~ Я happy М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1" y="555625"/>
            <a:ext cx="5164295" cy="25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pickimage.ru/wp-content/uploads/images/detskie/roadsigns/dorozhnieznak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2424"/>
            <a:ext cx="5702300" cy="319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pickimage.ru/wp-content/uploads/images/detskie/roadsigns/dorozhnieznaki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4" r="-685"/>
          <a:stretch/>
        </p:blipFill>
        <p:spPr bwMode="auto">
          <a:xfrm>
            <a:off x="82548" y="102424"/>
            <a:ext cx="5619752" cy="30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pickimage.ru/wp-content/uploads/images/detskie/roadsigns/dorozhnieznaki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50911" r="19665" b="14116"/>
          <a:stretch/>
        </p:blipFill>
        <p:spPr bwMode="auto">
          <a:xfrm>
            <a:off x="139700" y="631825"/>
            <a:ext cx="5486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pickimage.ru/wp-content/uploads/images/detskie/roadsigns/dorozhnieznaki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13753" r="6302" b="46903"/>
          <a:stretch/>
        </p:blipFill>
        <p:spPr bwMode="auto">
          <a:xfrm>
            <a:off x="139700" y="784225"/>
            <a:ext cx="5486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98425"/>
            <a:ext cx="5164295" cy="343534"/>
          </a:xfrm>
        </p:spPr>
        <p:txBody>
          <a:bodyPr/>
          <a:lstStyle/>
          <a:p>
            <a:endParaRPr lang="ru-RU"/>
          </a:p>
        </p:txBody>
      </p:sp>
      <p:pic>
        <p:nvPicPr>
          <p:cNvPr id="19458" name="Picture 2" descr="https://pickimage.ru/wp-content/uploads/images/detskie/roadsigns/dorozhnieznaki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84225"/>
            <a:ext cx="1950611" cy="195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0900" y="555625"/>
            <a:ext cx="3581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74747"/>
                </a:solidFill>
                <a:latin typeface="Helvetica Neue"/>
              </a:rPr>
              <a:t>Не бросайте мусор на планете —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474747"/>
                </a:solidFill>
                <a:latin typeface="Helvetica Neue"/>
              </a:rPr>
              <a:t>Думайте живущие об этом!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474747"/>
                </a:solidFill>
                <a:latin typeface="Helvetica Neue"/>
              </a:rPr>
              <a:t>Все за будущих детей в ответе,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474747"/>
                </a:solidFill>
                <a:latin typeface="Helvetica Neue"/>
              </a:rPr>
              <a:t>Иначе будет Земля ответом.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474747"/>
                </a:solidFill>
                <a:latin typeface="Helvetica Neue"/>
              </a:rPr>
              <a:t>Ах, если бы земля, умела говорить,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474747"/>
                </a:solidFill>
                <a:latin typeface="Helvetica Neue"/>
              </a:rPr>
              <a:t>Она б от боли громко застонала.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474747"/>
                </a:solidFill>
                <a:latin typeface="Helvetica Neue"/>
              </a:rPr>
              <a:t>Заставила людей прощения просить,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474747"/>
                </a:solidFill>
                <a:latin typeface="Helvetica Neue"/>
              </a:rPr>
              <a:t>Земля б, наверно, людям так сказала: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474747"/>
                </a:solidFill>
                <a:latin typeface="Helvetica Neue"/>
              </a:rPr>
              <a:t>— Не мачеха я вам, я вам родная мать!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474747"/>
                </a:solidFill>
                <a:latin typeface="Helvetica Neue"/>
              </a:rPr>
              <a:t>Я вас пою, кормлю и </a:t>
            </a:r>
            <a:r>
              <a:rPr lang="ru-RU" sz="1400" dirty="0" smtClean="0">
                <a:solidFill>
                  <a:srgbClr val="474747"/>
                </a:solidFill>
                <a:latin typeface="Helvetica Neue"/>
              </a:rPr>
              <a:t>согреваю…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647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39972"/>
            <a:ext cx="5164295" cy="2523768"/>
          </a:xfrm>
        </p:spPr>
        <p:txBody>
          <a:bodyPr/>
          <a:lstStyle/>
          <a:p>
            <a:pPr algn="ctr"/>
            <a:r>
              <a:rPr lang="ru-RU" dirty="0" smtClean="0"/>
              <a:t>Задание для самостоятельного </a:t>
            </a:r>
            <a:r>
              <a:rPr lang="ru-RU" dirty="0" smtClean="0">
                <a:solidFill>
                  <a:schemeClr val="tx1"/>
                </a:solidFill>
              </a:rPr>
              <a:t>выполнения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Упражнение 4 письменно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Повторить правила дорожного движения.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Выучить стихотворение.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334000" cy="246221"/>
          </a:xfrm>
        </p:spPr>
        <p:txBody>
          <a:bodyPr/>
          <a:lstStyle/>
          <a:p>
            <a:r>
              <a:rPr lang="ru-RU" sz="1600" b="0" i="0" dirty="0" smtClean="0">
                <a:solidFill>
                  <a:schemeClr val="tx1"/>
                </a:solidFill>
              </a:rPr>
              <a:t> </a:t>
            </a:r>
            <a:endParaRPr lang="ru-RU" sz="1600" b="0" i="0" dirty="0">
              <a:solidFill>
                <a:schemeClr val="tx1"/>
              </a:solidFill>
            </a:endParaRPr>
          </a:p>
        </p:txBody>
      </p:sp>
      <p:pic>
        <p:nvPicPr>
          <p:cNvPr id="4" name="Picture 2" descr="пдд для детей - Google Търсене | Для детей, Детски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37" y="708264"/>
            <a:ext cx="981215" cy="111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2794717" cy="1538883"/>
          </a:xfrm>
        </p:spPr>
        <p:txBody>
          <a:bodyPr/>
          <a:lstStyle/>
          <a:p>
            <a:r>
              <a:rPr lang="ru-RU" sz="2000" b="0" i="0" dirty="0">
                <a:solidFill>
                  <a:schemeClr val="tx1"/>
                </a:solidFill>
              </a:rPr>
              <a:t>Для многих людей это символ России. Удивительное здание состоит из восьми маленьких церквей. </a:t>
            </a:r>
          </a:p>
        </p:txBody>
      </p:sp>
      <p:pic>
        <p:nvPicPr>
          <p:cNvPr id="9218" name="Picture 2" descr="История Покровского собора (Храма Василия Блаженного) - Недвижимость РИА  Новости, 28.07.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69" y="687387"/>
            <a:ext cx="2530631" cy="19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2667000" cy="1538883"/>
          </a:xfrm>
        </p:spPr>
        <p:txBody>
          <a:bodyPr/>
          <a:lstStyle/>
          <a:p>
            <a:r>
              <a:rPr lang="ru-RU" sz="2000" b="0" i="0" dirty="0">
                <a:solidFill>
                  <a:schemeClr val="tx1"/>
                </a:solidFill>
              </a:rPr>
              <a:t>Их соединяет одна общая галерея</a:t>
            </a:r>
            <a:r>
              <a:rPr lang="ru-RU" sz="2000" b="0" i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0" i="0" dirty="0" smtClean="0">
                <a:solidFill>
                  <a:schemeClr val="tx1"/>
                </a:solidFill>
              </a:rPr>
              <a:t> </a:t>
            </a:r>
            <a:r>
              <a:rPr lang="ru-RU" sz="2000" b="0" i="0" dirty="0">
                <a:solidFill>
                  <a:schemeClr val="tx1"/>
                </a:solidFill>
              </a:rPr>
              <a:t>450 лет назад храм приказал построить царь Иван Грозный. </a:t>
            </a:r>
          </a:p>
        </p:txBody>
      </p:sp>
      <p:pic>
        <p:nvPicPr>
          <p:cNvPr id="10242" name="Picture 2" descr="Сочинение &quot;Храм Василия Блаженного&quot; | Сочинение и анализ произведений,  биографии, образ геро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10" y="631825"/>
            <a:ext cx="2592634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Иван Грозный - биография, правление, реформ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60" y="584200"/>
            <a:ext cx="291141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86400" cy="2492990"/>
          </a:xfrm>
        </p:spPr>
        <p:txBody>
          <a:bodyPr/>
          <a:lstStyle/>
          <a:p>
            <a:r>
              <a:rPr lang="ru-RU" sz="1800" b="0" i="0" dirty="0">
                <a:solidFill>
                  <a:schemeClr val="tx1"/>
                </a:solidFill>
              </a:rPr>
              <a:t>Город Петродворец возле Санкт-Петербурга называют столицей фонтанов. 144 фонтана есть в парке. От дворца к морю идёт ещё 22 фонтана. Посреди круглого бассейна — скала, а на ней огромная скульптура «Самсон». Богатырь победил </a:t>
            </a:r>
            <a:r>
              <a:rPr lang="ru-RU" sz="1800" b="0" i="0" dirty="0" smtClean="0">
                <a:solidFill>
                  <a:schemeClr val="tx1"/>
                </a:solidFill>
              </a:rPr>
              <a:t>страшного </a:t>
            </a:r>
            <a:r>
              <a:rPr lang="ru-RU" sz="1800" b="0" i="0" dirty="0">
                <a:solidFill>
                  <a:schemeClr val="tx1"/>
                </a:solidFill>
              </a:rPr>
              <a:t>льва. Из пасти зверя бьёт фонтан высотой 20 метров. Эта фигура установлена в честь победы над </a:t>
            </a:r>
            <a:r>
              <a:rPr lang="ru-RU" sz="1800" b="0" i="0" dirty="0" smtClean="0">
                <a:solidFill>
                  <a:schemeClr val="tx1"/>
                </a:solidFill>
              </a:rPr>
              <a:t>шведами </a:t>
            </a:r>
            <a:r>
              <a:rPr lang="ru-RU" sz="1800" b="0" i="0" dirty="0">
                <a:solidFill>
                  <a:schemeClr val="tx1"/>
                </a:solidFill>
              </a:rPr>
              <a:t>под Полтавой.</a:t>
            </a:r>
          </a:p>
          <a:p>
            <a:endParaRPr lang="ru-RU" sz="1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етергоф пригласит туристов на праздник открытия фонтанов | Туристические  новости от Турпр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31825"/>
            <a:ext cx="261233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 Петергофе 3 июля откроются парки и фонтаны — Российская газ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631825"/>
            <a:ext cx="26277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етродворец. Фонтан Самсон - Познавательные путешеств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5" y="631825"/>
            <a:ext cx="261754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9086</TotalTime>
  <Words>1555</Words>
  <Application>Microsoft Office PowerPoint</Application>
  <PresentationFormat>Произвольный</PresentationFormat>
  <Paragraphs>231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63" baseType="lpstr">
      <vt:lpstr>Arial</vt:lpstr>
      <vt:lpstr>Calibri</vt:lpstr>
      <vt:lpstr>Helvetica Neue</vt:lpstr>
      <vt:lpstr>Times New Roman</vt:lpstr>
      <vt:lpstr>Office Theme</vt:lpstr>
      <vt:lpstr>1_Office Theme</vt:lpstr>
      <vt:lpstr>Русский язык</vt:lpstr>
      <vt:lpstr>Сегодня на уроке мы </vt:lpstr>
      <vt:lpstr>Проверим упражнение 6</vt:lpstr>
      <vt:lpstr>Упражнение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Местоимения в стране чудес</vt:lpstr>
      <vt:lpstr>Презентация PowerPoint</vt:lpstr>
      <vt:lpstr>Презентация PowerPoint</vt:lpstr>
      <vt:lpstr>Презентация PowerPoint</vt:lpstr>
      <vt:lpstr>Притяжательные местоимения    </vt:lpstr>
      <vt:lpstr>Неопределённые местоимения</vt:lpstr>
      <vt:lpstr>Упражнение1</vt:lpstr>
      <vt:lpstr>Презентация PowerPoint</vt:lpstr>
      <vt:lpstr>Презентация PowerPoint</vt:lpstr>
      <vt:lpstr>Упражнение 2</vt:lpstr>
      <vt:lpstr>Проверим!</vt:lpstr>
      <vt:lpstr>Упражнение 3</vt:lpstr>
      <vt:lpstr>Презентация PowerPoint</vt:lpstr>
      <vt:lpstr>Упражнение 4</vt:lpstr>
      <vt:lpstr>Упражнение 4</vt:lpstr>
      <vt:lpstr>Упражнение 6</vt:lpstr>
      <vt:lpstr>Проверьте!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  <vt:lpstr>Русский язык</vt:lpstr>
      <vt:lpstr>Отгадайте загадку!</vt:lpstr>
      <vt:lpstr>     </vt:lpstr>
      <vt:lpstr>Презентация PowerPoint</vt:lpstr>
      <vt:lpstr>Цветут сады               Хлеб растёт</vt:lpstr>
      <vt:lpstr>Дополните определение</vt:lpstr>
      <vt:lpstr>Презентация PowerPoint</vt:lpstr>
      <vt:lpstr>Прочитайте стихи А. Усачёва «Правила дорожного движения». </vt:lpstr>
      <vt:lpstr>Упражнение1</vt:lpstr>
      <vt:lpstr>Словарная работа</vt:lpstr>
      <vt:lpstr>Упражнение 2</vt:lpstr>
      <vt:lpstr>Упражнение 2</vt:lpstr>
      <vt:lpstr>Упражнение 3</vt:lpstr>
      <vt:lpstr>Презентация PowerPoint</vt:lpstr>
      <vt:lpstr>Картинный словарь</vt:lpstr>
      <vt:lpstr>Пешеходный переход</vt:lpstr>
      <vt:lpstr>Презентация PowerPoint</vt:lpstr>
      <vt:lpstr>Презентация PowerPoint</vt:lpstr>
      <vt:lpstr>Презентация PowerPoint</vt:lpstr>
      <vt:lpstr>Дорожные 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   Упражнение 4 письменно Повторить правила дорожного движения. Выучить стихотворение.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364</cp:revision>
  <dcterms:created xsi:type="dcterms:W3CDTF">2020-04-13T08:06:06Z</dcterms:created>
  <dcterms:modified xsi:type="dcterms:W3CDTF">2021-03-31T11:48:11Z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