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70" r:id="rId3"/>
    <p:sldId id="368" r:id="rId4"/>
    <p:sldId id="379" r:id="rId5"/>
    <p:sldId id="369" r:id="rId6"/>
    <p:sldId id="380" r:id="rId7"/>
    <p:sldId id="382" r:id="rId8"/>
    <p:sldId id="383" r:id="rId9"/>
    <p:sldId id="384" r:id="rId10"/>
    <p:sldId id="381" r:id="rId11"/>
    <p:sldId id="385" r:id="rId12"/>
    <p:sldId id="386" r:id="rId13"/>
    <p:sldId id="387" r:id="rId14"/>
    <p:sldId id="388" r:id="rId15"/>
    <p:sldId id="397" r:id="rId16"/>
    <p:sldId id="389" r:id="rId17"/>
    <p:sldId id="390" r:id="rId18"/>
    <p:sldId id="394" r:id="rId19"/>
    <p:sldId id="395" r:id="rId20"/>
    <p:sldId id="396" r:id="rId21"/>
    <p:sldId id="391" r:id="rId22"/>
    <p:sldId id="392" r:id="rId23"/>
    <p:sldId id="393" r:id="rId24"/>
    <p:sldId id="287" r:id="rId25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8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79637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сравнить качества действий?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596" y="1118369"/>
            <a:ext cx="360039" cy="86409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244710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19339111">
            <a:off x="445708" y="1475991"/>
            <a:ext cx="15853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писать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красив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rot="1846045">
            <a:off x="4293097" y="1572825"/>
            <a:ext cx="140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писать красив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4578" name="Picture 2" descr="http://t0.gstatic.com/images?q=tbn:ANd9GcSgipdKs70wSP_9FOT1P3yBP71yc3YC4HMmNr3gLkB_9bYdSUmJUtNMUsNjIG4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2702" y="1979615"/>
            <a:ext cx="1543050" cy="1057277"/>
          </a:xfrm>
          <a:prstGeom prst="rect">
            <a:avLst/>
          </a:prstGeom>
          <a:noFill/>
        </p:spPr>
      </p:pic>
      <p:pic>
        <p:nvPicPr>
          <p:cNvPr id="24580" name="Picture 4" descr="http://t0.gstatic.com/images?q=tbn:ANd9GcTOVcef0kEBzconI69Tiqddgm78nd7uzWshwSXK4K9splOWGtQ92QGnYrEKdw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25776" y="1979615"/>
            <a:ext cx="1543050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50788"/>
            <a:ext cx="6840760" cy="369332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           </a:t>
            </a:r>
            <a:r>
              <a:rPr lang="ru-RU" sz="2400" dirty="0" smtClean="0"/>
              <a:t>Степени сравнения наречий 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25512" y="622293"/>
            <a:ext cx="3643338" cy="428628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Степени сравнения наречий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82900" y="1265235"/>
            <a:ext cx="2286016" cy="42862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превосходная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степень</a:t>
            </a:r>
            <a:r>
              <a:rPr lang="ru-RU" sz="16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5" idx="0"/>
          </p:cNvCxnSpPr>
          <p:nvPr/>
        </p:nvCxnSpPr>
        <p:spPr>
          <a:xfrm rot="16200000" flipV="1">
            <a:off x="3311528" y="550855"/>
            <a:ext cx="214314" cy="121444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454008" y="1265235"/>
            <a:ext cx="2214578" cy="42862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сравнительная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      степень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8256" y="1979615"/>
            <a:ext cx="1643074" cy="10715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простая форма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-ее (-ей), - е, 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ше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быстр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ее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громч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82768" y="1979615"/>
            <a:ext cx="1643074" cy="10715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400" b="1" u="sng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составная форма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более, менее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</a:t>
            </a:r>
            <a:b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исходное наречие</a:t>
            </a:r>
            <a:endParaRPr lang="ru-RU" sz="1400" b="1" u="sng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668718" y="1979615"/>
            <a:ext cx="1928826" cy="10715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составная форма </a:t>
            </a:r>
          </a:p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простая форма сравнительной формы наречия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</a:t>
            </a:r>
            <a:b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всех (всего)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0800000">
            <a:off x="4025908" y="1693863"/>
            <a:ext cx="892975" cy="28575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20" idx="2"/>
            <a:endCxn id="28" idx="0"/>
          </p:cNvCxnSpPr>
          <p:nvPr/>
        </p:nvCxnSpPr>
        <p:spPr>
          <a:xfrm rot="5400000">
            <a:off x="1132669" y="1550987"/>
            <a:ext cx="285752" cy="571504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29" idx="0"/>
            <a:endCxn id="20" idx="2"/>
          </p:cNvCxnSpPr>
          <p:nvPr/>
        </p:nvCxnSpPr>
        <p:spPr>
          <a:xfrm rot="16200000" flipV="1">
            <a:off x="1989925" y="1265235"/>
            <a:ext cx="285752" cy="1143008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4" idx="2"/>
          </p:cNvCxnSpPr>
          <p:nvPr/>
        </p:nvCxnSpPr>
        <p:spPr>
          <a:xfrm rot="5400000">
            <a:off x="2150661" y="568715"/>
            <a:ext cx="214314" cy="117872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2336805"/>
            <a:ext cx="3643338" cy="861774"/>
          </a:xfrm>
        </p:spPr>
        <p:txBody>
          <a:bodyPr/>
          <a:lstStyle/>
          <a:p>
            <a:pPr fontAlgn="base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ти</a:t>
            </a:r>
            <a:r>
              <a:rPr lang="ru-RU" sz="1400" dirty="0" smtClean="0">
                <a:solidFill>
                  <a:srgbClr val="FF0000"/>
                </a:solidFill>
              </a:rPr>
              <a:t>х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о — ти</a:t>
            </a:r>
            <a:r>
              <a:rPr lang="ru-RU" sz="1400" dirty="0" smtClean="0">
                <a:solidFill>
                  <a:srgbClr val="FF0000"/>
                </a:solidFill>
              </a:rPr>
              <a:t>ш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е;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звон</a:t>
            </a:r>
            <a:r>
              <a:rPr lang="ru-RU" sz="1400" dirty="0" smtClean="0">
                <a:solidFill>
                  <a:srgbClr val="FF0000"/>
                </a:solidFill>
              </a:rPr>
              <a:t>к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о — звон</a:t>
            </a:r>
            <a:r>
              <a:rPr lang="ru-RU" sz="1400" dirty="0" smtClean="0">
                <a:solidFill>
                  <a:srgbClr val="FF0000"/>
                </a:solidFill>
              </a:rPr>
              <a:t>ч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е;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про</a:t>
            </a:r>
            <a:r>
              <a:rPr lang="ru-RU" sz="1400" dirty="0" smtClean="0">
                <a:solidFill>
                  <a:srgbClr val="FF0000"/>
                </a:solidFill>
              </a:rPr>
              <a:t>ст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о — про</a:t>
            </a:r>
            <a:r>
              <a:rPr lang="ru-RU" sz="1400" dirty="0" smtClean="0">
                <a:solidFill>
                  <a:srgbClr val="FF0000"/>
                </a:solidFill>
              </a:rPr>
              <a:t>щ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е.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Часто при образовании простой сравнительной степени наречий происходит  чередование согласных основы: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1979615"/>
            <a:ext cx="4714908" cy="769441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7030A0"/>
                </a:solidFill>
              </a:rPr>
              <a:t>Хорошо</a:t>
            </a:r>
            <a:r>
              <a:rPr lang="ru-RU" sz="1800" i="0" dirty="0" smtClean="0">
                <a:solidFill>
                  <a:srgbClr val="FF0000"/>
                </a:solidFill>
              </a:rPr>
              <a:t> </a:t>
            </a:r>
            <a:r>
              <a:rPr lang="ru-RU" sz="1800" i="0" dirty="0" smtClean="0">
                <a:solidFill>
                  <a:srgbClr val="7030A0"/>
                </a:solidFill>
              </a:rPr>
              <a:t>– </a:t>
            </a:r>
            <a:r>
              <a:rPr lang="ru-RU" sz="1800" i="0" dirty="0" smtClean="0">
                <a:solidFill>
                  <a:srgbClr val="C00000"/>
                </a:solidFill>
              </a:rPr>
              <a:t>лучше</a:t>
            </a:r>
            <a:r>
              <a:rPr lang="ru-RU" sz="1800" i="0" dirty="0" smtClean="0">
                <a:solidFill>
                  <a:srgbClr val="7030A0"/>
                </a:solidFill>
              </a:rPr>
              <a:t> выглядеть;</a:t>
            </a:r>
          </a:p>
          <a:p>
            <a:pPr fontAlgn="base"/>
            <a:r>
              <a:rPr lang="ru-RU" sz="1800" i="0" dirty="0" smtClean="0">
                <a:solidFill>
                  <a:srgbClr val="7030A0"/>
                </a:solidFill>
              </a:rPr>
              <a:t>Плохо – </a:t>
            </a:r>
            <a:r>
              <a:rPr lang="ru-RU" sz="1800" i="0" dirty="0" smtClean="0">
                <a:solidFill>
                  <a:srgbClr val="C00000"/>
                </a:solidFill>
              </a:rPr>
              <a:t>хуже </a:t>
            </a:r>
            <a:r>
              <a:rPr lang="ru-RU" sz="1800" i="0" dirty="0" smtClean="0">
                <a:solidFill>
                  <a:srgbClr val="7030A0"/>
                </a:solidFill>
              </a:rPr>
              <a:t>чувствовать себя.</a:t>
            </a: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Некоторые наречия имеют простую сравнительную степень с другим корнем: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336673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82768" y="2265367"/>
            <a:ext cx="3786214" cy="1117878"/>
          </a:xfrm>
        </p:spPr>
        <p:txBody>
          <a:bodyPr/>
          <a:lstStyle/>
          <a:p>
            <a:pPr fontAlgn="base"/>
            <a:r>
              <a:rPr lang="ru-RU" sz="1800" dirty="0" smtClean="0">
                <a:solidFill>
                  <a:srgbClr val="0000CC"/>
                </a:solidFill>
              </a:rPr>
              <a:t>бол</a:t>
            </a:r>
            <a:r>
              <a:rPr lang="ru-RU" sz="1800" dirty="0" smtClean="0">
                <a:solidFill>
                  <a:srgbClr val="FF0000"/>
                </a:solidFill>
              </a:rPr>
              <a:t>ее</a:t>
            </a:r>
            <a:r>
              <a:rPr lang="ru-RU" sz="1800" dirty="0" smtClean="0">
                <a:solidFill>
                  <a:srgbClr val="0000CC"/>
                </a:solidFill>
              </a:rPr>
              <a:t> громч</a:t>
            </a:r>
            <a:r>
              <a:rPr lang="ru-RU" sz="1800" dirty="0" smtClean="0">
                <a:solidFill>
                  <a:srgbClr val="FF0000"/>
                </a:solidFill>
              </a:rPr>
              <a:t>е</a:t>
            </a:r>
            <a:r>
              <a:rPr lang="ru-RU" sz="1800" dirty="0" smtClean="0">
                <a:solidFill>
                  <a:srgbClr val="0000CC"/>
                </a:solidFill>
              </a:rPr>
              <a:t>;</a:t>
            </a:r>
            <a:endParaRPr lang="ru-RU" sz="1800" i="0" dirty="0" smtClean="0">
              <a:solidFill>
                <a:srgbClr val="0000CC"/>
              </a:solidFill>
            </a:endParaRPr>
          </a:p>
          <a:p>
            <a:pPr fontAlgn="base"/>
            <a:r>
              <a:rPr lang="ru-RU" sz="1800" dirty="0" smtClean="0">
                <a:solidFill>
                  <a:srgbClr val="0000CC"/>
                </a:solidFill>
              </a:rPr>
              <a:t>мен</a:t>
            </a:r>
            <a:r>
              <a:rPr lang="ru-RU" sz="1800" dirty="0" smtClean="0">
                <a:solidFill>
                  <a:srgbClr val="FF0000"/>
                </a:solidFill>
              </a:rPr>
              <a:t>ее</a:t>
            </a:r>
            <a:r>
              <a:rPr lang="ru-RU" sz="1800" dirty="0" smtClean="0">
                <a:solidFill>
                  <a:srgbClr val="0000CC"/>
                </a:solidFill>
              </a:rPr>
              <a:t> трудн</a:t>
            </a:r>
            <a:r>
              <a:rPr lang="ru-RU" sz="1800" dirty="0" smtClean="0">
                <a:solidFill>
                  <a:srgbClr val="FF0000"/>
                </a:solidFill>
              </a:rPr>
              <a:t>ее</a:t>
            </a:r>
            <a:r>
              <a:rPr lang="ru-RU" sz="1800" dirty="0" smtClean="0">
                <a:solidFill>
                  <a:srgbClr val="0000CC"/>
                </a:solidFill>
              </a:rPr>
              <a:t>;</a:t>
            </a:r>
            <a:endParaRPr lang="ru-RU" sz="1800" i="0" dirty="0" smtClean="0">
              <a:solidFill>
                <a:srgbClr val="0000CC"/>
              </a:solidFill>
            </a:endParaRPr>
          </a:p>
          <a:p>
            <a:pPr fontAlgn="base"/>
            <a:r>
              <a:rPr lang="ru-RU" sz="1800" dirty="0" smtClean="0">
                <a:solidFill>
                  <a:srgbClr val="0000CC"/>
                </a:solidFill>
              </a:rPr>
              <a:t>бол</a:t>
            </a:r>
            <a:r>
              <a:rPr lang="ru-RU" sz="1800" dirty="0" smtClean="0">
                <a:solidFill>
                  <a:srgbClr val="FF0000"/>
                </a:solidFill>
              </a:rPr>
              <a:t>ее</a:t>
            </a:r>
            <a:r>
              <a:rPr lang="ru-RU" sz="1800" dirty="0" smtClean="0">
                <a:solidFill>
                  <a:srgbClr val="0000CC"/>
                </a:solidFill>
              </a:rPr>
              <a:t> дальш</a:t>
            </a:r>
            <a:r>
              <a:rPr lang="ru-RU" sz="1800" dirty="0" smtClean="0">
                <a:solidFill>
                  <a:srgbClr val="FF0000"/>
                </a:solidFill>
              </a:rPr>
              <a:t>е</a:t>
            </a:r>
            <a:r>
              <a:rPr lang="ru-RU" sz="1800" dirty="0" smtClean="0">
                <a:solidFill>
                  <a:srgbClr val="0000CC"/>
                </a:solidFill>
              </a:rPr>
              <a:t>.</a:t>
            </a:r>
            <a:endParaRPr lang="ru-RU" sz="1800" i="0" dirty="0" smtClean="0">
              <a:solidFill>
                <a:srgbClr val="0000CC"/>
              </a:solidFill>
            </a:endParaRP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Обратим внимание, что неправильно образованы формы составной степени сравнения наречий.</a:t>
                      </a:r>
                      <a:r>
                        <a:rPr lang="ru-RU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 морфологические ошибки в образовании этой формы.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r>
              <a:rPr lang="ru-RU" sz="2400" dirty="0" smtClean="0">
                <a:solidFill>
                  <a:schemeClr val="lt1"/>
                </a:solidFill>
                <a:latin typeface="Arial" pitchFamily="34" charset="0"/>
                <a:cs typeface="Arial" pitchFamily="34" charset="0"/>
              </a:rPr>
              <a:t>  Превосходная степень наречий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051053"/>
            <a:ext cx="5572164" cy="1373982"/>
          </a:xfrm>
        </p:spPr>
        <p:txBody>
          <a:bodyPr/>
          <a:lstStyle/>
          <a:p>
            <a:pPr fontAlgn="base"/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громко – </a:t>
            </a:r>
            <a:r>
              <a:rPr lang="ru-RU" sz="1600" dirty="0" smtClean="0">
                <a:solidFill>
                  <a:srgbClr val="FF0000"/>
                </a:solidFill>
              </a:rPr>
              <a:t>наименее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громко, громч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всех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сказать;</a:t>
            </a:r>
            <a:endParaRPr lang="ru-RU" sz="1600" i="0" dirty="0" smtClean="0">
              <a:solidFill>
                <a:schemeClr val="bg2">
                  <a:lumMod val="25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трудно – </a:t>
            </a:r>
            <a:r>
              <a:rPr lang="ru-RU" sz="1600" dirty="0" smtClean="0">
                <a:solidFill>
                  <a:srgbClr val="FF0000"/>
                </a:solidFill>
              </a:rPr>
              <a:t>наиболее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трудно, трудн</a:t>
            </a:r>
            <a:r>
              <a:rPr lang="ru-RU" sz="1600" dirty="0" smtClean="0">
                <a:solidFill>
                  <a:srgbClr val="FF0000"/>
                </a:solidFill>
              </a:rPr>
              <a:t>ее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всего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выполнить;</a:t>
            </a:r>
            <a:endParaRPr lang="ru-RU" sz="1600" i="0" dirty="0" smtClean="0">
              <a:solidFill>
                <a:schemeClr val="bg2">
                  <a:lumMod val="25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далеко – наибол</a:t>
            </a:r>
            <a:r>
              <a:rPr lang="ru-RU" sz="1600" dirty="0" smtClean="0">
                <a:solidFill>
                  <a:srgbClr val="FF0000"/>
                </a:solidFill>
              </a:rPr>
              <a:t>ее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далеко, дальш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всех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бросить.</a:t>
            </a:r>
            <a:endParaRPr lang="ru-RU" sz="1600" i="0" dirty="0" smtClean="0">
              <a:solidFill>
                <a:schemeClr val="bg2">
                  <a:lumMod val="25000"/>
                </a:schemeClr>
              </a:solidFill>
            </a:endParaRPr>
          </a:p>
          <a:p>
            <a:pPr fontAlgn="base"/>
            <a:endParaRPr lang="ru-RU" sz="16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складывается из начальной формы наречия и вспомогательных слов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«наиболее», «наименее»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также из сравнительной степени наречия и вспомогательных слов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«всего», «всех»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928694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r>
              <a:rPr lang="ru-RU" sz="2400" dirty="0" smtClean="0">
                <a:solidFill>
                  <a:schemeClr val="lt1"/>
                </a:solidFill>
                <a:latin typeface="Arial" pitchFamily="34" charset="0"/>
                <a:cs typeface="Arial" pitchFamily="34" charset="0"/>
              </a:rPr>
              <a:t>  Превосходная степень наречий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7016" y="2193929"/>
            <a:ext cx="4357718" cy="738664"/>
          </a:xfrm>
        </p:spPr>
        <p:txBody>
          <a:bodyPr/>
          <a:lstStyle/>
          <a:p>
            <a:pPr fontAlgn="base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покорн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ейш</a:t>
            </a: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благодарю;</a:t>
            </a:r>
            <a:endParaRPr lang="ru-RU" sz="1600" i="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ниж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айш</a:t>
            </a: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просим.</a:t>
            </a:r>
            <a:endParaRPr lang="ru-RU" sz="1600" i="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6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может быть образована с помощью суффиксов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1600" b="1" i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ейш-е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-, -</a:t>
                      </a:r>
                      <a:r>
                        <a:rPr lang="ru-RU" sz="1600" b="1" i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айш-е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-.</a:t>
                      </a:r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Эти слова редко употребляются в современном русском языке.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0811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2193929"/>
            <a:ext cx="4714908" cy="954107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Спортсмен под номером двенадцать </a:t>
            </a:r>
          </a:p>
          <a:p>
            <a:pPr fontAlgn="base"/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пришел к финишу </a:t>
            </a:r>
            <a:r>
              <a:rPr lang="ru-RU" sz="1600" i="0" dirty="0" smtClean="0">
                <a:solidFill>
                  <a:srgbClr val="008000"/>
                </a:solidFill>
              </a:rPr>
              <a:t>быстрее всех.</a:t>
            </a:r>
          </a:p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Лучше всего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это сделаем завтра.</a:t>
            </a: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Слово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«всех»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участвует в образовании превосходной степени, если речь идёт об одушевлённом производителе действия, а слово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«всего»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-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неодушевлённом предмете.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93929"/>
            <a:ext cx="5500726" cy="1077218"/>
          </a:xfrm>
        </p:spPr>
        <p:txBody>
          <a:bodyPr/>
          <a:lstStyle/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Почуяв лакомый кусочек, собака </a:t>
            </a:r>
            <a:r>
              <a:rPr lang="ru-RU" sz="1400" dirty="0" smtClean="0">
                <a:solidFill>
                  <a:srgbClr val="FF0000"/>
                </a:solidFill>
              </a:rPr>
              <a:t>подошла</a:t>
            </a:r>
            <a:r>
              <a:rPr lang="ru-RU" sz="1400" dirty="0" smtClean="0">
                <a:solidFill>
                  <a:srgbClr val="008000"/>
                </a:solidFill>
              </a:rPr>
              <a:t> ко мне (как?) </a:t>
            </a:r>
            <a:r>
              <a:rPr lang="ru-RU" sz="1400" dirty="0" smtClean="0">
                <a:solidFill>
                  <a:srgbClr val="FF0000"/>
                </a:solidFill>
              </a:rPr>
              <a:t>ближе.</a:t>
            </a:r>
            <a:r>
              <a:rPr lang="ru-RU" sz="1400" dirty="0" smtClean="0">
                <a:solidFill>
                  <a:srgbClr val="008000"/>
                </a:solidFill>
              </a:rPr>
              <a:t> Наш </a:t>
            </a:r>
            <a:r>
              <a:rPr lang="ru-RU" sz="1400" dirty="0" smtClean="0">
                <a:solidFill>
                  <a:srgbClr val="FF0000"/>
                </a:solidFill>
              </a:rPr>
              <a:t>колодец </a:t>
            </a:r>
            <a:r>
              <a:rPr lang="ru-RU" sz="1400" dirty="0" smtClean="0">
                <a:solidFill>
                  <a:srgbClr val="008000"/>
                </a:solidFill>
              </a:rPr>
              <a:t> (каков?) </a:t>
            </a:r>
            <a:r>
              <a:rPr lang="ru-RU" sz="1400" dirty="0" smtClean="0">
                <a:solidFill>
                  <a:srgbClr val="FF0000"/>
                </a:solidFill>
              </a:rPr>
              <a:t>ближе</a:t>
            </a:r>
            <a:r>
              <a:rPr lang="ru-RU" sz="1400" dirty="0" smtClean="0">
                <a:solidFill>
                  <a:srgbClr val="008000"/>
                </a:solidFill>
              </a:rPr>
              <a:t> к дому, чем у соседей.</a:t>
            </a:r>
          </a:p>
          <a:p>
            <a:pPr fontAlgn="base"/>
            <a:r>
              <a:rPr lang="ru-RU" sz="1400" dirty="0" smtClean="0">
                <a:solidFill>
                  <a:srgbClr val="FF0000"/>
                </a:solidFill>
              </a:rPr>
              <a:t>Запах</a:t>
            </a:r>
            <a:r>
              <a:rPr lang="ru-RU" sz="1400" dirty="0" smtClean="0">
                <a:solidFill>
                  <a:srgbClr val="008000"/>
                </a:solidFill>
              </a:rPr>
              <a:t> черёмухи (каков?) </a:t>
            </a:r>
            <a:r>
              <a:rPr lang="ru-RU" sz="1400" dirty="0" smtClean="0">
                <a:solidFill>
                  <a:srgbClr val="FF0000"/>
                </a:solidFill>
              </a:rPr>
              <a:t>сильнее</a:t>
            </a:r>
            <a:r>
              <a:rPr lang="ru-RU" sz="1400" dirty="0" smtClean="0">
                <a:solidFill>
                  <a:srgbClr val="008000"/>
                </a:solidFill>
              </a:rPr>
              <a:t> всех весенних цветов.</a:t>
            </a:r>
          </a:p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Кузнец </a:t>
            </a:r>
            <a:r>
              <a:rPr lang="ru-RU" sz="1400" dirty="0" smtClean="0">
                <a:solidFill>
                  <a:srgbClr val="FF0000"/>
                </a:solidFill>
              </a:rPr>
              <a:t>ударил </a:t>
            </a:r>
            <a:r>
              <a:rPr lang="ru-RU" sz="1400" dirty="0" smtClean="0">
                <a:solidFill>
                  <a:srgbClr val="008000"/>
                </a:solidFill>
              </a:rPr>
              <a:t>молотом по наковальне (как?) </a:t>
            </a:r>
            <a:r>
              <a:rPr lang="ru-RU" sz="1400" dirty="0" smtClean="0">
                <a:solidFill>
                  <a:srgbClr val="FF0000"/>
                </a:solidFill>
              </a:rPr>
              <a:t>сильнее </a:t>
            </a:r>
            <a:r>
              <a:rPr lang="ru-RU" sz="1400" dirty="0" smtClean="0">
                <a:solidFill>
                  <a:srgbClr val="008000"/>
                </a:solidFill>
              </a:rPr>
              <a:t>всех.</a:t>
            </a: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Наречия в форме степеней сравнения поясняют глагол. В предложении они являются</a:t>
                      </a:r>
                      <a:r>
                        <a:rPr lang="ru-RU" sz="1600" b="1" i="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обстоятельством. Отличаем их от омонимичных форм качественных прилагательных, которые выступают в роли сказуемого.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908177"/>
            <a:ext cx="785818" cy="214314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446" y="622293"/>
            <a:ext cx="2714644" cy="1846659"/>
          </a:xfrm>
        </p:spPr>
        <p:txBody>
          <a:bodyPr/>
          <a:lstStyle/>
          <a:p>
            <a:endParaRPr lang="ru-RU" sz="2000" i="0" dirty="0" smtClean="0">
              <a:solidFill>
                <a:srgbClr val="C00000"/>
              </a:solidFill>
            </a:endParaRPr>
          </a:p>
          <a:p>
            <a:r>
              <a:rPr lang="ru-RU" sz="2000" i="0" dirty="0" smtClean="0">
                <a:solidFill>
                  <a:srgbClr val="0000CC"/>
                </a:solidFill>
              </a:rPr>
              <a:t>Замените наречия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в пословицах наречиями в сравнительной степени.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/>
          </a:blip>
          <a:srcRect r="3309"/>
          <a:stretch/>
        </p:blipFill>
        <p:spPr bwMode="auto">
          <a:xfrm>
            <a:off x="3382966" y="765169"/>
            <a:ext cx="1739892" cy="2000264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1538883"/>
          </a:xfrm>
        </p:spPr>
        <p:txBody>
          <a:bodyPr/>
          <a:lstStyle/>
          <a:p>
            <a:r>
              <a:rPr lang="ru-RU" sz="2000" i="0" dirty="0" smtClean="0">
                <a:solidFill>
                  <a:srgbClr val="0000CC"/>
                </a:solidFill>
              </a:rPr>
              <a:t>(Высоко) головы не прыгнешь.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(Далеко) положишь – (близко) возьмёшь.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И лес шумит (дружно), когда деревьев много.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 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1264" y="1693863"/>
            <a:ext cx="1785950" cy="135732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9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3451711" y="1619430"/>
            <a:ext cx="1422961" cy="142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     </a:t>
            </a:r>
            <a:r>
              <a:rPr lang="en-US" dirty="0" smtClean="0"/>
              <a:t>       </a:t>
            </a:r>
            <a:r>
              <a:rPr lang="ru-RU" sz="2400" dirty="0" smtClean="0"/>
              <a:t>Наречие (</a:t>
            </a:r>
            <a:r>
              <a:rPr lang="en-US" sz="2400" dirty="0" smtClean="0"/>
              <a:t>ravish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311264" y="622293"/>
            <a:ext cx="3571900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самостоятельная часть речи </a:t>
            </a:r>
            <a:endParaRPr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8"/>
          <p:cNvSpPr/>
          <p:nvPr/>
        </p:nvSpPr>
        <p:spPr>
          <a:xfrm>
            <a:off x="1239826" y="1265235"/>
            <a:ext cx="3786214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признак действия </a:t>
            </a:r>
          </a:p>
          <a:p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и признак признака   </a:t>
            </a:r>
            <a:endParaRPr sz="16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239694" y="1979615"/>
            <a:ext cx="5357850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68388" y="2693995"/>
            <a:ext cx="371477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легко, направо, накануне, внизу,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сгоряча, впрок, слегка.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256" y="1979615"/>
            <a:ext cx="5429288" cy="4642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отвечает на вопросы: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как? куда? когда? где? почему? зачем? в какой степени? </a:t>
            </a:r>
            <a:endParaRPr lang="ru-RU" sz="1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1538883"/>
          </a:xfrm>
        </p:spPr>
        <p:txBody>
          <a:bodyPr/>
          <a:lstStyle/>
          <a:p>
            <a:r>
              <a:rPr lang="ru-RU" sz="2000" i="0" dirty="0" smtClean="0">
                <a:solidFill>
                  <a:srgbClr val="FF0000"/>
                </a:solidFill>
              </a:rPr>
              <a:t>Выше</a:t>
            </a:r>
            <a:r>
              <a:rPr lang="ru-RU" sz="2000" i="0" dirty="0" smtClean="0">
                <a:solidFill>
                  <a:srgbClr val="0000CC"/>
                </a:solidFill>
              </a:rPr>
              <a:t> </a:t>
            </a:r>
            <a:r>
              <a:rPr lang="ru-RU" sz="2000" i="0" dirty="0" smtClean="0">
                <a:solidFill>
                  <a:srgbClr val="008000"/>
                </a:solidFill>
              </a:rPr>
              <a:t>головы не прыгнешь.</a:t>
            </a:r>
          </a:p>
          <a:p>
            <a:r>
              <a:rPr lang="ru-RU" sz="2000" i="0" dirty="0" smtClean="0">
                <a:solidFill>
                  <a:srgbClr val="FF0000"/>
                </a:solidFill>
              </a:rPr>
              <a:t>Дальше</a:t>
            </a:r>
            <a:r>
              <a:rPr lang="ru-RU" sz="2000" i="0" dirty="0" smtClean="0">
                <a:solidFill>
                  <a:srgbClr val="0000CC"/>
                </a:solidFill>
              </a:rPr>
              <a:t> </a:t>
            </a:r>
            <a:r>
              <a:rPr lang="ru-RU" sz="2000" i="0" dirty="0" smtClean="0">
                <a:solidFill>
                  <a:srgbClr val="008000"/>
                </a:solidFill>
              </a:rPr>
              <a:t>положишь –</a:t>
            </a:r>
            <a:r>
              <a:rPr lang="ru-RU" sz="2000" i="0" dirty="0" smtClean="0">
                <a:solidFill>
                  <a:srgbClr val="0000CC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ближе</a:t>
            </a:r>
            <a:r>
              <a:rPr lang="ru-RU" sz="2000" i="0" dirty="0" smtClean="0">
                <a:solidFill>
                  <a:srgbClr val="0000CC"/>
                </a:solidFill>
              </a:rPr>
              <a:t> </a:t>
            </a:r>
            <a:r>
              <a:rPr lang="ru-RU" sz="2000" i="0" dirty="0" smtClean="0">
                <a:solidFill>
                  <a:srgbClr val="008000"/>
                </a:solidFill>
              </a:rPr>
              <a:t>возьмёшь.</a:t>
            </a:r>
          </a:p>
          <a:p>
            <a:r>
              <a:rPr lang="ru-RU" sz="2000" i="0" dirty="0" smtClean="0">
                <a:solidFill>
                  <a:srgbClr val="008000"/>
                </a:solidFill>
              </a:rPr>
              <a:t>И лес шумит </a:t>
            </a:r>
            <a:r>
              <a:rPr lang="ru-RU" sz="2000" i="0" dirty="0" smtClean="0">
                <a:solidFill>
                  <a:srgbClr val="FF0000"/>
                </a:solidFill>
              </a:rPr>
              <a:t>дружней</a:t>
            </a:r>
            <a:r>
              <a:rPr lang="ru-RU" sz="2000" i="0" dirty="0" smtClean="0">
                <a:solidFill>
                  <a:srgbClr val="008000"/>
                </a:solidFill>
              </a:rPr>
              <a:t>, когда деревьев много.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 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Какие задачи и цели нужно указывать при написании дипломной работы? |  Zachete.ru | Яндекс Дзе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1330" y="1622425"/>
            <a:ext cx="335758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6796" y="326281"/>
            <a:ext cx="3819004" cy="2400657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algn="ctr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i="0" dirty="0" smtClean="0">
                <a:solidFill>
                  <a:srgbClr val="0000FF"/>
                </a:solidFill>
              </a:rPr>
              <a:t>Укажите</a:t>
            </a:r>
            <a:r>
              <a:rPr lang="ru-RU" i="0" dirty="0" smtClean="0">
                <a:solidFill>
                  <a:srgbClr val="7030A0"/>
                </a:solidFill>
              </a:rPr>
              <a:t> </a:t>
            </a:r>
            <a:r>
              <a:rPr lang="ru-RU" i="0" dirty="0" smtClean="0">
                <a:solidFill>
                  <a:srgbClr val="FF0000"/>
                </a:solidFill>
              </a:rPr>
              <a:t>номера</a:t>
            </a:r>
            <a:endParaRPr lang="ru-RU" i="0" dirty="0" smtClean="0">
              <a:solidFill>
                <a:srgbClr val="7030A0"/>
              </a:solidFill>
            </a:endParaRPr>
          </a:p>
          <a:p>
            <a:pPr marL="342817" indent="-342817" algn="ctr" fontAlgn="base"/>
            <a:r>
              <a:rPr lang="ru-RU" i="0" dirty="0" smtClean="0">
                <a:solidFill>
                  <a:srgbClr val="0000CC"/>
                </a:solidFill>
              </a:rPr>
              <a:t>предложен</a:t>
            </a:r>
            <a:r>
              <a:rPr lang="ru-RU" i="0" dirty="0" smtClean="0">
                <a:solidFill>
                  <a:srgbClr val="0000FF"/>
                </a:solidFill>
              </a:rPr>
              <a:t>ий</a:t>
            </a:r>
          </a:p>
          <a:p>
            <a:pPr marL="342817" indent="-342817" algn="ctr" fontAlgn="base"/>
            <a:r>
              <a:rPr lang="ru-RU" i="0" dirty="0" smtClean="0">
                <a:solidFill>
                  <a:srgbClr val="008000"/>
                </a:solidFill>
              </a:rPr>
              <a:t>с наречиями сравнительной степени.  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11268" name="Picture 4" descr="Живет ли человек собственной жизнью — Бюро дизайна интерье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6" y="686321"/>
            <a:ext cx="2133600" cy="191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550856"/>
            <a:ext cx="4572032" cy="344708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Утро вечера мудренее.</a:t>
            </a:r>
          </a:p>
          <a:p>
            <a:pPr marL="342900" indent="-342900">
              <a:buFontTx/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Быть сильным хорошо, быть умным – лучше. 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Правда светлее солнца. 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Правда чище ясного солнца.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Выше солнышка не </a:t>
            </a:r>
            <a:r>
              <a:rPr lang="ru-RU" sz="1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подымешься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ниже земли не опустишься.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Трава соломы зеленее.</a:t>
            </a:r>
          </a:p>
          <a:p>
            <a:pPr marL="342900" indent="-342900">
              <a:buFontTx/>
              <a:buAutoNum type="arabicParenR"/>
            </a:pP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Тише едешь, дальше будешь.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Человек твёрже камня, нежнее цветка.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Нет в мире краше Родины нашей.</a:t>
            </a:r>
          </a:p>
          <a:p>
            <a:r>
              <a:rPr lang="ru-RU" sz="1400" b="1" dirty="0" smtClean="0">
                <a:solidFill>
                  <a:srgbClr val="7030A0"/>
                </a:solidFill>
              </a:rPr>
              <a:t>10)  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Меньше знаешь - крепче спишь.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ЕГЭ.Русский язык. Задание № 10. ТЕОРИЯ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784" y="622293"/>
            <a:ext cx="144144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550856"/>
            <a:ext cx="4572032" cy="344708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Утро вечера мудренее.</a:t>
            </a:r>
          </a:p>
          <a:p>
            <a:pPr marL="342900" indent="-342900">
              <a:buFontTx/>
              <a:buAutoNum type="arabicParenR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Быть сильным хорошо, </a:t>
            </a: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быть умным – лучше.</a:t>
            </a:r>
          </a:p>
          <a:p>
            <a:pPr marL="342900" indent="-342900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3)    Правда светлее солнца. </a:t>
            </a:r>
          </a:p>
          <a:p>
            <a:pPr marL="342900" indent="-342900">
              <a:buAutoNum type="arabicParenR" startAt="4"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Правда чище ясного солнца.</a:t>
            </a:r>
          </a:p>
          <a:p>
            <a:pPr marL="342900" indent="-342900">
              <a:buAutoNum type="arabicParenR" startAt="4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Выше солнышка не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подымешься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ниже земли не опустишься.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6)    Трава соломы зеленее.</a:t>
            </a: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7)    Тише едешь, дальше будешь.</a:t>
            </a:r>
          </a:p>
          <a:p>
            <a:pPr marL="342900" indent="-342900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8)    Человек твёрже камня, нежнее цветка.</a:t>
            </a: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9)    Нет в мире краше Родины нашей.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10) 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Меньше знаешь - крепче спишь.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1594" y="1122359"/>
            <a:ext cx="181133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240090" y="479417"/>
            <a:ext cx="2428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   Правильные ответы:</a:t>
            </a:r>
            <a:r>
              <a:rPr lang="ru-RU" dirty="0" smtClean="0"/>
              <a:t> </a:t>
            </a:r>
          </a:p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2, 5, 7, 9, 10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22227"/>
            <a:ext cx="5857916" cy="293668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61810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9. Как сравнить качества действий?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Упражнения 193, 194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7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702" y="1408111"/>
            <a:ext cx="3214710" cy="160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380" y="2408243"/>
            <a:ext cx="5740420" cy="390227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                   </a:t>
            </a:r>
            <a:r>
              <a:rPr lang="ru-RU" sz="1400" dirty="0" smtClean="0">
                <a:solidFill>
                  <a:srgbClr val="7030A0"/>
                </a:solidFill>
              </a:rPr>
              <a:t>нарочн</a:t>
            </a:r>
            <a:r>
              <a:rPr lang="ru-RU" sz="1400" dirty="0" smtClean="0">
                <a:solidFill>
                  <a:srgbClr val="FF0000"/>
                </a:solidFill>
              </a:rPr>
              <a:t>о</a:t>
            </a:r>
            <a:r>
              <a:rPr lang="ru-RU" sz="1400" dirty="0" smtClean="0">
                <a:solidFill>
                  <a:srgbClr val="7030A0"/>
                </a:solidFill>
              </a:rPr>
              <a:t>, назл</a:t>
            </a:r>
            <a:r>
              <a:rPr lang="ru-RU" sz="1400" dirty="0" smtClean="0">
                <a:solidFill>
                  <a:srgbClr val="FF0000"/>
                </a:solidFill>
              </a:rPr>
              <a:t>о</a:t>
            </a:r>
            <a:r>
              <a:rPr lang="ru-RU" sz="1400" dirty="0" smtClean="0">
                <a:solidFill>
                  <a:srgbClr val="7030A0"/>
                </a:solidFill>
              </a:rPr>
              <a:t>, сослеп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dirty="0" smtClean="0">
                <a:solidFill>
                  <a:srgbClr val="7030A0"/>
                </a:solidFill>
              </a:rPr>
              <a:t>, поневол</a:t>
            </a:r>
            <a:r>
              <a:rPr lang="ru-RU" sz="1400" dirty="0" smtClean="0">
                <a:solidFill>
                  <a:srgbClr val="FF0000"/>
                </a:solidFill>
              </a:rPr>
              <a:t>е</a:t>
            </a:r>
            <a:r>
              <a:rPr lang="ru-RU" sz="1400" dirty="0" smtClean="0">
                <a:solidFill>
                  <a:srgbClr val="7030A0"/>
                </a:solidFill>
              </a:rPr>
              <a:t>,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                       допоздн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>
                <a:solidFill>
                  <a:srgbClr val="7030A0"/>
                </a:solidFill>
              </a:rPr>
              <a:t>, уж</a:t>
            </a:r>
            <a:r>
              <a:rPr lang="ru-RU" sz="1400" dirty="0" smtClean="0">
                <a:solidFill>
                  <a:srgbClr val="FF0000"/>
                </a:solidFill>
              </a:rPr>
              <a:t>е</a:t>
            </a:r>
            <a:r>
              <a:rPr lang="ru-RU" sz="1400" dirty="0" smtClean="0">
                <a:solidFill>
                  <a:srgbClr val="7030A0"/>
                </a:solidFill>
              </a:rPr>
              <a:t>, дружеск</a:t>
            </a:r>
            <a:r>
              <a:rPr lang="ru-RU" sz="1400" dirty="0" smtClean="0">
                <a:solidFill>
                  <a:srgbClr val="FF0000"/>
                </a:solidFill>
              </a:rPr>
              <a:t>и</a:t>
            </a:r>
            <a:r>
              <a:rPr lang="ru-RU" sz="1400" dirty="0" smtClean="0">
                <a:solidFill>
                  <a:srgbClr val="7030A0"/>
                </a:solidFill>
              </a:rPr>
              <a:t>, издал</a:t>
            </a:r>
            <a:r>
              <a:rPr lang="ru-RU" sz="1400" dirty="0" smtClean="0">
                <a:solidFill>
                  <a:srgbClr val="FF0000"/>
                </a:solidFill>
              </a:rPr>
              <a:t>и</a:t>
            </a:r>
            <a:r>
              <a:rPr lang="ru-RU" sz="1400" dirty="0" smtClean="0">
                <a:solidFill>
                  <a:srgbClr val="7030A0"/>
                </a:solidFill>
              </a:rPr>
              <a:t>,  сверх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35785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Наречия не имеют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рода, числа, падежа,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склоняются и не спрягаются.</a:t>
                      </a:r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Следовательно, у наречий нет окончания как словоизменительной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морфемы. Конечные буквы обозначают словообразовательные суффиксы:</a:t>
                      </a:r>
                      <a:endParaRPr lang="ru-RU" sz="16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2636" y="1836739"/>
            <a:ext cx="4786346" cy="1446550"/>
          </a:xfrm>
        </p:spPr>
        <p:txBody>
          <a:bodyPr/>
          <a:lstStyle/>
          <a:p>
            <a:pPr fontAlgn="base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весёлый → весел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 прыгать;</a:t>
            </a:r>
            <a:endParaRPr lang="ru-RU" sz="16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громкий → громк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 звучать;</a:t>
            </a:r>
            <a:endParaRPr lang="ru-RU" sz="16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бодрый → бодр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 шагать;</a:t>
            </a:r>
            <a:endParaRPr lang="ru-RU" sz="16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искренний → искренн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 сочувствовать;</a:t>
            </a:r>
            <a:endParaRPr lang="ru-RU" sz="16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внешний → внешн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 спокоен.</a:t>
            </a:r>
            <a:endParaRPr lang="ru-RU" sz="16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Качественные прилагательные образуют с помощью суффикса </a:t>
                      </a:r>
                      <a:r>
                        <a:rPr lang="ru-RU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-о/-е</a:t>
                      </a:r>
                      <a:r>
                        <a:rPr lang="ru-RU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наречия: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336673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ru-RU" sz="1800" dirty="0" smtClean="0"/>
              <a:t>              </a:t>
            </a:r>
            <a:r>
              <a:rPr lang="ru-RU" sz="2400" dirty="0" smtClean="0"/>
              <a:t>Степени сравнения наречий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1396" y="693731"/>
            <a:ext cx="2928958" cy="2462213"/>
          </a:xfrm>
        </p:spPr>
        <p:txBody>
          <a:bodyPr/>
          <a:lstStyle/>
          <a:p>
            <a:r>
              <a:rPr lang="ru-RU" sz="1800" i="0" dirty="0" smtClean="0">
                <a:solidFill>
                  <a:srgbClr val="7030A0"/>
                </a:solidFill>
              </a:rPr>
              <a:t>    </a:t>
            </a:r>
          </a:p>
          <a:p>
            <a:r>
              <a:rPr lang="ru-RU" sz="1800" i="0" dirty="0" smtClean="0">
                <a:solidFill>
                  <a:srgbClr val="7030A0"/>
                </a:solidFill>
              </a:rPr>
              <a:t>     </a:t>
            </a:r>
            <a:r>
              <a:rPr lang="ru-RU" sz="1800" i="0" dirty="0" smtClean="0">
                <a:solidFill>
                  <a:srgbClr val="0000CC"/>
                </a:solidFill>
              </a:rPr>
              <a:t>И всё же некоторые наречия могут изменять свою грамматическую форму и образовать степени сравнения. </a:t>
            </a:r>
          </a:p>
          <a:p>
            <a:r>
              <a:rPr lang="ru-RU" sz="1800" i="0" dirty="0" smtClean="0">
                <a:solidFill>
                  <a:srgbClr val="0000CC"/>
                </a:solidFill>
              </a:rPr>
              <a:t>Что же это за слова? </a:t>
            </a:r>
            <a:endParaRPr lang="ru-RU" sz="1800" dirty="0" smtClean="0">
              <a:solidFill>
                <a:srgbClr val="0000CC"/>
              </a:solidFill>
            </a:endParaRPr>
          </a:p>
          <a:p>
            <a:pPr fontAlgn="base"/>
            <a:endParaRPr lang="ru-RU" sz="1600" dirty="0" smtClean="0"/>
          </a:p>
          <a:p>
            <a:endParaRPr lang="ru-RU" sz="1800" dirty="0">
              <a:solidFill>
                <a:srgbClr val="008000"/>
              </a:solidFill>
            </a:endParaRPr>
          </a:p>
        </p:txBody>
      </p:sp>
      <p:pic>
        <p:nvPicPr>
          <p:cNvPr id="6" name="Picture 8" descr="Красивые разбитые стрелка баннер красочный набор | Бесплатно векто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765169"/>
            <a:ext cx="2000264" cy="205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048672" cy="369332"/>
          </a:xfrm>
        </p:spPr>
        <p:txBody>
          <a:bodyPr/>
          <a:lstStyle/>
          <a:p>
            <a:r>
              <a:rPr lang="ru-RU" sz="1800" dirty="0" smtClean="0"/>
              <a:t>                  </a:t>
            </a:r>
            <a:r>
              <a:rPr lang="ru-RU" sz="2400" dirty="0" smtClean="0"/>
              <a:t> 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2857520" cy="1938992"/>
          </a:xfrm>
        </p:spPr>
        <p:txBody>
          <a:bodyPr/>
          <a:lstStyle/>
          <a:p>
            <a:endParaRPr lang="ru-RU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7030A0"/>
                </a:solidFill>
              </a:rPr>
              <a:t>Наречия, образованные от качественных прилагательных с помощью суффикса 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-о/-е</a:t>
            </a:r>
            <a:r>
              <a:rPr lang="ru-RU" sz="1800" i="0" dirty="0" smtClean="0">
                <a:solidFill>
                  <a:srgbClr val="7030A0"/>
                </a:solidFill>
              </a:rPr>
              <a:t>, имеют степени сравнения.</a:t>
            </a:r>
            <a:endParaRPr lang="ru-RU" sz="1800" dirty="0">
              <a:solidFill>
                <a:srgbClr val="7030A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964717">
            <a:off x="3301129" y="968363"/>
            <a:ext cx="192943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           </a:t>
            </a:r>
            <a:r>
              <a:rPr lang="ru-RU" sz="2000" dirty="0" smtClean="0"/>
              <a:t>Внимание! Запомните!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765169"/>
            <a:ext cx="3000396" cy="2042338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chemeClr val="accent2">
                    <a:lumMod val="50000"/>
                  </a:schemeClr>
                </a:solidFill>
              </a:rPr>
              <a:t>Качественные наречия, как и однокоренные прилагательные, образуют две степени сравнения:</a:t>
            </a:r>
          </a:p>
          <a:p>
            <a:pPr fontAlgn="base"/>
            <a:r>
              <a:rPr lang="ru-RU" sz="1800" i="0" dirty="0" smtClean="0">
                <a:solidFill>
                  <a:srgbClr val="0000CC"/>
                </a:solidFill>
              </a:rPr>
              <a:t>сравнительную степень,</a:t>
            </a:r>
          </a:p>
          <a:p>
            <a:pPr fontAlgn="base"/>
            <a:r>
              <a:rPr lang="ru-RU" sz="1800" i="0" dirty="0" smtClean="0">
                <a:solidFill>
                  <a:srgbClr val="C00000"/>
                </a:solidFill>
              </a:rPr>
              <a:t>превосходную степень.</a:t>
            </a:r>
          </a:p>
          <a:p>
            <a:pPr fontAlgn="base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           </a:t>
            </a:r>
            <a:r>
              <a:rPr lang="ru-RU" sz="2000" dirty="0" smtClean="0"/>
              <a:t>Внимание! Запомните!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765169"/>
            <a:ext cx="3000396" cy="1938992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8000"/>
                </a:solidFill>
              </a:rPr>
              <a:t>Сравнительная степень </a:t>
            </a:r>
            <a:r>
              <a:rPr lang="ru-RU" sz="1800" i="0" dirty="0" smtClean="0">
                <a:solidFill>
                  <a:srgbClr val="0000CC"/>
                </a:solidFill>
              </a:rPr>
              <a:t>наречий обозначает признак действия, состояния или признака, который проявляется в </a:t>
            </a:r>
            <a:r>
              <a:rPr lang="ru-RU" sz="1800" i="0" dirty="0" smtClean="0">
                <a:solidFill>
                  <a:srgbClr val="FF0000"/>
                </a:solidFill>
              </a:rPr>
              <a:t>большей или меньшей степени.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           </a:t>
            </a:r>
            <a:r>
              <a:rPr lang="ru-RU" sz="2000" dirty="0" smtClean="0"/>
              <a:t>Внимание! Запомните!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622293"/>
            <a:ext cx="3000396" cy="2215991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8000"/>
                </a:solidFill>
              </a:rPr>
              <a:t>Превосходная степень </a:t>
            </a:r>
            <a:r>
              <a:rPr lang="ru-RU" sz="1800" i="0" dirty="0" smtClean="0">
                <a:solidFill>
                  <a:srgbClr val="0000CC"/>
                </a:solidFill>
              </a:rPr>
              <a:t>наречий показывает признак действия, состояния или признака, который проявляется в </a:t>
            </a:r>
            <a:r>
              <a:rPr lang="ru-RU" sz="1800" i="0" dirty="0" smtClean="0">
                <a:solidFill>
                  <a:srgbClr val="FF0000"/>
                </a:solidFill>
              </a:rPr>
              <a:t>наибольшей степени. </a:t>
            </a:r>
            <a:r>
              <a:rPr lang="ru-RU" sz="1800" i="0" dirty="0" smtClean="0">
                <a:solidFill>
                  <a:srgbClr val="0000CC"/>
                </a:solidFill>
              </a:rPr>
              <a:t>Она имеет только составную форму.</a:t>
            </a:r>
            <a:endParaRPr lang="ru-RU" sz="1600" dirty="0">
              <a:solidFill>
                <a:srgbClr val="0000CC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18445</TotalTime>
  <Words>727</Words>
  <Application>Microsoft Office PowerPoint</Application>
  <PresentationFormat>Произвольный</PresentationFormat>
  <Paragraphs>154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맑은 고딕</vt:lpstr>
      <vt:lpstr>Arial</vt:lpstr>
      <vt:lpstr>Calibri</vt:lpstr>
      <vt:lpstr>Office Theme</vt:lpstr>
      <vt:lpstr>Русский  язык</vt:lpstr>
      <vt:lpstr>                         Наречие (ravish)</vt:lpstr>
      <vt:lpstr>              Внимание! Запомните!</vt:lpstr>
      <vt:lpstr>               Внимание! Запомните!</vt:lpstr>
      <vt:lpstr>              Степени сравнения наречий</vt:lpstr>
      <vt:lpstr>                   Внимание! Запомните!</vt:lpstr>
      <vt:lpstr>                        Внимание! Запомните!</vt:lpstr>
      <vt:lpstr>                        Внимание! Запомните!</vt:lpstr>
      <vt:lpstr>                        Внимание! Запомните!</vt:lpstr>
      <vt:lpstr>                    Степени сравнения наречий </vt:lpstr>
      <vt:lpstr>               Внимание! Запомните!</vt:lpstr>
      <vt:lpstr>               Внимание! Запомните!</vt:lpstr>
      <vt:lpstr>               Внимание! Запомните!</vt:lpstr>
      <vt:lpstr>  Превосходная степень наречий</vt:lpstr>
      <vt:lpstr>  Превосходная степень наречий</vt:lpstr>
      <vt:lpstr>               Внимание! Запомните!</vt:lpstr>
      <vt:lpstr>               Внимание! Запомните!</vt:lpstr>
      <vt:lpstr>             Лингвистическая задача</vt:lpstr>
      <vt:lpstr>             Лингвистическая задача</vt:lpstr>
      <vt:lpstr>             Лингвистическая задача</vt:lpstr>
      <vt:lpstr>                  Цифровой диктант</vt:lpstr>
      <vt:lpstr>                  Цифровой диктант</vt:lpstr>
      <vt:lpstr>     Цифровой диктант. Проверьте!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760</cp:revision>
  <dcterms:created xsi:type="dcterms:W3CDTF">2020-04-13T08:05:42Z</dcterms:created>
  <dcterms:modified xsi:type="dcterms:W3CDTF">2021-04-02T11:49:55Z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