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6"/>
  </p:notesMasterIdLst>
  <p:sldIdLst>
    <p:sldId id="256" r:id="rId2"/>
    <p:sldId id="270" r:id="rId3"/>
    <p:sldId id="368" r:id="rId4"/>
    <p:sldId id="379" r:id="rId5"/>
    <p:sldId id="369" r:id="rId6"/>
    <p:sldId id="380" r:id="rId7"/>
    <p:sldId id="382" r:id="rId8"/>
    <p:sldId id="383" r:id="rId9"/>
    <p:sldId id="384" r:id="rId10"/>
    <p:sldId id="381" r:id="rId11"/>
    <p:sldId id="385" r:id="rId12"/>
    <p:sldId id="386" r:id="rId13"/>
    <p:sldId id="387" r:id="rId14"/>
    <p:sldId id="388" r:id="rId15"/>
    <p:sldId id="397" r:id="rId16"/>
    <p:sldId id="389" r:id="rId17"/>
    <p:sldId id="390" r:id="rId18"/>
    <p:sldId id="394" r:id="rId19"/>
    <p:sldId id="395" r:id="rId20"/>
    <p:sldId id="396" r:id="rId21"/>
    <p:sldId id="391" r:id="rId22"/>
    <p:sldId id="392" r:id="rId23"/>
    <p:sldId id="393" r:id="rId24"/>
    <p:sldId id="287" r:id="rId25"/>
  </p:sldIdLst>
  <p:sldSz cx="5765800" cy="3244850"/>
  <p:notesSz cx="5765800" cy="3244850"/>
  <p:defaultTextStyle>
    <a:defPPr>
      <a:defRPr lang="ru-RU"/>
    </a:defPPr>
    <a:lvl1pPr marL="0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5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90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5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9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24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69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14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59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8000"/>
    <a:srgbClr val="007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2" d="100"/>
          <a:sy n="122" d="100"/>
        </p:scale>
        <p:origin x="904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909DDE-7DC6-4E58-AA15-CCA294CB0FE1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CA3135-111F-4A1B-B929-7BE29EF0C1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8906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5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90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5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79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24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69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14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59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3" y="102424"/>
            <a:ext cx="5164295" cy="320372"/>
          </a:xfrm>
        </p:spPr>
        <p:txBody>
          <a:bodyPr lIns="0" tIns="0" rIns="0" bIns="0"/>
          <a:lstStyle>
            <a:lvl1pPr>
              <a:defRPr sz="21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368914"/>
          </a:xfrm>
        </p:spPr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3" y="102424"/>
            <a:ext cx="5164295" cy="320372"/>
          </a:xfrm>
        </p:spPr>
        <p:txBody>
          <a:bodyPr lIns="0" tIns="0" rIns="0" bIns="0"/>
          <a:lstStyle>
            <a:lvl1pPr>
              <a:defRPr sz="21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1" y="746316"/>
            <a:ext cx="250812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6"/>
            <a:ext cx="250812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4/2/2021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3" y="102424"/>
            <a:ext cx="5164295" cy="320372"/>
          </a:xfrm>
        </p:spPr>
        <p:txBody>
          <a:bodyPr lIns="0" tIns="0" rIns="0" bIns="0"/>
          <a:lstStyle>
            <a:lvl1pPr>
              <a:defRPr sz="21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4/2/2021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8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4/2/2021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1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3" y="102424"/>
            <a:ext cx="5164295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145">
        <a:defRPr>
          <a:latin typeface="+mn-lt"/>
          <a:ea typeface="+mn-ea"/>
          <a:cs typeface="+mn-cs"/>
        </a:defRPr>
      </a:lvl2pPr>
      <a:lvl3pPr marL="914290">
        <a:defRPr>
          <a:latin typeface="+mn-lt"/>
          <a:ea typeface="+mn-ea"/>
          <a:cs typeface="+mn-cs"/>
        </a:defRPr>
      </a:lvl3pPr>
      <a:lvl4pPr marL="1371435">
        <a:defRPr>
          <a:latin typeface="+mn-lt"/>
          <a:ea typeface="+mn-ea"/>
          <a:cs typeface="+mn-cs"/>
        </a:defRPr>
      </a:lvl4pPr>
      <a:lvl5pPr marL="1828579">
        <a:defRPr>
          <a:latin typeface="+mn-lt"/>
          <a:ea typeface="+mn-ea"/>
          <a:cs typeface="+mn-cs"/>
        </a:defRPr>
      </a:lvl5pPr>
      <a:lvl6pPr marL="2285724">
        <a:defRPr>
          <a:latin typeface="+mn-lt"/>
          <a:ea typeface="+mn-ea"/>
          <a:cs typeface="+mn-cs"/>
        </a:defRPr>
      </a:lvl6pPr>
      <a:lvl7pPr marL="2742869">
        <a:defRPr>
          <a:latin typeface="+mn-lt"/>
          <a:ea typeface="+mn-ea"/>
          <a:cs typeface="+mn-cs"/>
        </a:defRPr>
      </a:lvl7pPr>
      <a:lvl8pPr marL="3200014">
        <a:defRPr>
          <a:latin typeface="+mn-lt"/>
          <a:ea typeface="+mn-ea"/>
          <a:cs typeface="+mn-cs"/>
        </a:defRPr>
      </a:lvl8pPr>
      <a:lvl9pPr marL="365715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145">
        <a:defRPr>
          <a:latin typeface="+mn-lt"/>
          <a:ea typeface="+mn-ea"/>
          <a:cs typeface="+mn-cs"/>
        </a:defRPr>
      </a:lvl2pPr>
      <a:lvl3pPr marL="914290">
        <a:defRPr>
          <a:latin typeface="+mn-lt"/>
          <a:ea typeface="+mn-ea"/>
          <a:cs typeface="+mn-cs"/>
        </a:defRPr>
      </a:lvl3pPr>
      <a:lvl4pPr marL="1371435">
        <a:defRPr>
          <a:latin typeface="+mn-lt"/>
          <a:ea typeface="+mn-ea"/>
          <a:cs typeface="+mn-cs"/>
        </a:defRPr>
      </a:lvl4pPr>
      <a:lvl5pPr marL="1828579">
        <a:defRPr>
          <a:latin typeface="+mn-lt"/>
          <a:ea typeface="+mn-ea"/>
          <a:cs typeface="+mn-cs"/>
        </a:defRPr>
      </a:lvl5pPr>
      <a:lvl6pPr marL="2285724">
        <a:defRPr>
          <a:latin typeface="+mn-lt"/>
          <a:ea typeface="+mn-ea"/>
          <a:cs typeface="+mn-cs"/>
        </a:defRPr>
      </a:lvl6pPr>
      <a:lvl7pPr marL="2742869">
        <a:defRPr>
          <a:latin typeface="+mn-lt"/>
          <a:ea typeface="+mn-ea"/>
          <a:cs typeface="+mn-cs"/>
        </a:defRPr>
      </a:lvl7pPr>
      <a:lvl8pPr marL="3200014">
        <a:defRPr>
          <a:latin typeface="+mn-lt"/>
          <a:ea typeface="+mn-ea"/>
          <a:cs typeface="+mn-cs"/>
        </a:defRPr>
      </a:lvl8pPr>
      <a:lvl9pPr marL="365715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0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98725" y="222930"/>
            <a:ext cx="3168352" cy="537965"/>
          </a:xfrm>
          <a:prstGeom prst="rect">
            <a:avLst/>
          </a:prstGeom>
        </p:spPr>
        <p:txBody>
          <a:bodyPr vert="horz" wrap="square" lIns="0" tIns="14602" rIns="0" bIns="0" rtlCol="0">
            <a:spAutoFit/>
          </a:bodyPr>
          <a:lstStyle/>
          <a:p>
            <a:pPr marL="12698">
              <a:spcBef>
                <a:spcPts val="114"/>
              </a:spcBef>
            </a:pPr>
            <a:r>
              <a:rPr sz="3400" spc="-5" dirty="0" err="1"/>
              <a:t>Русский</a:t>
            </a:r>
            <a:r>
              <a:rPr sz="3400" spc="-55" dirty="0"/>
              <a:t> </a:t>
            </a:r>
            <a:r>
              <a:rPr lang="ru-RU" sz="3400" spc="-55" dirty="0" smtClean="0"/>
              <a:t> </a:t>
            </a:r>
            <a:r>
              <a:rPr sz="3400" spc="10" dirty="0" err="1" smtClean="0"/>
              <a:t>язык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454009" y="831993"/>
            <a:ext cx="4857784" cy="796370"/>
          </a:xfrm>
          <a:prstGeom prst="rect">
            <a:avLst/>
          </a:prstGeom>
        </p:spPr>
        <p:txBody>
          <a:bodyPr vert="horz" wrap="square" lIns="0" tIns="13968" rIns="0" bIns="0" rtlCol="0">
            <a:spAutoFit/>
          </a:bodyPr>
          <a:lstStyle/>
          <a:p>
            <a:pPr marL="18413">
              <a:lnSpc>
                <a:spcPts val="1950"/>
              </a:lnSpc>
              <a:spcBef>
                <a:spcPts val="110"/>
              </a:spcBef>
            </a:pPr>
            <a:endParaRPr lang="ru-RU" b="1" spc="-10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18413" algn="ctr">
              <a:lnSpc>
                <a:spcPts val="1950"/>
              </a:lnSpc>
              <a:spcBef>
                <a:spcPts val="110"/>
              </a:spcBef>
            </a:pPr>
            <a:r>
              <a:rPr lang="ru-RU" sz="2000" b="1" spc="-1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Тема: </a:t>
            </a:r>
            <a:r>
              <a:rPr lang="ru-RU" sz="20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Как сравнить качества действий?</a:t>
            </a:r>
            <a:endParaRPr lang="ru-RU" sz="2000" b="1" spc="-1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46596" y="1118369"/>
            <a:ext cx="360039" cy="864096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44592" y="2169848"/>
            <a:ext cx="344170" cy="86010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9"/>
            <a:ext cx="696471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5"/>
            <a:ext cx="244710" cy="372745"/>
          </a:xfrm>
          <a:prstGeom prst="rect">
            <a:avLst/>
          </a:prstGeom>
        </p:spPr>
        <p:txBody>
          <a:bodyPr vert="horz" wrap="square" lIns="0" tIns="15873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300" dirty="0" smtClean="0">
                <a:solidFill>
                  <a:schemeClr val="bg1"/>
                </a:solidFill>
                <a:latin typeface="Arial"/>
                <a:cs typeface="Arial"/>
              </a:rPr>
              <a:t>7</a:t>
            </a:r>
            <a:endParaRPr sz="23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584934" cy="212236"/>
          </a:xfrm>
          <a:prstGeom prst="rect">
            <a:avLst/>
          </a:prstGeom>
        </p:spPr>
        <p:txBody>
          <a:bodyPr vert="horz" wrap="square" lIns="0" tIns="12063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300" b="1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b="1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 b="1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6533" y="289011"/>
            <a:ext cx="467359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AutoShape 4" descr="Зачем ставить цели в жизни? Для чего человеку всегда нужна цель"/>
          <p:cNvSpPr>
            <a:spLocks noChangeAspect="1" noChangeArrowheads="1"/>
          </p:cNvSpPr>
          <p:nvPr/>
        </p:nvSpPr>
        <p:spPr bwMode="auto">
          <a:xfrm>
            <a:off x="155575" y="-144462"/>
            <a:ext cx="304800" cy="304801"/>
          </a:xfrm>
          <a:prstGeom prst="rect">
            <a:avLst/>
          </a:prstGeom>
          <a:noFill/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0" name="AutoShape 8" descr="Зачем ставить цели в жизни? Для чего человеку всегда нужна цель"/>
          <p:cNvSpPr>
            <a:spLocks noChangeAspect="1" noChangeArrowheads="1"/>
          </p:cNvSpPr>
          <p:nvPr/>
        </p:nvSpPr>
        <p:spPr bwMode="auto">
          <a:xfrm>
            <a:off x="155575" y="-144462"/>
            <a:ext cx="304800" cy="304801"/>
          </a:xfrm>
          <a:prstGeom prst="rect">
            <a:avLst/>
          </a:prstGeom>
          <a:noFill/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2" name="AutoShape 10" descr="Зачем ставить цели в жизни? Для чего человеку всегда нужна цель"/>
          <p:cNvSpPr>
            <a:spLocks noChangeAspect="1" noChangeArrowheads="1"/>
          </p:cNvSpPr>
          <p:nvPr/>
        </p:nvSpPr>
        <p:spPr bwMode="auto">
          <a:xfrm>
            <a:off x="155575" y="-144462"/>
            <a:ext cx="304800" cy="304801"/>
          </a:xfrm>
          <a:prstGeom prst="rect">
            <a:avLst/>
          </a:prstGeom>
          <a:noFill/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 rot="19339111">
            <a:off x="445708" y="1475991"/>
            <a:ext cx="15853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  писать</a:t>
            </a:r>
          </a:p>
          <a:p>
            <a:r>
              <a:rPr lang="ru-RU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 красив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 rot="1846045">
            <a:off x="4293097" y="1572825"/>
            <a:ext cx="14089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писать красив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ее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24578" name="Picture 2" descr="http://t0.gstatic.com/images?q=tbn:ANd9GcSgipdKs70wSP_9FOT1P3yBP71yc3YC4HMmNr3gLkB_9bYdSUmJUtNMUsNjIG4&amp;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82702" y="1979615"/>
            <a:ext cx="1543050" cy="1057277"/>
          </a:xfrm>
          <a:prstGeom prst="rect">
            <a:avLst/>
          </a:prstGeom>
          <a:noFill/>
        </p:spPr>
      </p:pic>
      <p:pic>
        <p:nvPicPr>
          <p:cNvPr id="24580" name="Picture 4" descr="http://t0.gstatic.com/images?q=tbn:ANd9GcTOVcef0kEBzconI69Tiqddgm78nd7uzWshwSXK4K9splOWGtQ92QGnYrEKdw&amp;s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25776" y="1979615"/>
            <a:ext cx="1543050" cy="10715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29468" y="50788"/>
            <a:ext cx="6840760" cy="369332"/>
          </a:xfrm>
        </p:spPr>
        <p:txBody>
          <a:bodyPr/>
          <a:lstStyle/>
          <a:p>
            <a:r>
              <a:rPr lang="ru-RU" dirty="0" smtClean="0"/>
              <a:t>         </a:t>
            </a:r>
            <a:r>
              <a:rPr lang="ru-RU" sz="1800" dirty="0" smtClean="0"/>
              <a:t>           </a:t>
            </a:r>
            <a:r>
              <a:rPr lang="ru-RU" sz="2400" dirty="0" smtClean="0"/>
              <a:t>Степени сравнения наречий </a:t>
            </a:r>
            <a:endParaRPr lang="ru-RU" sz="24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025512" y="622293"/>
            <a:ext cx="3643338" cy="428628"/>
          </a:xfrm>
          <a:prstGeom prst="roundRect">
            <a:avLst/>
          </a:prstGeom>
          <a:solidFill>
            <a:srgbClr val="FFFF00"/>
          </a:solidFill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Степени сравнения наречий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882900" y="1265235"/>
            <a:ext cx="2286016" cy="428628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fontAlgn="base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 fontAlgn="base"/>
            <a:endParaRPr lang="ru-RU" sz="1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base"/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       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превосходная   </a:t>
            </a:r>
          </a:p>
          <a:p>
            <a:pPr marL="228600" indent="-228600" fontAlgn="base"/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       степень</a:t>
            </a:r>
            <a:r>
              <a:rPr lang="ru-RU" sz="16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600" b="1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1" name="Прямая соединительная линия 10"/>
          <p:cNvCxnSpPr>
            <a:stCxn id="5" idx="0"/>
          </p:cNvCxnSpPr>
          <p:nvPr/>
        </p:nvCxnSpPr>
        <p:spPr>
          <a:xfrm rot="16200000" flipV="1">
            <a:off x="3311528" y="550855"/>
            <a:ext cx="214314" cy="1214446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Скругленный прямоугольник 19"/>
          <p:cNvSpPr/>
          <p:nvPr/>
        </p:nvSpPr>
        <p:spPr>
          <a:xfrm>
            <a:off x="454008" y="1265235"/>
            <a:ext cx="2214578" cy="428628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fontAlgn="base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 fontAlgn="base"/>
            <a:endParaRPr lang="ru-RU" sz="1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base"/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sz="16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сравнительная   </a:t>
            </a:r>
          </a:p>
          <a:p>
            <a:pPr marL="228600" indent="-228600" fontAlgn="base"/>
            <a:r>
              <a:rPr lang="ru-RU" sz="16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         степень</a:t>
            </a:r>
            <a:r>
              <a:rPr lang="ru-RU" sz="12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200" b="1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168256" y="1979615"/>
            <a:ext cx="1643074" cy="107157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ru-RU" sz="1400" b="1" u="sng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простая форма</a:t>
            </a: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-ее (-ей), - е, </a:t>
            </a: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1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ше</a:t>
            </a:r>
            <a:endParaRPr lang="ru-RU" sz="1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4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быстр</a:t>
            </a:r>
            <a:r>
              <a:rPr lang="ru-RU" sz="1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ее</a:t>
            </a:r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громч</a:t>
            </a:r>
            <a:r>
              <a:rPr lang="ru-RU" sz="1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1882768" y="1979615"/>
            <a:ext cx="1643074" cy="107157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lang="ru-RU" sz="1400" b="1" u="sng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400" b="1" u="sng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составная форма </a:t>
            </a: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более, менее </a:t>
            </a:r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+</a:t>
            </a:r>
            <a:b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исходное наречие</a:t>
            </a:r>
            <a:endParaRPr lang="ru-RU" sz="1400" b="1" u="sng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1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3668718" y="1979615"/>
            <a:ext cx="1928826" cy="107157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ru-RU" sz="1400" b="1" u="sng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составная форма </a:t>
            </a:r>
          </a:p>
          <a:p>
            <a:pPr algn="ctr"/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простая форма сравнительной формы наречия </a:t>
            </a:r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+</a:t>
            </a:r>
            <a:b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всех (всего) 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 rot="10800000">
            <a:off x="4025908" y="1693863"/>
            <a:ext cx="892975" cy="285750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>
            <a:stCxn id="20" idx="2"/>
            <a:endCxn id="28" idx="0"/>
          </p:cNvCxnSpPr>
          <p:nvPr/>
        </p:nvCxnSpPr>
        <p:spPr>
          <a:xfrm rot="5400000">
            <a:off x="1132669" y="1550987"/>
            <a:ext cx="285752" cy="571504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>
            <a:stCxn id="29" idx="0"/>
            <a:endCxn id="20" idx="2"/>
          </p:cNvCxnSpPr>
          <p:nvPr/>
        </p:nvCxnSpPr>
        <p:spPr>
          <a:xfrm rot="16200000" flipV="1">
            <a:off x="1989925" y="1265235"/>
            <a:ext cx="285752" cy="1143008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>
            <a:stCxn id="4" idx="2"/>
          </p:cNvCxnSpPr>
          <p:nvPr/>
        </p:nvCxnSpPr>
        <p:spPr>
          <a:xfrm rot="5400000">
            <a:off x="2150661" y="568715"/>
            <a:ext cx="214314" cy="1178727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23165"/>
          </a:xfrm>
        </p:spPr>
        <p:txBody>
          <a:bodyPr/>
          <a:lstStyle/>
          <a:p>
            <a:r>
              <a:rPr lang="ru-RU" dirty="0" smtClean="0"/>
              <a:t>               </a:t>
            </a:r>
            <a:r>
              <a:rPr lang="ru-RU" sz="2000" dirty="0" smtClean="0"/>
              <a:t>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025644" y="2336805"/>
            <a:ext cx="3643338" cy="861774"/>
          </a:xfrm>
        </p:spPr>
        <p:txBody>
          <a:bodyPr/>
          <a:lstStyle/>
          <a:p>
            <a:pPr fontAlgn="base"/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</a:rPr>
              <a:t>ти</a:t>
            </a:r>
            <a:r>
              <a:rPr lang="ru-RU" sz="1400" dirty="0" smtClean="0">
                <a:solidFill>
                  <a:srgbClr val="FF0000"/>
                </a:solidFill>
              </a:rPr>
              <a:t>х</a:t>
            </a:r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</a:rPr>
              <a:t>о — ти</a:t>
            </a:r>
            <a:r>
              <a:rPr lang="ru-RU" sz="1400" dirty="0" smtClean="0">
                <a:solidFill>
                  <a:srgbClr val="FF0000"/>
                </a:solidFill>
              </a:rPr>
              <a:t>ш</a:t>
            </a:r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</a:rPr>
              <a:t>е;</a:t>
            </a:r>
            <a:endParaRPr lang="ru-RU" sz="1400" i="0" dirty="0" smtClean="0">
              <a:solidFill>
                <a:schemeClr val="bg2">
                  <a:lumMod val="10000"/>
                </a:schemeClr>
              </a:solidFill>
            </a:endParaRPr>
          </a:p>
          <a:p>
            <a:pPr fontAlgn="base"/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</a:rPr>
              <a:t>звон</a:t>
            </a:r>
            <a:r>
              <a:rPr lang="ru-RU" sz="1400" dirty="0" smtClean="0">
                <a:solidFill>
                  <a:srgbClr val="FF0000"/>
                </a:solidFill>
              </a:rPr>
              <a:t>к</a:t>
            </a:r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</a:rPr>
              <a:t>о — звон</a:t>
            </a:r>
            <a:r>
              <a:rPr lang="ru-RU" sz="1400" dirty="0" smtClean="0">
                <a:solidFill>
                  <a:srgbClr val="FF0000"/>
                </a:solidFill>
              </a:rPr>
              <a:t>ч</a:t>
            </a:r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</a:rPr>
              <a:t>е;</a:t>
            </a:r>
            <a:endParaRPr lang="ru-RU" sz="1400" i="0" dirty="0" smtClean="0">
              <a:solidFill>
                <a:schemeClr val="bg2">
                  <a:lumMod val="10000"/>
                </a:schemeClr>
              </a:solidFill>
            </a:endParaRPr>
          </a:p>
          <a:p>
            <a:pPr fontAlgn="base"/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</a:rPr>
              <a:t>про</a:t>
            </a:r>
            <a:r>
              <a:rPr lang="ru-RU" sz="1400" dirty="0" smtClean="0">
                <a:solidFill>
                  <a:srgbClr val="FF0000"/>
                </a:solidFill>
              </a:rPr>
              <a:t>ст</a:t>
            </a:r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</a:rPr>
              <a:t>о — про</a:t>
            </a:r>
            <a:r>
              <a:rPr lang="ru-RU" sz="1400" dirty="0" smtClean="0">
                <a:solidFill>
                  <a:srgbClr val="FF0000"/>
                </a:solidFill>
              </a:rPr>
              <a:t>щ</a:t>
            </a:r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</a:rPr>
              <a:t>е.</a:t>
            </a:r>
            <a:endParaRPr lang="ru-RU" sz="1400" i="0" dirty="0" smtClean="0">
              <a:solidFill>
                <a:schemeClr val="bg2">
                  <a:lumMod val="10000"/>
                </a:schemeClr>
              </a:solidFill>
            </a:endParaRPr>
          </a:p>
          <a:p>
            <a:pPr fontAlgn="base"/>
            <a:endParaRPr lang="ru-RU" sz="1400" i="0" dirty="0">
              <a:solidFill>
                <a:srgbClr val="0000CC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11132" y="622293"/>
          <a:ext cx="5143536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35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14379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Часто при образовании простой сравнительной степени наречий происходит  чередование согласных основы:</a:t>
                      </a:r>
                      <a:endParaRPr lang="ru-RU" sz="1800" b="1" u="none" dirty="0" smtClean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454272" y="1765301"/>
            <a:ext cx="785818" cy="428628"/>
          </a:xfrm>
          <a:prstGeom prst="downArrow">
            <a:avLst>
              <a:gd name="adj1" fmla="val 50000"/>
              <a:gd name="adj2" fmla="val 51422"/>
            </a:avLst>
          </a:prstGeom>
          <a:solidFill>
            <a:schemeClr val="bg2">
              <a:lumMod val="2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23165"/>
          </a:xfrm>
        </p:spPr>
        <p:txBody>
          <a:bodyPr/>
          <a:lstStyle/>
          <a:p>
            <a:r>
              <a:rPr lang="ru-RU" dirty="0" smtClean="0"/>
              <a:t>               </a:t>
            </a:r>
            <a:r>
              <a:rPr lang="ru-RU" sz="2000" dirty="0" smtClean="0"/>
              <a:t>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54074" y="1979615"/>
            <a:ext cx="4714908" cy="769441"/>
          </a:xfrm>
        </p:spPr>
        <p:txBody>
          <a:bodyPr/>
          <a:lstStyle/>
          <a:p>
            <a:pPr fontAlgn="base"/>
            <a:r>
              <a:rPr lang="ru-RU" sz="1800" i="0" dirty="0" smtClean="0">
                <a:solidFill>
                  <a:srgbClr val="7030A0"/>
                </a:solidFill>
              </a:rPr>
              <a:t>Хорошо</a:t>
            </a:r>
            <a:r>
              <a:rPr lang="ru-RU" sz="1800" i="0" dirty="0" smtClean="0">
                <a:solidFill>
                  <a:srgbClr val="FF0000"/>
                </a:solidFill>
              </a:rPr>
              <a:t> </a:t>
            </a:r>
            <a:r>
              <a:rPr lang="ru-RU" sz="1800" i="0" dirty="0" smtClean="0">
                <a:solidFill>
                  <a:srgbClr val="7030A0"/>
                </a:solidFill>
              </a:rPr>
              <a:t>– </a:t>
            </a:r>
            <a:r>
              <a:rPr lang="ru-RU" sz="1800" i="0" dirty="0" smtClean="0">
                <a:solidFill>
                  <a:srgbClr val="C00000"/>
                </a:solidFill>
              </a:rPr>
              <a:t>лучше</a:t>
            </a:r>
            <a:r>
              <a:rPr lang="ru-RU" sz="1800" i="0" dirty="0" smtClean="0">
                <a:solidFill>
                  <a:srgbClr val="7030A0"/>
                </a:solidFill>
              </a:rPr>
              <a:t> выглядеть;</a:t>
            </a:r>
          </a:p>
          <a:p>
            <a:pPr fontAlgn="base"/>
            <a:r>
              <a:rPr lang="ru-RU" sz="1800" i="0" dirty="0" smtClean="0">
                <a:solidFill>
                  <a:srgbClr val="7030A0"/>
                </a:solidFill>
              </a:rPr>
              <a:t>Плохо – </a:t>
            </a:r>
            <a:r>
              <a:rPr lang="ru-RU" sz="1800" i="0" dirty="0" smtClean="0">
                <a:solidFill>
                  <a:srgbClr val="C00000"/>
                </a:solidFill>
              </a:rPr>
              <a:t>хуже </a:t>
            </a:r>
            <a:r>
              <a:rPr lang="ru-RU" sz="1800" i="0" dirty="0" smtClean="0">
                <a:solidFill>
                  <a:srgbClr val="7030A0"/>
                </a:solidFill>
              </a:rPr>
              <a:t>чувствовать себя.</a:t>
            </a:r>
          </a:p>
          <a:p>
            <a:pPr fontAlgn="base"/>
            <a:endParaRPr lang="ru-RU" sz="1400" i="0" dirty="0">
              <a:solidFill>
                <a:srgbClr val="0000CC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68256" y="622293"/>
          <a:ext cx="5429288" cy="7143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292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14379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Некоторые наречия имеют простую сравнительную степень с другим корнем:</a:t>
                      </a:r>
                      <a:endParaRPr lang="ru-RU" sz="1800" b="1" u="none" dirty="0" smtClean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454272" y="1336673"/>
            <a:ext cx="785818" cy="428628"/>
          </a:xfrm>
          <a:prstGeom prst="downArrow">
            <a:avLst>
              <a:gd name="adj1" fmla="val 50000"/>
              <a:gd name="adj2" fmla="val 51422"/>
            </a:avLst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23165"/>
          </a:xfrm>
        </p:spPr>
        <p:txBody>
          <a:bodyPr/>
          <a:lstStyle/>
          <a:p>
            <a:r>
              <a:rPr lang="ru-RU" dirty="0" smtClean="0"/>
              <a:t>               </a:t>
            </a:r>
            <a:r>
              <a:rPr lang="ru-RU" sz="2000" dirty="0" smtClean="0"/>
              <a:t>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82768" y="2265367"/>
            <a:ext cx="3786214" cy="1117878"/>
          </a:xfrm>
        </p:spPr>
        <p:txBody>
          <a:bodyPr/>
          <a:lstStyle/>
          <a:p>
            <a:pPr fontAlgn="base"/>
            <a:r>
              <a:rPr lang="ru-RU" sz="1800" dirty="0" smtClean="0">
                <a:solidFill>
                  <a:srgbClr val="0000CC"/>
                </a:solidFill>
              </a:rPr>
              <a:t>бол</a:t>
            </a:r>
            <a:r>
              <a:rPr lang="ru-RU" sz="1800" dirty="0" smtClean="0">
                <a:solidFill>
                  <a:srgbClr val="FF0000"/>
                </a:solidFill>
              </a:rPr>
              <a:t>ее</a:t>
            </a:r>
            <a:r>
              <a:rPr lang="ru-RU" sz="1800" dirty="0" smtClean="0">
                <a:solidFill>
                  <a:srgbClr val="0000CC"/>
                </a:solidFill>
              </a:rPr>
              <a:t> громч</a:t>
            </a:r>
            <a:r>
              <a:rPr lang="ru-RU" sz="1800" dirty="0" smtClean="0">
                <a:solidFill>
                  <a:srgbClr val="FF0000"/>
                </a:solidFill>
              </a:rPr>
              <a:t>е</a:t>
            </a:r>
            <a:r>
              <a:rPr lang="ru-RU" sz="1800" dirty="0" smtClean="0">
                <a:solidFill>
                  <a:srgbClr val="0000CC"/>
                </a:solidFill>
              </a:rPr>
              <a:t>;</a:t>
            </a:r>
            <a:endParaRPr lang="ru-RU" sz="1800" i="0" dirty="0" smtClean="0">
              <a:solidFill>
                <a:srgbClr val="0000CC"/>
              </a:solidFill>
            </a:endParaRPr>
          </a:p>
          <a:p>
            <a:pPr fontAlgn="base"/>
            <a:r>
              <a:rPr lang="ru-RU" sz="1800" dirty="0" smtClean="0">
                <a:solidFill>
                  <a:srgbClr val="0000CC"/>
                </a:solidFill>
              </a:rPr>
              <a:t>мен</a:t>
            </a:r>
            <a:r>
              <a:rPr lang="ru-RU" sz="1800" dirty="0" smtClean="0">
                <a:solidFill>
                  <a:srgbClr val="FF0000"/>
                </a:solidFill>
              </a:rPr>
              <a:t>ее</a:t>
            </a:r>
            <a:r>
              <a:rPr lang="ru-RU" sz="1800" dirty="0" smtClean="0">
                <a:solidFill>
                  <a:srgbClr val="0000CC"/>
                </a:solidFill>
              </a:rPr>
              <a:t> трудн</a:t>
            </a:r>
            <a:r>
              <a:rPr lang="ru-RU" sz="1800" dirty="0" smtClean="0">
                <a:solidFill>
                  <a:srgbClr val="FF0000"/>
                </a:solidFill>
              </a:rPr>
              <a:t>ее</a:t>
            </a:r>
            <a:r>
              <a:rPr lang="ru-RU" sz="1800" dirty="0" smtClean="0">
                <a:solidFill>
                  <a:srgbClr val="0000CC"/>
                </a:solidFill>
              </a:rPr>
              <a:t>;</a:t>
            </a:r>
            <a:endParaRPr lang="ru-RU" sz="1800" i="0" dirty="0" smtClean="0">
              <a:solidFill>
                <a:srgbClr val="0000CC"/>
              </a:solidFill>
            </a:endParaRPr>
          </a:p>
          <a:p>
            <a:pPr fontAlgn="base"/>
            <a:r>
              <a:rPr lang="ru-RU" sz="1800" dirty="0" smtClean="0">
                <a:solidFill>
                  <a:srgbClr val="0000CC"/>
                </a:solidFill>
              </a:rPr>
              <a:t>бол</a:t>
            </a:r>
            <a:r>
              <a:rPr lang="ru-RU" sz="1800" dirty="0" smtClean="0">
                <a:solidFill>
                  <a:srgbClr val="FF0000"/>
                </a:solidFill>
              </a:rPr>
              <a:t>ее</a:t>
            </a:r>
            <a:r>
              <a:rPr lang="ru-RU" sz="1800" dirty="0" smtClean="0">
                <a:solidFill>
                  <a:srgbClr val="0000CC"/>
                </a:solidFill>
              </a:rPr>
              <a:t> дальш</a:t>
            </a:r>
            <a:r>
              <a:rPr lang="ru-RU" sz="1800" dirty="0" smtClean="0">
                <a:solidFill>
                  <a:srgbClr val="FF0000"/>
                </a:solidFill>
              </a:rPr>
              <a:t>е</a:t>
            </a:r>
            <a:r>
              <a:rPr lang="ru-RU" sz="1800" dirty="0" smtClean="0">
                <a:solidFill>
                  <a:srgbClr val="0000CC"/>
                </a:solidFill>
              </a:rPr>
              <a:t>.</a:t>
            </a:r>
            <a:endParaRPr lang="ru-RU" sz="1800" i="0" dirty="0" smtClean="0">
              <a:solidFill>
                <a:srgbClr val="0000CC"/>
              </a:solidFill>
            </a:endParaRPr>
          </a:p>
          <a:p>
            <a:pPr fontAlgn="base"/>
            <a:endParaRPr lang="ru-RU" sz="1400" i="0" dirty="0">
              <a:solidFill>
                <a:srgbClr val="0000CC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11132" y="622293"/>
          <a:ext cx="5143536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35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14379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Обратим внимание, что неправильно образованы формы составной степени сравнения наречий.</a:t>
                      </a:r>
                      <a:r>
                        <a:rPr lang="ru-RU" b="0" i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Это морфологические ошибки в образовании этой формы.</a:t>
                      </a:r>
                      <a:endParaRPr lang="ru-RU" sz="1800" b="1" u="none" dirty="0" smtClean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00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454272" y="1765301"/>
            <a:ext cx="785818" cy="428628"/>
          </a:xfrm>
          <a:prstGeom prst="downArrow">
            <a:avLst>
              <a:gd name="adj1" fmla="val 50000"/>
              <a:gd name="adj2" fmla="val 51422"/>
            </a:avLst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r>
              <a:rPr lang="ru-RU" sz="2400" dirty="0" smtClean="0">
                <a:solidFill>
                  <a:schemeClr val="lt1"/>
                </a:solidFill>
                <a:latin typeface="Arial" pitchFamily="34" charset="0"/>
                <a:cs typeface="Arial" pitchFamily="34" charset="0"/>
              </a:rPr>
              <a:t>  Превосходная степень наречий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2570" y="2051053"/>
            <a:ext cx="5572164" cy="1373982"/>
          </a:xfrm>
        </p:spPr>
        <p:txBody>
          <a:bodyPr/>
          <a:lstStyle/>
          <a:p>
            <a:pPr fontAlgn="base"/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</a:rPr>
              <a:t>громко – </a:t>
            </a:r>
            <a:r>
              <a:rPr lang="ru-RU" sz="1600" dirty="0" smtClean="0">
                <a:solidFill>
                  <a:srgbClr val="FF0000"/>
                </a:solidFill>
              </a:rPr>
              <a:t>наименее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</a:rPr>
              <a:t> громко, громч</a:t>
            </a:r>
            <a:r>
              <a:rPr lang="ru-RU" sz="1600" dirty="0" smtClean="0">
                <a:solidFill>
                  <a:srgbClr val="FF0000"/>
                </a:solidFill>
              </a:rPr>
              <a:t>е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dirty="0" smtClean="0">
                <a:solidFill>
                  <a:srgbClr val="FF0000"/>
                </a:solidFill>
              </a:rPr>
              <a:t>всех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</a:rPr>
              <a:t> сказать;</a:t>
            </a:r>
            <a:endParaRPr lang="ru-RU" sz="1600" i="0" dirty="0" smtClean="0">
              <a:solidFill>
                <a:schemeClr val="bg2">
                  <a:lumMod val="25000"/>
                </a:schemeClr>
              </a:solidFill>
            </a:endParaRPr>
          </a:p>
          <a:p>
            <a:pPr fontAlgn="base"/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</a:rPr>
              <a:t>трудно – </a:t>
            </a:r>
            <a:r>
              <a:rPr lang="ru-RU" sz="1600" dirty="0" smtClean="0">
                <a:solidFill>
                  <a:srgbClr val="FF0000"/>
                </a:solidFill>
              </a:rPr>
              <a:t>наиболее 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</a:rPr>
              <a:t>трудно, трудн</a:t>
            </a:r>
            <a:r>
              <a:rPr lang="ru-RU" sz="1600" dirty="0" smtClean="0">
                <a:solidFill>
                  <a:srgbClr val="FF0000"/>
                </a:solidFill>
              </a:rPr>
              <a:t>ее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dirty="0" smtClean="0">
                <a:solidFill>
                  <a:srgbClr val="FF0000"/>
                </a:solidFill>
              </a:rPr>
              <a:t>всего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</a:rPr>
              <a:t> выполнить;</a:t>
            </a:r>
            <a:endParaRPr lang="ru-RU" sz="1600" i="0" dirty="0" smtClean="0">
              <a:solidFill>
                <a:schemeClr val="bg2">
                  <a:lumMod val="25000"/>
                </a:schemeClr>
              </a:solidFill>
            </a:endParaRPr>
          </a:p>
          <a:p>
            <a:pPr fontAlgn="base"/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</a:rPr>
              <a:t>далеко – наибол</a:t>
            </a:r>
            <a:r>
              <a:rPr lang="ru-RU" sz="1600" dirty="0" smtClean="0">
                <a:solidFill>
                  <a:srgbClr val="FF0000"/>
                </a:solidFill>
              </a:rPr>
              <a:t>ее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</a:rPr>
              <a:t> далеко, дальш</a:t>
            </a:r>
            <a:r>
              <a:rPr lang="ru-RU" sz="1600" dirty="0" smtClean="0">
                <a:solidFill>
                  <a:srgbClr val="FF0000"/>
                </a:solidFill>
              </a:rPr>
              <a:t>е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dirty="0" smtClean="0">
                <a:solidFill>
                  <a:srgbClr val="FF0000"/>
                </a:solidFill>
              </a:rPr>
              <a:t>всех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</a:rPr>
              <a:t> бросить.</a:t>
            </a:r>
            <a:endParaRPr lang="ru-RU" sz="1600" i="0" dirty="0" smtClean="0">
              <a:solidFill>
                <a:schemeClr val="bg2">
                  <a:lumMod val="25000"/>
                </a:schemeClr>
              </a:solidFill>
            </a:endParaRPr>
          </a:p>
          <a:p>
            <a:pPr fontAlgn="base"/>
            <a:endParaRPr lang="ru-RU" sz="1600" i="0" dirty="0">
              <a:solidFill>
                <a:srgbClr val="0000CC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68256" y="622293"/>
          <a:ext cx="5429288" cy="11430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292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43008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складывается из начальной формы наречия и вспомогательных слов </a:t>
                      </a:r>
                      <a:r>
                        <a:rPr lang="ru-RU" sz="1600" b="1" i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«наиболее», «наименее»</a:t>
                      </a:r>
                      <a:r>
                        <a:rPr lang="ru-RU" sz="1600" b="1" i="0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 </a:t>
                      </a:r>
                      <a:r>
                        <a:rPr lang="ru-RU" sz="16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а также из сравнительной степени наречия и вспомогательных слов </a:t>
                      </a:r>
                      <a:r>
                        <a:rPr lang="ru-RU" sz="1600" b="1" i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«всего», «всех»</a:t>
                      </a:r>
                      <a:r>
                        <a:rPr lang="ru-RU" sz="1600" b="1" i="0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. </a:t>
                      </a:r>
                      <a:endParaRPr lang="ru-RU" sz="1600" b="1" u="none" dirty="0" smtClean="0">
                        <a:solidFill>
                          <a:srgbClr val="FFFF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454272" y="1765301"/>
            <a:ext cx="928694" cy="285752"/>
          </a:xfrm>
          <a:prstGeom prst="downArrow">
            <a:avLst>
              <a:gd name="adj1" fmla="val 50000"/>
              <a:gd name="adj2" fmla="val 51422"/>
            </a:avLst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r>
              <a:rPr lang="ru-RU" sz="2400" dirty="0" smtClean="0">
                <a:solidFill>
                  <a:schemeClr val="lt1"/>
                </a:solidFill>
                <a:latin typeface="Arial" pitchFamily="34" charset="0"/>
                <a:cs typeface="Arial" pitchFamily="34" charset="0"/>
              </a:rPr>
              <a:t>  Превосходная степень наречий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97016" y="2193929"/>
            <a:ext cx="4357718" cy="738664"/>
          </a:xfrm>
        </p:spPr>
        <p:txBody>
          <a:bodyPr/>
          <a:lstStyle/>
          <a:p>
            <a:pPr fontAlgn="base"/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покорн</a:t>
            </a:r>
            <a:r>
              <a:rPr lang="ru-RU" sz="1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ейш</a:t>
            </a:r>
            <a:r>
              <a:rPr lang="ru-RU" sz="16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е</a:t>
            </a:r>
            <a:r>
              <a:rPr lang="ru-RU" sz="1600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благодарю;</a:t>
            </a:r>
            <a:endParaRPr lang="ru-RU" sz="1600" i="0" dirty="0" smtClean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ниж</a:t>
            </a:r>
            <a:r>
              <a:rPr lang="ru-RU" sz="1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айш</a:t>
            </a:r>
            <a:r>
              <a:rPr lang="ru-RU" sz="16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е 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просим.</a:t>
            </a:r>
            <a:endParaRPr lang="ru-RU" sz="1600" i="0" dirty="0" smtClean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1600" i="0" dirty="0">
              <a:solidFill>
                <a:srgbClr val="0000CC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68256" y="622293"/>
          <a:ext cx="5429288" cy="82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292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00066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может быть образована с помощью суффиксов </a:t>
                      </a:r>
                      <a:r>
                        <a:rPr lang="ru-RU" sz="1600" b="1" i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</a:t>
                      </a:r>
                      <a:r>
                        <a:rPr lang="ru-RU" sz="1600" b="1" i="1" dirty="0" err="1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ейш-е</a:t>
                      </a:r>
                      <a:r>
                        <a:rPr lang="ru-RU" sz="1600" b="1" i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-, -</a:t>
                      </a:r>
                      <a:r>
                        <a:rPr lang="ru-RU" sz="1600" b="1" i="1" dirty="0" err="1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айш-е</a:t>
                      </a:r>
                      <a:r>
                        <a:rPr lang="ru-RU" sz="1600" b="1" i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-.</a:t>
                      </a:r>
                      <a:r>
                        <a:rPr lang="ru-RU" sz="1600" b="0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6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Эти слова редко употребляются в современном русском языке.</a:t>
                      </a:r>
                      <a:endParaRPr lang="ru-RU" sz="1600" b="1" u="none" dirty="0" smtClean="0">
                        <a:solidFill>
                          <a:srgbClr val="FFFF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454272" y="1408111"/>
            <a:ext cx="785818" cy="428628"/>
          </a:xfrm>
          <a:prstGeom prst="downArrow">
            <a:avLst>
              <a:gd name="adj1" fmla="val 50000"/>
              <a:gd name="adj2" fmla="val 51422"/>
            </a:avLst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23165"/>
          </a:xfrm>
        </p:spPr>
        <p:txBody>
          <a:bodyPr/>
          <a:lstStyle/>
          <a:p>
            <a:r>
              <a:rPr lang="ru-RU" dirty="0" smtClean="0"/>
              <a:t>               </a:t>
            </a:r>
            <a:r>
              <a:rPr lang="ru-RU" sz="2000" dirty="0" smtClean="0"/>
              <a:t>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54074" y="2193929"/>
            <a:ext cx="4714908" cy="954107"/>
          </a:xfrm>
        </p:spPr>
        <p:txBody>
          <a:bodyPr/>
          <a:lstStyle/>
          <a:p>
            <a:pPr fontAlgn="base"/>
            <a:r>
              <a:rPr lang="ru-RU" sz="1600" i="0" dirty="0" smtClean="0">
                <a:solidFill>
                  <a:schemeClr val="accent2">
                    <a:lumMod val="50000"/>
                  </a:schemeClr>
                </a:solidFill>
              </a:rPr>
              <a:t>Спортсмен под номером двенадцать </a:t>
            </a:r>
          </a:p>
          <a:p>
            <a:pPr fontAlgn="base"/>
            <a:r>
              <a:rPr lang="ru-RU" sz="1600" i="0" dirty="0" smtClean="0">
                <a:solidFill>
                  <a:schemeClr val="accent2">
                    <a:lumMod val="50000"/>
                  </a:schemeClr>
                </a:solidFill>
              </a:rPr>
              <a:t>пришел к финишу </a:t>
            </a:r>
            <a:r>
              <a:rPr lang="ru-RU" sz="1600" i="0" dirty="0" smtClean="0">
                <a:solidFill>
                  <a:srgbClr val="008000"/>
                </a:solidFill>
              </a:rPr>
              <a:t>быстрее всех.</a:t>
            </a:r>
          </a:p>
          <a:p>
            <a:pPr fontAlgn="base"/>
            <a:r>
              <a:rPr lang="ru-RU" sz="1600" i="0" dirty="0" smtClean="0">
                <a:solidFill>
                  <a:srgbClr val="008000"/>
                </a:solidFill>
              </a:rPr>
              <a:t>Лучше всего </a:t>
            </a:r>
            <a:r>
              <a:rPr lang="ru-RU" sz="1600" i="0" dirty="0" smtClean="0">
                <a:solidFill>
                  <a:schemeClr val="accent2">
                    <a:lumMod val="50000"/>
                  </a:schemeClr>
                </a:solidFill>
              </a:rPr>
              <a:t>это сделаем завтра.</a:t>
            </a:r>
          </a:p>
          <a:p>
            <a:pPr fontAlgn="base"/>
            <a:endParaRPr lang="ru-RU" sz="1400" i="0" dirty="0">
              <a:solidFill>
                <a:srgbClr val="0000CC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11132" y="622293"/>
          <a:ext cx="5143536" cy="106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35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14379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Слово </a:t>
                      </a:r>
                      <a:r>
                        <a:rPr lang="ru-RU" sz="1600" b="1" i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«всех»</a:t>
                      </a:r>
                      <a:r>
                        <a:rPr lang="ru-RU" sz="1600" b="1" i="0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</a:t>
                      </a:r>
                      <a:r>
                        <a:rPr lang="ru-RU" sz="16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участвует в образовании превосходной степени, если речь идёт об одушевлённом производителе действия, а слово </a:t>
                      </a:r>
                      <a:r>
                        <a:rPr lang="ru-RU" sz="1600" b="1" i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«всего»</a:t>
                      </a:r>
                      <a:r>
                        <a:rPr lang="ru-RU" sz="1600" b="1" i="0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-</a:t>
                      </a:r>
                      <a:r>
                        <a:rPr lang="ru-RU" sz="16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при неодушевлённом предмете.</a:t>
                      </a:r>
                      <a:endParaRPr lang="ru-RU" sz="1600" b="1" u="none" dirty="0" smtClean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454272" y="1622425"/>
            <a:ext cx="785818" cy="428628"/>
          </a:xfrm>
          <a:prstGeom prst="downArrow">
            <a:avLst>
              <a:gd name="adj1" fmla="val 50000"/>
              <a:gd name="adj2" fmla="val 51422"/>
            </a:avLst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23165"/>
          </a:xfrm>
        </p:spPr>
        <p:txBody>
          <a:bodyPr/>
          <a:lstStyle/>
          <a:p>
            <a:r>
              <a:rPr lang="ru-RU" dirty="0" smtClean="0"/>
              <a:t>               </a:t>
            </a:r>
            <a:r>
              <a:rPr lang="ru-RU" sz="2000" dirty="0" smtClean="0"/>
              <a:t>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2193929"/>
            <a:ext cx="5500726" cy="1077218"/>
          </a:xfrm>
        </p:spPr>
        <p:txBody>
          <a:bodyPr/>
          <a:lstStyle/>
          <a:p>
            <a:pPr fontAlgn="base"/>
            <a:r>
              <a:rPr lang="ru-RU" sz="1400" dirty="0" smtClean="0">
                <a:solidFill>
                  <a:srgbClr val="008000"/>
                </a:solidFill>
              </a:rPr>
              <a:t>Почуяв лакомый кусочек, собака </a:t>
            </a:r>
            <a:r>
              <a:rPr lang="ru-RU" sz="1400" dirty="0" smtClean="0">
                <a:solidFill>
                  <a:srgbClr val="FF0000"/>
                </a:solidFill>
              </a:rPr>
              <a:t>подошла</a:t>
            </a:r>
            <a:r>
              <a:rPr lang="ru-RU" sz="1400" dirty="0" smtClean="0">
                <a:solidFill>
                  <a:srgbClr val="008000"/>
                </a:solidFill>
              </a:rPr>
              <a:t> ко мне (как?) </a:t>
            </a:r>
            <a:r>
              <a:rPr lang="ru-RU" sz="1400" dirty="0" smtClean="0">
                <a:solidFill>
                  <a:srgbClr val="FF0000"/>
                </a:solidFill>
              </a:rPr>
              <a:t>ближе.</a:t>
            </a:r>
            <a:r>
              <a:rPr lang="ru-RU" sz="1400" dirty="0" smtClean="0">
                <a:solidFill>
                  <a:srgbClr val="008000"/>
                </a:solidFill>
              </a:rPr>
              <a:t> Наш </a:t>
            </a:r>
            <a:r>
              <a:rPr lang="ru-RU" sz="1400" dirty="0" smtClean="0">
                <a:solidFill>
                  <a:srgbClr val="FF0000"/>
                </a:solidFill>
              </a:rPr>
              <a:t>колодец </a:t>
            </a:r>
            <a:r>
              <a:rPr lang="ru-RU" sz="1400" dirty="0" smtClean="0">
                <a:solidFill>
                  <a:srgbClr val="008000"/>
                </a:solidFill>
              </a:rPr>
              <a:t> (каков?) </a:t>
            </a:r>
            <a:r>
              <a:rPr lang="ru-RU" sz="1400" dirty="0" smtClean="0">
                <a:solidFill>
                  <a:srgbClr val="FF0000"/>
                </a:solidFill>
              </a:rPr>
              <a:t>ближе</a:t>
            </a:r>
            <a:r>
              <a:rPr lang="ru-RU" sz="1400" dirty="0" smtClean="0">
                <a:solidFill>
                  <a:srgbClr val="008000"/>
                </a:solidFill>
              </a:rPr>
              <a:t> к дому, чем у соседей.</a:t>
            </a:r>
          </a:p>
          <a:p>
            <a:pPr fontAlgn="base"/>
            <a:r>
              <a:rPr lang="ru-RU" sz="1400" dirty="0" smtClean="0">
                <a:solidFill>
                  <a:srgbClr val="FF0000"/>
                </a:solidFill>
              </a:rPr>
              <a:t>Запах</a:t>
            </a:r>
            <a:r>
              <a:rPr lang="ru-RU" sz="1400" dirty="0" smtClean="0">
                <a:solidFill>
                  <a:srgbClr val="008000"/>
                </a:solidFill>
              </a:rPr>
              <a:t> черёмухи (каков?) </a:t>
            </a:r>
            <a:r>
              <a:rPr lang="ru-RU" sz="1400" dirty="0" smtClean="0">
                <a:solidFill>
                  <a:srgbClr val="FF0000"/>
                </a:solidFill>
              </a:rPr>
              <a:t>сильнее</a:t>
            </a:r>
            <a:r>
              <a:rPr lang="ru-RU" sz="1400" dirty="0" smtClean="0">
                <a:solidFill>
                  <a:srgbClr val="008000"/>
                </a:solidFill>
              </a:rPr>
              <a:t> всех весенних цветов.</a:t>
            </a:r>
          </a:p>
          <a:p>
            <a:pPr fontAlgn="base"/>
            <a:r>
              <a:rPr lang="ru-RU" sz="1400" dirty="0" smtClean="0">
                <a:solidFill>
                  <a:srgbClr val="008000"/>
                </a:solidFill>
              </a:rPr>
              <a:t>Кузнец </a:t>
            </a:r>
            <a:r>
              <a:rPr lang="ru-RU" sz="1400" dirty="0" smtClean="0">
                <a:solidFill>
                  <a:srgbClr val="FF0000"/>
                </a:solidFill>
              </a:rPr>
              <a:t>ударил </a:t>
            </a:r>
            <a:r>
              <a:rPr lang="ru-RU" sz="1400" dirty="0" smtClean="0">
                <a:solidFill>
                  <a:srgbClr val="008000"/>
                </a:solidFill>
              </a:rPr>
              <a:t>молотом по наковальне (как?) </a:t>
            </a:r>
            <a:r>
              <a:rPr lang="ru-RU" sz="1400" dirty="0" smtClean="0">
                <a:solidFill>
                  <a:srgbClr val="FF0000"/>
                </a:solidFill>
              </a:rPr>
              <a:t>сильнее </a:t>
            </a:r>
            <a:r>
              <a:rPr lang="ru-RU" sz="1400" dirty="0" smtClean="0">
                <a:solidFill>
                  <a:srgbClr val="008000"/>
                </a:solidFill>
              </a:rPr>
              <a:t>всех.</a:t>
            </a:r>
          </a:p>
          <a:p>
            <a:pPr fontAlgn="base"/>
            <a:endParaRPr lang="ru-RU" sz="1400" i="0" dirty="0">
              <a:solidFill>
                <a:srgbClr val="0000CC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68256" y="622293"/>
          <a:ext cx="5429288" cy="131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292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14379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Наречия в форме степеней сравнения поясняют глагол. В предложении они являются</a:t>
                      </a:r>
                      <a:r>
                        <a:rPr lang="ru-RU" sz="1600" b="1" i="0" baseline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6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обстоятельством. Отличаем их от омонимичных форм качественных прилагательных, которые выступают в роли сказуемого.</a:t>
                      </a:r>
                      <a:endParaRPr lang="ru-RU" sz="1600" b="1" u="none" dirty="0" smtClean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8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454272" y="1908177"/>
            <a:ext cx="785818" cy="214314"/>
          </a:xfrm>
          <a:prstGeom prst="downArrow">
            <a:avLst>
              <a:gd name="adj1" fmla="val 50000"/>
              <a:gd name="adj2" fmla="val 51422"/>
            </a:avLst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Лингвистическая задача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5446" y="622293"/>
            <a:ext cx="2714644" cy="1846659"/>
          </a:xfrm>
        </p:spPr>
        <p:txBody>
          <a:bodyPr/>
          <a:lstStyle/>
          <a:p>
            <a:endParaRPr lang="ru-RU" sz="2000" i="0" dirty="0" smtClean="0">
              <a:solidFill>
                <a:srgbClr val="C00000"/>
              </a:solidFill>
            </a:endParaRPr>
          </a:p>
          <a:p>
            <a:r>
              <a:rPr lang="ru-RU" sz="2000" i="0" dirty="0" smtClean="0">
                <a:solidFill>
                  <a:srgbClr val="0000CC"/>
                </a:solidFill>
              </a:rPr>
              <a:t>Замените наречия </a:t>
            </a:r>
          </a:p>
          <a:p>
            <a:r>
              <a:rPr lang="ru-RU" sz="2000" i="0" dirty="0" smtClean="0">
                <a:solidFill>
                  <a:srgbClr val="0000CC"/>
                </a:solidFill>
              </a:rPr>
              <a:t>в пословицах наречиями в сравнительной степени.</a:t>
            </a:r>
          </a:p>
        </p:txBody>
      </p:sp>
      <p:pic>
        <p:nvPicPr>
          <p:cNvPr id="8" name="Picture 5" descr="https://refdb.ru/images/1797/3592403/m1f70e252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29319" y="4143380"/>
            <a:ext cx="1895469" cy="1590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/>
          </a:blip>
          <a:srcRect r="3309"/>
          <a:stretch/>
        </p:blipFill>
        <p:spPr bwMode="auto">
          <a:xfrm>
            <a:off x="3382966" y="765169"/>
            <a:ext cx="1739892" cy="2000264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Лингвистическая задача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622293"/>
            <a:ext cx="5357850" cy="1538883"/>
          </a:xfrm>
        </p:spPr>
        <p:txBody>
          <a:bodyPr/>
          <a:lstStyle/>
          <a:p>
            <a:r>
              <a:rPr lang="ru-RU" sz="2000" i="0" dirty="0" smtClean="0">
                <a:solidFill>
                  <a:srgbClr val="0000CC"/>
                </a:solidFill>
              </a:rPr>
              <a:t>(Высоко) головы не прыгнешь.</a:t>
            </a:r>
          </a:p>
          <a:p>
            <a:r>
              <a:rPr lang="ru-RU" sz="2000" i="0" dirty="0" smtClean="0">
                <a:solidFill>
                  <a:srgbClr val="0000CC"/>
                </a:solidFill>
              </a:rPr>
              <a:t>(Далеко) положишь – (близко) возьмёшь.</a:t>
            </a:r>
          </a:p>
          <a:p>
            <a:r>
              <a:rPr lang="ru-RU" sz="2000" i="0" dirty="0" smtClean="0">
                <a:solidFill>
                  <a:srgbClr val="0000CC"/>
                </a:solidFill>
              </a:rPr>
              <a:t>И лес шумит (дружно), когда деревьев много.</a:t>
            </a:r>
          </a:p>
          <a:p>
            <a:r>
              <a:rPr lang="ru-RU" sz="2000" i="0" dirty="0" smtClean="0">
                <a:solidFill>
                  <a:srgbClr val="0000CC"/>
                </a:solidFill>
              </a:rPr>
              <a:t> </a:t>
            </a:r>
          </a:p>
        </p:txBody>
      </p:sp>
      <p:pic>
        <p:nvPicPr>
          <p:cNvPr id="8" name="Picture 5" descr="https://refdb.ru/images/1797/3592403/m1f70e252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29319" y="4143380"/>
            <a:ext cx="1895469" cy="1590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1264" y="1693863"/>
            <a:ext cx="1785950" cy="135732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9" name="Picture 3" descr="C:\Users\Бакибаева\Desktop\kisspng-question-mark-exclamation-mark-clip-art-question-5acdccc0668b24.4308677315234367364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10000" b="90000" l="10000" r="90000">
                        <a14:foregroundMark x1="46778" y1="75000" x2="54000" y2="81083"/>
                        <a14:foregroundMark x1="79444" y1="21667" x2="79444" y2="2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49079">
            <a:off x="3451711" y="1619430"/>
            <a:ext cx="1422961" cy="1428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2425"/>
            <a:ext cx="5668982" cy="369332"/>
          </a:xfrm>
        </p:spPr>
        <p:txBody>
          <a:bodyPr/>
          <a:lstStyle/>
          <a:p>
            <a:r>
              <a:rPr lang="ru-RU" dirty="0" smtClean="0"/>
              <a:t>   </a:t>
            </a:r>
            <a:r>
              <a:rPr lang="en-US" dirty="0" smtClean="0"/>
              <a:t>     </a:t>
            </a:r>
            <a:r>
              <a:rPr lang="ru-RU" dirty="0" smtClean="0"/>
              <a:t>          </a:t>
            </a:r>
            <a:r>
              <a:rPr lang="en-US" dirty="0" smtClean="0"/>
              <a:t>       </a:t>
            </a:r>
            <a:r>
              <a:rPr lang="ru-RU" sz="2400" dirty="0" smtClean="0"/>
              <a:t>Наречие (</a:t>
            </a:r>
            <a:r>
              <a:rPr lang="en-US" sz="2400" dirty="0" smtClean="0"/>
              <a:t>ravish</a:t>
            </a:r>
            <a:r>
              <a:rPr lang="ru-RU" sz="2400" dirty="0" smtClean="0"/>
              <a:t>)</a:t>
            </a:r>
            <a:endParaRPr lang="ru-RU" dirty="0"/>
          </a:p>
        </p:txBody>
      </p:sp>
      <p:sp>
        <p:nvSpPr>
          <p:cNvPr id="5" name="object 5"/>
          <p:cNvSpPr/>
          <p:nvPr/>
        </p:nvSpPr>
        <p:spPr>
          <a:xfrm>
            <a:off x="1311264" y="622293"/>
            <a:ext cx="3571900" cy="418401"/>
          </a:xfrm>
          <a:custGeom>
            <a:avLst/>
            <a:gdLst/>
            <a:ahLst/>
            <a:cxnLst/>
            <a:rect l="l" t="t" r="r" b="b"/>
            <a:pathLst>
              <a:path w="2613660" h="274319">
                <a:moveTo>
                  <a:pt x="2476501" y="0"/>
                </a:moveTo>
                <a:lnTo>
                  <a:pt x="137159" y="0"/>
                </a:lnTo>
                <a:lnTo>
                  <a:pt x="93927" y="7022"/>
                </a:lnTo>
                <a:lnTo>
                  <a:pt x="56290" y="26554"/>
                </a:lnTo>
                <a:lnTo>
                  <a:pt x="26554" y="56290"/>
                </a:lnTo>
                <a:lnTo>
                  <a:pt x="7022" y="93927"/>
                </a:lnTo>
                <a:lnTo>
                  <a:pt x="0" y="137159"/>
                </a:lnTo>
                <a:lnTo>
                  <a:pt x="7022" y="180392"/>
                </a:lnTo>
                <a:lnTo>
                  <a:pt x="26554" y="218029"/>
                </a:lnTo>
                <a:lnTo>
                  <a:pt x="56290" y="247765"/>
                </a:lnTo>
                <a:lnTo>
                  <a:pt x="93927" y="267297"/>
                </a:lnTo>
                <a:lnTo>
                  <a:pt x="137159" y="274319"/>
                </a:lnTo>
                <a:lnTo>
                  <a:pt x="2476501" y="274319"/>
                </a:lnTo>
                <a:lnTo>
                  <a:pt x="2519734" y="267297"/>
                </a:lnTo>
                <a:lnTo>
                  <a:pt x="2557370" y="247765"/>
                </a:lnTo>
                <a:lnTo>
                  <a:pt x="2587107" y="218029"/>
                </a:lnTo>
                <a:lnTo>
                  <a:pt x="2606638" y="180392"/>
                </a:lnTo>
                <a:lnTo>
                  <a:pt x="2613661" y="137159"/>
                </a:lnTo>
                <a:lnTo>
                  <a:pt x="2606638" y="93927"/>
                </a:lnTo>
                <a:lnTo>
                  <a:pt x="2587107" y="56290"/>
                </a:lnTo>
                <a:lnTo>
                  <a:pt x="2557370" y="26554"/>
                </a:lnTo>
                <a:lnTo>
                  <a:pt x="2519734" y="7022"/>
                </a:lnTo>
                <a:lnTo>
                  <a:pt x="2476501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r>
              <a:rPr lang="ru-RU" b="1" spc="-10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b="1" spc="-10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самостоятельная часть речи </a:t>
            </a:r>
            <a:endParaRPr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8"/>
          <p:cNvSpPr/>
          <p:nvPr/>
        </p:nvSpPr>
        <p:spPr>
          <a:xfrm>
            <a:off x="1239826" y="1265235"/>
            <a:ext cx="3786214" cy="500066"/>
          </a:xfrm>
          <a:custGeom>
            <a:avLst/>
            <a:gdLst/>
            <a:ahLst/>
            <a:cxnLst/>
            <a:rect l="l" t="t" r="r" b="b"/>
            <a:pathLst>
              <a:path w="4396740" h="510539">
                <a:moveTo>
                  <a:pt x="4141472" y="0"/>
                </a:moveTo>
                <a:lnTo>
                  <a:pt x="255268" y="0"/>
                </a:lnTo>
                <a:lnTo>
                  <a:pt x="209536" y="4131"/>
                </a:lnTo>
                <a:lnTo>
                  <a:pt x="166431" y="16037"/>
                </a:lnTo>
                <a:lnTo>
                  <a:pt x="126688" y="34980"/>
                </a:lnTo>
                <a:lnTo>
                  <a:pt x="91041" y="60227"/>
                </a:lnTo>
                <a:lnTo>
                  <a:pt x="60227" y="91041"/>
                </a:lnTo>
                <a:lnTo>
                  <a:pt x="34980" y="126688"/>
                </a:lnTo>
                <a:lnTo>
                  <a:pt x="16037" y="166431"/>
                </a:lnTo>
                <a:lnTo>
                  <a:pt x="4131" y="209536"/>
                </a:lnTo>
                <a:lnTo>
                  <a:pt x="0" y="255268"/>
                </a:lnTo>
                <a:lnTo>
                  <a:pt x="4131" y="301004"/>
                </a:lnTo>
                <a:lnTo>
                  <a:pt x="16037" y="344109"/>
                </a:lnTo>
                <a:lnTo>
                  <a:pt x="34980" y="383853"/>
                </a:lnTo>
                <a:lnTo>
                  <a:pt x="60227" y="419499"/>
                </a:lnTo>
                <a:lnTo>
                  <a:pt x="91041" y="450313"/>
                </a:lnTo>
                <a:lnTo>
                  <a:pt x="126688" y="475560"/>
                </a:lnTo>
                <a:lnTo>
                  <a:pt x="166431" y="494504"/>
                </a:lnTo>
                <a:lnTo>
                  <a:pt x="209536" y="506409"/>
                </a:lnTo>
                <a:lnTo>
                  <a:pt x="255268" y="510541"/>
                </a:lnTo>
                <a:lnTo>
                  <a:pt x="4141472" y="510541"/>
                </a:lnTo>
                <a:lnTo>
                  <a:pt x="4187204" y="506409"/>
                </a:lnTo>
                <a:lnTo>
                  <a:pt x="4230309" y="494504"/>
                </a:lnTo>
                <a:lnTo>
                  <a:pt x="4270053" y="475560"/>
                </a:lnTo>
                <a:lnTo>
                  <a:pt x="4305699" y="450313"/>
                </a:lnTo>
                <a:lnTo>
                  <a:pt x="4336513" y="419499"/>
                </a:lnTo>
                <a:lnTo>
                  <a:pt x="4361760" y="383853"/>
                </a:lnTo>
                <a:lnTo>
                  <a:pt x="4380704" y="344109"/>
                </a:lnTo>
                <a:lnTo>
                  <a:pt x="4392609" y="301004"/>
                </a:lnTo>
                <a:lnTo>
                  <a:pt x="4396741" y="255272"/>
                </a:lnTo>
                <a:lnTo>
                  <a:pt x="4392609" y="209536"/>
                </a:lnTo>
                <a:lnTo>
                  <a:pt x="4380704" y="166431"/>
                </a:lnTo>
                <a:lnTo>
                  <a:pt x="4361760" y="126688"/>
                </a:lnTo>
                <a:lnTo>
                  <a:pt x="4336513" y="91041"/>
                </a:lnTo>
                <a:lnTo>
                  <a:pt x="4305699" y="60227"/>
                </a:lnTo>
                <a:lnTo>
                  <a:pt x="4270053" y="34980"/>
                </a:lnTo>
                <a:lnTo>
                  <a:pt x="4230309" y="16037"/>
                </a:lnTo>
                <a:lnTo>
                  <a:pt x="4187204" y="4131"/>
                </a:lnTo>
                <a:lnTo>
                  <a:pt x="4141472" y="0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r>
              <a:rPr lang="ru-RU" dirty="0" smtClean="0"/>
              <a:t>         </a:t>
            </a:r>
            <a:r>
              <a:rPr lang="ru-RU" sz="1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обозначает признак действия </a:t>
            </a:r>
          </a:p>
          <a:p>
            <a:r>
              <a:rPr lang="ru-RU" sz="1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               и признак признака   </a:t>
            </a:r>
            <a:endParaRPr sz="1600" b="1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9"/>
          <p:cNvSpPr/>
          <p:nvPr/>
        </p:nvSpPr>
        <p:spPr>
          <a:xfrm>
            <a:off x="239694" y="1979615"/>
            <a:ext cx="5357850" cy="500066"/>
          </a:xfrm>
          <a:custGeom>
            <a:avLst/>
            <a:gdLst/>
            <a:ahLst/>
            <a:cxnLst/>
            <a:rect l="l" t="t" r="r" b="b"/>
            <a:pathLst>
              <a:path w="3505200" h="495300">
                <a:moveTo>
                  <a:pt x="3257553" y="0"/>
                </a:moveTo>
                <a:lnTo>
                  <a:pt x="247651" y="0"/>
                </a:lnTo>
                <a:lnTo>
                  <a:pt x="197902" y="5054"/>
                </a:lnTo>
                <a:lnTo>
                  <a:pt x="151492" y="19541"/>
                </a:lnTo>
                <a:lnTo>
                  <a:pt x="109434" y="42443"/>
                </a:lnTo>
                <a:lnTo>
                  <a:pt x="72746" y="72747"/>
                </a:lnTo>
                <a:lnTo>
                  <a:pt x="42443" y="109435"/>
                </a:lnTo>
                <a:lnTo>
                  <a:pt x="19540" y="151492"/>
                </a:lnTo>
                <a:lnTo>
                  <a:pt x="5054" y="197903"/>
                </a:lnTo>
                <a:lnTo>
                  <a:pt x="0" y="247651"/>
                </a:lnTo>
                <a:lnTo>
                  <a:pt x="5054" y="297399"/>
                </a:lnTo>
                <a:lnTo>
                  <a:pt x="19540" y="343810"/>
                </a:lnTo>
                <a:lnTo>
                  <a:pt x="42443" y="385867"/>
                </a:lnTo>
                <a:lnTo>
                  <a:pt x="72746" y="422555"/>
                </a:lnTo>
                <a:lnTo>
                  <a:pt x="109434" y="452858"/>
                </a:lnTo>
                <a:lnTo>
                  <a:pt x="151492" y="475761"/>
                </a:lnTo>
                <a:lnTo>
                  <a:pt x="197902" y="490248"/>
                </a:lnTo>
                <a:lnTo>
                  <a:pt x="247651" y="495302"/>
                </a:lnTo>
                <a:lnTo>
                  <a:pt x="3257553" y="495302"/>
                </a:lnTo>
                <a:lnTo>
                  <a:pt x="3307301" y="490248"/>
                </a:lnTo>
                <a:lnTo>
                  <a:pt x="3353712" y="475761"/>
                </a:lnTo>
                <a:lnTo>
                  <a:pt x="3395769" y="452858"/>
                </a:lnTo>
                <a:lnTo>
                  <a:pt x="3432457" y="422555"/>
                </a:lnTo>
                <a:lnTo>
                  <a:pt x="3462761" y="385867"/>
                </a:lnTo>
                <a:lnTo>
                  <a:pt x="3485663" y="343810"/>
                </a:lnTo>
                <a:lnTo>
                  <a:pt x="3500150" y="297399"/>
                </a:lnTo>
                <a:lnTo>
                  <a:pt x="3505205" y="247651"/>
                </a:lnTo>
                <a:lnTo>
                  <a:pt x="3500150" y="197903"/>
                </a:lnTo>
                <a:lnTo>
                  <a:pt x="3485663" y="151492"/>
                </a:lnTo>
                <a:lnTo>
                  <a:pt x="3462761" y="109435"/>
                </a:lnTo>
                <a:lnTo>
                  <a:pt x="3432457" y="72747"/>
                </a:lnTo>
                <a:lnTo>
                  <a:pt x="3395769" y="42443"/>
                </a:lnTo>
                <a:lnTo>
                  <a:pt x="3353712" y="19541"/>
                </a:lnTo>
                <a:lnTo>
                  <a:pt x="3307301" y="5054"/>
                </a:lnTo>
                <a:lnTo>
                  <a:pt x="3257553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bject 11"/>
          <p:cNvSpPr/>
          <p:nvPr/>
        </p:nvSpPr>
        <p:spPr>
          <a:xfrm>
            <a:off x="1168388" y="2693995"/>
            <a:ext cx="3714776" cy="428629"/>
          </a:xfrm>
          <a:custGeom>
            <a:avLst/>
            <a:gdLst/>
            <a:ahLst/>
            <a:cxnLst/>
            <a:rect l="l" t="t" r="r" b="b"/>
            <a:pathLst>
              <a:path w="1245870" h="269239">
                <a:moveTo>
                  <a:pt x="1110960" y="0"/>
                </a:moveTo>
                <a:lnTo>
                  <a:pt x="134599" y="0"/>
                </a:lnTo>
                <a:lnTo>
                  <a:pt x="92173" y="6891"/>
                </a:lnTo>
                <a:lnTo>
                  <a:pt x="55239" y="26058"/>
                </a:lnTo>
                <a:lnTo>
                  <a:pt x="26058" y="55240"/>
                </a:lnTo>
                <a:lnTo>
                  <a:pt x="6891" y="92174"/>
                </a:lnTo>
                <a:lnTo>
                  <a:pt x="0" y="134600"/>
                </a:lnTo>
                <a:lnTo>
                  <a:pt x="6891" y="177034"/>
                </a:lnTo>
                <a:lnTo>
                  <a:pt x="26058" y="213968"/>
                </a:lnTo>
                <a:lnTo>
                  <a:pt x="55239" y="243149"/>
                </a:lnTo>
                <a:lnTo>
                  <a:pt x="92173" y="262316"/>
                </a:lnTo>
                <a:lnTo>
                  <a:pt x="134599" y="269208"/>
                </a:lnTo>
                <a:lnTo>
                  <a:pt x="1110960" y="269208"/>
                </a:lnTo>
                <a:lnTo>
                  <a:pt x="1153386" y="262316"/>
                </a:lnTo>
                <a:lnTo>
                  <a:pt x="1190320" y="243149"/>
                </a:lnTo>
                <a:lnTo>
                  <a:pt x="1219501" y="213968"/>
                </a:lnTo>
                <a:lnTo>
                  <a:pt x="1238668" y="177034"/>
                </a:lnTo>
                <a:lnTo>
                  <a:pt x="1245560" y="134608"/>
                </a:lnTo>
                <a:lnTo>
                  <a:pt x="1238668" y="92174"/>
                </a:lnTo>
                <a:lnTo>
                  <a:pt x="1219501" y="55240"/>
                </a:lnTo>
                <a:lnTo>
                  <a:pt x="1190320" y="26058"/>
                </a:lnTo>
                <a:lnTo>
                  <a:pt x="1153386" y="6891"/>
                </a:lnTo>
                <a:lnTo>
                  <a:pt x="1110960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sz="1400" b="1" spc="-5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легко, направо, накануне, внизу, </a:t>
            </a:r>
          </a:p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sz="1400" b="1" spc="-5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сгоряча, впрок, слегка.</a:t>
            </a:r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fontAlgn="base"/>
            <a:r>
              <a:rPr lang="ru-RU" sz="14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                  </a:t>
            </a:r>
            <a:endParaRPr sz="1400" b="1" i="1" dirty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811462" y="2479681"/>
            <a:ext cx="428628" cy="2143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5"/>
          <p:cNvSpPr/>
          <p:nvPr/>
        </p:nvSpPr>
        <p:spPr>
          <a:xfrm>
            <a:off x="2882900" y="1050921"/>
            <a:ext cx="357190" cy="2143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13" name="object 15"/>
          <p:cNvSpPr/>
          <p:nvPr/>
        </p:nvSpPr>
        <p:spPr>
          <a:xfrm>
            <a:off x="2882900" y="1765302"/>
            <a:ext cx="357190" cy="2143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8256" y="1979615"/>
            <a:ext cx="5429288" cy="464220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sz="1400" b="1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отвечает на вопросы: </a:t>
            </a:r>
          </a:p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sz="14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как? куда? когда? где? почему? зачем? в какой степени? </a:t>
            </a:r>
            <a:endParaRPr lang="ru-RU" sz="1400" b="1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Лингвистическая задача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622293"/>
            <a:ext cx="5357850" cy="1538883"/>
          </a:xfrm>
        </p:spPr>
        <p:txBody>
          <a:bodyPr/>
          <a:lstStyle/>
          <a:p>
            <a:r>
              <a:rPr lang="ru-RU" sz="2000" i="0" dirty="0" smtClean="0">
                <a:solidFill>
                  <a:srgbClr val="FF0000"/>
                </a:solidFill>
              </a:rPr>
              <a:t>Выше</a:t>
            </a:r>
            <a:r>
              <a:rPr lang="ru-RU" sz="2000" i="0" dirty="0" smtClean="0">
                <a:solidFill>
                  <a:srgbClr val="0000CC"/>
                </a:solidFill>
              </a:rPr>
              <a:t> </a:t>
            </a:r>
            <a:r>
              <a:rPr lang="ru-RU" sz="2000" i="0" dirty="0" smtClean="0">
                <a:solidFill>
                  <a:srgbClr val="008000"/>
                </a:solidFill>
              </a:rPr>
              <a:t>головы не прыгнешь.</a:t>
            </a:r>
          </a:p>
          <a:p>
            <a:r>
              <a:rPr lang="ru-RU" sz="2000" i="0" dirty="0" smtClean="0">
                <a:solidFill>
                  <a:srgbClr val="FF0000"/>
                </a:solidFill>
              </a:rPr>
              <a:t>Дальше</a:t>
            </a:r>
            <a:r>
              <a:rPr lang="ru-RU" sz="2000" i="0" dirty="0" smtClean="0">
                <a:solidFill>
                  <a:srgbClr val="0000CC"/>
                </a:solidFill>
              </a:rPr>
              <a:t> </a:t>
            </a:r>
            <a:r>
              <a:rPr lang="ru-RU" sz="2000" i="0" dirty="0" smtClean="0">
                <a:solidFill>
                  <a:srgbClr val="008000"/>
                </a:solidFill>
              </a:rPr>
              <a:t>положишь –</a:t>
            </a:r>
            <a:r>
              <a:rPr lang="ru-RU" sz="2000" i="0" dirty="0" smtClean="0">
                <a:solidFill>
                  <a:srgbClr val="0000CC"/>
                </a:solidFill>
              </a:rPr>
              <a:t> </a:t>
            </a:r>
            <a:r>
              <a:rPr lang="ru-RU" sz="2000" i="0" dirty="0" smtClean="0">
                <a:solidFill>
                  <a:srgbClr val="FF0000"/>
                </a:solidFill>
              </a:rPr>
              <a:t>ближе</a:t>
            </a:r>
            <a:r>
              <a:rPr lang="ru-RU" sz="2000" i="0" dirty="0" smtClean="0">
                <a:solidFill>
                  <a:srgbClr val="0000CC"/>
                </a:solidFill>
              </a:rPr>
              <a:t> </a:t>
            </a:r>
            <a:r>
              <a:rPr lang="ru-RU" sz="2000" i="0" dirty="0" smtClean="0">
                <a:solidFill>
                  <a:srgbClr val="008000"/>
                </a:solidFill>
              </a:rPr>
              <a:t>возьмёшь.</a:t>
            </a:r>
          </a:p>
          <a:p>
            <a:r>
              <a:rPr lang="ru-RU" sz="2000" i="0" dirty="0" smtClean="0">
                <a:solidFill>
                  <a:srgbClr val="008000"/>
                </a:solidFill>
              </a:rPr>
              <a:t>И лес шумит </a:t>
            </a:r>
            <a:r>
              <a:rPr lang="ru-RU" sz="2000" i="0" dirty="0" smtClean="0">
                <a:solidFill>
                  <a:srgbClr val="FF0000"/>
                </a:solidFill>
              </a:rPr>
              <a:t>дружней</a:t>
            </a:r>
            <a:r>
              <a:rPr lang="ru-RU" sz="2000" i="0" dirty="0" smtClean="0">
                <a:solidFill>
                  <a:srgbClr val="008000"/>
                </a:solidFill>
              </a:rPr>
              <a:t>, когда деревьев много.</a:t>
            </a:r>
          </a:p>
          <a:p>
            <a:r>
              <a:rPr lang="ru-RU" sz="2000" i="0" dirty="0" smtClean="0">
                <a:solidFill>
                  <a:srgbClr val="0000CC"/>
                </a:solidFill>
              </a:rPr>
              <a:t> </a:t>
            </a:r>
          </a:p>
        </p:txBody>
      </p:sp>
      <p:pic>
        <p:nvPicPr>
          <p:cNvPr id="8" name="Picture 5" descr="https://refdb.ru/images/1797/3592403/m1f70e252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29319" y="4143380"/>
            <a:ext cx="1895469" cy="1590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7" descr="Какие задачи и цели нужно указывать при написании дипломной работы? |  Zachete.ru | Яндекс Дзен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11330" y="1622425"/>
            <a:ext cx="3357586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4" y="102425"/>
            <a:ext cx="5164295" cy="320372"/>
          </a:xfrm>
        </p:spPr>
        <p:txBody>
          <a:bodyPr/>
          <a:lstStyle/>
          <a:p>
            <a:r>
              <a:rPr lang="ru-RU" dirty="0" smtClean="0"/>
              <a:t>                  Цифровой диктант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46796" y="326281"/>
            <a:ext cx="3819004" cy="2400657"/>
          </a:xfrm>
        </p:spPr>
        <p:txBody>
          <a:bodyPr/>
          <a:lstStyle/>
          <a:p>
            <a:pPr marL="342817" indent="-342817" fontAlgn="base"/>
            <a:endParaRPr lang="ru-RU" sz="1200" i="0" dirty="0" smtClean="0">
              <a:solidFill>
                <a:srgbClr val="7030A0"/>
              </a:solidFill>
            </a:endParaRPr>
          </a:p>
          <a:p>
            <a:pPr marL="342817" indent="-342817" fontAlgn="base"/>
            <a:r>
              <a:rPr lang="ru-RU" sz="1200" i="0" dirty="0" smtClean="0">
                <a:solidFill>
                  <a:srgbClr val="7030A0"/>
                </a:solidFill>
              </a:rPr>
              <a:t>                       </a:t>
            </a:r>
          </a:p>
          <a:p>
            <a:pPr marL="342817" indent="-342817" fontAlgn="base"/>
            <a:r>
              <a:rPr lang="ru-RU" sz="1200" i="0" dirty="0" smtClean="0">
                <a:solidFill>
                  <a:srgbClr val="7030A0"/>
                </a:solidFill>
              </a:rPr>
              <a:t>             </a:t>
            </a:r>
          </a:p>
          <a:p>
            <a:pPr marL="342817" indent="-342817" algn="ctr" fontAlgn="base"/>
            <a:r>
              <a:rPr lang="ru-RU" sz="1200" i="0" dirty="0" smtClean="0">
                <a:solidFill>
                  <a:srgbClr val="7030A0"/>
                </a:solidFill>
              </a:rPr>
              <a:t>            </a:t>
            </a:r>
            <a:r>
              <a:rPr lang="ru-RU" i="0" dirty="0" smtClean="0">
                <a:solidFill>
                  <a:srgbClr val="0000FF"/>
                </a:solidFill>
              </a:rPr>
              <a:t>Укажите</a:t>
            </a:r>
            <a:r>
              <a:rPr lang="ru-RU" i="0" dirty="0" smtClean="0">
                <a:solidFill>
                  <a:srgbClr val="7030A0"/>
                </a:solidFill>
              </a:rPr>
              <a:t> </a:t>
            </a:r>
            <a:r>
              <a:rPr lang="ru-RU" i="0" dirty="0" smtClean="0">
                <a:solidFill>
                  <a:srgbClr val="FF0000"/>
                </a:solidFill>
              </a:rPr>
              <a:t>номера</a:t>
            </a:r>
            <a:endParaRPr lang="ru-RU" i="0" dirty="0" smtClean="0">
              <a:solidFill>
                <a:srgbClr val="7030A0"/>
              </a:solidFill>
            </a:endParaRPr>
          </a:p>
          <a:p>
            <a:pPr marL="342817" indent="-342817" algn="ctr" fontAlgn="base"/>
            <a:r>
              <a:rPr lang="ru-RU" i="0" dirty="0" smtClean="0">
                <a:solidFill>
                  <a:srgbClr val="0000CC"/>
                </a:solidFill>
              </a:rPr>
              <a:t>предложен</a:t>
            </a:r>
            <a:r>
              <a:rPr lang="ru-RU" i="0" dirty="0" smtClean="0">
                <a:solidFill>
                  <a:srgbClr val="0000FF"/>
                </a:solidFill>
              </a:rPr>
              <a:t>ий</a:t>
            </a:r>
          </a:p>
          <a:p>
            <a:pPr marL="342817" indent="-342817" algn="ctr" fontAlgn="base"/>
            <a:r>
              <a:rPr lang="ru-RU" i="0" dirty="0" smtClean="0">
                <a:solidFill>
                  <a:srgbClr val="008000"/>
                </a:solidFill>
              </a:rPr>
              <a:t>с наречиями сравнительной степени.  </a:t>
            </a:r>
            <a:endParaRPr lang="ru-RU" dirty="0">
              <a:solidFill>
                <a:srgbClr val="008000"/>
              </a:solidFill>
            </a:endParaRPr>
          </a:p>
        </p:txBody>
      </p:sp>
      <p:pic>
        <p:nvPicPr>
          <p:cNvPr id="11268" name="Picture 4" descr="Живет ли человек собственной жизнью — Бюро дизайна интерьер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6596" y="686321"/>
            <a:ext cx="2133600" cy="19192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4" y="102425"/>
            <a:ext cx="5164295" cy="320372"/>
          </a:xfrm>
        </p:spPr>
        <p:txBody>
          <a:bodyPr/>
          <a:lstStyle/>
          <a:p>
            <a:r>
              <a:rPr lang="ru-RU" dirty="0" smtClean="0"/>
              <a:t>                  Цифровой диктант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39694" y="550856"/>
            <a:ext cx="4572032" cy="3447087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pPr marL="342900" indent="-342900">
              <a:buAutoNum type="arabicParenR"/>
            </a:pPr>
            <a:r>
              <a:rPr lang="ru-RU" sz="14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Утро вечера мудренее.</a:t>
            </a:r>
          </a:p>
          <a:p>
            <a:pPr marL="342900" indent="-342900">
              <a:buFontTx/>
              <a:buAutoNum type="arabicParenR"/>
            </a:pPr>
            <a:r>
              <a:rPr lang="ru-RU" sz="1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Быть сильным хорошо, быть умным – лучше. </a:t>
            </a:r>
          </a:p>
          <a:p>
            <a:pPr marL="342900" indent="-342900">
              <a:buAutoNum type="arabicParenR"/>
            </a:pPr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Правда светлее солнца. </a:t>
            </a:r>
          </a:p>
          <a:p>
            <a:pPr marL="342900" indent="-342900">
              <a:buAutoNum type="arabicParenR"/>
            </a:pP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Правда чище ясного солнца.</a:t>
            </a:r>
          </a:p>
          <a:p>
            <a:pPr marL="342900" indent="-342900">
              <a:buAutoNum type="arabicParenR"/>
            </a:pPr>
            <a:r>
              <a:rPr lang="ru-RU" sz="14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Выше солнышка не </a:t>
            </a:r>
            <a:r>
              <a:rPr lang="ru-RU" sz="1400" b="1" dirty="0" err="1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подымешься</a:t>
            </a:r>
            <a:r>
              <a:rPr lang="ru-RU" sz="14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, ниже земли не опустишься.</a:t>
            </a:r>
          </a:p>
          <a:p>
            <a:pPr marL="342900" indent="-342900">
              <a:buAutoNum type="arabicParenR"/>
            </a:pPr>
            <a:r>
              <a:rPr lang="ru-RU" sz="1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Трава соломы зеленее.</a:t>
            </a:r>
          </a:p>
          <a:p>
            <a:pPr marL="342900" indent="-342900">
              <a:buFontTx/>
              <a:buAutoNum type="arabicParenR"/>
            </a:pPr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Тише едешь, дальше будешь.</a:t>
            </a:r>
          </a:p>
          <a:p>
            <a:pPr marL="342900" indent="-342900">
              <a:buAutoNum type="arabicParenR"/>
            </a:pP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Человек твёрже камня, нежнее цветка.</a:t>
            </a:r>
          </a:p>
          <a:p>
            <a:pPr marL="342900" indent="-342900">
              <a:buAutoNum type="arabicParenR"/>
            </a:pPr>
            <a:r>
              <a:rPr lang="ru-RU" sz="14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Нет в мире краше Родины нашей.</a:t>
            </a:r>
          </a:p>
          <a:p>
            <a:r>
              <a:rPr lang="ru-RU" sz="1400" b="1" dirty="0" smtClean="0">
                <a:solidFill>
                  <a:srgbClr val="7030A0"/>
                </a:solidFill>
              </a:rPr>
              <a:t>10)   </a:t>
            </a:r>
            <a:r>
              <a:rPr lang="ru-RU" sz="1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Меньше знаешь - крепче спишь.</a:t>
            </a:r>
          </a:p>
          <a:p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b="1" dirty="0" smtClean="0">
              <a:latin typeface="Arial" pitchFamily="34" charset="0"/>
              <a:cs typeface="Arial" pitchFamily="34" charset="0"/>
            </a:endParaRPr>
          </a:p>
          <a:p>
            <a:pPr marL="342858" indent="-342858">
              <a:buAutoNum type="arabicParenR"/>
            </a:pPr>
            <a:endParaRPr lang="ru-RU" sz="14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7" descr="ЕГЭ.Русский язык. Задание № 10. ТЕОРИЯ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68784" y="622293"/>
            <a:ext cx="1441440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4" y="102425"/>
            <a:ext cx="5164295" cy="320372"/>
          </a:xfrm>
        </p:spPr>
        <p:txBody>
          <a:bodyPr/>
          <a:lstStyle/>
          <a:p>
            <a:r>
              <a:rPr lang="ru-RU" dirty="0" smtClean="0"/>
              <a:t>     Цифровой диктант. Проверьте!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39694" y="550856"/>
            <a:ext cx="4572032" cy="3447087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pPr marL="342900" indent="-342900">
              <a:buAutoNum type="arabicParenR"/>
            </a:pPr>
            <a:r>
              <a:rPr lang="ru-RU" sz="14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Утро вечера мудренее.</a:t>
            </a:r>
          </a:p>
          <a:p>
            <a:pPr marL="342900" indent="-342900">
              <a:buFontTx/>
              <a:buAutoNum type="arabicParenR"/>
            </a:pP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Быть сильным хорошо, </a:t>
            </a:r>
          </a:p>
          <a:p>
            <a:pPr marL="342900" indent="-342900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быть умным – лучше.</a:t>
            </a:r>
          </a:p>
          <a:p>
            <a:pPr marL="342900" indent="-342900"/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3)    Правда светлее солнца. </a:t>
            </a:r>
          </a:p>
          <a:p>
            <a:pPr marL="342900" indent="-342900">
              <a:buAutoNum type="arabicParenR" startAt="4"/>
            </a:pP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Правда чище ясного солнца.</a:t>
            </a:r>
          </a:p>
          <a:p>
            <a:pPr marL="342900" indent="-342900">
              <a:buAutoNum type="arabicParenR" startAt="4"/>
            </a:pP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Выше солнышка не </a:t>
            </a:r>
            <a:r>
              <a:rPr lang="ru-RU" sz="1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подымешься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</a:p>
          <a:p>
            <a:pPr marL="342900" indent="-342900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ниже земли не опустишься.</a:t>
            </a:r>
          </a:p>
          <a:p>
            <a:pPr marL="342900" indent="-342900"/>
            <a:r>
              <a:rPr lang="ru-RU" sz="1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6)    Трава соломы зеленее.</a:t>
            </a:r>
          </a:p>
          <a:p>
            <a:pPr marL="342900" indent="-342900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7)    Тише едешь, дальше будешь.</a:t>
            </a:r>
          </a:p>
          <a:p>
            <a:pPr marL="342900" indent="-342900"/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8)    Человек твёрже камня, нежнее цветка.</a:t>
            </a:r>
          </a:p>
          <a:p>
            <a:pPr marL="342900" indent="-342900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9)    Нет в мире краше Родины нашей.</a:t>
            </a:r>
          </a:p>
          <a:p>
            <a:r>
              <a:rPr lang="ru-RU" sz="1400" b="1" dirty="0" smtClean="0">
                <a:solidFill>
                  <a:srgbClr val="FF0000"/>
                </a:solidFill>
              </a:rPr>
              <a:t>10)  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Меньше знаешь - крепче спишь.</a:t>
            </a:r>
          </a:p>
          <a:p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b="1" dirty="0" smtClean="0">
              <a:latin typeface="Arial" pitchFamily="34" charset="0"/>
              <a:cs typeface="Arial" pitchFamily="34" charset="0"/>
            </a:endParaRPr>
          </a:p>
          <a:p>
            <a:pPr marL="342858" indent="-342858">
              <a:buAutoNum type="arabicParenR"/>
            </a:pPr>
            <a:endParaRPr lang="ru-RU" sz="14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4" descr="План работы на декабрь | ТАНАИС | региональная общественная организаци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1594" y="1122359"/>
            <a:ext cx="1811330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3240090" y="479417"/>
            <a:ext cx="24288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      Правильные ответы:</a:t>
            </a:r>
            <a:r>
              <a:rPr lang="ru-RU" dirty="0" smtClean="0"/>
              <a:t> </a:t>
            </a:r>
          </a:p>
          <a:p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           2, 5, 7, 9, 10</a:t>
            </a:r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256" y="122227"/>
            <a:ext cx="5857916" cy="293668"/>
          </a:xfrm>
          <a:prstGeom prst="rect">
            <a:avLst/>
          </a:prstGeom>
        </p:spPr>
        <p:txBody>
          <a:bodyPr vert="horz" wrap="square" lIns="0" tIns="16508" rIns="0" bIns="0" rtlCol="0">
            <a:spAutoFit/>
          </a:bodyPr>
          <a:lstStyle/>
          <a:p>
            <a:pPr marL="12698">
              <a:spcBef>
                <a:spcPts val="130"/>
              </a:spcBef>
            </a:pPr>
            <a:r>
              <a:rPr lang="ru-RU" sz="1800" spc="15" dirty="0" smtClean="0"/>
              <a:t>  Задание для самостоятельного выполнения</a:t>
            </a:r>
            <a:endParaRPr sz="1800" spc="5" dirty="0"/>
          </a:p>
        </p:txBody>
      </p:sp>
      <p:sp>
        <p:nvSpPr>
          <p:cNvPr id="6" name="object 6"/>
          <p:cNvSpPr txBox="1"/>
          <p:nvPr/>
        </p:nvSpPr>
        <p:spPr>
          <a:xfrm>
            <a:off x="471086" y="704142"/>
            <a:ext cx="800100" cy="359071"/>
          </a:xfrm>
          <a:prstGeom prst="rect">
            <a:avLst/>
          </a:prstGeom>
        </p:spPr>
        <p:txBody>
          <a:bodyPr vert="horz" wrap="square" lIns="0" tIns="12698" rIns="0" bIns="0" rtlCol="0">
            <a:spAutoFit/>
          </a:bodyPr>
          <a:lstStyle/>
          <a:p>
            <a:pPr algn="ctr">
              <a:lnSpc>
                <a:spcPts val="1140"/>
              </a:lnSpc>
              <a:spcBef>
                <a:spcPts val="100"/>
              </a:spcBef>
            </a:pPr>
            <a:r>
              <a:rPr sz="1000" b="1" i="1" spc="-30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000" b="1" i="1" dirty="0">
                <a:solidFill>
                  <a:srgbClr val="FFFFFF"/>
                </a:solidFill>
                <a:latin typeface="Arial"/>
                <a:cs typeface="Arial"/>
              </a:rPr>
              <a:t>пражнение</a:t>
            </a:r>
            <a:endParaRPr sz="1000">
              <a:latin typeface="Arial"/>
              <a:cs typeface="Arial"/>
            </a:endParaRPr>
          </a:p>
          <a:p>
            <a:pPr algn="ctr">
              <a:lnSpc>
                <a:spcPts val="1620"/>
              </a:lnSpc>
            </a:pPr>
            <a:r>
              <a:rPr sz="1400" b="1" i="1" spc="-5" dirty="0">
                <a:solidFill>
                  <a:srgbClr val="FFFFFF"/>
                </a:solidFill>
                <a:latin typeface="Arial"/>
                <a:cs typeface="Arial"/>
              </a:rPr>
              <a:t>298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1149548" y="550855"/>
            <a:ext cx="6915348" cy="618108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pPr marL="18413" algn="ctr">
              <a:lnSpc>
                <a:spcPts val="1950"/>
              </a:lnSpc>
              <a:spcBef>
                <a:spcPts val="110"/>
              </a:spcBef>
            </a:pP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§ </a:t>
            </a:r>
            <a:r>
              <a:rPr lang="en-US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9. Как сравнить качества действий? </a:t>
            </a:r>
            <a:r>
              <a:rPr lang="en-US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   </a:t>
            </a:r>
          </a:p>
          <a:p>
            <a:pPr marL="18413" algn="ctr">
              <a:lnSpc>
                <a:spcPts val="1950"/>
              </a:lnSpc>
              <a:spcBef>
                <a:spcPts val="110"/>
              </a:spcBef>
            </a:pPr>
            <a:r>
              <a:rPr lang="en-US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                   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Упражнения 193, 194 (стр.</a:t>
            </a:r>
            <a:r>
              <a:rPr lang="en-US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7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5).</a:t>
            </a:r>
            <a:endParaRPr lang="ru-RU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7" descr="EnglishZoom. Стоит ли задавать домашнее задание по иностранному языку? |  EnglishZoo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83296" y="5194325"/>
            <a:ext cx="2994004" cy="14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Домашнее задание школьные иконки иллюстрации | Премиум векторы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82702" y="1408111"/>
            <a:ext cx="3214710" cy="1601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380" y="2408243"/>
            <a:ext cx="5740420" cy="390227"/>
          </a:xfrm>
        </p:spPr>
        <p:txBody>
          <a:bodyPr/>
          <a:lstStyle/>
          <a:p>
            <a:r>
              <a:rPr lang="en-US" sz="1600" i="0" dirty="0" smtClean="0">
                <a:solidFill>
                  <a:schemeClr val="tx1"/>
                </a:solidFill>
              </a:rPr>
              <a:t> </a:t>
            </a:r>
            <a:r>
              <a:rPr lang="ru-RU" sz="1600" i="0" dirty="0" smtClean="0">
                <a:solidFill>
                  <a:schemeClr val="tx1"/>
                </a:solidFill>
              </a:rPr>
              <a:t>                    </a:t>
            </a:r>
            <a:r>
              <a:rPr lang="ru-RU" sz="1400" dirty="0" smtClean="0">
                <a:solidFill>
                  <a:srgbClr val="7030A0"/>
                </a:solidFill>
              </a:rPr>
              <a:t>нарочн</a:t>
            </a:r>
            <a:r>
              <a:rPr lang="ru-RU" sz="1400" dirty="0" smtClean="0">
                <a:solidFill>
                  <a:srgbClr val="FF0000"/>
                </a:solidFill>
              </a:rPr>
              <a:t>о</a:t>
            </a:r>
            <a:r>
              <a:rPr lang="ru-RU" sz="1400" dirty="0" smtClean="0">
                <a:solidFill>
                  <a:srgbClr val="7030A0"/>
                </a:solidFill>
              </a:rPr>
              <a:t>, назл</a:t>
            </a:r>
            <a:r>
              <a:rPr lang="ru-RU" sz="1400" dirty="0" smtClean="0">
                <a:solidFill>
                  <a:srgbClr val="FF0000"/>
                </a:solidFill>
              </a:rPr>
              <a:t>о</a:t>
            </a:r>
            <a:r>
              <a:rPr lang="ru-RU" sz="1400" dirty="0" smtClean="0">
                <a:solidFill>
                  <a:srgbClr val="7030A0"/>
                </a:solidFill>
              </a:rPr>
              <a:t>, сослеп</a:t>
            </a:r>
            <a:r>
              <a:rPr lang="ru-RU" sz="1400" dirty="0" smtClean="0">
                <a:solidFill>
                  <a:srgbClr val="FF0000"/>
                </a:solidFill>
              </a:rPr>
              <a:t>у</a:t>
            </a:r>
            <a:r>
              <a:rPr lang="ru-RU" sz="1400" dirty="0" smtClean="0">
                <a:solidFill>
                  <a:srgbClr val="7030A0"/>
                </a:solidFill>
              </a:rPr>
              <a:t>, поневол</a:t>
            </a:r>
            <a:r>
              <a:rPr lang="ru-RU" sz="1400" dirty="0" smtClean="0">
                <a:solidFill>
                  <a:srgbClr val="FF0000"/>
                </a:solidFill>
              </a:rPr>
              <a:t>е</a:t>
            </a:r>
            <a:r>
              <a:rPr lang="ru-RU" sz="1400" dirty="0" smtClean="0">
                <a:solidFill>
                  <a:srgbClr val="7030A0"/>
                </a:solidFill>
              </a:rPr>
              <a:t>, </a:t>
            </a:r>
          </a:p>
          <a:p>
            <a:r>
              <a:rPr lang="ru-RU" sz="1400" dirty="0" smtClean="0">
                <a:solidFill>
                  <a:srgbClr val="7030A0"/>
                </a:solidFill>
              </a:rPr>
              <a:t>                        допоздн</a:t>
            </a:r>
            <a:r>
              <a:rPr lang="ru-RU" sz="1400" dirty="0" smtClean="0">
                <a:solidFill>
                  <a:srgbClr val="FF0000"/>
                </a:solidFill>
              </a:rPr>
              <a:t>а</a:t>
            </a:r>
            <a:r>
              <a:rPr lang="ru-RU" sz="1400" dirty="0" smtClean="0">
                <a:solidFill>
                  <a:srgbClr val="7030A0"/>
                </a:solidFill>
              </a:rPr>
              <a:t>, уж</a:t>
            </a:r>
            <a:r>
              <a:rPr lang="ru-RU" sz="1400" dirty="0" smtClean="0">
                <a:solidFill>
                  <a:srgbClr val="FF0000"/>
                </a:solidFill>
              </a:rPr>
              <a:t>е</a:t>
            </a:r>
            <a:r>
              <a:rPr lang="ru-RU" sz="1400" dirty="0" smtClean="0">
                <a:solidFill>
                  <a:srgbClr val="7030A0"/>
                </a:solidFill>
              </a:rPr>
              <a:t>, дружеск</a:t>
            </a:r>
            <a:r>
              <a:rPr lang="ru-RU" sz="1400" dirty="0" smtClean="0">
                <a:solidFill>
                  <a:srgbClr val="FF0000"/>
                </a:solidFill>
              </a:rPr>
              <a:t>и</a:t>
            </a:r>
            <a:r>
              <a:rPr lang="ru-RU" sz="1400" dirty="0" smtClean="0">
                <a:solidFill>
                  <a:srgbClr val="7030A0"/>
                </a:solidFill>
              </a:rPr>
              <a:t>, издал</a:t>
            </a:r>
            <a:r>
              <a:rPr lang="ru-RU" sz="1400" dirty="0" smtClean="0">
                <a:solidFill>
                  <a:srgbClr val="FF0000"/>
                </a:solidFill>
              </a:rPr>
              <a:t>и</a:t>
            </a:r>
            <a:r>
              <a:rPr lang="ru-RU" sz="1400" dirty="0" smtClean="0">
                <a:solidFill>
                  <a:srgbClr val="7030A0"/>
                </a:solidFill>
              </a:rPr>
              <a:t>,  сверх</a:t>
            </a:r>
            <a:r>
              <a:rPr lang="ru-RU" sz="1400" dirty="0" smtClean="0">
                <a:solidFill>
                  <a:srgbClr val="FF0000"/>
                </a:solidFill>
              </a:rPr>
              <a:t>у</a:t>
            </a:r>
            <a:r>
              <a:rPr lang="ru-RU" sz="1400" dirty="0" smtClean="0">
                <a:solidFill>
                  <a:srgbClr val="7030A0"/>
                </a:solidFill>
              </a:rPr>
              <a:t>.</a:t>
            </a:r>
            <a:endParaRPr lang="ru-RU" sz="1400" i="0" dirty="0">
              <a:solidFill>
                <a:srgbClr val="7030A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39694" y="622293"/>
          <a:ext cx="5357850" cy="131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57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42942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Наречия не имеют </a:t>
                      </a:r>
                      <a:r>
                        <a:rPr lang="ru-RU" sz="1600" b="1" i="0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рода, числа, падежа, </a:t>
                      </a:r>
                      <a:r>
                        <a:rPr lang="ru-RU" sz="16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 склоняются и не спрягаются.</a:t>
                      </a:r>
                      <a:r>
                        <a:rPr lang="ru-RU" sz="1600" b="0" i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Следовательно, у наречий нет окончания как словоизменительной </a:t>
                      </a: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морфемы. Конечные буквы обозначают словообразовательные суффиксы:</a:t>
                      </a:r>
                      <a:endParaRPr lang="ru-RU" sz="1600" b="1" u="none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25710" y="1908177"/>
            <a:ext cx="785818" cy="357190"/>
          </a:xfrm>
          <a:prstGeom prst="downArrow">
            <a:avLst>
              <a:gd name="adj1" fmla="val 50000"/>
              <a:gd name="adj2" fmla="val 51422"/>
            </a:avLst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23165"/>
          </a:xfrm>
        </p:spPr>
        <p:txBody>
          <a:bodyPr/>
          <a:lstStyle/>
          <a:p>
            <a:r>
              <a:rPr lang="ru-RU" dirty="0" smtClean="0"/>
              <a:t>               </a:t>
            </a:r>
            <a:r>
              <a:rPr lang="ru-RU" sz="2000" dirty="0" smtClean="0"/>
              <a:t>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82636" y="1836739"/>
            <a:ext cx="4786346" cy="1446550"/>
          </a:xfrm>
        </p:spPr>
        <p:txBody>
          <a:bodyPr/>
          <a:lstStyle/>
          <a:p>
            <a:pPr fontAlgn="base"/>
            <a:r>
              <a:rPr lang="ru-RU" sz="1600" dirty="0" smtClean="0">
                <a:solidFill>
                  <a:schemeClr val="bg2">
                    <a:lumMod val="10000"/>
                  </a:schemeClr>
                </a:solidFill>
              </a:rPr>
              <a:t>весёлый → весел</a:t>
            </a:r>
            <a:r>
              <a:rPr lang="ru-RU" sz="1600" dirty="0" smtClean="0">
                <a:solidFill>
                  <a:srgbClr val="FF0000"/>
                </a:solidFill>
              </a:rPr>
              <a:t>о</a:t>
            </a:r>
            <a:r>
              <a:rPr lang="ru-RU" sz="1600" dirty="0" smtClean="0">
                <a:solidFill>
                  <a:schemeClr val="bg2">
                    <a:lumMod val="10000"/>
                  </a:schemeClr>
                </a:solidFill>
              </a:rPr>
              <a:t> прыгать;</a:t>
            </a:r>
            <a:endParaRPr lang="ru-RU" sz="1600" i="0" dirty="0" smtClean="0">
              <a:solidFill>
                <a:schemeClr val="bg2">
                  <a:lumMod val="10000"/>
                </a:schemeClr>
              </a:solidFill>
            </a:endParaRPr>
          </a:p>
          <a:p>
            <a:pPr fontAlgn="base"/>
            <a:r>
              <a:rPr lang="ru-RU" sz="1600" dirty="0" smtClean="0">
                <a:solidFill>
                  <a:schemeClr val="bg2">
                    <a:lumMod val="10000"/>
                  </a:schemeClr>
                </a:solidFill>
              </a:rPr>
              <a:t>громкий → громк</a:t>
            </a:r>
            <a:r>
              <a:rPr lang="ru-RU" sz="1600" dirty="0" smtClean="0">
                <a:solidFill>
                  <a:srgbClr val="FF0000"/>
                </a:solidFill>
              </a:rPr>
              <a:t>о</a:t>
            </a:r>
            <a:r>
              <a:rPr lang="ru-RU" sz="1600" dirty="0" smtClean="0">
                <a:solidFill>
                  <a:schemeClr val="bg2">
                    <a:lumMod val="10000"/>
                  </a:schemeClr>
                </a:solidFill>
              </a:rPr>
              <a:t> звучать;</a:t>
            </a:r>
            <a:endParaRPr lang="ru-RU" sz="1600" i="0" dirty="0" smtClean="0">
              <a:solidFill>
                <a:schemeClr val="bg2">
                  <a:lumMod val="10000"/>
                </a:schemeClr>
              </a:solidFill>
            </a:endParaRPr>
          </a:p>
          <a:p>
            <a:pPr fontAlgn="base"/>
            <a:r>
              <a:rPr lang="ru-RU" sz="1600" dirty="0" smtClean="0">
                <a:solidFill>
                  <a:schemeClr val="bg2">
                    <a:lumMod val="10000"/>
                  </a:schemeClr>
                </a:solidFill>
              </a:rPr>
              <a:t>бодрый → бодр</a:t>
            </a:r>
            <a:r>
              <a:rPr lang="ru-RU" sz="1600" dirty="0" smtClean="0">
                <a:solidFill>
                  <a:srgbClr val="FF0000"/>
                </a:solidFill>
              </a:rPr>
              <a:t>о</a:t>
            </a:r>
            <a:r>
              <a:rPr lang="ru-RU" sz="1600" dirty="0" smtClean="0">
                <a:solidFill>
                  <a:schemeClr val="bg2">
                    <a:lumMod val="10000"/>
                  </a:schemeClr>
                </a:solidFill>
              </a:rPr>
              <a:t> шагать;</a:t>
            </a:r>
            <a:endParaRPr lang="ru-RU" sz="1600" i="0" dirty="0" smtClean="0">
              <a:solidFill>
                <a:schemeClr val="bg2">
                  <a:lumMod val="10000"/>
                </a:schemeClr>
              </a:solidFill>
            </a:endParaRPr>
          </a:p>
          <a:p>
            <a:pPr fontAlgn="base"/>
            <a:r>
              <a:rPr lang="ru-RU" sz="1600" dirty="0" smtClean="0">
                <a:solidFill>
                  <a:schemeClr val="bg2">
                    <a:lumMod val="10000"/>
                  </a:schemeClr>
                </a:solidFill>
              </a:rPr>
              <a:t>искренний → искренн</a:t>
            </a:r>
            <a:r>
              <a:rPr lang="ru-RU" sz="1600" dirty="0" smtClean="0">
                <a:solidFill>
                  <a:srgbClr val="FF0000"/>
                </a:solidFill>
              </a:rPr>
              <a:t>е</a:t>
            </a:r>
            <a:r>
              <a:rPr lang="ru-RU" sz="1600" dirty="0" smtClean="0">
                <a:solidFill>
                  <a:schemeClr val="bg2">
                    <a:lumMod val="10000"/>
                  </a:schemeClr>
                </a:solidFill>
              </a:rPr>
              <a:t> сочувствовать;</a:t>
            </a:r>
            <a:endParaRPr lang="ru-RU" sz="1600" i="0" dirty="0" smtClean="0">
              <a:solidFill>
                <a:schemeClr val="bg2">
                  <a:lumMod val="10000"/>
                </a:schemeClr>
              </a:solidFill>
            </a:endParaRPr>
          </a:p>
          <a:p>
            <a:pPr fontAlgn="base"/>
            <a:r>
              <a:rPr lang="ru-RU" sz="1600" dirty="0" smtClean="0">
                <a:solidFill>
                  <a:schemeClr val="bg2">
                    <a:lumMod val="10000"/>
                  </a:schemeClr>
                </a:solidFill>
              </a:rPr>
              <a:t>внешний → внешн</a:t>
            </a:r>
            <a:r>
              <a:rPr lang="ru-RU" sz="1600" dirty="0" smtClean="0">
                <a:solidFill>
                  <a:srgbClr val="FF0000"/>
                </a:solidFill>
              </a:rPr>
              <a:t>е</a:t>
            </a:r>
            <a:r>
              <a:rPr lang="ru-RU" sz="1600" dirty="0" smtClean="0">
                <a:solidFill>
                  <a:schemeClr val="bg2">
                    <a:lumMod val="10000"/>
                  </a:schemeClr>
                </a:solidFill>
              </a:rPr>
              <a:t> спокоен.</a:t>
            </a:r>
            <a:endParaRPr lang="ru-RU" sz="1600" i="0" dirty="0" smtClean="0">
              <a:solidFill>
                <a:schemeClr val="bg2">
                  <a:lumMod val="10000"/>
                </a:schemeClr>
              </a:solidFill>
            </a:endParaRPr>
          </a:p>
          <a:p>
            <a:pPr fontAlgn="base"/>
            <a:endParaRPr lang="ru-RU" sz="1400" i="0" dirty="0">
              <a:solidFill>
                <a:srgbClr val="0000CC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11132" y="622293"/>
          <a:ext cx="5143536" cy="7143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35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14379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Качественные прилагательные образуют с помощью суффикса </a:t>
                      </a:r>
                      <a:r>
                        <a:rPr lang="ru-RU" b="1" i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-о/-е</a:t>
                      </a:r>
                      <a:r>
                        <a:rPr lang="ru-RU" b="1" i="0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</a:t>
                      </a:r>
                      <a:r>
                        <a:rPr lang="ru-RU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наречия:</a:t>
                      </a:r>
                      <a:endParaRPr lang="ru-RU" sz="1800" b="1" u="none" dirty="0" smtClean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454272" y="1336673"/>
            <a:ext cx="785818" cy="428628"/>
          </a:xfrm>
          <a:prstGeom prst="downArrow">
            <a:avLst>
              <a:gd name="adj1" fmla="val 50000"/>
              <a:gd name="adj2" fmla="val 51422"/>
            </a:avLst>
          </a:prstGeom>
          <a:solidFill>
            <a:schemeClr val="bg2">
              <a:lumMod val="2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1436" y="102425"/>
            <a:ext cx="6048672" cy="369332"/>
          </a:xfrm>
        </p:spPr>
        <p:txBody>
          <a:bodyPr/>
          <a:lstStyle/>
          <a:p>
            <a:r>
              <a:rPr lang="ru-RU" sz="1800" dirty="0" smtClean="0"/>
              <a:t>              </a:t>
            </a:r>
            <a:r>
              <a:rPr lang="ru-RU" sz="2400" dirty="0" smtClean="0"/>
              <a:t>Степени сравнения наречий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11396" y="693731"/>
            <a:ext cx="2928958" cy="2462213"/>
          </a:xfrm>
        </p:spPr>
        <p:txBody>
          <a:bodyPr/>
          <a:lstStyle/>
          <a:p>
            <a:r>
              <a:rPr lang="ru-RU" sz="1800" i="0" dirty="0" smtClean="0">
                <a:solidFill>
                  <a:srgbClr val="7030A0"/>
                </a:solidFill>
              </a:rPr>
              <a:t>    </a:t>
            </a:r>
          </a:p>
          <a:p>
            <a:r>
              <a:rPr lang="ru-RU" sz="1800" i="0" dirty="0" smtClean="0">
                <a:solidFill>
                  <a:srgbClr val="7030A0"/>
                </a:solidFill>
              </a:rPr>
              <a:t>     </a:t>
            </a:r>
            <a:r>
              <a:rPr lang="ru-RU" sz="1800" i="0" dirty="0" smtClean="0">
                <a:solidFill>
                  <a:srgbClr val="0000CC"/>
                </a:solidFill>
              </a:rPr>
              <a:t>И всё же некоторые наречия могут изменять свою грамматическую форму и образовать степени сравнения. </a:t>
            </a:r>
          </a:p>
          <a:p>
            <a:r>
              <a:rPr lang="ru-RU" sz="1800" i="0" dirty="0" smtClean="0">
                <a:solidFill>
                  <a:srgbClr val="0000CC"/>
                </a:solidFill>
              </a:rPr>
              <a:t>Что же это за слова? </a:t>
            </a:r>
            <a:endParaRPr lang="ru-RU" sz="1800" dirty="0" smtClean="0">
              <a:solidFill>
                <a:srgbClr val="0000CC"/>
              </a:solidFill>
            </a:endParaRPr>
          </a:p>
          <a:p>
            <a:pPr fontAlgn="base"/>
            <a:endParaRPr lang="ru-RU" sz="1600" dirty="0" smtClean="0"/>
          </a:p>
          <a:p>
            <a:endParaRPr lang="ru-RU" sz="1800" dirty="0">
              <a:solidFill>
                <a:srgbClr val="008000"/>
              </a:solidFill>
            </a:endParaRPr>
          </a:p>
        </p:txBody>
      </p:sp>
      <p:pic>
        <p:nvPicPr>
          <p:cNvPr id="6" name="Picture 8" descr="Красивые разбитые стрелка баннер красочный набор | Бесплатно вектор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256" y="765169"/>
            <a:ext cx="2000264" cy="2054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1436" y="122227"/>
            <a:ext cx="6048672" cy="369332"/>
          </a:xfrm>
        </p:spPr>
        <p:txBody>
          <a:bodyPr/>
          <a:lstStyle/>
          <a:p>
            <a:r>
              <a:rPr lang="ru-RU" sz="1800" dirty="0" smtClean="0"/>
              <a:t>                  </a:t>
            </a:r>
            <a:r>
              <a:rPr lang="ru-RU" sz="2400" dirty="0" smtClean="0"/>
              <a:t> Внимание! Запомните!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132" y="622293"/>
            <a:ext cx="2857520" cy="1938992"/>
          </a:xfrm>
        </p:spPr>
        <p:txBody>
          <a:bodyPr/>
          <a:lstStyle/>
          <a:p>
            <a:endParaRPr lang="ru-RU" sz="1800" i="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800" i="0" dirty="0" smtClean="0">
                <a:solidFill>
                  <a:srgbClr val="7030A0"/>
                </a:solidFill>
              </a:rPr>
              <a:t>Наречия, образованные от качественных прилагательных с помощью суффикса </a:t>
            </a:r>
          </a:p>
          <a:p>
            <a:r>
              <a:rPr lang="ru-RU" sz="1800" dirty="0" smtClean="0">
                <a:solidFill>
                  <a:srgbClr val="FF0000"/>
                </a:solidFill>
              </a:rPr>
              <a:t>-о/-е</a:t>
            </a:r>
            <a:r>
              <a:rPr lang="ru-RU" sz="1800" i="0" dirty="0" smtClean="0">
                <a:solidFill>
                  <a:srgbClr val="7030A0"/>
                </a:solidFill>
              </a:rPr>
              <a:t>, имеют степени сравнения.</a:t>
            </a:r>
            <a:endParaRPr lang="ru-RU" sz="1800" dirty="0">
              <a:solidFill>
                <a:srgbClr val="7030A0"/>
              </a:solidFill>
            </a:endParaRPr>
          </a:p>
        </p:txBody>
      </p:sp>
      <p:pic>
        <p:nvPicPr>
          <p:cNvPr id="7" name="Picture 12" descr="стрелка, рисунок, символ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8964717">
            <a:off x="3301129" y="968363"/>
            <a:ext cx="1929432" cy="15716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1436" y="102425"/>
            <a:ext cx="6048672" cy="307777"/>
          </a:xfrm>
        </p:spPr>
        <p:txBody>
          <a:bodyPr/>
          <a:lstStyle/>
          <a:p>
            <a:r>
              <a:rPr lang="ru-RU" sz="1800" dirty="0" smtClean="0"/>
              <a:t>                        </a:t>
            </a:r>
            <a:r>
              <a:rPr lang="ru-RU" sz="2000" dirty="0" smtClean="0"/>
              <a:t>Внимание! Запомните!</a:t>
            </a:r>
            <a:endParaRPr lang="ru-RU" sz="2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97148" y="765169"/>
            <a:ext cx="3000396" cy="2042338"/>
          </a:xfrm>
        </p:spPr>
        <p:txBody>
          <a:bodyPr/>
          <a:lstStyle/>
          <a:p>
            <a:pPr fontAlgn="base"/>
            <a:r>
              <a:rPr lang="ru-RU" sz="1800" i="0" dirty="0" smtClean="0">
                <a:solidFill>
                  <a:schemeClr val="accent2">
                    <a:lumMod val="50000"/>
                  </a:schemeClr>
                </a:solidFill>
              </a:rPr>
              <a:t>Качественные наречия, как и однокоренные прилагательные, образуют две степени сравнения:</a:t>
            </a:r>
          </a:p>
          <a:p>
            <a:pPr fontAlgn="base"/>
            <a:r>
              <a:rPr lang="ru-RU" sz="1800" i="0" dirty="0" smtClean="0">
                <a:solidFill>
                  <a:srgbClr val="0000CC"/>
                </a:solidFill>
              </a:rPr>
              <a:t>сравнительную степень,</a:t>
            </a:r>
          </a:p>
          <a:p>
            <a:pPr fontAlgn="base"/>
            <a:r>
              <a:rPr lang="ru-RU" sz="1800" i="0" dirty="0" smtClean="0">
                <a:solidFill>
                  <a:srgbClr val="C00000"/>
                </a:solidFill>
              </a:rPr>
              <a:t>превосходную степень.</a:t>
            </a:r>
          </a:p>
          <a:p>
            <a:pPr fontAlgn="base"/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4" name="Chevron 8">
            <a:extLst>
              <a:ext uri="{FF2B5EF4-FFF2-40B4-BE49-F238E27FC236}">
                <a16:creationId xmlns:a16="http://schemas.microsoft.com/office/drawing/2014/main" id="{87EE7965-A374-418B-BCC2-2E9CFD7EF71E}"/>
              </a:ext>
            </a:extLst>
          </p:cNvPr>
          <p:cNvSpPr/>
          <p:nvPr/>
        </p:nvSpPr>
        <p:spPr>
          <a:xfrm>
            <a:off x="168256" y="765169"/>
            <a:ext cx="2286016" cy="2000264"/>
          </a:xfrm>
          <a:custGeom>
            <a:avLst/>
            <a:gdLst/>
            <a:ahLst/>
            <a:cxnLst/>
            <a:rect l="l" t="t" r="r" b="b"/>
            <a:pathLst>
              <a:path w="4428064" h="2620001">
                <a:moveTo>
                  <a:pt x="2880320" y="0"/>
                </a:moveTo>
                <a:lnTo>
                  <a:pt x="3458511" y="0"/>
                </a:lnTo>
                <a:lnTo>
                  <a:pt x="4428064" y="1310001"/>
                </a:lnTo>
                <a:lnTo>
                  <a:pt x="3458511" y="2620001"/>
                </a:lnTo>
                <a:lnTo>
                  <a:pt x="2880320" y="2620001"/>
                </a:lnTo>
                <a:lnTo>
                  <a:pt x="3680013" y="1539505"/>
                </a:lnTo>
                <a:lnTo>
                  <a:pt x="0" y="1539505"/>
                </a:lnTo>
                <a:lnTo>
                  <a:pt x="0" y="1071505"/>
                </a:lnTo>
                <a:lnTo>
                  <a:pt x="3673358" y="1071505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53" tIns="30476" rIns="60953" bIns="3047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dirty="0">
              <a:solidFill>
                <a:schemeClr val="accent1"/>
              </a:solidFill>
            </a:endParaRP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7792BD7F-5BF0-436D-A1CF-1B2CD1482B4F}"/>
              </a:ext>
            </a:extLst>
          </p:cNvPr>
          <p:cNvSpPr/>
          <p:nvPr/>
        </p:nvSpPr>
        <p:spPr>
          <a:xfrm rot="10800000" flipH="1">
            <a:off x="168257" y="1979616"/>
            <a:ext cx="1814124" cy="776053"/>
          </a:xfrm>
          <a:custGeom>
            <a:avLst/>
            <a:gdLst/>
            <a:ahLst/>
            <a:cxnLst/>
            <a:rect l="l" t="t" r="r" b="b"/>
            <a:pathLst>
              <a:path w="3513998" h="981444">
                <a:moveTo>
                  <a:pt x="0" y="981444"/>
                </a:moveTo>
                <a:lnTo>
                  <a:pt x="3170262" y="981444"/>
                </a:lnTo>
                <a:lnTo>
                  <a:pt x="3170262" y="979483"/>
                </a:lnTo>
                <a:lnTo>
                  <a:pt x="3513998" y="979483"/>
                </a:lnTo>
                <a:lnTo>
                  <a:pt x="3170262" y="515048"/>
                </a:lnTo>
                <a:lnTo>
                  <a:pt x="3170262" y="513444"/>
                </a:lnTo>
                <a:lnTo>
                  <a:pt x="3169075" y="513444"/>
                </a:lnTo>
                <a:lnTo>
                  <a:pt x="2789067" y="0"/>
                </a:lnTo>
                <a:lnTo>
                  <a:pt x="2210876" y="0"/>
                </a:lnTo>
                <a:lnTo>
                  <a:pt x="2590884" y="513444"/>
                </a:lnTo>
                <a:lnTo>
                  <a:pt x="0" y="513444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53" tIns="30476" rIns="60953" bIns="3047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dirty="0">
              <a:solidFill>
                <a:schemeClr val="accent1"/>
              </a:solidFill>
            </a:endParaRP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4B387AA6-5812-4CB6-B051-053647FDDCD0}"/>
              </a:ext>
            </a:extLst>
          </p:cNvPr>
          <p:cNvSpPr/>
          <p:nvPr/>
        </p:nvSpPr>
        <p:spPr>
          <a:xfrm>
            <a:off x="168257" y="765170"/>
            <a:ext cx="1814123" cy="776053"/>
          </a:xfrm>
          <a:custGeom>
            <a:avLst/>
            <a:gdLst/>
            <a:ahLst/>
            <a:cxnLst/>
            <a:rect l="l" t="t" r="r" b="b"/>
            <a:pathLst>
              <a:path w="3513998" h="981444">
                <a:moveTo>
                  <a:pt x="2210876" y="0"/>
                </a:moveTo>
                <a:lnTo>
                  <a:pt x="2789067" y="0"/>
                </a:lnTo>
                <a:lnTo>
                  <a:pt x="3169075" y="513444"/>
                </a:lnTo>
                <a:lnTo>
                  <a:pt x="3170262" y="513444"/>
                </a:lnTo>
                <a:lnTo>
                  <a:pt x="3170262" y="515048"/>
                </a:lnTo>
                <a:lnTo>
                  <a:pt x="3513998" y="979483"/>
                </a:lnTo>
                <a:lnTo>
                  <a:pt x="3170262" y="979483"/>
                </a:lnTo>
                <a:lnTo>
                  <a:pt x="3170262" y="981444"/>
                </a:lnTo>
                <a:lnTo>
                  <a:pt x="0" y="981444"/>
                </a:lnTo>
                <a:lnTo>
                  <a:pt x="0" y="513444"/>
                </a:lnTo>
                <a:lnTo>
                  <a:pt x="2590884" y="513444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53" tIns="30476" rIns="60953" bIns="3047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1436" y="102425"/>
            <a:ext cx="6048672" cy="307777"/>
          </a:xfrm>
        </p:spPr>
        <p:txBody>
          <a:bodyPr/>
          <a:lstStyle/>
          <a:p>
            <a:r>
              <a:rPr lang="ru-RU" sz="1800" dirty="0" smtClean="0"/>
              <a:t>                        </a:t>
            </a:r>
            <a:r>
              <a:rPr lang="ru-RU" sz="2000" dirty="0" smtClean="0"/>
              <a:t>Внимание! Запомните!</a:t>
            </a:r>
            <a:endParaRPr lang="ru-RU" sz="2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97148" y="765169"/>
            <a:ext cx="3000396" cy="1938992"/>
          </a:xfrm>
        </p:spPr>
        <p:txBody>
          <a:bodyPr/>
          <a:lstStyle/>
          <a:p>
            <a:pPr fontAlgn="base"/>
            <a:r>
              <a:rPr lang="ru-RU" sz="1800" i="0" dirty="0" smtClean="0">
                <a:solidFill>
                  <a:srgbClr val="008000"/>
                </a:solidFill>
              </a:rPr>
              <a:t>Сравнительная степень </a:t>
            </a:r>
            <a:r>
              <a:rPr lang="ru-RU" sz="1800" i="0" dirty="0" smtClean="0">
                <a:solidFill>
                  <a:srgbClr val="0000CC"/>
                </a:solidFill>
              </a:rPr>
              <a:t>наречий обозначает признак действия, состояния или признака, который проявляется в </a:t>
            </a:r>
            <a:r>
              <a:rPr lang="ru-RU" sz="1800" i="0" dirty="0" smtClean="0">
                <a:solidFill>
                  <a:srgbClr val="FF0000"/>
                </a:solidFill>
              </a:rPr>
              <a:t>большей или меньшей степени.</a:t>
            </a:r>
            <a:endParaRPr lang="ru-RU" sz="1600" dirty="0">
              <a:solidFill>
                <a:srgbClr val="FF0000"/>
              </a:solidFill>
            </a:endParaRPr>
          </a:p>
        </p:txBody>
      </p:sp>
      <p:sp>
        <p:nvSpPr>
          <p:cNvPr id="4" name="Chevron 8">
            <a:extLst>
              <a:ext uri="{FF2B5EF4-FFF2-40B4-BE49-F238E27FC236}">
                <a16:creationId xmlns:a16="http://schemas.microsoft.com/office/drawing/2014/main" id="{87EE7965-A374-418B-BCC2-2E9CFD7EF71E}"/>
              </a:ext>
            </a:extLst>
          </p:cNvPr>
          <p:cNvSpPr/>
          <p:nvPr/>
        </p:nvSpPr>
        <p:spPr>
          <a:xfrm>
            <a:off x="168256" y="765169"/>
            <a:ext cx="2286016" cy="2000264"/>
          </a:xfrm>
          <a:custGeom>
            <a:avLst/>
            <a:gdLst/>
            <a:ahLst/>
            <a:cxnLst/>
            <a:rect l="l" t="t" r="r" b="b"/>
            <a:pathLst>
              <a:path w="4428064" h="2620001">
                <a:moveTo>
                  <a:pt x="2880320" y="0"/>
                </a:moveTo>
                <a:lnTo>
                  <a:pt x="3458511" y="0"/>
                </a:lnTo>
                <a:lnTo>
                  <a:pt x="4428064" y="1310001"/>
                </a:lnTo>
                <a:lnTo>
                  <a:pt x="3458511" y="2620001"/>
                </a:lnTo>
                <a:lnTo>
                  <a:pt x="2880320" y="2620001"/>
                </a:lnTo>
                <a:lnTo>
                  <a:pt x="3680013" y="1539505"/>
                </a:lnTo>
                <a:lnTo>
                  <a:pt x="0" y="1539505"/>
                </a:lnTo>
                <a:lnTo>
                  <a:pt x="0" y="1071505"/>
                </a:lnTo>
                <a:lnTo>
                  <a:pt x="3673358" y="1071505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53" tIns="30476" rIns="60953" bIns="3047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dirty="0">
              <a:solidFill>
                <a:schemeClr val="accent1"/>
              </a:solidFill>
            </a:endParaRP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7792BD7F-5BF0-436D-A1CF-1B2CD1482B4F}"/>
              </a:ext>
            </a:extLst>
          </p:cNvPr>
          <p:cNvSpPr/>
          <p:nvPr/>
        </p:nvSpPr>
        <p:spPr>
          <a:xfrm rot="10800000" flipH="1">
            <a:off x="168257" y="1979616"/>
            <a:ext cx="1814124" cy="776053"/>
          </a:xfrm>
          <a:custGeom>
            <a:avLst/>
            <a:gdLst/>
            <a:ahLst/>
            <a:cxnLst/>
            <a:rect l="l" t="t" r="r" b="b"/>
            <a:pathLst>
              <a:path w="3513998" h="981444">
                <a:moveTo>
                  <a:pt x="0" y="981444"/>
                </a:moveTo>
                <a:lnTo>
                  <a:pt x="3170262" y="981444"/>
                </a:lnTo>
                <a:lnTo>
                  <a:pt x="3170262" y="979483"/>
                </a:lnTo>
                <a:lnTo>
                  <a:pt x="3513998" y="979483"/>
                </a:lnTo>
                <a:lnTo>
                  <a:pt x="3170262" y="515048"/>
                </a:lnTo>
                <a:lnTo>
                  <a:pt x="3170262" y="513444"/>
                </a:lnTo>
                <a:lnTo>
                  <a:pt x="3169075" y="513444"/>
                </a:lnTo>
                <a:lnTo>
                  <a:pt x="2789067" y="0"/>
                </a:lnTo>
                <a:lnTo>
                  <a:pt x="2210876" y="0"/>
                </a:lnTo>
                <a:lnTo>
                  <a:pt x="2590884" y="513444"/>
                </a:lnTo>
                <a:lnTo>
                  <a:pt x="0" y="513444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53" tIns="30476" rIns="60953" bIns="3047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dirty="0">
              <a:solidFill>
                <a:schemeClr val="accent1"/>
              </a:solidFill>
            </a:endParaRP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4B387AA6-5812-4CB6-B051-053647FDDCD0}"/>
              </a:ext>
            </a:extLst>
          </p:cNvPr>
          <p:cNvSpPr/>
          <p:nvPr/>
        </p:nvSpPr>
        <p:spPr>
          <a:xfrm>
            <a:off x="168257" y="765170"/>
            <a:ext cx="1814123" cy="776053"/>
          </a:xfrm>
          <a:custGeom>
            <a:avLst/>
            <a:gdLst/>
            <a:ahLst/>
            <a:cxnLst/>
            <a:rect l="l" t="t" r="r" b="b"/>
            <a:pathLst>
              <a:path w="3513998" h="981444">
                <a:moveTo>
                  <a:pt x="2210876" y="0"/>
                </a:moveTo>
                <a:lnTo>
                  <a:pt x="2789067" y="0"/>
                </a:lnTo>
                <a:lnTo>
                  <a:pt x="3169075" y="513444"/>
                </a:lnTo>
                <a:lnTo>
                  <a:pt x="3170262" y="513444"/>
                </a:lnTo>
                <a:lnTo>
                  <a:pt x="3170262" y="515048"/>
                </a:lnTo>
                <a:lnTo>
                  <a:pt x="3513998" y="979483"/>
                </a:lnTo>
                <a:lnTo>
                  <a:pt x="3170262" y="979483"/>
                </a:lnTo>
                <a:lnTo>
                  <a:pt x="3170262" y="981444"/>
                </a:lnTo>
                <a:lnTo>
                  <a:pt x="0" y="981444"/>
                </a:lnTo>
                <a:lnTo>
                  <a:pt x="0" y="513444"/>
                </a:lnTo>
                <a:lnTo>
                  <a:pt x="2590884" y="513444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53" tIns="30476" rIns="60953" bIns="3047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1436" y="102425"/>
            <a:ext cx="6048672" cy="307777"/>
          </a:xfrm>
        </p:spPr>
        <p:txBody>
          <a:bodyPr/>
          <a:lstStyle/>
          <a:p>
            <a:r>
              <a:rPr lang="ru-RU" sz="1800" dirty="0" smtClean="0"/>
              <a:t>                        </a:t>
            </a:r>
            <a:r>
              <a:rPr lang="ru-RU" sz="2000" dirty="0" smtClean="0"/>
              <a:t>Внимание! Запомните!</a:t>
            </a:r>
            <a:endParaRPr lang="ru-RU" sz="2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97148" y="622293"/>
            <a:ext cx="3000396" cy="2215991"/>
          </a:xfrm>
        </p:spPr>
        <p:txBody>
          <a:bodyPr/>
          <a:lstStyle/>
          <a:p>
            <a:pPr fontAlgn="base"/>
            <a:r>
              <a:rPr lang="ru-RU" sz="1800" i="0" dirty="0" smtClean="0">
                <a:solidFill>
                  <a:srgbClr val="008000"/>
                </a:solidFill>
              </a:rPr>
              <a:t>Превосходная степень </a:t>
            </a:r>
            <a:r>
              <a:rPr lang="ru-RU" sz="1800" i="0" dirty="0" smtClean="0">
                <a:solidFill>
                  <a:srgbClr val="0000CC"/>
                </a:solidFill>
              </a:rPr>
              <a:t>наречий показывает признак действия, состояния или признака, который проявляется в </a:t>
            </a:r>
            <a:r>
              <a:rPr lang="ru-RU" sz="1800" i="0" dirty="0" smtClean="0">
                <a:solidFill>
                  <a:srgbClr val="FF0000"/>
                </a:solidFill>
              </a:rPr>
              <a:t>наибольшей степени. </a:t>
            </a:r>
            <a:r>
              <a:rPr lang="ru-RU" sz="1800" i="0" dirty="0" smtClean="0">
                <a:solidFill>
                  <a:srgbClr val="0000CC"/>
                </a:solidFill>
              </a:rPr>
              <a:t>Она имеет только составную форму.</a:t>
            </a:r>
            <a:endParaRPr lang="ru-RU" sz="1600" dirty="0">
              <a:solidFill>
                <a:srgbClr val="0000CC"/>
              </a:solidFill>
            </a:endParaRPr>
          </a:p>
        </p:txBody>
      </p:sp>
      <p:sp>
        <p:nvSpPr>
          <p:cNvPr id="4" name="Chevron 8">
            <a:extLst>
              <a:ext uri="{FF2B5EF4-FFF2-40B4-BE49-F238E27FC236}">
                <a16:creationId xmlns:a16="http://schemas.microsoft.com/office/drawing/2014/main" id="{87EE7965-A374-418B-BCC2-2E9CFD7EF71E}"/>
              </a:ext>
            </a:extLst>
          </p:cNvPr>
          <p:cNvSpPr/>
          <p:nvPr/>
        </p:nvSpPr>
        <p:spPr>
          <a:xfrm>
            <a:off x="168256" y="765169"/>
            <a:ext cx="2286016" cy="2000264"/>
          </a:xfrm>
          <a:custGeom>
            <a:avLst/>
            <a:gdLst/>
            <a:ahLst/>
            <a:cxnLst/>
            <a:rect l="l" t="t" r="r" b="b"/>
            <a:pathLst>
              <a:path w="4428064" h="2620001">
                <a:moveTo>
                  <a:pt x="2880320" y="0"/>
                </a:moveTo>
                <a:lnTo>
                  <a:pt x="3458511" y="0"/>
                </a:lnTo>
                <a:lnTo>
                  <a:pt x="4428064" y="1310001"/>
                </a:lnTo>
                <a:lnTo>
                  <a:pt x="3458511" y="2620001"/>
                </a:lnTo>
                <a:lnTo>
                  <a:pt x="2880320" y="2620001"/>
                </a:lnTo>
                <a:lnTo>
                  <a:pt x="3680013" y="1539505"/>
                </a:lnTo>
                <a:lnTo>
                  <a:pt x="0" y="1539505"/>
                </a:lnTo>
                <a:lnTo>
                  <a:pt x="0" y="1071505"/>
                </a:lnTo>
                <a:lnTo>
                  <a:pt x="3673358" y="1071505"/>
                </a:lnTo>
                <a:close/>
              </a:path>
            </a:pathLst>
          </a:cu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53" tIns="30476" rIns="60953" bIns="3047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dirty="0">
              <a:solidFill>
                <a:schemeClr val="accent1"/>
              </a:solidFill>
            </a:endParaRP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7792BD7F-5BF0-436D-A1CF-1B2CD1482B4F}"/>
              </a:ext>
            </a:extLst>
          </p:cNvPr>
          <p:cNvSpPr/>
          <p:nvPr/>
        </p:nvSpPr>
        <p:spPr>
          <a:xfrm rot="10800000" flipH="1">
            <a:off x="168257" y="1979616"/>
            <a:ext cx="1814124" cy="776053"/>
          </a:xfrm>
          <a:custGeom>
            <a:avLst/>
            <a:gdLst/>
            <a:ahLst/>
            <a:cxnLst/>
            <a:rect l="l" t="t" r="r" b="b"/>
            <a:pathLst>
              <a:path w="3513998" h="981444">
                <a:moveTo>
                  <a:pt x="0" y="981444"/>
                </a:moveTo>
                <a:lnTo>
                  <a:pt x="3170262" y="981444"/>
                </a:lnTo>
                <a:lnTo>
                  <a:pt x="3170262" y="979483"/>
                </a:lnTo>
                <a:lnTo>
                  <a:pt x="3513998" y="979483"/>
                </a:lnTo>
                <a:lnTo>
                  <a:pt x="3170262" y="515048"/>
                </a:lnTo>
                <a:lnTo>
                  <a:pt x="3170262" y="513444"/>
                </a:lnTo>
                <a:lnTo>
                  <a:pt x="3169075" y="513444"/>
                </a:lnTo>
                <a:lnTo>
                  <a:pt x="2789067" y="0"/>
                </a:lnTo>
                <a:lnTo>
                  <a:pt x="2210876" y="0"/>
                </a:lnTo>
                <a:lnTo>
                  <a:pt x="2590884" y="513444"/>
                </a:lnTo>
                <a:lnTo>
                  <a:pt x="0" y="513444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53" tIns="30476" rIns="60953" bIns="3047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dirty="0">
              <a:solidFill>
                <a:schemeClr val="accent1"/>
              </a:solidFill>
            </a:endParaRP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4B387AA6-5812-4CB6-B051-053647FDDCD0}"/>
              </a:ext>
            </a:extLst>
          </p:cNvPr>
          <p:cNvSpPr/>
          <p:nvPr/>
        </p:nvSpPr>
        <p:spPr>
          <a:xfrm>
            <a:off x="168257" y="765170"/>
            <a:ext cx="1814123" cy="776053"/>
          </a:xfrm>
          <a:custGeom>
            <a:avLst/>
            <a:gdLst/>
            <a:ahLst/>
            <a:cxnLst/>
            <a:rect l="l" t="t" r="r" b="b"/>
            <a:pathLst>
              <a:path w="3513998" h="981444">
                <a:moveTo>
                  <a:pt x="2210876" y="0"/>
                </a:moveTo>
                <a:lnTo>
                  <a:pt x="2789067" y="0"/>
                </a:lnTo>
                <a:lnTo>
                  <a:pt x="3169075" y="513444"/>
                </a:lnTo>
                <a:lnTo>
                  <a:pt x="3170262" y="513444"/>
                </a:lnTo>
                <a:lnTo>
                  <a:pt x="3170262" y="515048"/>
                </a:lnTo>
                <a:lnTo>
                  <a:pt x="3513998" y="979483"/>
                </a:lnTo>
                <a:lnTo>
                  <a:pt x="3170262" y="979483"/>
                </a:lnTo>
                <a:lnTo>
                  <a:pt x="3170262" y="981444"/>
                </a:lnTo>
                <a:lnTo>
                  <a:pt x="0" y="981444"/>
                </a:lnTo>
                <a:lnTo>
                  <a:pt x="0" y="513444"/>
                </a:lnTo>
                <a:lnTo>
                  <a:pt x="2590884" y="513444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53" tIns="30476" rIns="60953" bIns="3047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18445</TotalTime>
  <Words>727</Words>
  <Application>Microsoft Office PowerPoint</Application>
  <PresentationFormat>Произвольный</PresentationFormat>
  <Paragraphs>154</Paragraphs>
  <Slides>24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8" baseType="lpstr">
      <vt:lpstr>맑은 고딕</vt:lpstr>
      <vt:lpstr>Arial</vt:lpstr>
      <vt:lpstr>Calibri</vt:lpstr>
      <vt:lpstr>Office Theme</vt:lpstr>
      <vt:lpstr>Русский  язык</vt:lpstr>
      <vt:lpstr>                         Наречие (ravish)</vt:lpstr>
      <vt:lpstr>              Внимание! Запомните!</vt:lpstr>
      <vt:lpstr>               Внимание! Запомните!</vt:lpstr>
      <vt:lpstr>              Степени сравнения наречий</vt:lpstr>
      <vt:lpstr>                   Внимание! Запомните!</vt:lpstr>
      <vt:lpstr>                        Внимание! Запомните!</vt:lpstr>
      <vt:lpstr>                        Внимание! Запомните!</vt:lpstr>
      <vt:lpstr>                        Внимание! Запомните!</vt:lpstr>
      <vt:lpstr>                    Степени сравнения наречий </vt:lpstr>
      <vt:lpstr>               Внимание! Запомните!</vt:lpstr>
      <vt:lpstr>               Внимание! Запомните!</vt:lpstr>
      <vt:lpstr>               Внимание! Запомните!</vt:lpstr>
      <vt:lpstr>  Превосходная степень наречий</vt:lpstr>
      <vt:lpstr>  Превосходная степень наречий</vt:lpstr>
      <vt:lpstr>               Внимание! Запомните!</vt:lpstr>
      <vt:lpstr>               Внимание! Запомните!</vt:lpstr>
      <vt:lpstr>             Лингвистическая задача</vt:lpstr>
      <vt:lpstr>             Лингвистическая задача</vt:lpstr>
      <vt:lpstr>             Лингвистическая задача</vt:lpstr>
      <vt:lpstr>                  Цифровой диктант</vt:lpstr>
      <vt:lpstr>                  Цифровой диктант</vt:lpstr>
      <vt:lpstr>     Цифровой диктант. Проверьте!</vt:lpstr>
      <vt:lpstr>  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Пользователь</cp:lastModifiedBy>
  <cp:revision>760</cp:revision>
  <dcterms:created xsi:type="dcterms:W3CDTF">2020-04-13T08:05:42Z</dcterms:created>
  <dcterms:modified xsi:type="dcterms:W3CDTF">2021-04-02T11:49:55Z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