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1"/>
  </p:notesMasterIdLst>
  <p:sldIdLst>
    <p:sldId id="256" r:id="rId2"/>
    <p:sldId id="270" r:id="rId3"/>
    <p:sldId id="395" r:id="rId4"/>
    <p:sldId id="393" r:id="rId5"/>
    <p:sldId id="370" r:id="rId6"/>
    <p:sldId id="371" r:id="rId7"/>
    <p:sldId id="394" r:id="rId8"/>
    <p:sldId id="379" r:id="rId9"/>
    <p:sldId id="380" r:id="rId10"/>
    <p:sldId id="396" r:id="rId11"/>
    <p:sldId id="397" r:id="rId12"/>
    <p:sldId id="398" r:id="rId13"/>
    <p:sldId id="399" r:id="rId14"/>
    <p:sldId id="401" r:id="rId15"/>
    <p:sldId id="402" r:id="rId16"/>
    <p:sldId id="404" r:id="rId17"/>
    <p:sldId id="400" r:id="rId18"/>
    <p:sldId id="405" r:id="rId19"/>
    <p:sldId id="287" r:id="rId20"/>
  </p:sldIdLst>
  <p:sldSz cx="5765800" cy="3244850"/>
  <p:notesSz cx="5765800" cy="3244850"/>
  <p:defaultTextStyle>
    <a:defPPr>
      <a:defRPr lang="ru-RU"/>
    </a:defPPr>
    <a:lvl1pPr marL="0" algn="l" defTabSz="91429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45" algn="l" defTabSz="91429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290" algn="l" defTabSz="91429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435" algn="l" defTabSz="91429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579" algn="l" defTabSz="91429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724" algn="l" defTabSz="91429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869" algn="l" defTabSz="91429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014" algn="l" defTabSz="91429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159" algn="l" defTabSz="91429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00CC"/>
    <a:srgbClr val="008000"/>
    <a:srgbClr val="0070C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220" d="100"/>
          <a:sy n="220" d="100"/>
        </p:scale>
        <p:origin x="-1098" y="-16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909DDE-7DC6-4E58-AA15-CCA294CB0FE1}" type="datetimeFigureOut">
              <a:rPr lang="ru-RU" smtClean="0"/>
              <a:pPr/>
              <a:t>02.04.2021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CA3135-111F-4A1B-B929-7BE29EF0C17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289065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29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45" algn="l" defTabSz="91429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290" algn="l" defTabSz="91429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435" algn="l" defTabSz="91429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579" algn="l" defTabSz="91429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724" algn="l" defTabSz="91429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869" algn="l" defTabSz="91429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014" algn="l" defTabSz="91429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159" algn="l" defTabSz="91429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CA3135-111F-4A1B-B929-7BE29EF0C175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186092">
              <a:defRPr/>
            </a:pPr>
            <a:fld id="{349D4C1E-46C9-452C-9820-5F259BFDCBE1}" type="slidenum">
              <a:rPr lang="ru-RU" sz="700" smtClean="0">
                <a:solidFill>
                  <a:prstClr val="black"/>
                </a:solidFill>
                <a:latin typeface="Calibri" panose="020F0502020204030204"/>
              </a:rPr>
              <a:pPr defTabSz="186092">
                <a:defRPr/>
              </a:pPr>
              <a:t>3</a:t>
            </a:fld>
            <a:endParaRPr lang="ru-RU" sz="700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507595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4/2/2021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53" y="102424"/>
            <a:ext cx="5164295" cy="320372"/>
          </a:xfrm>
        </p:spPr>
        <p:txBody>
          <a:bodyPr lIns="0" tIns="0" rIns="0" bIns="0"/>
          <a:lstStyle>
            <a:lvl1pPr>
              <a:defRPr sz="21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17313" y="781128"/>
            <a:ext cx="4531172" cy="368914"/>
          </a:xfrm>
        </p:spPr>
        <p:txBody>
          <a:bodyPr lIns="0" tIns="0" rIns="0" bIns="0"/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4/2/2021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53" y="102424"/>
            <a:ext cx="5164295" cy="320372"/>
          </a:xfrm>
        </p:spPr>
        <p:txBody>
          <a:bodyPr lIns="0" tIns="0" rIns="0" bIns="0"/>
          <a:lstStyle>
            <a:lvl1pPr>
              <a:defRPr sz="21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1" y="746316"/>
            <a:ext cx="2508123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8" y="746316"/>
            <a:ext cx="2508123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4/2/2021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53" y="102424"/>
            <a:ext cx="5164295" cy="320372"/>
          </a:xfrm>
        </p:spPr>
        <p:txBody>
          <a:bodyPr lIns="0" tIns="0" rIns="0" bIns="0"/>
          <a:lstStyle>
            <a:lvl1pPr>
              <a:defRPr sz="21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4/2/2021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5257166" y="159368"/>
            <a:ext cx="252729" cy="25272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4/2/2021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1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53" y="102424"/>
            <a:ext cx="5164295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17313" y="781128"/>
            <a:ext cx="4531172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2815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2815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4/2/2021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2815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145">
        <a:defRPr>
          <a:latin typeface="+mn-lt"/>
          <a:ea typeface="+mn-ea"/>
          <a:cs typeface="+mn-cs"/>
        </a:defRPr>
      </a:lvl2pPr>
      <a:lvl3pPr marL="914290">
        <a:defRPr>
          <a:latin typeface="+mn-lt"/>
          <a:ea typeface="+mn-ea"/>
          <a:cs typeface="+mn-cs"/>
        </a:defRPr>
      </a:lvl3pPr>
      <a:lvl4pPr marL="1371435">
        <a:defRPr>
          <a:latin typeface="+mn-lt"/>
          <a:ea typeface="+mn-ea"/>
          <a:cs typeface="+mn-cs"/>
        </a:defRPr>
      </a:lvl4pPr>
      <a:lvl5pPr marL="1828579">
        <a:defRPr>
          <a:latin typeface="+mn-lt"/>
          <a:ea typeface="+mn-ea"/>
          <a:cs typeface="+mn-cs"/>
        </a:defRPr>
      </a:lvl5pPr>
      <a:lvl6pPr marL="2285724">
        <a:defRPr>
          <a:latin typeface="+mn-lt"/>
          <a:ea typeface="+mn-ea"/>
          <a:cs typeface="+mn-cs"/>
        </a:defRPr>
      </a:lvl6pPr>
      <a:lvl7pPr marL="2742869">
        <a:defRPr>
          <a:latin typeface="+mn-lt"/>
          <a:ea typeface="+mn-ea"/>
          <a:cs typeface="+mn-cs"/>
        </a:defRPr>
      </a:lvl7pPr>
      <a:lvl8pPr marL="3200014">
        <a:defRPr>
          <a:latin typeface="+mn-lt"/>
          <a:ea typeface="+mn-ea"/>
          <a:cs typeface="+mn-cs"/>
        </a:defRPr>
      </a:lvl8pPr>
      <a:lvl9pPr marL="3657159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145">
        <a:defRPr>
          <a:latin typeface="+mn-lt"/>
          <a:ea typeface="+mn-ea"/>
          <a:cs typeface="+mn-cs"/>
        </a:defRPr>
      </a:lvl2pPr>
      <a:lvl3pPr marL="914290">
        <a:defRPr>
          <a:latin typeface="+mn-lt"/>
          <a:ea typeface="+mn-ea"/>
          <a:cs typeface="+mn-cs"/>
        </a:defRPr>
      </a:lvl3pPr>
      <a:lvl4pPr marL="1371435">
        <a:defRPr>
          <a:latin typeface="+mn-lt"/>
          <a:ea typeface="+mn-ea"/>
          <a:cs typeface="+mn-cs"/>
        </a:defRPr>
      </a:lvl4pPr>
      <a:lvl5pPr marL="1828579">
        <a:defRPr>
          <a:latin typeface="+mn-lt"/>
          <a:ea typeface="+mn-ea"/>
          <a:cs typeface="+mn-cs"/>
        </a:defRPr>
      </a:lvl5pPr>
      <a:lvl6pPr marL="2285724">
        <a:defRPr>
          <a:latin typeface="+mn-lt"/>
          <a:ea typeface="+mn-ea"/>
          <a:cs typeface="+mn-cs"/>
        </a:defRPr>
      </a:lvl6pPr>
      <a:lvl7pPr marL="2742869">
        <a:defRPr>
          <a:latin typeface="+mn-lt"/>
          <a:ea typeface="+mn-ea"/>
          <a:cs typeface="+mn-cs"/>
        </a:defRPr>
      </a:lvl7pPr>
      <a:lvl8pPr marL="3200014">
        <a:defRPr>
          <a:latin typeface="+mn-lt"/>
          <a:ea typeface="+mn-ea"/>
          <a:cs typeface="+mn-cs"/>
        </a:defRPr>
      </a:lvl8pPr>
      <a:lvl9pPr marL="3657159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" y="0"/>
            <a:ext cx="5760085" cy="10210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298725" y="222930"/>
            <a:ext cx="3168352" cy="537965"/>
          </a:xfrm>
          <a:prstGeom prst="rect">
            <a:avLst/>
          </a:prstGeom>
        </p:spPr>
        <p:txBody>
          <a:bodyPr vert="horz" wrap="square" lIns="0" tIns="14602" rIns="0" bIns="0" rtlCol="0">
            <a:spAutoFit/>
          </a:bodyPr>
          <a:lstStyle/>
          <a:p>
            <a:pPr marL="12698">
              <a:spcBef>
                <a:spcPts val="114"/>
              </a:spcBef>
            </a:pPr>
            <a:r>
              <a:rPr sz="3400" spc="-5" dirty="0" err="1"/>
              <a:t>Русский</a:t>
            </a:r>
            <a:r>
              <a:rPr sz="3400" spc="-55" dirty="0"/>
              <a:t> </a:t>
            </a:r>
            <a:r>
              <a:rPr lang="ru-RU" sz="3400" spc="-55" dirty="0" smtClean="0"/>
              <a:t> </a:t>
            </a:r>
            <a:r>
              <a:rPr sz="3400" spc="10" dirty="0" err="1" smtClean="0"/>
              <a:t>язык</a:t>
            </a:r>
            <a:endParaRPr sz="3400" dirty="0"/>
          </a:p>
        </p:txBody>
      </p:sp>
      <p:sp>
        <p:nvSpPr>
          <p:cNvPr id="4" name="object 4"/>
          <p:cNvSpPr txBox="1"/>
          <p:nvPr/>
        </p:nvSpPr>
        <p:spPr>
          <a:xfrm>
            <a:off x="454009" y="831993"/>
            <a:ext cx="4857784" cy="796370"/>
          </a:xfrm>
          <a:prstGeom prst="rect">
            <a:avLst/>
          </a:prstGeom>
        </p:spPr>
        <p:txBody>
          <a:bodyPr vert="horz" wrap="square" lIns="0" tIns="13968" rIns="0" bIns="0" rtlCol="0">
            <a:spAutoFit/>
          </a:bodyPr>
          <a:lstStyle/>
          <a:p>
            <a:pPr marL="18413">
              <a:lnSpc>
                <a:spcPts val="1950"/>
              </a:lnSpc>
              <a:spcBef>
                <a:spcPts val="110"/>
              </a:spcBef>
            </a:pPr>
            <a:endParaRPr lang="ru-RU" b="1" spc="-10" dirty="0" smtClean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18413" algn="ctr">
              <a:lnSpc>
                <a:spcPts val="1950"/>
              </a:lnSpc>
              <a:spcBef>
                <a:spcPts val="110"/>
              </a:spcBef>
            </a:pPr>
            <a:r>
              <a:rPr lang="ru-RU" sz="2000" b="1" spc="-1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Тема: </a:t>
            </a:r>
            <a:r>
              <a:rPr lang="ru-RU" sz="20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Как сказать о цели и причине действия?</a:t>
            </a:r>
            <a:endParaRPr lang="ru-RU" sz="2000" b="1" spc="-10" dirty="0" smtClean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95791" y="1122359"/>
            <a:ext cx="344170" cy="860106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44592" y="2169848"/>
            <a:ext cx="344170" cy="86010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0" name="object 10"/>
          <p:cNvGrpSpPr/>
          <p:nvPr/>
        </p:nvGrpSpPr>
        <p:grpSpPr>
          <a:xfrm>
            <a:off x="4686759" y="212869"/>
            <a:ext cx="696471" cy="634365"/>
            <a:chOff x="4686759" y="212868"/>
            <a:chExt cx="634365" cy="634365"/>
          </a:xfrm>
        </p:grpSpPr>
        <p:sp>
          <p:nvSpPr>
            <p:cNvPr id="11" name="object 11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4924206" y="249025"/>
            <a:ext cx="244710" cy="372745"/>
          </a:xfrm>
          <a:prstGeom prst="rect">
            <a:avLst/>
          </a:prstGeom>
        </p:spPr>
        <p:txBody>
          <a:bodyPr vert="horz" wrap="square" lIns="0" tIns="15873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lang="ru-RU" sz="2300" dirty="0" smtClean="0">
                <a:solidFill>
                  <a:schemeClr val="bg1"/>
                </a:solidFill>
                <a:latin typeface="Arial"/>
                <a:cs typeface="Arial"/>
              </a:rPr>
              <a:t>7</a:t>
            </a:r>
            <a:endParaRPr sz="230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798296" y="541953"/>
            <a:ext cx="584934" cy="212236"/>
          </a:xfrm>
          <a:prstGeom prst="rect">
            <a:avLst/>
          </a:prstGeom>
        </p:spPr>
        <p:txBody>
          <a:bodyPr vert="horz" wrap="square" lIns="0" tIns="12063" rIns="0" bIns="0" rtlCol="0">
            <a:spAutoFit/>
          </a:bodyPr>
          <a:lstStyle/>
          <a:p>
            <a:pPr>
              <a:spcBef>
                <a:spcPts val="95"/>
              </a:spcBef>
            </a:pPr>
            <a:r>
              <a:rPr sz="1300" b="1" spc="5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1300" b="1" spc="-5" dirty="0">
                <a:solidFill>
                  <a:srgbClr val="FFFFFF"/>
                </a:solidFill>
                <a:latin typeface="Arial"/>
                <a:cs typeface="Arial"/>
              </a:rPr>
              <a:t>ласс</a:t>
            </a:r>
            <a:endParaRPr sz="1300" b="1">
              <a:latin typeface="Arial"/>
              <a:cs typeface="Arial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346533" y="289011"/>
            <a:ext cx="467359" cy="466725"/>
            <a:chOff x="346532" y="289010"/>
            <a:chExt cx="467359" cy="466725"/>
          </a:xfrm>
        </p:grpSpPr>
        <p:sp>
          <p:nvSpPr>
            <p:cNvPr id="16" name="object 16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301975" y="0"/>
                  </a:move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23187" y="463777"/>
                  </a:move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5074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6919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255074"/>
                  </a:lnTo>
                  <a:lnTo>
                    <a:pt x="309190" y="440585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301457" y="448318"/>
                  </a:lnTo>
                  <a:lnTo>
                    <a:pt x="2318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440585"/>
                  </a:lnTo>
                  <a:lnTo>
                    <a:pt x="15458" y="23183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23187" y="15454"/>
                  </a:lnTo>
                  <a:lnTo>
                    <a:pt x="301457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23183"/>
                  </a:lnTo>
                  <a:lnTo>
                    <a:pt x="309190" y="69562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1691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6956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406805" y="11192"/>
                  </a:moveTo>
                  <a:lnTo>
                    <a:pt x="352473" y="11192"/>
                  </a:lnTo>
                  <a:lnTo>
                    <a:pt x="35384" y="328280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761" y="330761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9195" y="417920"/>
                  </a:lnTo>
                  <a:lnTo>
                    <a:pt x="10213" y="417711"/>
                  </a:lnTo>
                  <a:lnTo>
                    <a:pt x="61990" y="395507"/>
                  </a:lnTo>
                  <a:lnTo>
                    <a:pt x="22816" y="395507"/>
                  </a:lnTo>
                  <a:lnTo>
                    <a:pt x="43498" y="347241"/>
                  </a:lnTo>
                  <a:lnTo>
                    <a:pt x="65430" y="347241"/>
                  </a:lnTo>
                  <a:lnTo>
                    <a:pt x="51854" y="333665"/>
                  </a:lnTo>
                  <a:lnTo>
                    <a:pt x="307051" y="78479"/>
                  </a:lnTo>
                  <a:lnTo>
                    <a:pt x="328910" y="78479"/>
                  </a:lnTo>
                  <a:lnTo>
                    <a:pt x="317981" y="67549"/>
                  </a:lnTo>
                  <a:lnTo>
                    <a:pt x="330602" y="54918"/>
                  </a:lnTo>
                  <a:lnTo>
                    <a:pt x="352438" y="54918"/>
                  </a:lnTo>
                  <a:lnTo>
                    <a:pt x="341532" y="43988"/>
                  </a:lnTo>
                  <a:lnTo>
                    <a:pt x="369260" y="16300"/>
                  </a:lnTo>
                  <a:lnTo>
                    <a:pt x="377798" y="14014"/>
                  </a:lnTo>
                  <a:lnTo>
                    <a:pt x="408786" y="14014"/>
                  </a:lnTo>
                  <a:lnTo>
                    <a:pt x="406994" y="11318"/>
                  </a:lnTo>
                  <a:lnTo>
                    <a:pt x="406805" y="11192"/>
                  </a:lnTo>
                  <a:close/>
                </a:path>
                <a:path w="418465" h="418465">
                  <a:moveTo>
                    <a:pt x="65430" y="347241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lnTo>
                    <a:pt x="61990" y="39550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932" y="382960"/>
                  </a:lnTo>
                  <a:lnTo>
                    <a:pt x="106502" y="366465"/>
                  </a:lnTo>
                  <a:lnTo>
                    <a:pt x="84654" y="366465"/>
                  </a:lnTo>
                  <a:lnTo>
                    <a:pt x="65430" y="347241"/>
                  </a:lnTo>
                  <a:close/>
                </a:path>
                <a:path w="418465" h="418465">
                  <a:moveTo>
                    <a:pt x="328910" y="78479"/>
                  </a:moveTo>
                  <a:lnTo>
                    <a:pt x="307051" y="78479"/>
                  </a:lnTo>
                  <a:lnTo>
                    <a:pt x="339840" y="111268"/>
                  </a:lnTo>
                  <a:lnTo>
                    <a:pt x="84654" y="366465"/>
                  </a:lnTo>
                  <a:lnTo>
                    <a:pt x="106502" y="366465"/>
                  </a:lnTo>
                  <a:lnTo>
                    <a:pt x="372632" y="100338"/>
                  </a:lnTo>
                  <a:lnTo>
                    <a:pt x="350770" y="100338"/>
                  </a:lnTo>
                  <a:lnTo>
                    <a:pt x="328910" y="78479"/>
                  </a:lnTo>
                  <a:close/>
                </a:path>
                <a:path w="418465" h="418465">
                  <a:moveTo>
                    <a:pt x="352438" y="54918"/>
                  </a:move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lnTo>
                    <a:pt x="372632" y="100338"/>
                  </a:lnTo>
                  <a:lnTo>
                    <a:pt x="396154" y="76817"/>
                  </a:lnTo>
                  <a:lnTo>
                    <a:pt x="374291" y="76817"/>
                  </a:lnTo>
                  <a:lnTo>
                    <a:pt x="352438" y="54918"/>
                  </a:lnTo>
                  <a:close/>
                </a:path>
                <a:path w="418465" h="418465">
                  <a:moveTo>
                    <a:pt x="408786" y="14014"/>
                  </a:moveTo>
                  <a:lnTo>
                    <a:pt x="377798" y="14014"/>
                  </a:lnTo>
                  <a:lnTo>
                    <a:pt x="393804" y="18301"/>
                  </a:lnTo>
                  <a:lnTo>
                    <a:pt x="400057" y="24551"/>
                  </a:lnTo>
                  <a:lnTo>
                    <a:pt x="404345" y="40561"/>
                  </a:lnTo>
                  <a:lnTo>
                    <a:pt x="402059" y="49100"/>
                  </a:lnTo>
                  <a:lnTo>
                    <a:pt x="396198" y="54957"/>
                  </a:lnTo>
                  <a:lnTo>
                    <a:pt x="374291" y="76817"/>
                  </a:lnTo>
                  <a:lnTo>
                    <a:pt x="396154" y="76817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8786" y="14014"/>
                  </a:lnTo>
                  <a:close/>
                </a:path>
                <a:path w="418465" h="418465">
                  <a:moveTo>
                    <a:pt x="396158" y="54950"/>
                  </a:moveTo>
                  <a:close/>
                </a:path>
                <a:path w="418465" h="418465">
                  <a:moveTo>
                    <a:pt x="379748" y="0"/>
                  </a:moveTo>
                  <a:lnTo>
                    <a:pt x="365235" y="2783"/>
                  </a:lnTo>
                  <a:lnTo>
                    <a:pt x="352454" y="11199"/>
                  </a:lnTo>
                  <a:lnTo>
                    <a:pt x="406805" y="11192"/>
                  </a:lnTo>
                  <a:lnTo>
                    <a:pt x="394249" y="2846"/>
                  </a:lnTo>
                  <a:lnTo>
                    <a:pt x="379748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734043" y="317960"/>
              <a:ext cx="65556" cy="65545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22816" y="395507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close/>
                </a:path>
                <a:path w="418465" h="418465">
                  <a:moveTo>
                    <a:pt x="307051" y="78479"/>
                  </a:moveTo>
                  <a:lnTo>
                    <a:pt x="339840" y="111268"/>
                  </a:lnTo>
                  <a:lnTo>
                    <a:pt x="84654" y="366465"/>
                  </a:lnTo>
                  <a:lnTo>
                    <a:pt x="51854" y="333665"/>
                  </a:lnTo>
                  <a:lnTo>
                    <a:pt x="307051" y="78479"/>
                  </a:lnTo>
                  <a:close/>
                </a:path>
                <a:path w="418465" h="418465">
                  <a:moveTo>
                    <a:pt x="350770" y="100338"/>
                  </a:moveTo>
                  <a:lnTo>
                    <a:pt x="317981" y="67549"/>
                  </a:ln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close/>
                </a:path>
                <a:path w="418465" h="418465">
                  <a:moveTo>
                    <a:pt x="352473" y="11192"/>
                  </a:moveTo>
                  <a:lnTo>
                    <a:pt x="301579" y="62078"/>
                  </a:lnTo>
                  <a:lnTo>
                    <a:pt x="35460" y="328208"/>
                  </a:lnTo>
                  <a:lnTo>
                    <a:pt x="35359" y="328381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822" y="330631"/>
                  </a:lnTo>
                  <a:lnTo>
                    <a:pt x="33761" y="330761"/>
                  </a:lnTo>
                  <a:lnTo>
                    <a:pt x="1026" y="407145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1677" y="414446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8129" y="417920"/>
                  </a:lnTo>
                  <a:lnTo>
                    <a:pt x="9177" y="417923"/>
                  </a:lnTo>
                  <a:lnTo>
                    <a:pt x="10213" y="417711"/>
                  </a:lnTo>
                  <a:lnTo>
                    <a:pt x="11174" y="417293"/>
                  </a:lnTo>
                  <a:lnTo>
                    <a:pt x="87552" y="384559"/>
                  </a:lnTo>
                  <a:lnTo>
                    <a:pt x="87682" y="38449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863" y="383029"/>
                  </a:lnTo>
                  <a:lnTo>
                    <a:pt x="90032" y="382935"/>
                  </a:lnTo>
                  <a:lnTo>
                    <a:pt x="356227" y="116748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6994" y="11318"/>
                  </a:lnTo>
                  <a:lnTo>
                    <a:pt x="394249" y="2846"/>
                  </a:lnTo>
                  <a:lnTo>
                    <a:pt x="379748" y="0"/>
                  </a:lnTo>
                  <a:lnTo>
                    <a:pt x="365235" y="2783"/>
                  </a:lnTo>
                  <a:lnTo>
                    <a:pt x="352454" y="11199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3235" y="0"/>
                  </a:move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200964" y="7728"/>
                  </a:move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151124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3463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7728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7732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7728" y="15461"/>
                  </a:lnTo>
                  <a:lnTo>
                    <a:pt x="146858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7732"/>
                  </a:lnTo>
                  <a:lnTo>
                    <a:pt x="154587" y="3463"/>
                  </a:lnTo>
                  <a:lnTo>
                    <a:pt x="151124" y="0"/>
                  </a:lnTo>
                  <a:lnTo>
                    <a:pt x="146858" y="0"/>
                  </a:lnTo>
                  <a:lnTo>
                    <a:pt x="7728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AutoShape 4" descr="Зачем ставить цели в жизни? Для чего человеку всегда нужна цель"/>
          <p:cNvSpPr>
            <a:spLocks noChangeAspect="1" noChangeArrowheads="1"/>
          </p:cNvSpPr>
          <p:nvPr/>
        </p:nvSpPr>
        <p:spPr bwMode="auto">
          <a:xfrm>
            <a:off x="155575" y="-144462"/>
            <a:ext cx="304800" cy="304801"/>
          </a:xfrm>
          <a:prstGeom prst="rect">
            <a:avLst/>
          </a:prstGeom>
          <a:noFill/>
        </p:spPr>
        <p:txBody>
          <a:bodyPr vert="horz" wrap="square" lIns="91429" tIns="45715" rIns="91429" bIns="45715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3560" name="AutoShape 8" descr="Зачем ставить цели в жизни? Для чего человеку всегда нужна цель"/>
          <p:cNvSpPr>
            <a:spLocks noChangeAspect="1" noChangeArrowheads="1"/>
          </p:cNvSpPr>
          <p:nvPr/>
        </p:nvSpPr>
        <p:spPr bwMode="auto">
          <a:xfrm>
            <a:off x="155575" y="-144462"/>
            <a:ext cx="304800" cy="304801"/>
          </a:xfrm>
          <a:prstGeom prst="rect">
            <a:avLst/>
          </a:prstGeom>
          <a:noFill/>
        </p:spPr>
        <p:txBody>
          <a:bodyPr vert="horz" wrap="square" lIns="91429" tIns="45715" rIns="91429" bIns="45715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3562" name="AutoShape 10" descr="Зачем ставить цели в жизни? Для чего человеку всегда нужна цель"/>
          <p:cNvSpPr>
            <a:spLocks noChangeAspect="1" noChangeArrowheads="1"/>
          </p:cNvSpPr>
          <p:nvPr/>
        </p:nvSpPr>
        <p:spPr bwMode="auto">
          <a:xfrm>
            <a:off x="155575" y="-144462"/>
            <a:ext cx="304800" cy="304801"/>
          </a:xfrm>
          <a:prstGeom prst="rect">
            <a:avLst/>
          </a:prstGeom>
          <a:noFill/>
        </p:spPr>
        <p:txBody>
          <a:bodyPr vert="horz" wrap="square" lIns="91429" tIns="45715" rIns="91429" bIns="45715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0" name="Picture 2" descr="Цель бизнеса: определение, сущность и роль в обществе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382966" y="1622425"/>
            <a:ext cx="1905000" cy="1428750"/>
          </a:xfrm>
          <a:prstGeom prst="rect">
            <a:avLst/>
          </a:prstGeom>
          <a:noFill/>
        </p:spPr>
      </p:pic>
      <p:pic>
        <p:nvPicPr>
          <p:cNvPr id="31" name="Picture 4" descr="Что называется обстоятельством. Дополнение, определение и обстоятельство в  русском языке: употребление и обособление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096951" y="1908177"/>
            <a:ext cx="1643074" cy="1223956"/>
          </a:xfrm>
          <a:prstGeom prst="rect">
            <a:avLst/>
          </a:prstGeom>
          <a:noFill/>
        </p:spPr>
      </p:pic>
      <p:sp>
        <p:nvSpPr>
          <p:cNvPr id="32" name="Прямоугольник 31"/>
          <p:cNvSpPr/>
          <p:nvPr/>
        </p:nvSpPr>
        <p:spPr>
          <a:xfrm rot="20034597">
            <a:off x="613213" y="1715310"/>
            <a:ext cx="156593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почему?</a:t>
            </a:r>
            <a:endParaRPr lang="ru-RU" i="1" dirty="0">
              <a:solidFill>
                <a:srgbClr val="FF0000"/>
              </a:solidFill>
            </a:endParaRPr>
          </a:p>
        </p:txBody>
      </p:sp>
      <p:sp>
        <p:nvSpPr>
          <p:cNvPr id="34" name="Прямоугольник 33"/>
          <p:cNvSpPr/>
          <p:nvPr/>
        </p:nvSpPr>
        <p:spPr>
          <a:xfrm rot="1682388">
            <a:off x="1341364" y="1382978"/>
            <a:ext cx="226056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                                      </a:t>
            </a:r>
          </a:p>
          <a:p>
            <a:r>
              <a:rPr lang="ru-RU" b="1" i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                отчего?</a:t>
            </a:r>
            <a:endParaRPr lang="ru-RU" i="1" dirty="0">
              <a:solidFill>
                <a:srgbClr val="008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41436" y="102425"/>
            <a:ext cx="6048672" cy="369332"/>
          </a:xfrm>
        </p:spPr>
        <p:txBody>
          <a:bodyPr/>
          <a:lstStyle/>
          <a:p>
            <a:r>
              <a:rPr lang="ru-RU" sz="1800" dirty="0" smtClean="0"/>
              <a:t>      </a:t>
            </a:r>
            <a:r>
              <a:rPr lang="ru-RU" sz="2400" dirty="0" smtClean="0"/>
              <a:t>Синтаксические признаки наречия</a:t>
            </a:r>
            <a:endParaRPr lang="ru-RU" sz="24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8256" y="622293"/>
            <a:ext cx="3857652" cy="2739211"/>
          </a:xfrm>
        </p:spPr>
        <p:txBody>
          <a:bodyPr/>
          <a:lstStyle/>
          <a:p>
            <a:r>
              <a:rPr lang="ru-RU" sz="1600" i="0" dirty="0" smtClean="0">
                <a:solidFill>
                  <a:srgbClr val="0000CC"/>
                </a:solidFill>
              </a:rPr>
              <a:t>В предложении наречия </a:t>
            </a:r>
          </a:p>
          <a:p>
            <a:r>
              <a:rPr lang="ru-RU" sz="1600" i="0" dirty="0" smtClean="0">
                <a:solidFill>
                  <a:srgbClr val="0000CC"/>
                </a:solidFill>
              </a:rPr>
              <a:t>причины обычно являются </a:t>
            </a:r>
            <a:r>
              <a:rPr lang="ru-RU" sz="1600" i="0" dirty="0" smtClean="0">
                <a:solidFill>
                  <a:srgbClr val="FF0000"/>
                </a:solidFill>
              </a:rPr>
              <a:t>обстоятельствами:</a:t>
            </a:r>
          </a:p>
          <a:p>
            <a:pPr fontAlgn="base"/>
            <a:r>
              <a:rPr lang="ru-RU" sz="1600" dirty="0" smtClean="0">
                <a:solidFill>
                  <a:schemeClr val="accent2">
                    <a:lumMod val="50000"/>
                  </a:schemeClr>
                </a:solidFill>
              </a:rPr>
              <a:t>Чему обрадовался </a:t>
            </a:r>
          </a:p>
          <a:p>
            <a:pPr fontAlgn="base"/>
            <a:r>
              <a:rPr lang="ru-RU" sz="1600" dirty="0" smtClean="0">
                <a:solidFill>
                  <a:schemeClr val="accent2">
                    <a:lumMod val="50000"/>
                  </a:schemeClr>
                </a:solidFill>
              </a:rPr>
              <a:t>(по какой причине?) </a:t>
            </a:r>
            <a:r>
              <a:rPr lang="ru-RU" sz="1600" dirty="0" smtClean="0">
                <a:solidFill>
                  <a:srgbClr val="008000"/>
                </a:solidFill>
              </a:rPr>
              <a:t>сдуру</a:t>
            </a:r>
            <a:r>
              <a:rPr lang="ru-RU" sz="1600" dirty="0" smtClean="0">
                <a:solidFill>
                  <a:schemeClr val="accent2">
                    <a:lumMod val="50000"/>
                  </a:schemeClr>
                </a:solidFill>
              </a:rPr>
              <a:t>? </a:t>
            </a:r>
          </a:p>
          <a:p>
            <a:pPr fontAlgn="base"/>
            <a:r>
              <a:rPr lang="ru-RU" sz="1600" dirty="0" smtClean="0">
                <a:solidFill>
                  <a:schemeClr val="accent2">
                    <a:lumMod val="50000"/>
                  </a:schemeClr>
                </a:solidFill>
              </a:rPr>
              <a:t>(И. Крылов).</a:t>
            </a:r>
          </a:p>
          <a:p>
            <a:pPr fontAlgn="base"/>
            <a:r>
              <a:rPr lang="ru-RU" sz="1600" dirty="0" smtClean="0">
                <a:solidFill>
                  <a:schemeClr val="accent2">
                    <a:lumMod val="50000"/>
                  </a:schemeClr>
                </a:solidFill>
              </a:rPr>
              <a:t>Если быть точнее, сболтнул</a:t>
            </a:r>
          </a:p>
          <a:p>
            <a:pPr fontAlgn="base"/>
            <a:r>
              <a:rPr lang="ru-RU" sz="1600" dirty="0" smtClean="0">
                <a:solidFill>
                  <a:schemeClr val="accent2">
                    <a:lumMod val="50000"/>
                  </a:schemeClr>
                </a:solidFill>
              </a:rPr>
              <a:t>(почему?) </a:t>
            </a:r>
            <a:r>
              <a:rPr lang="ru-RU" sz="1600" dirty="0" smtClean="0">
                <a:solidFill>
                  <a:srgbClr val="008000"/>
                </a:solidFill>
              </a:rPr>
              <a:t>сгоряча</a:t>
            </a:r>
            <a:r>
              <a:rPr lang="ru-RU" sz="1600" dirty="0" smtClean="0">
                <a:solidFill>
                  <a:schemeClr val="accent2">
                    <a:lumMod val="50000"/>
                  </a:schemeClr>
                </a:solidFill>
              </a:rPr>
              <a:t>, не подумал </a:t>
            </a:r>
          </a:p>
          <a:p>
            <a:pPr fontAlgn="base"/>
            <a:r>
              <a:rPr lang="ru-RU" sz="1600" dirty="0" smtClean="0">
                <a:solidFill>
                  <a:schemeClr val="accent2">
                    <a:lumMod val="50000"/>
                  </a:schemeClr>
                </a:solidFill>
              </a:rPr>
              <a:t>(В. Филиппов).</a:t>
            </a:r>
          </a:p>
          <a:p>
            <a:pPr fontAlgn="base"/>
            <a:endParaRPr lang="ru-RU" sz="1600" dirty="0" smtClean="0"/>
          </a:p>
          <a:p>
            <a:endParaRPr lang="ru-RU" sz="1800" dirty="0">
              <a:solidFill>
                <a:srgbClr val="008000"/>
              </a:solidFill>
            </a:endParaRPr>
          </a:p>
        </p:txBody>
      </p:sp>
      <p:pic>
        <p:nvPicPr>
          <p:cNvPr id="6" name="Picture 8" descr="Красивые разбитые стрелка баннер красочный набор | Бесплатно векторы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0800000">
            <a:off x="3454404" y="693729"/>
            <a:ext cx="2143140" cy="2054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4" y="102425"/>
            <a:ext cx="5164295" cy="320372"/>
          </a:xfrm>
        </p:spPr>
        <p:txBody>
          <a:bodyPr/>
          <a:lstStyle/>
          <a:p>
            <a:r>
              <a:rPr lang="ru-RU" dirty="0" smtClean="0"/>
              <a:t>                  Цифровой диктант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97148" y="550857"/>
            <a:ext cx="3168652" cy="1477328"/>
          </a:xfrm>
        </p:spPr>
        <p:txBody>
          <a:bodyPr/>
          <a:lstStyle/>
          <a:p>
            <a:pPr marL="342817" indent="-342817" fontAlgn="base"/>
            <a:endParaRPr lang="ru-RU" sz="1200" i="0" dirty="0" smtClean="0">
              <a:solidFill>
                <a:srgbClr val="7030A0"/>
              </a:solidFill>
            </a:endParaRPr>
          </a:p>
          <a:p>
            <a:pPr marL="342817" indent="-342817" fontAlgn="base"/>
            <a:r>
              <a:rPr lang="ru-RU" sz="1200" i="0" dirty="0" smtClean="0">
                <a:solidFill>
                  <a:srgbClr val="7030A0"/>
                </a:solidFill>
              </a:rPr>
              <a:t>                       </a:t>
            </a:r>
          </a:p>
          <a:p>
            <a:pPr marL="342817" indent="-342817" fontAlgn="base"/>
            <a:r>
              <a:rPr lang="ru-RU" sz="1200" i="0" dirty="0" smtClean="0">
                <a:solidFill>
                  <a:srgbClr val="7030A0"/>
                </a:solidFill>
              </a:rPr>
              <a:t>             </a:t>
            </a:r>
          </a:p>
          <a:p>
            <a:pPr marL="342817" indent="-342817" fontAlgn="base"/>
            <a:r>
              <a:rPr lang="ru-RU" sz="1200" i="0" dirty="0" smtClean="0">
                <a:solidFill>
                  <a:srgbClr val="7030A0"/>
                </a:solidFill>
              </a:rPr>
              <a:t>            </a:t>
            </a:r>
            <a:r>
              <a:rPr lang="ru-RU" sz="2000" i="0" dirty="0" smtClean="0">
                <a:solidFill>
                  <a:srgbClr val="0000FF"/>
                </a:solidFill>
              </a:rPr>
              <a:t>Укажите</a:t>
            </a:r>
            <a:r>
              <a:rPr lang="ru-RU" sz="2000" i="0" dirty="0" smtClean="0">
                <a:solidFill>
                  <a:srgbClr val="7030A0"/>
                </a:solidFill>
              </a:rPr>
              <a:t> </a:t>
            </a:r>
            <a:r>
              <a:rPr lang="ru-RU" sz="2000" i="0" dirty="0" smtClean="0">
                <a:solidFill>
                  <a:srgbClr val="FF0000"/>
                </a:solidFill>
              </a:rPr>
              <a:t>номера</a:t>
            </a:r>
            <a:r>
              <a:rPr lang="ru-RU" sz="2000" i="0" dirty="0" smtClean="0">
                <a:solidFill>
                  <a:srgbClr val="7030A0"/>
                </a:solidFill>
              </a:rPr>
              <a:t> </a:t>
            </a:r>
            <a:r>
              <a:rPr lang="ru-RU" sz="2000" i="0" dirty="0" smtClean="0">
                <a:solidFill>
                  <a:srgbClr val="0000FF"/>
                </a:solidFill>
              </a:rPr>
              <a:t>словосочетаний с</a:t>
            </a:r>
            <a:r>
              <a:rPr lang="ru-RU" sz="2000" i="0" dirty="0" smtClean="0">
                <a:solidFill>
                  <a:srgbClr val="7030A0"/>
                </a:solidFill>
              </a:rPr>
              <a:t> </a:t>
            </a:r>
            <a:r>
              <a:rPr lang="ru-RU" sz="2000" i="0" dirty="0" smtClean="0">
                <a:solidFill>
                  <a:srgbClr val="008000"/>
                </a:solidFill>
              </a:rPr>
              <a:t>наречиями цели.  </a:t>
            </a:r>
            <a:endParaRPr lang="ru-RU" sz="2000" dirty="0">
              <a:solidFill>
                <a:srgbClr val="008000"/>
              </a:solidFill>
            </a:endParaRPr>
          </a:p>
        </p:txBody>
      </p:sp>
      <p:pic>
        <p:nvPicPr>
          <p:cNvPr id="6" name="Picture 6" descr="C:\Users\HOME\Desktop\unnamed (1)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2570" y="765170"/>
            <a:ext cx="2357454" cy="19796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4" y="102425"/>
            <a:ext cx="5164295" cy="320372"/>
          </a:xfrm>
        </p:spPr>
        <p:txBody>
          <a:bodyPr/>
          <a:lstStyle/>
          <a:p>
            <a:r>
              <a:rPr lang="ru-RU" dirty="0" smtClean="0"/>
              <a:t>                  Цифровой диктант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82570" y="550856"/>
            <a:ext cx="4429156" cy="3231644"/>
          </a:xfrm>
          <a:prstGeom prst="rect">
            <a:avLst/>
          </a:prstGeom>
        </p:spPr>
        <p:txBody>
          <a:bodyPr wrap="square" lIns="91429" tIns="45715" rIns="91429" bIns="45715">
            <a:spAutoFit/>
          </a:bodyPr>
          <a:lstStyle/>
          <a:p>
            <a:r>
              <a:rPr lang="ru-RU" sz="1400" b="1" i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1) приготовить впрок;</a:t>
            </a:r>
            <a:endParaRPr lang="ru-RU" sz="1400" b="1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pPr fontAlgn="base"/>
            <a:r>
              <a:rPr lang="ru-RU" sz="1400" b="1" i="1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2) выпалить сгоряча;</a:t>
            </a:r>
          </a:p>
          <a:p>
            <a:pPr fontAlgn="base"/>
            <a:r>
              <a:rPr lang="ru-RU" sz="1400" b="1" i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3) встретиться накануне;</a:t>
            </a:r>
          </a:p>
          <a:p>
            <a:pPr fontAlgn="base"/>
            <a:r>
              <a:rPr lang="ru-RU" sz="1400" b="1" i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4) уронить нарочно;</a:t>
            </a:r>
            <a:endParaRPr lang="ru-RU" sz="1400" b="1" dirty="0" smtClean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  <a:p>
            <a:pPr fontAlgn="base"/>
            <a:r>
              <a:rPr lang="ru-RU" sz="1400" b="1" i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5) поступить со зла;</a:t>
            </a:r>
            <a:endParaRPr lang="ru-RU" sz="1400" b="1" dirty="0" smtClean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fontAlgn="base"/>
            <a:r>
              <a:rPr lang="ru-RU" sz="1400" b="1" i="1" dirty="0" smtClean="0">
                <a:latin typeface="Arial" pitchFamily="34" charset="0"/>
                <a:cs typeface="Arial" pitchFamily="34" charset="0"/>
              </a:rPr>
              <a:t>6) задеть нечаянно;</a:t>
            </a:r>
          </a:p>
          <a:p>
            <a:pPr fontAlgn="base"/>
            <a:r>
              <a:rPr lang="ru-RU" sz="1400" b="1" i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7) забрести далеко;</a:t>
            </a:r>
            <a:endParaRPr lang="ru-RU" sz="1400" b="1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pPr fontAlgn="base"/>
            <a:r>
              <a:rPr lang="ru-RU" sz="1400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8) герой поневоле;</a:t>
            </a:r>
          </a:p>
          <a:p>
            <a:pPr fontAlgn="base"/>
            <a:r>
              <a:rPr lang="ru-RU" sz="1400" b="1" i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9) лежать невдалеке;</a:t>
            </a:r>
          </a:p>
          <a:p>
            <a:pPr fontAlgn="base"/>
            <a:r>
              <a:rPr lang="ru-RU" sz="1400" b="1" i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10) болтать сдуру;</a:t>
            </a:r>
          </a:p>
          <a:p>
            <a:pPr fontAlgn="base"/>
            <a:r>
              <a:rPr lang="ru-RU" sz="1400" b="1" i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11) заниматься допоздна;</a:t>
            </a:r>
            <a:endParaRPr lang="ru-RU" sz="1400" b="1" dirty="0" smtClean="0">
              <a:solidFill>
                <a:srgbClr val="008000"/>
              </a:solidFill>
              <a:latin typeface="Arial" pitchFamily="34" charset="0"/>
              <a:cs typeface="Arial" pitchFamily="34" charset="0"/>
            </a:endParaRPr>
          </a:p>
          <a:p>
            <a:pPr fontAlgn="base"/>
            <a:r>
              <a:rPr lang="ru-RU" sz="1400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12) отказаться специально.</a:t>
            </a:r>
            <a:endParaRPr lang="ru-RU" sz="1400" b="1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fontAlgn="base"/>
            <a:endParaRPr lang="ru-RU" sz="1400" dirty="0" smtClean="0"/>
          </a:p>
          <a:p>
            <a:pPr marL="342858" indent="-342858">
              <a:buAutoNum type="arabicParenR"/>
            </a:pPr>
            <a:endParaRPr lang="ru-RU" sz="14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5" descr="Индивидуальное Готовое Домашнее Задание в Нижнем Новгороде | Услуги | Авито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54338" y="622293"/>
            <a:ext cx="2643206" cy="2357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4" y="102425"/>
            <a:ext cx="5164295" cy="320372"/>
          </a:xfrm>
        </p:spPr>
        <p:txBody>
          <a:bodyPr/>
          <a:lstStyle/>
          <a:p>
            <a:r>
              <a:rPr lang="ru-RU" dirty="0" smtClean="0"/>
              <a:t>     Цифровой диктант. Проверьте!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82570" y="550856"/>
            <a:ext cx="4429156" cy="3231644"/>
          </a:xfrm>
          <a:prstGeom prst="rect">
            <a:avLst/>
          </a:prstGeom>
        </p:spPr>
        <p:txBody>
          <a:bodyPr wrap="square" lIns="91429" tIns="45715" rIns="91429" bIns="45715">
            <a:spAutoFit/>
          </a:bodyPr>
          <a:lstStyle/>
          <a:p>
            <a:r>
              <a:rPr lang="ru-RU" sz="1400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1) приготовить впрок;</a:t>
            </a:r>
            <a:endParaRPr lang="ru-RU" sz="14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fontAlgn="base"/>
            <a:r>
              <a:rPr lang="ru-RU" sz="1400" b="1" i="1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2) выпалить сгоряча;</a:t>
            </a:r>
          </a:p>
          <a:p>
            <a:pPr fontAlgn="base"/>
            <a:r>
              <a:rPr lang="ru-RU" sz="1400" b="1" i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3) встретиться накануне</a:t>
            </a:r>
          </a:p>
          <a:p>
            <a:pPr fontAlgn="base"/>
            <a:r>
              <a:rPr lang="ru-RU" sz="1400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4) уронить нарочно;</a:t>
            </a:r>
            <a:endParaRPr lang="ru-RU" sz="14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fontAlgn="base"/>
            <a:r>
              <a:rPr lang="ru-RU" sz="1400" b="1" i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5) поступить со зла;</a:t>
            </a:r>
            <a:endParaRPr lang="ru-RU" sz="1400" b="1" dirty="0" smtClean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  <a:p>
            <a:pPr fontAlgn="base"/>
            <a:r>
              <a:rPr lang="ru-RU" sz="1400" b="1" i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6) задеть нечаянно;</a:t>
            </a:r>
          </a:p>
          <a:p>
            <a:pPr fontAlgn="base"/>
            <a:r>
              <a:rPr lang="ru-RU" sz="1400" b="1" i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7) забрести далеко;</a:t>
            </a:r>
            <a:endParaRPr lang="ru-RU" sz="1400" b="1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pPr fontAlgn="base"/>
            <a:r>
              <a:rPr lang="ru-RU" sz="1400" b="1" i="1" dirty="0" smtClean="0">
                <a:latin typeface="Arial" pitchFamily="34" charset="0"/>
                <a:cs typeface="Arial" pitchFamily="34" charset="0"/>
              </a:rPr>
              <a:t>8) герой поневоле;</a:t>
            </a:r>
          </a:p>
          <a:p>
            <a:pPr fontAlgn="base"/>
            <a:r>
              <a:rPr lang="ru-RU" sz="1400" b="1" i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9) лежать невдалеке;</a:t>
            </a:r>
          </a:p>
          <a:p>
            <a:pPr fontAlgn="base"/>
            <a:r>
              <a:rPr lang="ru-RU" sz="1400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10) сказать в шутку;</a:t>
            </a:r>
          </a:p>
          <a:p>
            <a:pPr fontAlgn="base"/>
            <a:r>
              <a:rPr lang="ru-RU" sz="1400" b="1" i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11) заниматься допоздна;</a:t>
            </a:r>
            <a:endParaRPr lang="ru-RU" sz="1400" b="1" dirty="0" smtClean="0">
              <a:solidFill>
                <a:srgbClr val="008000"/>
              </a:solidFill>
              <a:latin typeface="Arial" pitchFamily="34" charset="0"/>
              <a:cs typeface="Arial" pitchFamily="34" charset="0"/>
            </a:endParaRPr>
          </a:p>
          <a:p>
            <a:pPr fontAlgn="base"/>
            <a:r>
              <a:rPr lang="ru-RU" sz="1400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12) отказаться специально;</a:t>
            </a:r>
            <a:endParaRPr lang="ru-RU" sz="14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fontAlgn="base"/>
            <a:endParaRPr lang="ru-RU" sz="1400" dirty="0" smtClean="0"/>
          </a:p>
          <a:p>
            <a:pPr marL="342858" indent="-342858">
              <a:buAutoNum type="arabicParenR"/>
            </a:pPr>
            <a:endParaRPr lang="ru-RU" sz="14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4" descr="План работы на декабрь | ТАНАИС | региональная общественная организация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25776" y="622293"/>
            <a:ext cx="2546356" cy="16636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2954339" y="2193929"/>
            <a:ext cx="2643206" cy="655440"/>
          </a:xfrm>
          <a:prstGeom prst="rect">
            <a:avLst/>
          </a:prstGeom>
        </p:spPr>
        <p:txBody>
          <a:bodyPr wrap="square" lIns="91429" tIns="45715" rIns="91429" bIns="45715">
            <a:spAutoFit/>
          </a:bodyPr>
          <a:lstStyle/>
          <a:p>
            <a:r>
              <a:rPr lang="ru-RU" sz="1400" b="1" dirty="0" smtClean="0">
                <a:latin typeface="Arial" pitchFamily="34" charset="0"/>
                <a:cs typeface="Arial" pitchFamily="34" charset="0"/>
              </a:rPr>
              <a:t>Правильные ответы: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     </a:t>
            </a:r>
          </a:p>
          <a:p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   </a:t>
            </a:r>
            <a:r>
              <a:rPr lang="ru-RU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1, 4, 10, 12.</a:t>
            </a:r>
            <a:endParaRPr lang="ru-RU" b="1" dirty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  Технология соответствий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311396" y="781127"/>
            <a:ext cx="2071702" cy="1938992"/>
          </a:xfrm>
        </p:spPr>
        <p:txBody>
          <a:bodyPr/>
          <a:lstStyle/>
          <a:p>
            <a:pPr algn="l"/>
            <a:r>
              <a:rPr lang="ru-RU" sz="1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Дополните</a:t>
            </a:r>
          </a:p>
          <a:p>
            <a:pPr algn="l"/>
            <a:r>
              <a:rPr lang="ru-RU" sz="1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предложения, </a:t>
            </a:r>
            <a:r>
              <a:rPr lang="ru-RU" sz="1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1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</a:br>
            <a:r>
              <a:rPr lang="ru-RU" sz="1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данные </a:t>
            </a:r>
            <a:r>
              <a:rPr lang="ru-RU" sz="1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в  левом </a:t>
            </a:r>
            <a:r>
              <a:rPr lang="ru-RU" sz="1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столбце, соответствующими </a:t>
            </a:r>
            <a:r>
              <a:rPr lang="ru-RU" sz="1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1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</a:br>
            <a:r>
              <a:rPr lang="ru-RU" sz="1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по значению</a:t>
            </a:r>
          </a:p>
          <a:p>
            <a:r>
              <a:rPr lang="ru-RU" sz="1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наречиями </a:t>
            </a:r>
            <a:r>
              <a:rPr lang="ru-RU" sz="1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причины </a:t>
            </a:r>
            <a:r>
              <a:rPr lang="ru-RU" sz="1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из правого столбца </a:t>
            </a:r>
          </a:p>
          <a:p>
            <a:r>
              <a:rPr lang="ru-RU" sz="1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(укажите стрелками).</a:t>
            </a:r>
            <a:endParaRPr lang="ru-RU" sz="1400" dirty="0">
              <a:solidFill>
                <a:srgbClr val="0000CC"/>
              </a:solidFill>
            </a:endParaRPr>
          </a:p>
        </p:txBody>
      </p:sp>
      <p:pic>
        <p:nvPicPr>
          <p:cNvPr id="5" name="Picture 11" descr="Как писать техническое задание на изготовление сайт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8256" y="765169"/>
            <a:ext cx="1928826" cy="1928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 descr="C:\Users\Бакибаева\Desktop\question_mark_PNG44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229401">
            <a:off x="4294150" y="743938"/>
            <a:ext cx="1287650" cy="1797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7169180" y="6194457"/>
          <a:ext cx="7858180" cy="10292080"/>
        </p:xfrm>
        <a:graphic>
          <a:graphicData uri="http://schemas.openxmlformats.org/drawingml/2006/table">
            <a:tbl>
              <a:tblPr/>
              <a:tblGrid>
                <a:gridCol w="5174136"/>
                <a:gridCol w="2684044"/>
              </a:tblGrid>
              <a:tr h="4801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2800" b="1" dirty="0" smtClean="0">
                          <a:solidFill>
                            <a:schemeClr val="accent2"/>
                          </a:solidFill>
                          <a:latin typeface="Arial" pitchFamily="34" charset="0"/>
                          <a:cs typeface="Arial" pitchFamily="34" charset="0"/>
                        </a:rPr>
                        <a:t>Главный член предложения, связанный с подлежащим по смыслу и грамматически.</a:t>
                      </a: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Двусоставное.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2579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2800" b="1" dirty="0" smtClean="0">
                          <a:solidFill>
                            <a:srgbClr val="0070C0"/>
                          </a:solidFill>
                          <a:latin typeface="Arial" pitchFamily="34" charset="0"/>
                          <a:cs typeface="Arial" pitchFamily="34" charset="0"/>
                        </a:rPr>
                        <a:t>Предложение,</a:t>
                      </a:r>
                      <a:r>
                        <a:rPr lang="ru-RU" sz="2800" b="1" dirty="0" smtClean="0">
                          <a:solidFill>
                            <a:srgbClr val="7030A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2800" b="1" dirty="0" smtClean="0">
                          <a:solidFill>
                            <a:srgbClr val="0070C0"/>
                          </a:solidFill>
                          <a:latin typeface="Arial" pitchFamily="34" charset="0"/>
                          <a:cs typeface="Arial" pitchFamily="34" charset="0"/>
                        </a:rPr>
                        <a:t>состоящее из одной грамматической основы.</a:t>
                      </a: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Тире.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454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Субъект действия.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Сказуемое.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6114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Предложение, состоящее из подлежащего и сказуемого.</a:t>
                      </a:r>
                      <a:r>
                        <a:rPr kumimoji="0" lang="ru-RU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 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Простое</a:t>
                      </a:r>
                      <a:r>
                        <a:rPr kumimoji="0" lang="ru-RU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41654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Знак препинания, который ставится между подлежащим и сказуемым, выраженными существительными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в форме именительного падежа.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Подлежащее</a:t>
                      </a:r>
                      <a:r>
                        <a:rPr kumimoji="0" lang="ru-RU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6" name="Group 195"/>
          <p:cNvGraphicFramePr>
            <a:graphicFrameLocks noGrp="1"/>
          </p:cNvGraphicFramePr>
          <p:nvPr/>
        </p:nvGraphicFramePr>
        <p:xfrm>
          <a:off x="-3760834" y="23196701"/>
          <a:ext cx="6775292" cy="12885928"/>
        </p:xfrm>
        <a:graphic>
          <a:graphicData uri="http://schemas.openxmlformats.org/drawingml/2006/table">
            <a:tbl>
              <a:tblPr/>
              <a:tblGrid>
                <a:gridCol w="446112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31417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48391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2800" b="1" dirty="0" smtClean="0">
                          <a:solidFill>
                            <a:schemeClr val="accent2"/>
                          </a:solidFill>
                          <a:latin typeface="Arial" pitchFamily="34" charset="0"/>
                          <a:cs typeface="Arial" pitchFamily="34" charset="0"/>
                        </a:rPr>
                        <a:t>Главный член предложения, связанный с подлежащим по смыслу и грамматически.</a:t>
                      </a: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Двусоставное.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74805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2800" b="1" dirty="0" smtClean="0">
                          <a:solidFill>
                            <a:srgbClr val="0070C0"/>
                          </a:solidFill>
                          <a:latin typeface="Arial" pitchFamily="34" charset="0"/>
                          <a:cs typeface="Arial" pitchFamily="34" charset="0"/>
                        </a:rPr>
                        <a:t>Предложение,</a:t>
                      </a:r>
                      <a:r>
                        <a:rPr lang="ru-RU" sz="2800" b="1" dirty="0" smtClean="0">
                          <a:solidFill>
                            <a:srgbClr val="7030A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2800" b="1" dirty="0" smtClean="0">
                          <a:solidFill>
                            <a:srgbClr val="0070C0"/>
                          </a:solidFill>
                          <a:latin typeface="Arial" pitchFamily="34" charset="0"/>
                          <a:cs typeface="Arial" pitchFamily="34" charset="0"/>
                        </a:rPr>
                        <a:t>состоящее из одной грамматической основы.</a:t>
                      </a: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Тире.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0448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Субъект действия.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Сказуемое.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85614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Предложение, состоящее из подлежащего и сказуемого.</a:t>
                      </a:r>
                      <a:r>
                        <a:rPr kumimoji="0" lang="ru-RU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 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Простое</a:t>
                      </a:r>
                      <a:r>
                        <a:rPr kumimoji="0" lang="ru-RU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98571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Знак препинания, который ставится между подлежащим и сказуемым, выраженными существительными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в форме именительного падежа.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Подлежащее</a:t>
                      </a:r>
                      <a:r>
                        <a:rPr kumimoji="0" lang="ru-RU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  <p:sp>
        <p:nvSpPr>
          <p:cNvPr id="9" name="Прямоугольник 8"/>
          <p:cNvSpPr/>
          <p:nvPr/>
        </p:nvSpPr>
        <p:spPr>
          <a:xfrm>
            <a:off x="1025512" y="122227"/>
            <a:ext cx="433226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Технология соответствий</a:t>
            </a:r>
            <a:endParaRPr lang="ru-RU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96818" y="479415"/>
          <a:ext cx="5572164" cy="27297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57717"/>
                <a:gridCol w="1214447"/>
              </a:tblGrid>
              <a:tr h="518159">
                <a:tc>
                  <a:txBody>
                    <a:bodyPr/>
                    <a:lstStyle/>
                    <a:p>
                      <a:r>
                        <a:rPr lang="ru-RU" sz="1400" b="1" i="0" dirty="0" smtClean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Тщательно взвешивайте любые действия и ни в коем случае не принимайте решение</a:t>
                      </a:r>
                      <a:r>
                        <a:rPr lang="ru-RU" sz="1400" b="0" i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  </a:t>
                      </a:r>
                      <a:r>
                        <a:rPr lang="ru-RU" sz="1400" b="1" i="0" dirty="0" smtClean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… </a:t>
                      </a:r>
                      <a:endParaRPr lang="ru-RU" sz="1400" b="1" i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dirty="0" smtClean="0">
                          <a:solidFill>
                            <a:schemeClr val="bg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неспроста</a:t>
                      </a:r>
                      <a:endParaRPr lang="ru-RU" sz="1400" dirty="0"/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</a:tr>
              <a:tr h="518159">
                <a:tc>
                  <a:txBody>
                    <a:bodyPr/>
                    <a:lstStyle/>
                    <a:p>
                      <a:r>
                        <a:rPr lang="ru-RU" sz="1400" b="1" i="0" dirty="0" smtClean="0">
                          <a:solidFill>
                            <a:schemeClr val="bg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Однажды, возвращаясь домой, я … забрёл в какую-то незнакомую усадьбу</a:t>
                      </a:r>
                      <a:r>
                        <a:rPr lang="ru-RU" sz="1400" b="1" i="0" baseline="0" dirty="0" smtClean="0">
                          <a:solidFill>
                            <a:schemeClr val="bg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.</a:t>
                      </a:r>
                      <a:endParaRPr lang="ru-RU" sz="1400" b="1" i="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dirty="0" smtClean="0">
                          <a:solidFill>
                            <a:schemeClr val="bg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отчего</a:t>
                      </a:r>
                      <a:endParaRPr lang="ru-RU" sz="1400" dirty="0"/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</a:tr>
              <a:tr h="518159">
                <a:tc>
                  <a:txBody>
                    <a:bodyPr/>
                    <a:lstStyle/>
                    <a:p>
                      <a:r>
                        <a:rPr lang="ru-RU" sz="1400" b="1" i="0" dirty="0" smtClean="0">
                          <a:solidFill>
                            <a:schemeClr val="bg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Может,  … задал вопросик, может, вызывает на откровенность.</a:t>
                      </a:r>
                      <a:endParaRPr lang="ru-RU" sz="1400" b="1" i="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dirty="0" smtClean="0">
                          <a:solidFill>
                            <a:schemeClr val="bg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случайно</a:t>
                      </a:r>
                      <a:endParaRPr lang="ru-RU" sz="14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</a:tr>
              <a:tr h="518159"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dirty="0" smtClean="0">
                          <a:solidFill>
                            <a:schemeClr val="bg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Она думала, что она одна поняла, зачем он приезжал и … не вошёл</a:t>
                      </a:r>
                      <a:endParaRPr lang="ru-RU" sz="1400" b="1" i="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 i="0" dirty="0" smtClean="0">
                          <a:solidFill>
                            <a:schemeClr val="bg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нечаянно</a:t>
                      </a:r>
                      <a:endParaRPr lang="ru-RU" sz="14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</a:tr>
              <a:tr h="657072">
                <a:tc>
                  <a:txBody>
                    <a:bodyPr/>
                    <a:lstStyle/>
                    <a:p>
                      <a:r>
                        <a:rPr lang="ru-RU" sz="1400" b="1" i="0" dirty="0" smtClean="0">
                          <a:solidFill>
                            <a:schemeClr val="bg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Однажды он … услышал, как кто-то поёт красивую, но грустную песенку.</a:t>
                      </a:r>
                      <a:endParaRPr lang="ru-RU" sz="1400" b="1" i="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 i="0" dirty="0" smtClean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сгоряча</a:t>
                      </a:r>
                      <a:r>
                        <a:rPr lang="ru-RU" sz="1400" b="0" i="0" dirty="0" smtClean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.</a:t>
                      </a:r>
                      <a:r>
                        <a:rPr lang="ru-RU" sz="1400" b="1" i="0" dirty="0" smtClean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 </a:t>
                      </a:r>
                      <a:endParaRPr lang="ru-RU" sz="1400" i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7169180" y="6194457"/>
          <a:ext cx="7858180" cy="10292080"/>
        </p:xfrm>
        <a:graphic>
          <a:graphicData uri="http://schemas.openxmlformats.org/drawingml/2006/table">
            <a:tbl>
              <a:tblPr/>
              <a:tblGrid>
                <a:gridCol w="5174136"/>
                <a:gridCol w="2684044"/>
              </a:tblGrid>
              <a:tr h="4801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2800" b="1" dirty="0" smtClean="0">
                          <a:solidFill>
                            <a:schemeClr val="accent2"/>
                          </a:solidFill>
                          <a:latin typeface="Arial" pitchFamily="34" charset="0"/>
                          <a:cs typeface="Arial" pitchFamily="34" charset="0"/>
                        </a:rPr>
                        <a:t>Главный член предложения, связанный с подлежащим по смыслу и грамматически.</a:t>
                      </a: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Двусоставное.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2579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2800" b="1" dirty="0" smtClean="0">
                          <a:solidFill>
                            <a:srgbClr val="0070C0"/>
                          </a:solidFill>
                          <a:latin typeface="Arial" pitchFamily="34" charset="0"/>
                          <a:cs typeface="Arial" pitchFamily="34" charset="0"/>
                        </a:rPr>
                        <a:t>Предложение,</a:t>
                      </a:r>
                      <a:r>
                        <a:rPr lang="ru-RU" sz="2800" b="1" dirty="0" smtClean="0">
                          <a:solidFill>
                            <a:srgbClr val="7030A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2800" b="1" dirty="0" smtClean="0">
                          <a:solidFill>
                            <a:srgbClr val="0070C0"/>
                          </a:solidFill>
                          <a:latin typeface="Arial" pitchFamily="34" charset="0"/>
                          <a:cs typeface="Arial" pitchFamily="34" charset="0"/>
                        </a:rPr>
                        <a:t>состоящее из одной грамматической основы.</a:t>
                      </a: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Тире.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454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Субъект действия.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Сказуемое.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6114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Предложение, состоящее из подлежащего и сказуемого.</a:t>
                      </a:r>
                      <a:r>
                        <a:rPr kumimoji="0" lang="ru-RU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 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Простое</a:t>
                      </a:r>
                      <a:r>
                        <a:rPr kumimoji="0" lang="ru-RU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41654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Знак препинания, который ставится между подлежащим и сказуемым, выраженными существительными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в форме именительного падежа.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Подлежащее</a:t>
                      </a:r>
                      <a:r>
                        <a:rPr kumimoji="0" lang="ru-RU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6" name="Group 195"/>
          <p:cNvGraphicFramePr>
            <a:graphicFrameLocks noGrp="1"/>
          </p:cNvGraphicFramePr>
          <p:nvPr/>
        </p:nvGraphicFramePr>
        <p:xfrm>
          <a:off x="-3760834" y="23196701"/>
          <a:ext cx="6775292" cy="12885928"/>
        </p:xfrm>
        <a:graphic>
          <a:graphicData uri="http://schemas.openxmlformats.org/drawingml/2006/table">
            <a:tbl>
              <a:tblPr/>
              <a:tblGrid>
                <a:gridCol w="446112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31417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48391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2800" b="1" dirty="0" smtClean="0">
                          <a:solidFill>
                            <a:schemeClr val="accent2"/>
                          </a:solidFill>
                          <a:latin typeface="Arial" pitchFamily="34" charset="0"/>
                          <a:cs typeface="Arial" pitchFamily="34" charset="0"/>
                        </a:rPr>
                        <a:t>Главный член предложения, связанный с подлежащим по смыслу и грамматически.</a:t>
                      </a: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Двусоставное.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74805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2800" b="1" dirty="0" smtClean="0">
                          <a:solidFill>
                            <a:srgbClr val="0070C0"/>
                          </a:solidFill>
                          <a:latin typeface="Arial" pitchFamily="34" charset="0"/>
                          <a:cs typeface="Arial" pitchFamily="34" charset="0"/>
                        </a:rPr>
                        <a:t>Предложение,</a:t>
                      </a:r>
                      <a:r>
                        <a:rPr lang="ru-RU" sz="2800" b="1" dirty="0" smtClean="0">
                          <a:solidFill>
                            <a:srgbClr val="7030A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2800" b="1" dirty="0" smtClean="0">
                          <a:solidFill>
                            <a:srgbClr val="0070C0"/>
                          </a:solidFill>
                          <a:latin typeface="Arial" pitchFamily="34" charset="0"/>
                          <a:cs typeface="Arial" pitchFamily="34" charset="0"/>
                        </a:rPr>
                        <a:t>состоящее из одной грамматической основы.</a:t>
                      </a: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Тире.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0448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Субъект действия.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Сказуемое.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85614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Предложение, состоящее из подлежащего и сказуемого.</a:t>
                      </a:r>
                      <a:r>
                        <a:rPr kumimoji="0" lang="ru-RU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 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Простое</a:t>
                      </a:r>
                      <a:r>
                        <a:rPr kumimoji="0" lang="ru-RU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98571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Знак препинания, который ставится между подлежащим и сказуемым, выраженными существительными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в форме именительного падежа.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Подлежащее</a:t>
                      </a:r>
                      <a:r>
                        <a:rPr kumimoji="0" lang="ru-RU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  <p:sp>
        <p:nvSpPr>
          <p:cNvPr id="9" name="Прямоугольник 8"/>
          <p:cNvSpPr/>
          <p:nvPr/>
        </p:nvSpPr>
        <p:spPr>
          <a:xfrm>
            <a:off x="1025512" y="122227"/>
            <a:ext cx="433226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Технология соответствий</a:t>
            </a:r>
            <a:endParaRPr lang="ru-RU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96818" y="479415"/>
          <a:ext cx="5572164" cy="27297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57717"/>
                <a:gridCol w="1214447"/>
              </a:tblGrid>
              <a:tr h="518159">
                <a:tc>
                  <a:txBody>
                    <a:bodyPr/>
                    <a:lstStyle/>
                    <a:p>
                      <a:r>
                        <a:rPr lang="ru-RU" sz="1400" b="1" i="0" dirty="0" smtClean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Тщательно взвешивайте любые действия и ни в коем случае не принимайте решение</a:t>
                      </a:r>
                      <a:r>
                        <a:rPr lang="ru-RU" sz="1400" b="0" i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  </a:t>
                      </a:r>
                      <a:r>
                        <a:rPr lang="ru-RU" sz="1400" b="1" i="0" dirty="0" smtClean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… </a:t>
                      </a:r>
                      <a:endParaRPr lang="ru-RU" sz="1400" b="1" i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dirty="0" smtClean="0">
                          <a:solidFill>
                            <a:schemeClr val="bg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неспроста</a:t>
                      </a:r>
                      <a:endParaRPr lang="ru-RU" sz="1400" dirty="0"/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</a:tr>
              <a:tr h="518159">
                <a:tc>
                  <a:txBody>
                    <a:bodyPr/>
                    <a:lstStyle/>
                    <a:p>
                      <a:r>
                        <a:rPr lang="ru-RU" sz="1400" b="1" i="0" dirty="0" smtClean="0">
                          <a:solidFill>
                            <a:schemeClr val="bg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Однажды, возвращаясь домой, я … забрёл в какую-то незнакомую усадьбу</a:t>
                      </a:r>
                      <a:r>
                        <a:rPr lang="ru-RU" sz="1400" b="1" i="0" baseline="0" dirty="0" smtClean="0">
                          <a:solidFill>
                            <a:schemeClr val="bg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.</a:t>
                      </a:r>
                      <a:endParaRPr lang="ru-RU" sz="1400" b="1" i="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dirty="0" smtClean="0">
                          <a:solidFill>
                            <a:schemeClr val="bg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отчего</a:t>
                      </a:r>
                      <a:endParaRPr lang="ru-RU" sz="1400" dirty="0"/>
                    </a:p>
                  </a:txBody>
                  <a:tcPr>
                    <a:solidFill>
                      <a:srgbClr val="0000CC"/>
                    </a:solidFill>
                  </a:tcPr>
                </a:tc>
              </a:tr>
              <a:tr h="518159">
                <a:tc>
                  <a:txBody>
                    <a:bodyPr/>
                    <a:lstStyle/>
                    <a:p>
                      <a:r>
                        <a:rPr lang="ru-RU" sz="1400" b="1" i="0" dirty="0" smtClean="0">
                          <a:solidFill>
                            <a:schemeClr val="bg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Может,  … задал вопросик, может, вызывает на откровенность.</a:t>
                      </a:r>
                      <a:endParaRPr lang="ru-RU" sz="1400" b="1" i="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dirty="0" smtClean="0">
                          <a:solidFill>
                            <a:schemeClr val="bg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случайно</a:t>
                      </a:r>
                      <a:endParaRPr lang="ru-RU" sz="14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</a:tr>
              <a:tr h="518159"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dirty="0" smtClean="0">
                          <a:solidFill>
                            <a:schemeClr val="bg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Она думала, что она одна поняла, зачем он приезжал и … не вошёл</a:t>
                      </a:r>
                      <a:endParaRPr lang="ru-RU" sz="1400" b="1" i="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0000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 i="0" dirty="0" smtClean="0">
                          <a:solidFill>
                            <a:schemeClr val="bg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нечаянно</a:t>
                      </a:r>
                      <a:endParaRPr lang="ru-RU" sz="14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00B050"/>
                    </a:solidFill>
                  </a:tcPr>
                </a:tc>
              </a:tr>
              <a:tr h="657072">
                <a:tc>
                  <a:txBody>
                    <a:bodyPr/>
                    <a:lstStyle/>
                    <a:p>
                      <a:r>
                        <a:rPr lang="ru-RU" sz="1400" b="1" i="0" dirty="0" smtClean="0">
                          <a:solidFill>
                            <a:schemeClr val="bg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Однажды он … услышал, как кто-то поёт красивую, но грустную песенку.</a:t>
                      </a:r>
                      <a:endParaRPr lang="ru-RU" sz="1400" b="1" i="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 i="0" dirty="0" smtClean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сгоряча</a:t>
                      </a:r>
                      <a:r>
                        <a:rPr lang="ru-RU" sz="1400" b="0" i="0" dirty="0" smtClean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.</a:t>
                      </a:r>
                      <a:r>
                        <a:rPr lang="ru-RU" sz="1400" b="1" i="0" dirty="0" smtClean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 </a:t>
                      </a:r>
                      <a:endParaRPr lang="ru-RU" sz="1400" i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7030A0"/>
                    </a:solidFill>
                  </a:tcPr>
                </a:tc>
              </a:tr>
            </a:tbl>
          </a:graphicData>
        </a:graphic>
      </p:graphicFrame>
      <p:sp>
        <p:nvSpPr>
          <p:cNvPr id="8" name="Line 2">
            <a:extLst>
              <a:ext uri="{FF2B5EF4-FFF2-40B4-BE49-F238E27FC236}">
                <a16:creationId xmlns:a16="http://schemas.microsoft.com/office/drawing/2014/main" xmlns="" id="{E6C5D0EE-F5FE-492E-B1E2-D4E82688ED6C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097214" y="1765301"/>
            <a:ext cx="1357322" cy="114300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2400" dirty="0"/>
          </a:p>
        </p:txBody>
      </p:sp>
      <p:sp>
        <p:nvSpPr>
          <p:cNvPr id="10" name="Line 2">
            <a:extLst>
              <a:ext uri="{FF2B5EF4-FFF2-40B4-BE49-F238E27FC236}">
                <a16:creationId xmlns:a16="http://schemas.microsoft.com/office/drawing/2014/main" xmlns="" id="{E6C5D0EE-F5FE-492E-B1E2-D4E82688ED6C}"/>
              </a:ext>
            </a:extLst>
          </p:cNvPr>
          <p:cNvSpPr>
            <a:spLocks noChangeShapeType="1"/>
          </p:cNvSpPr>
          <p:nvPr/>
        </p:nvSpPr>
        <p:spPr bwMode="auto">
          <a:xfrm>
            <a:off x="4097346" y="765169"/>
            <a:ext cx="357190" cy="2000264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2400" dirty="0"/>
          </a:p>
        </p:txBody>
      </p:sp>
      <p:sp>
        <p:nvSpPr>
          <p:cNvPr id="11" name="Line 2">
            <a:extLst>
              <a:ext uri="{FF2B5EF4-FFF2-40B4-BE49-F238E27FC236}">
                <a16:creationId xmlns:a16="http://schemas.microsoft.com/office/drawing/2014/main" xmlns="" id="{E6C5D0EE-F5FE-492E-B1E2-D4E82688ED6C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811330" y="693731"/>
            <a:ext cx="2643206" cy="1214446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2400" dirty="0"/>
          </a:p>
        </p:txBody>
      </p:sp>
      <p:sp>
        <p:nvSpPr>
          <p:cNvPr id="12" name="Line 2">
            <a:extLst>
              <a:ext uri="{FF2B5EF4-FFF2-40B4-BE49-F238E27FC236}">
                <a16:creationId xmlns:a16="http://schemas.microsoft.com/office/drawing/2014/main" xmlns="" id="{E6C5D0EE-F5FE-492E-B1E2-D4E82688ED6C}"/>
              </a:ext>
            </a:extLst>
          </p:cNvPr>
          <p:cNvSpPr>
            <a:spLocks noChangeShapeType="1"/>
          </p:cNvSpPr>
          <p:nvPr/>
        </p:nvSpPr>
        <p:spPr bwMode="auto">
          <a:xfrm>
            <a:off x="2954338" y="1408111"/>
            <a:ext cx="1500198" cy="857256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2400" dirty="0"/>
          </a:p>
        </p:txBody>
      </p:sp>
      <p:sp>
        <p:nvSpPr>
          <p:cNvPr id="13" name="Line 2">
            <a:extLst>
              <a:ext uri="{FF2B5EF4-FFF2-40B4-BE49-F238E27FC236}">
                <a16:creationId xmlns:a16="http://schemas.microsoft.com/office/drawing/2014/main" xmlns="" id="{E6C5D0EE-F5FE-492E-B1E2-D4E82688ED6C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382834" y="1193797"/>
            <a:ext cx="2071702" cy="1214446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24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            Словарная работа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39958" y="550855"/>
            <a:ext cx="3643338" cy="3600986"/>
          </a:xfrm>
        </p:spPr>
        <p:txBody>
          <a:bodyPr/>
          <a:lstStyle/>
          <a:p>
            <a:endParaRPr lang="ru-RU" sz="1400" dirty="0" smtClean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причина</a:t>
            </a:r>
            <a:r>
              <a:rPr lang="en-US" sz="1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– </a:t>
            </a:r>
            <a:r>
              <a:rPr lang="en-US" sz="1400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sabab</a:t>
            </a:r>
            <a:r>
              <a:rPr lang="ru-RU" sz="14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;</a:t>
            </a:r>
            <a:endParaRPr lang="en-US" sz="1400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мотив –</a:t>
            </a:r>
            <a:r>
              <a:rPr lang="ru-RU" sz="14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7030A0"/>
                </a:solidFill>
              </a:rPr>
              <a:t>sabab</a:t>
            </a:r>
            <a:r>
              <a:rPr lang="en-US" sz="14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;</a:t>
            </a:r>
            <a:endParaRPr lang="ru-RU" sz="1400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основание –</a:t>
            </a:r>
            <a:r>
              <a:rPr lang="en-US" sz="14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asos</a:t>
            </a:r>
            <a:r>
              <a:rPr lang="en-US" sz="14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;</a:t>
            </a:r>
            <a:endParaRPr lang="ru-RU" sz="1400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сгоряча</a:t>
            </a:r>
            <a:r>
              <a:rPr lang="ru-RU" sz="1400" dirty="0" smtClean="0">
                <a:solidFill>
                  <a:srgbClr val="0000CC"/>
                </a:solidFill>
              </a:rPr>
              <a:t> –</a:t>
            </a:r>
            <a:r>
              <a:rPr lang="en-US" sz="1400" dirty="0" smtClean="0"/>
              <a:t> </a:t>
            </a:r>
            <a:r>
              <a:rPr lang="en-US" sz="1400" dirty="0" err="1" smtClean="0">
                <a:solidFill>
                  <a:srgbClr val="7030A0"/>
                </a:solidFill>
              </a:rPr>
              <a:t>shoshma-shosharlik</a:t>
            </a:r>
            <a:r>
              <a:rPr lang="en-US" sz="1400" dirty="0" smtClean="0">
                <a:solidFill>
                  <a:srgbClr val="7030A0"/>
                </a:solidFill>
              </a:rPr>
              <a:t> </a:t>
            </a:r>
            <a:r>
              <a:rPr lang="en-US" sz="1400" dirty="0" err="1" smtClean="0">
                <a:solidFill>
                  <a:srgbClr val="7030A0"/>
                </a:solidFill>
              </a:rPr>
              <a:t>bilan</a:t>
            </a:r>
            <a:r>
              <a:rPr lang="en-US" sz="1400" dirty="0" smtClean="0">
                <a:solidFill>
                  <a:srgbClr val="7030A0"/>
                </a:solidFill>
              </a:rPr>
              <a:t>;</a:t>
            </a:r>
            <a:r>
              <a:rPr lang="ru-RU" sz="1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неспроста –</a:t>
            </a:r>
            <a:r>
              <a:rPr lang="ru-RU" sz="14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bejiz</a:t>
            </a:r>
            <a:r>
              <a:rPr lang="en-US" sz="14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emas</a:t>
            </a:r>
            <a:r>
              <a:rPr lang="en-US" sz="14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400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bekorga</a:t>
            </a:r>
            <a:r>
              <a:rPr lang="en-US" sz="14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emas</a:t>
            </a:r>
            <a:r>
              <a:rPr lang="en-US" sz="14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;</a:t>
            </a:r>
          </a:p>
          <a:p>
            <a:r>
              <a:rPr lang="ru-RU" sz="1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со зла –</a:t>
            </a:r>
            <a:r>
              <a:rPr lang="en-US" sz="1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7030A0"/>
                </a:solidFill>
              </a:rPr>
              <a:t>jahl</a:t>
            </a:r>
            <a:r>
              <a:rPr lang="en-US" sz="1400" dirty="0" smtClean="0">
                <a:solidFill>
                  <a:srgbClr val="7030A0"/>
                </a:solidFill>
              </a:rPr>
              <a:t> </a:t>
            </a:r>
            <a:r>
              <a:rPr lang="en-US" sz="1400" dirty="0" err="1" smtClean="0">
                <a:solidFill>
                  <a:srgbClr val="7030A0"/>
                </a:solidFill>
              </a:rPr>
              <a:t>ustida</a:t>
            </a:r>
            <a:r>
              <a:rPr lang="en-US" sz="14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;</a:t>
            </a:r>
            <a:r>
              <a:rPr lang="ru-RU" sz="1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r>
              <a:rPr lang="ru-RU" sz="1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нечаянно – </a:t>
            </a:r>
            <a:r>
              <a:rPr lang="uz-Latn-UZ" sz="1400" dirty="0" smtClean="0">
                <a:solidFill>
                  <a:srgbClr val="7030A0"/>
                </a:solidFill>
              </a:rPr>
              <a:t>bexosdan</a:t>
            </a:r>
            <a:r>
              <a:rPr lang="ru-RU" sz="1400" dirty="0" smtClean="0">
                <a:solidFill>
                  <a:srgbClr val="7030A0"/>
                </a:solidFill>
              </a:rPr>
              <a:t>;</a:t>
            </a:r>
            <a:endParaRPr lang="ru-RU" sz="1400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сослепу –</a:t>
            </a:r>
            <a:r>
              <a:rPr lang="ru-RU" sz="14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z-Latn-UZ" sz="1400" dirty="0" smtClean="0">
                <a:solidFill>
                  <a:srgbClr val="7030A0"/>
                </a:solidFill>
              </a:rPr>
              <a:t>ko</a:t>
            </a:r>
            <a:r>
              <a:rPr lang="en-US" sz="1400" dirty="0" smtClean="0">
                <a:solidFill>
                  <a:srgbClr val="7030A0"/>
                </a:solidFill>
              </a:rPr>
              <a:t>‘</a:t>
            </a:r>
            <a:r>
              <a:rPr lang="uz-Latn-UZ" sz="1400" dirty="0" smtClean="0">
                <a:solidFill>
                  <a:srgbClr val="7030A0"/>
                </a:solidFill>
              </a:rPr>
              <a:t>r-ko</a:t>
            </a:r>
            <a:r>
              <a:rPr lang="en-US" sz="1400" dirty="0" smtClean="0">
                <a:solidFill>
                  <a:srgbClr val="7030A0"/>
                </a:solidFill>
              </a:rPr>
              <a:t>‘</a:t>
            </a:r>
            <a:r>
              <a:rPr lang="uz-Latn-UZ" sz="1400" dirty="0" smtClean="0">
                <a:solidFill>
                  <a:srgbClr val="7030A0"/>
                </a:solidFill>
              </a:rPr>
              <a:t>rona</a:t>
            </a:r>
            <a:r>
              <a:rPr lang="en-US" sz="14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;</a:t>
            </a:r>
            <a:endParaRPr lang="ru-RU" sz="1400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поневоле –</a:t>
            </a:r>
            <a:r>
              <a:rPr lang="en-US" sz="14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z-Latn-UZ" sz="1400" dirty="0" smtClean="0">
                <a:solidFill>
                  <a:srgbClr val="7030A0"/>
                </a:solidFill>
              </a:rPr>
              <a:t>beixtiyor</a:t>
            </a:r>
            <a:r>
              <a:rPr lang="en-US" sz="14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;</a:t>
            </a:r>
          </a:p>
          <a:p>
            <a:r>
              <a:rPr lang="ru-RU" sz="1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сдуру –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uz-Latn-UZ" sz="1400" dirty="0" smtClean="0">
                <a:solidFill>
                  <a:srgbClr val="7030A0"/>
                </a:solidFill>
              </a:rPr>
              <a:t>ahmoqona</a:t>
            </a:r>
            <a:r>
              <a:rPr lang="en-US" sz="14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;</a:t>
            </a:r>
            <a:endParaRPr lang="ru-RU" sz="1400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endParaRPr lang="ru-RU" sz="1600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endParaRPr lang="en-US" sz="1600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endParaRPr lang="ru-RU" sz="1600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endParaRPr lang="ru-RU" sz="1600" dirty="0" smtClean="0"/>
          </a:p>
          <a:p>
            <a:r>
              <a:rPr lang="ru-RU" sz="1600" dirty="0" smtClean="0"/>
              <a:t> </a:t>
            </a:r>
            <a:endParaRPr lang="ru-RU" sz="1600" dirty="0"/>
          </a:p>
        </p:txBody>
      </p:sp>
      <p:pic>
        <p:nvPicPr>
          <p:cNvPr id="5" name="Picture 7" descr="C:\Users\HOME\Desktop\img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8256" y="908045"/>
            <a:ext cx="2000264" cy="178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3" y="102425"/>
            <a:ext cx="5164295" cy="320372"/>
          </a:xfrm>
        </p:spPr>
        <p:txBody>
          <a:bodyPr/>
          <a:lstStyle/>
          <a:p>
            <a:r>
              <a:rPr lang="ru-RU" dirty="0" smtClean="0"/>
              <a:t>                    Словарная работа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39694" y="479418"/>
            <a:ext cx="5643602" cy="4841976"/>
          </a:xfrm>
        </p:spPr>
        <p:txBody>
          <a:bodyPr/>
          <a:lstStyle/>
          <a:p>
            <a:endParaRPr lang="ru-RU" sz="1400" dirty="0" smtClean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цель</a:t>
            </a:r>
            <a:r>
              <a:rPr lang="en-US" sz="1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– </a:t>
            </a:r>
            <a:r>
              <a:rPr lang="en-US" sz="1400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maqsad</a:t>
            </a:r>
            <a:r>
              <a:rPr lang="ru-RU" sz="14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;</a:t>
            </a:r>
            <a:endParaRPr lang="en-US" sz="1400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назло</a:t>
            </a:r>
            <a:r>
              <a:rPr lang="en-US" sz="1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– </a:t>
            </a:r>
            <a:r>
              <a:rPr lang="en-US" sz="1400" dirty="0" err="1" smtClean="0">
                <a:solidFill>
                  <a:srgbClr val="7030A0"/>
                </a:solidFill>
              </a:rPr>
              <a:t>aksiga</a:t>
            </a:r>
            <a:r>
              <a:rPr lang="en-US" sz="1400" dirty="0" smtClean="0">
                <a:solidFill>
                  <a:srgbClr val="7030A0"/>
                </a:solidFill>
              </a:rPr>
              <a:t>;</a:t>
            </a:r>
            <a:endParaRPr lang="ru-RU" sz="1400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нарочно –</a:t>
            </a:r>
            <a:r>
              <a:rPr lang="en-US" sz="1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7030A0"/>
                </a:solidFill>
              </a:rPr>
              <a:t>atayin</a:t>
            </a:r>
            <a:r>
              <a:rPr lang="en-US" sz="1400" dirty="0" smtClean="0">
                <a:solidFill>
                  <a:srgbClr val="7030A0"/>
                </a:solidFill>
              </a:rPr>
              <a:t>, </a:t>
            </a:r>
            <a:r>
              <a:rPr lang="en-US" sz="1400" dirty="0" err="1" smtClean="0">
                <a:solidFill>
                  <a:srgbClr val="7030A0"/>
                </a:solidFill>
              </a:rPr>
              <a:t>jo‘rttaga</a:t>
            </a:r>
            <a:r>
              <a:rPr lang="en-US" sz="1400" dirty="0" smtClean="0">
                <a:solidFill>
                  <a:srgbClr val="7030A0"/>
                </a:solidFill>
              </a:rPr>
              <a:t>;</a:t>
            </a:r>
            <a:endParaRPr lang="ru-RU" sz="1400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наперекор</a:t>
            </a:r>
            <a:r>
              <a:rPr lang="en-US" sz="1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…</a:t>
            </a:r>
            <a:r>
              <a:rPr lang="ru-RU" sz="1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–</a:t>
            </a:r>
            <a:r>
              <a:rPr lang="en-US" sz="1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…</a:t>
            </a:r>
            <a:r>
              <a:rPr lang="uz-Latn-UZ" sz="1400" dirty="0" smtClean="0">
                <a:solidFill>
                  <a:srgbClr val="7030A0"/>
                </a:solidFill>
              </a:rPr>
              <a:t> ga qaramasdan</a:t>
            </a:r>
            <a:r>
              <a:rPr lang="en-US" sz="1400" dirty="0" smtClean="0">
                <a:solidFill>
                  <a:srgbClr val="7030A0"/>
                </a:solidFill>
              </a:rPr>
              <a:t>;</a:t>
            </a:r>
            <a:endParaRPr lang="ru-RU" sz="1400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умышленно –</a:t>
            </a:r>
            <a:r>
              <a:rPr lang="en-US" sz="1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z-Latn-UZ" sz="1400" dirty="0" smtClean="0">
                <a:solidFill>
                  <a:srgbClr val="7030A0"/>
                </a:solidFill>
              </a:rPr>
              <a:t>qasddan</a:t>
            </a:r>
            <a:r>
              <a:rPr lang="en-US" sz="1400" dirty="0" smtClean="0">
                <a:solidFill>
                  <a:srgbClr val="7030A0"/>
                </a:solidFill>
              </a:rPr>
              <a:t>;</a:t>
            </a:r>
            <a:r>
              <a:rPr lang="ru-RU" sz="1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r>
              <a:rPr lang="ru-RU" sz="14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специально –</a:t>
            </a:r>
            <a:r>
              <a:rPr lang="en-US" sz="14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z-Latn-UZ" sz="1400" dirty="0" smtClean="0">
                <a:solidFill>
                  <a:srgbClr val="7030A0"/>
                </a:solidFill>
              </a:rPr>
              <a:t>maxsus</a:t>
            </a:r>
            <a:r>
              <a:rPr lang="en-US" sz="1400" dirty="0" smtClean="0">
                <a:solidFill>
                  <a:srgbClr val="7030A0"/>
                </a:solidFill>
              </a:rPr>
              <a:t>;</a:t>
            </a:r>
            <a:endParaRPr lang="ru-RU" sz="1400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4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в шутку –</a:t>
            </a:r>
            <a:r>
              <a:rPr lang="en-US" sz="14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z-Latn-UZ" sz="1400" dirty="0" smtClean="0">
                <a:solidFill>
                  <a:srgbClr val="7030A0"/>
                </a:solidFill>
              </a:rPr>
              <a:t>hazil bilan</a:t>
            </a:r>
            <a:r>
              <a:rPr lang="en-US" sz="1400" dirty="0" smtClean="0">
                <a:solidFill>
                  <a:srgbClr val="7030A0"/>
                </a:solidFill>
              </a:rPr>
              <a:t>;</a:t>
            </a:r>
            <a:endParaRPr lang="ru-RU" sz="1400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4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впрок –</a:t>
            </a:r>
            <a:r>
              <a:rPr lang="en-US" sz="14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z-Latn-UZ" sz="1400" dirty="0" smtClean="0">
                <a:solidFill>
                  <a:srgbClr val="7030A0"/>
                </a:solidFill>
              </a:rPr>
              <a:t>kelajakda foydalanish uchun</a:t>
            </a:r>
            <a:r>
              <a:rPr lang="en-US" sz="1400" dirty="0" smtClean="0">
                <a:solidFill>
                  <a:srgbClr val="7030A0"/>
                </a:solidFill>
              </a:rPr>
              <a:t>;</a:t>
            </a:r>
            <a:endParaRPr lang="ru-RU" sz="1400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в насмешку –</a:t>
            </a:r>
            <a:r>
              <a:rPr lang="en-US" sz="1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z-Latn-UZ" sz="1400" dirty="0" smtClean="0">
                <a:solidFill>
                  <a:srgbClr val="7030A0"/>
                </a:solidFill>
              </a:rPr>
              <a:t>masxara bilan</a:t>
            </a:r>
            <a:r>
              <a:rPr lang="en-US" sz="1400" dirty="0" smtClean="0">
                <a:solidFill>
                  <a:srgbClr val="7030A0"/>
                </a:solidFill>
              </a:rPr>
              <a:t>;</a:t>
            </a:r>
            <a:endParaRPr lang="ru-RU" sz="1400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400" dirty="0" smtClean="0">
                <a:solidFill>
                  <a:srgbClr val="0000CC"/>
                </a:solidFill>
              </a:rPr>
              <a:t>в отместку –</a:t>
            </a:r>
            <a:r>
              <a:rPr lang="en-US" sz="1400" dirty="0" smtClean="0">
                <a:solidFill>
                  <a:srgbClr val="0000CC"/>
                </a:solidFill>
              </a:rPr>
              <a:t> </a:t>
            </a:r>
            <a:r>
              <a:rPr lang="uz-Latn-UZ" sz="1400" dirty="0" smtClean="0">
                <a:solidFill>
                  <a:srgbClr val="7030A0"/>
                </a:solidFill>
              </a:rPr>
              <a:t>qasos olish uchun</a:t>
            </a:r>
            <a:r>
              <a:rPr lang="en-US" sz="1400" dirty="0" smtClean="0">
                <a:solidFill>
                  <a:srgbClr val="7030A0"/>
                </a:solidFill>
              </a:rPr>
              <a:t>.</a:t>
            </a:r>
            <a:endParaRPr lang="ru-RU" sz="140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r>
              <a:rPr lang="ru-RU" sz="14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endParaRPr lang="ru-RU" sz="1400" dirty="0" smtClean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endParaRPr lang="ru-RU" sz="1400" dirty="0" smtClean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endParaRPr lang="ru-RU" sz="1400" dirty="0" smtClean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endParaRPr lang="ru-RU" sz="1400" dirty="0" smtClean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  <a:p>
            <a:endParaRPr lang="ru-RU" sz="1400" dirty="0" smtClean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  <a:p>
            <a:endParaRPr lang="ru-RU" sz="1400" dirty="0" smtClean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  <a:p>
            <a:endParaRPr lang="ru-RU" sz="1400" dirty="0" smtClean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  <a:p>
            <a:endParaRPr lang="ru-RU" sz="1400" i="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endParaRPr lang="ru-RU" sz="1600" dirty="0"/>
          </a:p>
        </p:txBody>
      </p:sp>
      <p:pic>
        <p:nvPicPr>
          <p:cNvPr id="5" name="Picture 5" descr="C:\Users\HOME\Desktop\images (2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25842" y="693731"/>
            <a:ext cx="2143124" cy="200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8256" y="122227"/>
            <a:ext cx="5857916" cy="293668"/>
          </a:xfrm>
          <a:prstGeom prst="rect">
            <a:avLst/>
          </a:prstGeom>
        </p:spPr>
        <p:txBody>
          <a:bodyPr vert="horz" wrap="square" lIns="0" tIns="16508" rIns="0" bIns="0" rtlCol="0">
            <a:spAutoFit/>
          </a:bodyPr>
          <a:lstStyle/>
          <a:p>
            <a:pPr marL="12698">
              <a:spcBef>
                <a:spcPts val="130"/>
              </a:spcBef>
            </a:pPr>
            <a:r>
              <a:rPr lang="ru-RU" sz="1800" spc="15" dirty="0" smtClean="0"/>
              <a:t>  Задание для самостоятельного выполнения</a:t>
            </a:r>
            <a:endParaRPr sz="1800" spc="5" dirty="0"/>
          </a:p>
        </p:txBody>
      </p:sp>
      <p:sp>
        <p:nvSpPr>
          <p:cNvPr id="6" name="object 6"/>
          <p:cNvSpPr txBox="1"/>
          <p:nvPr/>
        </p:nvSpPr>
        <p:spPr>
          <a:xfrm>
            <a:off x="471086" y="704142"/>
            <a:ext cx="800100" cy="359071"/>
          </a:xfrm>
          <a:prstGeom prst="rect">
            <a:avLst/>
          </a:prstGeom>
        </p:spPr>
        <p:txBody>
          <a:bodyPr vert="horz" wrap="square" lIns="0" tIns="12698" rIns="0" bIns="0" rtlCol="0">
            <a:spAutoFit/>
          </a:bodyPr>
          <a:lstStyle/>
          <a:p>
            <a:pPr algn="ctr">
              <a:lnSpc>
                <a:spcPts val="1140"/>
              </a:lnSpc>
              <a:spcBef>
                <a:spcPts val="100"/>
              </a:spcBef>
            </a:pPr>
            <a:r>
              <a:rPr sz="1000" b="1" i="1" spc="-30" dirty="0">
                <a:solidFill>
                  <a:srgbClr val="FFFFFF"/>
                </a:solidFill>
                <a:latin typeface="Arial"/>
                <a:cs typeface="Arial"/>
              </a:rPr>
              <a:t>У</a:t>
            </a:r>
            <a:r>
              <a:rPr sz="1000" b="1" i="1" dirty="0">
                <a:solidFill>
                  <a:srgbClr val="FFFFFF"/>
                </a:solidFill>
                <a:latin typeface="Arial"/>
                <a:cs typeface="Arial"/>
              </a:rPr>
              <a:t>пражнение</a:t>
            </a:r>
            <a:endParaRPr sz="1000">
              <a:latin typeface="Arial"/>
              <a:cs typeface="Arial"/>
            </a:endParaRPr>
          </a:p>
          <a:p>
            <a:pPr algn="ctr">
              <a:lnSpc>
                <a:spcPts val="1620"/>
              </a:lnSpc>
            </a:pPr>
            <a:r>
              <a:rPr sz="1400" b="1" i="1" spc="-5" dirty="0">
                <a:solidFill>
                  <a:srgbClr val="FFFFFF"/>
                </a:solidFill>
                <a:latin typeface="Arial"/>
                <a:cs typeface="Arial"/>
              </a:rPr>
              <a:t>298</a:t>
            </a:r>
            <a:endParaRPr sz="1400">
              <a:latin typeface="Arial"/>
              <a:cs typeface="Arial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-1149548" y="550855"/>
            <a:ext cx="6915348" cy="618108"/>
          </a:xfrm>
          <a:prstGeom prst="rect">
            <a:avLst/>
          </a:prstGeom>
        </p:spPr>
        <p:txBody>
          <a:bodyPr wrap="square" lIns="91429" tIns="45715" rIns="91429" bIns="45715">
            <a:spAutoFit/>
          </a:bodyPr>
          <a:lstStyle/>
          <a:p>
            <a:pPr marL="18413" algn="ctr">
              <a:lnSpc>
                <a:spcPts val="1950"/>
              </a:lnSpc>
              <a:spcBef>
                <a:spcPts val="110"/>
              </a:spcBef>
            </a:pPr>
            <a:r>
              <a:rPr lang="ru-RU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</a:t>
            </a:r>
            <a:r>
              <a:rPr lang="en-US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</a:t>
            </a:r>
            <a:r>
              <a:rPr lang="ru-RU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§ 20</a:t>
            </a:r>
            <a:r>
              <a:rPr lang="en-US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. Как сказать о цели и причине действия? </a:t>
            </a:r>
            <a:r>
              <a:rPr lang="en-US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    </a:t>
            </a:r>
          </a:p>
          <a:p>
            <a:pPr marL="18413" algn="ctr">
              <a:lnSpc>
                <a:spcPts val="1950"/>
              </a:lnSpc>
              <a:spcBef>
                <a:spcPts val="110"/>
              </a:spcBef>
            </a:pPr>
            <a:r>
              <a:rPr lang="en-US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                    </a:t>
            </a:r>
            <a:r>
              <a:rPr lang="ru-RU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Упражнения 212, 214 (стр.</a:t>
            </a:r>
            <a:r>
              <a:rPr lang="en-US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82).</a:t>
            </a:r>
            <a:endParaRPr lang="ru-RU" dirty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7" descr="EnglishZoom. Стоит ли задавать домашнее задание по иностранному языку? |  EnglishZoom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883296" y="5194325"/>
            <a:ext cx="2994004" cy="144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5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96950" y="1408111"/>
            <a:ext cx="3671888" cy="1428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02425"/>
            <a:ext cx="5668982" cy="369332"/>
          </a:xfrm>
        </p:spPr>
        <p:txBody>
          <a:bodyPr/>
          <a:lstStyle/>
          <a:p>
            <a:r>
              <a:rPr lang="ru-RU" dirty="0" smtClean="0"/>
              <a:t>   </a:t>
            </a:r>
            <a:r>
              <a:rPr lang="en-US" dirty="0" smtClean="0"/>
              <a:t>     </a:t>
            </a:r>
            <a:r>
              <a:rPr lang="ru-RU" dirty="0" smtClean="0"/>
              <a:t>          </a:t>
            </a:r>
            <a:r>
              <a:rPr lang="en-US" dirty="0" smtClean="0"/>
              <a:t>       </a:t>
            </a:r>
            <a:r>
              <a:rPr lang="ru-RU" sz="2400" dirty="0" smtClean="0"/>
              <a:t>Наречие (</a:t>
            </a:r>
            <a:r>
              <a:rPr lang="en-US" sz="2400" dirty="0" smtClean="0"/>
              <a:t>ravish</a:t>
            </a:r>
            <a:r>
              <a:rPr lang="ru-RU" sz="2400" dirty="0" smtClean="0"/>
              <a:t>)</a:t>
            </a:r>
            <a:endParaRPr lang="ru-RU" dirty="0"/>
          </a:p>
        </p:txBody>
      </p:sp>
      <p:sp>
        <p:nvSpPr>
          <p:cNvPr id="5" name="object 5"/>
          <p:cNvSpPr/>
          <p:nvPr/>
        </p:nvSpPr>
        <p:spPr>
          <a:xfrm>
            <a:off x="1311264" y="622293"/>
            <a:ext cx="3571900" cy="418401"/>
          </a:xfrm>
          <a:custGeom>
            <a:avLst/>
            <a:gdLst/>
            <a:ahLst/>
            <a:cxnLst/>
            <a:rect l="l" t="t" r="r" b="b"/>
            <a:pathLst>
              <a:path w="2613660" h="274319">
                <a:moveTo>
                  <a:pt x="2476501" y="0"/>
                </a:moveTo>
                <a:lnTo>
                  <a:pt x="137159" y="0"/>
                </a:lnTo>
                <a:lnTo>
                  <a:pt x="93927" y="7022"/>
                </a:lnTo>
                <a:lnTo>
                  <a:pt x="56290" y="26554"/>
                </a:lnTo>
                <a:lnTo>
                  <a:pt x="26554" y="56290"/>
                </a:lnTo>
                <a:lnTo>
                  <a:pt x="7022" y="93927"/>
                </a:lnTo>
                <a:lnTo>
                  <a:pt x="0" y="137159"/>
                </a:lnTo>
                <a:lnTo>
                  <a:pt x="7022" y="180392"/>
                </a:lnTo>
                <a:lnTo>
                  <a:pt x="26554" y="218029"/>
                </a:lnTo>
                <a:lnTo>
                  <a:pt x="56290" y="247765"/>
                </a:lnTo>
                <a:lnTo>
                  <a:pt x="93927" y="267297"/>
                </a:lnTo>
                <a:lnTo>
                  <a:pt x="137159" y="274319"/>
                </a:lnTo>
                <a:lnTo>
                  <a:pt x="2476501" y="274319"/>
                </a:lnTo>
                <a:lnTo>
                  <a:pt x="2519734" y="267297"/>
                </a:lnTo>
                <a:lnTo>
                  <a:pt x="2557370" y="247765"/>
                </a:lnTo>
                <a:lnTo>
                  <a:pt x="2587107" y="218029"/>
                </a:lnTo>
                <a:lnTo>
                  <a:pt x="2606638" y="180392"/>
                </a:lnTo>
                <a:lnTo>
                  <a:pt x="2613661" y="137159"/>
                </a:lnTo>
                <a:lnTo>
                  <a:pt x="2606638" y="93927"/>
                </a:lnTo>
                <a:lnTo>
                  <a:pt x="2587107" y="56290"/>
                </a:lnTo>
                <a:lnTo>
                  <a:pt x="2557370" y="26554"/>
                </a:lnTo>
                <a:lnTo>
                  <a:pt x="2519734" y="7022"/>
                </a:lnTo>
                <a:lnTo>
                  <a:pt x="2476501" y="0"/>
                </a:lnTo>
                <a:close/>
              </a:path>
            </a:pathLst>
          </a:custGeom>
          <a:solidFill>
            <a:srgbClr val="0000CC"/>
          </a:solidFill>
        </p:spPr>
        <p:txBody>
          <a:bodyPr wrap="square" lIns="0" tIns="0" rIns="0" bIns="0" rtlCol="0"/>
          <a:lstStyle/>
          <a:p>
            <a:r>
              <a:rPr lang="ru-RU" b="1" spc="-10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    </a:t>
            </a:r>
            <a:r>
              <a:rPr lang="en-US" b="1" spc="-10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самостоятельная часть речи </a:t>
            </a:r>
            <a:endParaRPr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bject 8"/>
          <p:cNvSpPr/>
          <p:nvPr/>
        </p:nvSpPr>
        <p:spPr>
          <a:xfrm>
            <a:off x="1239826" y="1265235"/>
            <a:ext cx="3786214" cy="500066"/>
          </a:xfrm>
          <a:custGeom>
            <a:avLst/>
            <a:gdLst/>
            <a:ahLst/>
            <a:cxnLst/>
            <a:rect l="l" t="t" r="r" b="b"/>
            <a:pathLst>
              <a:path w="4396740" h="510539">
                <a:moveTo>
                  <a:pt x="4141472" y="0"/>
                </a:moveTo>
                <a:lnTo>
                  <a:pt x="255268" y="0"/>
                </a:lnTo>
                <a:lnTo>
                  <a:pt x="209536" y="4131"/>
                </a:lnTo>
                <a:lnTo>
                  <a:pt x="166431" y="16037"/>
                </a:lnTo>
                <a:lnTo>
                  <a:pt x="126688" y="34980"/>
                </a:lnTo>
                <a:lnTo>
                  <a:pt x="91041" y="60227"/>
                </a:lnTo>
                <a:lnTo>
                  <a:pt x="60227" y="91041"/>
                </a:lnTo>
                <a:lnTo>
                  <a:pt x="34980" y="126688"/>
                </a:lnTo>
                <a:lnTo>
                  <a:pt x="16037" y="166431"/>
                </a:lnTo>
                <a:lnTo>
                  <a:pt x="4131" y="209536"/>
                </a:lnTo>
                <a:lnTo>
                  <a:pt x="0" y="255268"/>
                </a:lnTo>
                <a:lnTo>
                  <a:pt x="4131" y="301004"/>
                </a:lnTo>
                <a:lnTo>
                  <a:pt x="16037" y="344109"/>
                </a:lnTo>
                <a:lnTo>
                  <a:pt x="34980" y="383853"/>
                </a:lnTo>
                <a:lnTo>
                  <a:pt x="60227" y="419499"/>
                </a:lnTo>
                <a:lnTo>
                  <a:pt x="91041" y="450313"/>
                </a:lnTo>
                <a:lnTo>
                  <a:pt x="126688" y="475560"/>
                </a:lnTo>
                <a:lnTo>
                  <a:pt x="166431" y="494504"/>
                </a:lnTo>
                <a:lnTo>
                  <a:pt x="209536" y="506409"/>
                </a:lnTo>
                <a:lnTo>
                  <a:pt x="255268" y="510541"/>
                </a:lnTo>
                <a:lnTo>
                  <a:pt x="4141472" y="510541"/>
                </a:lnTo>
                <a:lnTo>
                  <a:pt x="4187204" y="506409"/>
                </a:lnTo>
                <a:lnTo>
                  <a:pt x="4230309" y="494504"/>
                </a:lnTo>
                <a:lnTo>
                  <a:pt x="4270053" y="475560"/>
                </a:lnTo>
                <a:lnTo>
                  <a:pt x="4305699" y="450313"/>
                </a:lnTo>
                <a:lnTo>
                  <a:pt x="4336513" y="419499"/>
                </a:lnTo>
                <a:lnTo>
                  <a:pt x="4361760" y="383853"/>
                </a:lnTo>
                <a:lnTo>
                  <a:pt x="4380704" y="344109"/>
                </a:lnTo>
                <a:lnTo>
                  <a:pt x="4392609" y="301004"/>
                </a:lnTo>
                <a:lnTo>
                  <a:pt x="4396741" y="255272"/>
                </a:lnTo>
                <a:lnTo>
                  <a:pt x="4392609" y="209536"/>
                </a:lnTo>
                <a:lnTo>
                  <a:pt x="4380704" y="166431"/>
                </a:lnTo>
                <a:lnTo>
                  <a:pt x="4361760" y="126688"/>
                </a:lnTo>
                <a:lnTo>
                  <a:pt x="4336513" y="91041"/>
                </a:lnTo>
                <a:lnTo>
                  <a:pt x="4305699" y="60227"/>
                </a:lnTo>
                <a:lnTo>
                  <a:pt x="4270053" y="34980"/>
                </a:lnTo>
                <a:lnTo>
                  <a:pt x="4230309" y="16037"/>
                </a:lnTo>
                <a:lnTo>
                  <a:pt x="4187204" y="4131"/>
                </a:lnTo>
                <a:lnTo>
                  <a:pt x="4141472" y="0"/>
                </a:lnTo>
                <a:close/>
              </a:path>
            </a:pathLst>
          </a:custGeom>
          <a:solidFill>
            <a:srgbClr val="008000"/>
          </a:solidFill>
        </p:spPr>
        <p:txBody>
          <a:bodyPr wrap="square" lIns="0" tIns="0" rIns="0" bIns="0" rtlCol="0"/>
          <a:lstStyle/>
          <a:p>
            <a:r>
              <a:rPr lang="ru-RU" dirty="0" smtClean="0"/>
              <a:t>         </a:t>
            </a:r>
            <a:r>
              <a:rPr lang="ru-RU" sz="16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обозначает признак действия </a:t>
            </a:r>
          </a:p>
          <a:p>
            <a:r>
              <a:rPr lang="ru-RU" sz="16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               и признак признака   </a:t>
            </a:r>
            <a:endParaRPr sz="1600" b="1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object 9"/>
          <p:cNvSpPr/>
          <p:nvPr/>
        </p:nvSpPr>
        <p:spPr>
          <a:xfrm>
            <a:off x="239694" y="1979615"/>
            <a:ext cx="5357850" cy="500066"/>
          </a:xfrm>
          <a:custGeom>
            <a:avLst/>
            <a:gdLst/>
            <a:ahLst/>
            <a:cxnLst/>
            <a:rect l="l" t="t" r="r" b="b"/>
            <a:pathLst>
              <a:path w="3505200" h="495300">
                <a:moveTo>
                  <a:pt x="3257553" y="0"/>
                </a:moveTo>
                <a:lnTo>
                  <a:pt x="247651" y="0"/>
                </a:lnTo>
                <a:lnTo>
                  <a:pt x="197902" y="5054"/>
                </a:lnTo>
                <a:lnTo>
                  <a:pt x="151492" y="19541"/>
                </a:lnTo>
                <a:lnTo>
                  <a:pt x="109434" y="42443"/>
                </a:lnTo>
                <a:lnTo>
                  <a:pt x="72746" y="72747"/>
                </a:lnTo>
                <a:lnTo>
                  <a:pt x="42443" y="109435"/>
                </a:lnTo>
                <a:lnTo>
                  <a:pt x="19540" y="151492"/>
                </a:lnTo>
                <a:lnTo>
                  <a:pt x="5054" y="197903"/>
                </a:lnTo>
                <a:lnTo>
                  <a:pt x="0" y="247651"/>
                </a:lnTo>
                <a:lnTo>
                  <a:pt x="5054" y="297399"/>
                </a:lnTo>
                <a:lnTo>
                  <a:pt x="19540" y="343810"/>
                </a:lnTo>
                <a:lnTo>
                  <a:pt x="42443" y="385867"/>
                </a:lnTo>
                <a:lnTo>
                  <a:pt x="72746" y="422555"/>
                </a:lnTo>
                <a:lnTo>
                  <a:pt x="109434" y="452858"/>
                </a:lnTo>
                <a:lnTo>
                  <a:pt x="151492" y="475761"/>
                </a:lnTo>
                <a:lnTo>
                  <a:pt x="197902" y="490248"/>
                </a:lnTo>
                <a:lnTo>
                  <a:pt x="247651" y="495302"/>
                </a:lnTo>
                <a:lnTo>
                  <a:pt x="3257553" y="495302"/>
                </a:lnTo>
                <a:lnTo>
                  <a:pt x="3307301" y="490248"/>
                </a:lnTo>
                <a:lnTo>
                  <a:pt x="3353712" y="475761"/>
                </a:lnTo>
                <a:lnTo>
                  <a:pt x="3395769" y="452858"/>
                </a:lnTo>
                <a:lnTo>
                  <a:pt x="3432457" y="422555"/>
                </a:lnTo>
                <a:lnTo>
                  <a:pt x="3462761" y="385867"/>
                </a:lnTo>
                <a:lnTo>
                  <a:pt x="3485663" y="343810"/>
                </a:lnTo>
                <a:lnTo>
                  <a:pt x="3500150" y="297399"/>
                </a:lnTo>
                <a:lnTo>
                  <a:pt x="3505205" y="247651"/>
                </a:lnTo>
                <a:lnTo>
                  <a:pt x="3500150" y="197903"/>
                </a:lnTo>
                <a:lnTo>
                  <a:pt x="3485663" y="151492"/>
                </a:lnTo>
                <a:lnTo>
                  <a:pt x="3462761" y="109435"/>
                </a:lnTo>
                <a:lnTo>
                  <a:pt x="3432457" y="72747"/>
                </a:lnTo>
                <a:lnTo>
                  <a:pt x="3395769" y="42443"/>
                </a:lnTo>
                <a:lnTo>
                  <a:pt x="3353712" y="19541"/>
                </a:lnTo>
                <a:lnTo>
                  <a:pt x="3307301" y="5054"/>
                </a:lnTo>
                <a:lnTo>
                  <a:pt x="3257553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pPr algn="ctr">
              <a:lnSpc>
                <a:spcPts val="1370"/>
              </a:lnSpc>
              <a:spcBef>
                <a:spcPts val="100"/>
              </a:spcBef>
            </a:pPr>
            <a:endParaRPr lang="ru-RU" sz="16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object 11"/>
          <p:cNvSpPr/>
          <p:nvPr/>
        </p:nvSpPr>
        <p:spPr>
          <a:xfrm>
            <a:off x="1168388" y="2693995"/>
            <a:ext cx="3714776" cy="428629"/>
          </a:xfrm>
          <a:custGeom>
            <a:avLst/>
            <a:gdLst/>
            <a:ahLst/>
            <a:cxnLst/>
            <a:rect l="l" t="t" r="r" b="b"/>
            <a:pathLst>
              <a:path w="1245870" h="269239">
                <a:moveTo>
                  <a:pt x="1110960" y="0"/>
                </a:moveTo>
                <a:lnTo>
                  <a:pt x="134599" y="0"/>
                </a:lnTo>
                <a:lnTo>
                  <a:pt x="92173" y="6891"/>
                </a:lnTo>
                <a:lnTo>
                  <a:pt x="55239" y="26058"/>
                </a:lnTo>
                <a:lnTo>
                  <a:pt x="26058" y="55240"/>
                </a:lnTo>
                <a:lnTo>
                  <a:pt x="6891" y="92174"/>
                </a:lnTo>
                <a:lnTo>
                  <a:pt x="0" y="134600"/>
                </a:lnTo>
                <a:lnTo>
                  <a:pt x="6891" y="177034"/>
                </a:lnTo>
                <a:lnTo>
                  <a:pt x="26058" y="213968"/>
                </a:lnTo>
                <a:lnTo>
                  <a:pt x="55239" y="243149"/>
                </a:lnTo>
                <a:lnTo>
                  <a:pt x="92173" y="262316"/>
                </a:lnTo>
                <a:lnTo>
                  <a:pt x="134599" y="269208"/>
                </a:lnTo>
                <a:lnTo>
                  <a:pt x="1110960" y="269208"/>
                </a:lnTo>
                <a:lnTo>
                  <a:pt x="1153386" y="262316"/>
                </a:lnTo>
                <a:lnTo>
                  <a:pt x="1190320" y="243149"/>
                </a:lnTo>
                <a:lnTo>
                  <a:pt x="1219501" y="213968"/>
                </a:lnTo>
                <a:lnTo>
                  <a:pt x="1238668" y="177034"/>
                </a:lnTo>
                <a:lnTo>
                  <a:pt x="1245560" y="134608"/>
                </a:lnTo>
                <a:lnTo>
                  <a:pt x="1238668" y="92174"/>
                </a:lnTo>
                <a:lnTo>
                  <a:pt x="1219501" y="55240"/>
                </a:lnTo>
                <a:lnTo>
                  <a:pt x="1190320" y="26058"/>
                </a:lnTo>
                <a:lnTo>
                  <a:pt x="1153386" y="6891"/>
                </a:lnTo>
                <a:lnTo>
                  <a:pt x="1110960" y="0"/>
                </a:lnTo>
                <a:close/>
              </a:path>
            </a:pathLst>
          </a:custGeom>
          <a:solidFill>
            <a:srgbClr val="7030A0"/>
          </a:solidFill>
        </p:spPr>
        <p:txBody>
          <a:bodyPr wrap="square" lIns="0" tIns="0" rIns="0" bIns="0" rtlCol="0"/>
          <a:lstStyle/>
          <a:p>
            <a:pPr algn="ctr">
              <a:lnSpc>
                <a:spcPts val="1370"/>
              </a:lnSpc>
              <a:spcBef>
                <a:spcPts val="100"/>
              </a:spcBef>
            </a:pPr>
            <a:r>
              <a:rPr lang="ru-RU" sz="1400" b="1" spc="-5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легко, направо, накануне, внизу, </a:t>
            </a:r>
          </a:p>
          <a:p>
            <a:pPr algn="ctr">
              <a:lnSpc>
                <a:spcPts val="1370"/>
              </a:lnSpc>
              <a:spcBef>
                <a:spcPts val="100"/>
              </a:spcBef>
            </a:pPr>
            <a:r>
              <a:rPr lang="ru-RU" sz="1400" b="1" spc="-5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сгоряча, впрок, слегка.</a:t>
            </a:r>
            <a:r>
              <a:rPr lang="ru-RU" sz="1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fontAlgn="base"/>
            <a:r>
              <a:rPr lang="ru-RU" sz="1400" b="1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                   </a:t>
            </a:r>
            <a:endParaRPr sz="1400" b="1" i="1" dirty="0">
              <a:solidFill>
                <a:srgbClr val="00B0F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2811462" y="2479681"/>
            <a:ext cx="428628" cy="21431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5"/>
          <p:cNvSpPr/>
          <p:nvPr/>
        </p:nvSpPr>
        <p:spPr>
          <a:xfrm>
            <a:off x="2882900" y="1050921"/>
            <a:ext cx="357190" cy="21431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ln>
                <a:solidFill>
                  <a:sysClr val="windowText" lastClr="000000"/>
                </a:solidFill>
              </a:ln>
              <a:solidFill>
                <a:srgbClr val="FF0000"/>
              </a:solidFill>
            </a:endParaRPr>
          </a:p>
        </p:txBody>
      </p:sp>
      <p:sp>
        <p:nvSpPr>
          <p:cNvPr id="13" name="object 15"/>
          <p:cNvSpPr/>
          <p:nvPr/>
        </p:nvSpPr>
        <p:spPr>
          <a:xfrm>
            <a:off x="2882900" y="1765302"/>
            <a:ext cx="357190" cy="21431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rgbClr val="FF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68256" y="1979615"/>
            <a:ext cx="5429288" cy="464220"/>
          </a:xfrm>
          <a:prstGeom prst="rect">
            <a:avLst/>
          </a:prstGeom>
        </p:spPr>
        <p:txBody>
          <a:bodyPr wrap="square" lIns="91429" tIns="45715" rIns="91429" bIns="45715">
            <a:spAutoFit/>
          </a:bodyPr>
          <a:lstStyle/>
          <a:p>
            <a:pPr algn="ctr">
              <a:lnSpc>
                <a:spcPts val="1370"/>
              </a:lnSpc>
              <a:spcBef>
                <a:spcPts val="100"/>
              </a:spcBef>
            </a:pPr>
            <a:r>
              <a:rPr lang="ru-RU" sz="1400" b="1" i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отвечает на вопросы: </a:t>
            </a:r>
          </a:p>
          <a:p>
            <a:pPr algn="ctr">
              <a:lnSpc>
                <a:spcPts val="1370"/>
              </a:lnSpc>
              <a:spcBef>
                <a:spcPts val="100"/>
              </a:spcBef>
            </a:pPr>
            <a:r>
              <a:rPr lang="ru-RU" sz="1400" b="1" i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как? куда? когда? где? почему? зачем? в какой степени? </a:t>
            </a:r>
            <a:endParaRPr lang="ru-RU" sz="1400" b="1" i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4" descr="Tashkent State University of the Uzbek language and literature"/>
          <p:cNvSpPr>
            <a:spLocks noChangeAspect="1" noChangeArrowheads="1"/>
          </p:cNvSpPr>
          <p:nvPr/>
        </p:nvSpPr>
        <p:spPr bwMode="auto">
          <a:xfrm>
            <a:off x="2693051" y="1322880"/>
            <a:ext cx="928153" cy="92861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57655" tIns="28827" rIns="57655" bIns="28827" numCol="1" anchor="t" anchorCtr="0" compatLnSpc="1">
            <a:prstTxWarp prst="textNoShape">
              <a:avLst/>
            </a:prstTxWarp>
          </a:bodyPr>
          <a:lstStyle/>
          <a:p>
            <a:pPr defTabSz="216207">
              <a:defRPr/>
            </a:pPr>
            <a:endParaRPr lang="ru-RU" sz="9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8" name="Капля 7"/>
          <p:cNvSpPr/>
          <p:nvPr/>
        </p:nvSpPr>
        <p:spPr>
          <a:xfrm>
            <a:off x="96818" y="765169"/>
            <a:ext cx="1785950" cy="1857388"/>
          </a:xfrm>
          <a:prstGeom prst="teardrop">
            <a:avLst/>
          </a:prstGeom>
          <a:solidFill>
            <a:srgbClr val="FFCCFF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7655" tIns="28827" rIns="57655" bIns="28827" rtlCol="0" anchor="ctr"/>
          <a:lstStyle/>
          <a:p>
            <a:pPr algn="ctr"/>
            <a:endParaRPr lang="ru-RU" sz="1400" b="1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12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Различают следующие </a:t>
            </a:r>
          </a:p>
          <a:p>
            <a:pPr algn="ctr"/>
            <a:r>
              <a:rPr lang="ru-RU" sz="1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разряды наречий:</a:t>
            </a:r>
          </a:p>
          <a:p>
            <a:pPr algn="ctr"/>
            <a:endParaRPr lang="ru-RU" sz="1200" b="1" dirty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1954206" y="622293"/>
            <a:ext cx="3643338" cy="357190"/>
          </a:xfrm>
          <a:prstGeom prst="roundRect">
            <a:avLst>
              <a:gd name="adj" fmla="val 17274"/>
            </a:avLst>
          </a:prstGeom>
          <a:solidFill>
            <a:srgbClr val="00B05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7655" tIns="28827" rIns="57655" bIns="28827" rtlCol="0" anchor="ctr"/>
          <a:lstStyle/>
          <a:p>
            <a:pPr marL="342900" lvl="0" indent="-342900" algn="ctr"/>
            <a:r>
              <a:rPr lang="ru-RU" sz="1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1) образа действия: </a:t>
            </a:r>
          </a:p>
          <a:p>
            <a:pPr marL="342900" lvl="0" indent="-342900" algn="ctr"/>
            <a:r>
              <a:rPr lang="ru-RU" sz="1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как? каким образом?</a:t>
            </a:r>
            <a:endParaRPr lang="ru-RU" sz="1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1954206" y="1050921"/>
            <a:ext cx="3643338" cy="357190"/>
          </a:xfrm>
          <a:prstGeom prst="roundRect">
            <a:avLst/>
          </a:prstGeom>
          <a:solidFill>
            <a:srgbClr val="FFFF99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7655" tIns="28827" rIns="57655" bIns="28827" rtlCol="0" anchor="ctr"/>
          <a:lstStyle/>
          <a:p>
            <a:pPr lvl="0" algn="ctr"/>
            <a:r>
              <a:rPr lang="ru-RU" sz="12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2) меры и степени: в какой степени? насколько?</a:t>
            </a:r>
            <a:endParaRPr lang="ru-RU" sz="1200" b="1" dirty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1954206" y="2336805"/>
            <a:ext cx="3643338" cy="357190"/>
          </a:xfrm>
          <a:prstGeom prst="roundRect">
            <a:avLst/>
          </a:prstGeom>
          <a:solidFill>
            <a:srgbClr val="00B0F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7655" tIns="28827" rIns="57655" bIns="28827" rtlCol="0" anchor="ctr"/>
          <a:lstStyle/>
          <a:p>
            <a:pPr lvl="0" algn="ctr"/>
            <a:r>
              <a:rPr lang="ru-RU" sz="12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5)</a:t>
            </a:r>
            <a:r>
              <a:rPr lang="ru-RU" sz="1200" b="1" dirty="0" smtClean="0">
                <a:solidFill>
                  <a:srgbClr val="7030A0"/>
                </a:solidFill>
              </a:rPr>
              <a:t> </a:t>
            </a:r>
            <a:r>
              <a:rPr lang="ru-RU" sz="12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причины:</a:t>
            </a:r>
            <a:r>
              <a:rPr lang="ru-RU" sz="1200" dirty="0" smtClean="0">
                <a:solidFill>
                  <a:srgbClr val="7030A0"/>
                </a:solidFill>
              </a:rPr>
              <a:t> </a:t>
            </a:r>
            <a:r>
              <a:rPr lang="ru-RU" sz="12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почему? отчего?</a:t>
            </a:r>
            <a:endParaRPr lang="ru-RU" sz="12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Заголовок 12"/>
          <p:cNvSpPr>
            <a:spLocks noGrp="1"/>
          </p:cNvSpPr>
          <p:nvPr>
            <p:ph type="ctrTitle"/>
          </p:nvPr>
        </p:nvSpPr>
        <p:spPr>
          <a:xfrm>
            <a:off x="96818" y="122228"/>
            <a:ext cx="5236547" cy="315471"/>
          </a:xfrm>
        </p:spPr>
        <p:txBody>
          <a:bodyPr/>
          <a:lstStyle/>
          <a:p>
            <a:r>
              <a:rPr lang="ru-RU" dirty="0" smtClean="0"/>
              <a:t>         Разряды наречий по значению</a:t>
            </a:r>
            <a:endParaRPr lang="ru-RU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954206" y="1479549"/>
            <a:ext cx="3643338" cy="357190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7655" tIns="28827" rIns="57655" bIns="28827" rtlCol="0" anchor="ctr"/>
          <a:lstStyle/>
          <a:p>
            <a:pPr lvl="0" algn="ctr"/>
            <a:r>
              <a:rPr lang="ru-RU" sz="1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3) места: где? куда? откуда?  </a:t>
            </a:r>
            <a:endParaRPr lang="ru-RU" sz="12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1954206" y="1908177"/>
            <a:ext cx="3643338" cy="35719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7655" tIns="28827" rIns="57655" bIns="28827" rtlCol="0" anchor="ctr"/>
          <a:lstStyle/>
          <a:p>
            <a:pPr lvl="0" algn="ctr"/>
            <a:r>
              <a:rPr lang="ru-RU" sz="1200" b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4) времени: когда? с каких пор? до каких пор? как долго?  </a:t>
            </a:r>
            <a:endParaRPr lang="ru-RU" sz="1200" b="1" dirty="0">
              <a:solidFill>
                <a:srgbClr val="008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1954206" y="2765433"/>
            <a:ext cx="3643338" cy="357190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7655" tIns="28827" rIns="57655" bIns="28827" rtlCol="0" anchor="ctr"/>
          <a:lstStyle/>
          <a:p>
            <a:pPr lvl="0" algn="ctr"/>
            <a:r>
              <a:rPr lang="ru-RU" sz="1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6) цели:</a:t>
            </a:r>
            <a:r>
              <a:rPr lang="ru-RU" sz="1200" dirty="0" smtClean="0"/>
              <a:t> </a:t>
            </a:r>
            <a:r>
              <a:rPr lang="ru-RU" sz="1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зачем? для чего?</a:t>
            </a:r>
            <a:endParaRPr lang="ru-RU" sz="1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070658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>
        <p14:prism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      Внимание! Запомните!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380" y="2408243"/>
            <a:ext cx="5740420" cy="390227"/>
          </a:xfrm>
        </p:spPr>
        <p:txBody>
          <a:bodyPr/>
          <a:lstStyle/>
          <a:p>
            <a:r>
              <a:rPr lang="en-US" sz="1600" i="0" dirty="0" smtClean="0">
                <a:solidFill>
                  <a:schemeClr val="tx1"/>
                </a:solidFill>
              </a:rPr>
              <a:t> </a:t>
            </a:r>
            <a:r>
              <a:rPr lang="ru-RU" sz="1600" i="0" dirty="0" smtClean="0">
                <a:solidFill>
                  <a:schemeClr val="tx1"/>
                </a:solidFill>
              </a:rPr>
              <a:t>                    </a:t>
            </a:r>
            <a:r>
              <a:rPr lang="ru-RU" sz="1400" dirty="0" smtClean="0">
                <a:solidFill>
                  <a:srgbClr val="7030A0"/>
                </a:solidFill>
              </a:rPr>
              <a:t>нарочн</a:t>
            </a:r>
            <a:r>
              <a:rPr lang="ru-RU" sz="1400" dirty="0" smtClean="0">
                <a:solidFill>
                  <a:srgbClr val="FF0000"/>
                </a:solidFill>
              </a:rPr>
              <a:t>о</a:t>
            </a:r>
            <a:r>
              <a:rPr lang="ru-RU" sz="1400" dirty="0" smtClean="0">
                <a:solidFill>
                  <a:srgbClr val="7030A0"/>
                </a:solidFill>
              </a:rPr>
              <a:t>, назл</a:t>
            </a:r>
            <a:r>
              <a:rPr lang="ru-RU" sz="1400" dirty="0" smtClean="0">
                <a:solidFill>
                  <a:srgbClr val="FF0000"/>
                </a:solidFill>
              </a:rPr>
              <a:t>о</a:t>
            </a:r>
            <a:r>
              <a:rPr lang="ru-RU" sz="1400" dirty="0" smtClean="0">
                <a:solidFill>
                  <a:srgbClr val="7030A0"/>
                </a:solidFill>
              </a:rPr>
              <a:t>, сослеп</a:t>
            </a:r>
            <a:r>
              <a:rPr lang="ru-RU" sz="1400" dirty="0" smtClean="0">
                <a:solidFill>
                  <a:srgbClr val="FF0000"/>
                </a:solidFill>
              </a:rPr>
              <a:t>у</a:t>
            </a:r>
            <a:r>
              <a:rPr lang="ru-RU" sz="1400" dirty="0" smtClean="0">
                <a:solidFill>
                  <a:srgbClr val="7030A0"/>
                </a:solidFill>
              </a:rPr>
              <a:t>, поневол</a:t>
            </a:r>
            <a:r>
              <a:rPr lang="ru-RU" sz="1400" dirty="0" smtClean="0">
                <a:solidFill>
                  <a:srgbClr val="FF0000"/>
                </a:solidFill>
              </a:rPr>
              <a:t>е</a:t>
            </a:r>
            <a:r>
              <a:rPr lang="ru-RU" sz="1400" dirty="0" smtClean="0">
                <a:solidFill>
                  <a:srgbClr val="7030A0"/>
                </a:solidFill>
              </a:rPr>
              <a:t>, </a:t>
            </a:r>
          </a:p>
          <a:p>
            <a:r>
              <a:rPr lang="ru-RU" sz="1400" dirty="0" smtClean="0">
                <a:solidFill>
                  <a:srgbClr val="7030A0"/>
                </a:solidFill>
              </a:rPr>
              <a:t>                        допоздн</a:t>
            </a:r>
            <a:r>
              <a:rPr lang="ru-RU" sz="1400" dirty="0" smtClean="0">
                <a:solidFill>
                  <a:srgbClr val="FF0000"/>
                </a:solidFill>
              </a:rPr>
              <a:t>а</a:t>
            </a:r>
            <a:r>
              <a:rPr lang="ru-RU" sz="1400" dirty="0" smtClean="0">
                <a:solidFill>
                  <a:srgbClr val="7030A0"/>
                </a:solidFill>
              </a:rPr>
              <a:t>, уж</a:t>
            </a:r>
            <a:r>
              <a:rPr lang="ru-RU" sz="1400" dirty="0" smtClean="0">
                <a:solidFill>
                  <a:srgbClr val="FF0000"/>
                </a:solidFill>
              </a:rPr>
              <a:t>е</a:t>
            </a:r>
            <a:r>
              <a:rPr lang="ru-RU" sz="1400" dirty="0" smtClean="0">
                <a:solidFill>
                  <a:srgbClr val="7030A0"/>
                </a:solidFill>
              </a:rPr>
              <a:t>, дружеск</a:t>
            </a:r>
            <a:r>
              <a:rPr lang="ru-RU" sz="1400" dirty="0" smtClean="0">
                <a:solidFill>
                  <a:srgbClr val="FF0000"/>
                </a:solidFill>
              </a:rPr>
              <a:t>и</a:t>
            </a:r>
            <a:r>
              <a:rPr lang="ru-RU" sz="1400" dirty="0" smtClean="0">
                <a:solidFill>
                  <a:srgbClr val="7030A0"/>
                </a:solidFill>
              </a:rPr>
              <a:t>, издал</a:t>
            </a:r>
            <a:r>
              <a:rPr lang="ru-RU" sz="1400" dirty="0" smtClean="0">
                <a:solidFill>
                  <a:srgbClr val="FF0000"/>
                </a:solidFill>
              </a:rPr>
              <a:t>и</a:t>
            </a:r>
            <a:r>
              <a:rPr lang="ru-RU" sz="1400" dirty="0" smtClean="0">
                <a:solidFill>
                  <a:srgbClr val="7030A0"/>
                </a:solidFill>
              </a:rPr>
              <a:t>,  сверх</a:t>
            </a:r>
            <a:r>
              <a:rPr lang="ru-RU" sz="1400" dirty="0" smtClean="0">
                <a:solidFill>
                  <a:srgbClr val="FF0000"/>
                </a:solidFill>
              </a:rPr>
              <a:t>у</a:t>
            </a:r>
            <a:r>
              <a:rPr lang="ru-RU" sz="1400" dirty="0" smtClean="0">
                <a:solidFill>
                  <a:srgbClr val="7030A0"/>
                </a:solidFill>
              </a:rPr>
              <a:t>.</a:t>
            </a:r>
            <a:endParaRPr lang="ru-RU" sz="1400" i="0" dirty="0">
              <a:solidFill>
                <a:srgbClr val="7030A0"/>
              </a:solidFill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239694" y="622293"/>
          <a:ext cx="5357850" cy="1310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5785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642942"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i="0" dirty="0" smtClean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Наречия не имеют </a:t>
                      </a:r>
                      <a:r>
                        <a:rPr lang="ru-RU" sz="1600" b="1" i="0" dirty="0" smtClean="0">
                          <a:solidFill>
                            <a:srgbClr val="FFFF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рода, числа, падежа, </a:t>
                      </a:r>
                      <a:r>
                        <a:rPr lang="ru-RU" sz="1600" b="1" i="0" dirty="0" smtClean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не склоняются и не спрягаются.</a:t>
                      </a:r>
                      <a:r>
                        <a:rPr lang="ru-RU" sz="1600" b="0" i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600" b="1" i="0" dirty="0" smtClean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Следовательно, у наречий нет окончания как словоизменительной </a:t>
                      </a:r>
                    </a:p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i="0" dirty="0" smtClean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морфемы. Конечные буквы обозначают словообразовательные суффиксы:</a:t>
                      </a:r>
                      <a:endParaRPr lang="ru-RU" sz="1600" b="1" u="none" dirty="0" smtClean="0">
                        <a:solidFill>
                          <a:schemeClr val="accent2">
                            <a:lumMod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7030A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6" name="Стрелка вниз 5"/>
          <p:cNvSpPr/>
          <p:nvPr/>
        </p:nvSpPr>
        <p:spPr>
          <a:xfrm>
            <a:off x="2525710" y="1908177"/>
            <a:ext cx="785818" cy="357190"/>
          </a:xfrm>
          <a:prstGeom prst="downArrow">
            <a:avLst>
              <a:gd name="adj1" fmla="val 50000"/>
              <a:gd name="adj2" fmla="val 51422"/>
            </a:avLst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41436" y="122227"/>
            <a:ext cx="6048672" cy="369332"/>
          </a:xfrm>
        </p:spPr>
        <p:txBody>
          <a:bodyPr/>
          <a:lstStyle/>
          <a:p>
            <a:r>
              <a:rPr lang="ru-RU" sz="1800" dirty="0" smtClean="0"/>
              <a:t>                           </a:t>
            </a:r>
            <a:r>
              <a:rPr lang="ru-RU" sz="2400" dirty="0" smtClean="0"/>
              <a:t>Наречия цели </a:t>
            </a:r>
            <a:endParaRPr lang="ru-RU" sz="24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11132" y="622293"/>
            <a:ext cx="2857520" cy="1384995"/>
          </a:xfrm>
        </p:spPr>
        <p:txBody>
          <a:bodyPr/>
          <a:lstStyle/>
          <a:p>
            <a:endParaRPr lang="ru-RU" sz="1800" i="0" dirty="0" smtClean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800" i="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Для того, чтобы</a:t>
            </a:r>
            <a:r>
              <a:rPr lang="ru-RU" sz="18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800" i="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сказать </a:t>
            </a:r>
            <a:endParaRPr lang="en-US" sz="1800" i="0" dirty="0" smtClean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800" i="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о цели действия,</a:t>
            </a:r>
            <a:endParaRPr lang="en-US" sz="1800" i="0" dirty="0" smtClean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800" i="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употребляются </a:t>
            </a:r>
          </a:p>
          <a:p>
            <a:r>
              <a:rPr lang="ru-RU" sz="18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наречия</a:t>
            </a:r>
            <a:r>
              <a:rPr lang="ru-RU" sz="1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8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цели.</a:t>
            </a:r>
            <a:endParaRPr lang="ru-RU" sz="1800" dirty="0">
              <a:solidFill>
                <a:srgbClr val="FF0000"/>
              </a:solidFill>
            </a:endParaRPr>
          </a:p>
        </p:txBody>
      </p:sp>
      <p:pic>
        <p:nvPicPr>
          <p:cNvPr id="7" name="Picture 12" descr="стрелка, рисунок, символ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8964717">
            <a:off x="3067469" y="1032258"/>
            <a:ext cx="2180564" cy="157163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23165"/>
          </a:xfrm>
        </p:spPr>
        <p:txBody>
          <a:bodyPr/>
          <a:lstStyle/>
          <a:p>
            <a:r>
              <a:rPr lang="ru-RU" dirty="0" smtClean="0"/>
              <a:t>        Наречия цели (</a:t>
            </a:r>
            <a:r>
              <a:rPr lang="en-US" dirty="0" err="1" smtClean="0"/>
              <a:t>maqsad</a:t>
            </a:r>
            <a:r>
              <a:rPr lang="en-US" dirty="0" smtClean="0"/>
              <a:t> </a:t>
            </a:r>
            <a:r>
              <a:rPr lang="en-US" dirty="0" err="1" smtClean="0"/>
              <a:t>ravishi</a:t>
            </a:r>
            <a:r>
              <a:rPr lang="en-US" dirty="0" smtClean="0"/>
              <a:t>)</a:t>
            </a:r>
            <a:r>
              <a:rPr lang="ru-RU" dirty="0" smtClean="0"/>
              <a:t>  </a:t>
            </a:r>
            <a:endParaRPr lang="ru-RU" dirty="0"/>
          </a:p>
        </p:txBody>
      </p:sp>
      <p:sp>
        <p:nvSpPr>
          <p:cNvPr id="5" name="object 5"/>
          <p:cNvSpPr/>
          <p:nvPr/>
        </p:nvSpPr>
        <p:spPr>
          <a:xfrm>
            <a:off x="1025512" y="622293"/>
            <a:ext cx="3857652" cy="418400"/>
          </a:xfrm>
          <a:custGeom>
            <a:avLst/>
            <a:gdLst/>
            <a:ahLst/>
            <a:cxnLst/>
            <a:rect l="l" t="t" r="r" b="b"/>
            <a:pathLst>
              <a:path w="2613660" h="274319">
                <a:moveTo>
                  <a:pt x="2476501" y="0"/>
                </a:moveTo>
                <a:lnTo>
                  <a:pt x="137159" y="0"/>
                </a:lnTo>
                <a:lnTo>
                  <a:pt x="93927" y="7022"/>
                </a:lnTo>
                <a:lnTo>
                  <a:pt x="56290" y="26554"/>
                </a:lnTo>
                <a:lnTo>
                  <a:pt x="26554" y="56290"/>
                </a:lnTo>
                <a:lnTo>
                  <a:pt x="7022" y="93927"/>
                </a:lnTo>
                <a:lnTo>
                  <a:pt x="0" y="137159"/>
                </a:lnTo>
                <a:lnTo>
                  <a:pt x="7022" y="180392"/>
                </a:lnTo>
                <a:lnTo>
                  <a:pt x="26554" y="218029"/>
                </a:lnTo>
                <a:lnTo>
                  <a:pt x="56290" y="247765"/>
                </a:lnTo>
                <a:lnTo>
                  <a:pt x="93927" y="267297"/>
                </a:lnTo>
                <a:lnTo>
                  <a:pt x="137159" y="274319"/>
                </a:lnTo>
                <a:lnTo>
                  <a:pt x="2476501" y="274319"/>
                </a:lnTo>
                <a:lnTo>
                  <a:pt x="2519734" y="267297"/>
                </a:lnTo>
                <a:lnTo>
                  <a:pt x="2557370" y="247765"/>
                </a:lnTo>
                <a:lnTo>
                  <a:pt x="2587107" y="218029"/>
                </a:lnTo>
                <a:lnTo>
                  <a:pt x="2606638" y="180392"/>
                </a:lnTo>
                <a:lnTo>
                  <a:pt x="2613661" y="137159"/>
                </a:lnTo>
                <a:lnTo>
                  <a:pt x="2606638" y="93927"/>
                </a:lnTo>
                <a:lnTo>
                  <a:pt x="2587107" y="56290"/>
                </a:lnTo>
                <a:lnTo>
                  <a:pt x="2557370" y="26554"/>
                </a:lnTo>
                <a:lnTo>
                  <a:pt x="2519734" y="7022"/>
                </a:lnTo>
                <a:lnTo>
                  <a:pt x="2476501" y="0"/>
                </a:lnTo>
                <a:close/>
              </a:path>
            </a:pathLst>
          </a:custGeom>
          <a:solidFill>
            <a:srgbClr val="7030A0"/>
          </a:solidFill>
        </p:spPr>
        <p:txBody>
          <a:bodyPr wrap="square" lIns="0" tIns="0" rIns="0" bIns="0" rtlCol="0"/>
          <a:lstStyle/>
          <a:p>
            <a:r>
              <a:rPr lang="ru-RU" b="1" spc="-10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       </a:t>
            </a:r>
            <a:r>
              <a:rPr lang="ru-RU" sz="1600" b="1" spc="-1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обстоятельственные наречия </a:t>
            </a:r>
            <a:endParaRPr sz="1600">
              <a:solidFill>
                <a:schemeClr val="bg1"/>
              </a:solidFill>
            </a:endParaRPr>
          </a:p>
        </p:txBody>
      </p:sp>
      <p:sp>
        <p:nvSpPr>
          <p:cNvPr id="6" name="object 8"/>
          <p:cNvSpPr/>
          <p:nvPr/>
        </p:nvSpPr>
        <p:spPr>
          <a:xfrm>
            <a:off x="1096950" y="1193797"/>
            <a:ext cx="3643338" cy="571504"/>
          </a:xfrm>
          <a:custGeom>
            <a:avLst/>
            <a:gdLst/>
            <a:ahLst/>
            <a:cxnLst/>
            <a:rect l="l" t="t" r="r" b="b"/>
            <a:pathLst>
              <a:path w="4396740" h="510539">
                <a:moveTo>
                  <a:pt x="4141472" y="0"/>
                </a:moveTo>
                <a:lnTo>
                  <a:pt x="255268" y="0"/>
                </a:lnTo>
                <a:lnTo>
                  <a:pt x="209536" y="4131"/>
                </a:lnTo>
                <a:lnTo>
                  <a:pt x="166431" y="16037"/>
                </a:lnTo>
                <a:lnTo>
                  <a:pt x="126688" y="34980"/>
                </a:lnTo>
                <a:lnTo>
                  <a:pt x="91041" y="60227"/>
                </a:lnTo>
                <a:lnTo>
                  <a:pt x="60227" y="91041"/>
                </a:lnTo>
                <a:lnTo>
                  <a:pt x="34980" y="126688"/>
                </a:lnTo>
                <a:lnTo>
                  <a:pt x="16037" y="166431"/>
                </a:lnTo>
                <a:lnTo>
                  <a:pt x="4131" y="209536"/>
                </a:lnTo>
                <a:lnTo>
                  <a:pt x="0" y="255268"/>
                </a:lnTo>
                <a:lnTo>
                  <a:pt x="4131" y="301004"/>
                </a:lnTo>
                <a:lnTo>
                  <a:pt x="16037" y="344109"/>
                </a:lnTo>
                <a:lnTo>
                  <a:pt x="34980" y="383853"/>
                </a:lnTo>
                <a:lnTo>
                  <a:pt x="60227" y="419499"/>
                </a:lnTo>
                <a:lnTo>
                  <a:pt x="91041" y="450313"/>
                </a:lnTo>
                <a:lnTo>
                  <a:pt x="126688" y="475560"/>
                </a:lnTo>
                <a:lnTo>
                  <a:pt x="166431" y="494504"/>
                </a:lnTo>
                <a:lnTo>
                  <a:pt x="209536" y="506409"/>
                </a:lnTo>
                <a:lnTo>
                  <a:pt x="255268" y="510541"/>
                </a:lnTo>
                <a:lnTo>
                  <a:pt x="4141472" y="510541"/>
                </a:lnTo>
                <a:lnTo>
                  <a:pt x="4187204" y="506409"/>
                </a:lnTo>
                <a:lnTo>
                  <a:pt x="4230309" y="494504"/>
                </a:lnTo>
                <a:lnTo>
                  <a:pt x="4270053" y="475560"/>
                </a:lnTo>
                <a:lnTo>
                  <a:pt x="4305699" y="450313"/>
                </a:lnTo>
                <a:lnTo>
                  <a:pt x="4336513" y="419499"/>
                </a:lnTo>
                <a:lnTo>
                  <a:pt x="4361760" y="383853"/>
                </a:lnTo>
                <a:lnTo>
                  <a:pt x="4380704" y="344109"/>
                </a:lnTo>
                <a:lnTo>
                  <a:pt x="4392609" y="301004"/>
                </a:lnTo>
                <a:lnTo>
                  <a:pt x="4396741" y="255272"/>
                </a:lnTo>
                <a:lnTo>
                  <a:pt x="4392609" y="209536"/>
                </a:lnTo>
                <a:lnTo>
                  <a:pt x="4380704" y="166431"/>
                </a:lnTo>
                <a:lnTo>
                  <a:pt x="4361760" y="126688"/>
                </a:lnTo>
                <a:lnTo>
                  <a:pt x="4336513" y="91041"/>
                </a:lnTo>
                <a:lnTo>
                  <a:pt x="4305699" y="60227"/>
                </a:lnTo>
                <a:lnTo>
                  <a:pt x="4270053" y="34980"/>
                </a:lnTo>
                <a:lnTo>
                  <a:pt x="4230309" y="16037"/>
                </a:lnTo>
                <a:lnTo>
                  <a:pt x="4187204" y="4131"/>
                </a:lnTo>
                <a:lnTo>
                  <a:pt x="4141472" y="0"/>
                </a:lnTo>
                <a:close/>
              </a:path>
            </a:pathLst>
          </a:custGeom>
          <a:solidFill>
            <a:schemeClr val="accent6">
              <a:lumMod val="60000"/>
              <a:lumOff val="40000"/>
            </a:schemeClr>
          </a:solidFill>
        </p:spPr>
        <p:txBody>
          <a:bodyPr wrap="square" lIns="0" tIns="0" rIns="0" bIns="0" rtlCol="0"/>
          <a:lstStyle/>
          <a:p>
            <a:r>
              <a:rPr lang="ru-RU" dirty="0" smtClean="0"/>
              <a:t>     </a:t>
            </a:r>
            <a:r>
              <a:rPr lang="ru-RU" sz="1600" b="1" dirty="0" smtClean="0">
                <a:solidFill>
                  <a:schemeClr val="accent4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обозначают </a:t>
            </a:r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цель </a:t>
            </a:r>
            <a:r>
              <a:rPr lang="ru-RU" sz="1600" b="1" dirty="0" smtClean="0">
                <a:solidFill>
                  <a:schemeClr val="accent4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совершения    </a:t>
            </a:r>
          </a:p>
          <a:p>
            <a:r>
              <a:rPr lang="ru-RU" sz="1600" b="1" dirty="0" smtClean="0">
                <a:solidFill>
                  <a:schemeClr val="accent4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                     действия </a:t>
            </a:r>
            <a:endParaRPr sz="1600" b="1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object 9"/>
          <p:cNvSpPr/>
          <p:nvPr/>
        </p:nvSpPr>
        <p:spPr>
          <a:xfrm>
            <a:off x="1025512" y="1872457"/>
            <a:ext cx="3786214" cy="535786"/>
          </a:xfrm>
          <a:custGeom>
            <a:avLst/>
            <a:gdLst/>
            <a:ahLst/>
            <a:cxnLst/>
            <a:rect l="l" t="t" r="r" b="b"/>
            <a:pathLst>
              <a:path w="3505200" h="495300">
                <a:moveTo>
                  <a:pt x="3257553" y="0"/>
                </a:moveTo>
                <a:lnTo>
                  <a:pt x="247651" y="0"/>
                </a:lnTo>
                <a:lnTo>
                  <a:pt x="197902" y="5054"/>
                </a:lnTo>
                <a:lnTo>
                  <a:pt x="151492" y="19541"/>
                </a:lnTo>
                <a:lnTo>
                  <a:pt x="109434" y="42443"/>
                </a:lnTo>
                <a:lnTo>
                  <a:pt x="72746" y="72747"/>
                </a:lnTo>
                <a:lnTo>
                  <a:pt x="42443" y="109435"/>
                </a:lnTo>
                <a:lnTo>
                  <a:pt x="19540" y="151492"/>
                </a:lnTo>
                <a:lnTo>
                  <a:pt x="5054" y="197903"/>
                </a:lnTo>
                <a:lnTo>
                  <a:pt x="0" y="247651"/>
                </a:lnTo>
                <a:lnTo>
                  <a:pt x="5054" y="297399"/>
                </a:lnTo>
                <a:lnTo>
                  <a:pt x="19540" y="343810"/>
                </a:lnTo>
                <a:lnTo>
                  <a:pt x="42443" y="385867"/>
                </a:lnTo>
                <a:lnTo>
                  <a:pt x="72746" y="422555"/>
                </a:lnTo>
                <a:lnTo>
                  <a:pt x="109434" y="452858"/>
                </a:lnTo>
                <a:lnTo>
                  <a:pt x="151492" y="475761"/>
                </a:lnTo>
                <a:lnTo>
                  <a:pt x="197902" y="490248"/>
                </a:lnTo>
                <a:lnTo>
                  <a:pt x="247651" y="495302"/>
                </a:lnTo>
                <a:lnTo>
                  <a:pt x="3257553" y="495302"/>
                </a:lnTo>
                <a:lnTo>
                  <a:pt x="3307301" y="490248"/>
                </a:lnTo>
                <a:lnTo>
                  <a:pt x="3353712" y="475761"/>
                </a:lnTo>
                <a:lnTo>
                  <a:pt x="3395769" y="452858"/>
                </a:lnTo>
                <a:lnTo>
                  <a:pt x="3432457" y="422555"/>
                </a:lnTo>
                <a:lnTo>
                  <a:pt x="3462761" y="385867"/>
                </a:lnTo>
                <a:lnTo>
                  <a:pt x="3485663" y="343810"/>
                </a:lnTo>
                <a:lnTo>
                  <a:pt x="3500150" y="297399"/>
                </a:lnTo>
                <a:lnTo>
                  <a:pt x="3505205" y="247651"/>
                </a:lnTo>
                <a:lnTo>
                  <a:pt x="3500150" y="197903"/>
                </a:lnTo>
                <a:lnTo>
                  <a:pt x="3485663" y="151492"/>
                </a:lnTo>
                <a:lnTo>
                  <a:pt x="3462761" y="109435"/>
                </a:lnTo>
                <a:lnTo>
                  <a:pt x="3432457" y="72747"/>
                </a:lnTo>
                <a:lnTo>
                  <a:pt x="3395769" y="42443"/>
                </a:lnTo>
                <a:lnTo>
                  <a:pt x="3353712" y="19541"/>
                </a:lnTo>
                <a:lnTo>
                  <a:pt x="3307301" y="5054"/>
                </a:lnTo>
                <a:lnTo>
                  <a:pt x="3257553" y="0"/>
                </a:lnTo>
                <a:close/>
              </a:path>
            </a:pathLst>
          </a:custGeom>
          <a:solidFill>
            <a:srgbClr val="008000"/>
          </a:solidFill>
        </p:spPr>
        <p:txBody>
          <a:bodyPr wrap="square" lIns="0" tIns="0" rIns="0" bIns="0" rtlCol="0"/>
          <a:lstStyle/>
          <a:p>
            <a:pPr algn="ctr">
              <a:lnSpc>
                <a:spcPts val="1370"/>
              </a:lnSpc>
              <a:spcBef>
                <a:spcPts val="100"/>
              </a:spcBef>
            </a:pPr>
            <a:endParaRPr lang="ru-RU" sz="16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object 11"/>
          <p:cNvSpPr/>
          <p:nvPr/>
        </p:nvSpPr>
        <p:spPr>
          <a:xfrm>
            <a:off x="454008" y="2563290"/>
            <a:ext cx="5000660" cy="559334"/>
          </a:xfrm>
          <a:custGeom>
            <a:avLst/>
            <a:gdLst/>
            <a:ahLst/>
            <a:cxnLst/>
            <a:rect l="l" t="t" r="r" b="b"/>
            <a:pathLst>
              <a:path w="1245870" h="269239">
                <a:moveTo>
                  <a:pt x="1110960" y="0"/>
                </a:moveTo>
                <a:lnTo>
                  <a:pt x="134599" y="0"/>
                </a:lnTo>
                <a:lnTo>
                  <a:pt x="92173" y="6891"/>
                </a:lnTo>
                <a:lnTo>
                  <a:pt x="55239" y="26058"/>
                </a:lnTo>
                <a:lnTo>
                  <a:pt x="26058" y="55240"/>
                </a:lnTo>
                <a:lnTo>
                  <a:pt x="6891" y="92174"/>
                </a:lnTo>
                <a:lnTo>
                  <a:pt x="0" y="134600"/>
                </a:lnTo>
                <a:lnTo>
                  <a:pt x="6891" y="177034"/>
                </a:lnTo>
                <a:lnTo>
                  <a:pt x="26058" y="213968"/>
                </a:lnTo>
                <a:lnTo>
                  <a:pt x="55239" y="243149"/>
                </a:lnTo>
                <a:lnTo>
                  <a:pt x="92173" y="262316"/>
                </a:lnTo>
                <a:lnTo>
                  <a:pt x="134599" y="269208"/>
                </a:lnTo>
                <a:lnTo>
                  <a:pt x="1110960" y="269208"/>
                </a:lnTo>
                <a:lnTo>
                  <a:pt x="1153386" y="262316"/>
                </a:lnTo>
                <a:lnTo>
                  <a:pt x="1190320" y="243149"/>
                </a:lnTo>
                <a:lnTo>
                  <a:pt x="1219501" y="213968"/>
                </a:lnTo>
                <a:lnTo>
                  <a:pt x="1238668" y="177034"/>
                </a:lnTo>
                <a:lnTo>
                  <a:pt x="1245560" y="134608"/>
                </a:lnTo>
                <a:lnTo>
                  <a:pt x="1238668" y="92174"/>
                </a:lnTo>
                <a:lnTo>
                  <a:pt x="1219501" y="55240"/>
                </a:lnTo>
                <a:lnTo>
                  <a:pt x="1190320" y="26058"/>
                </a:lnTo>
                <a:lnTo>
                  <a:pt x="1153386" y="6891"/>
                </a:lnTo>
                <a:lnTo>
                  <a:pt x="1110960" y="0"/>
                </a:lnTo>
                <a:close/>
              </a:path>
            </a:pathLst>
          </a:custGeom>
          <a:solidFill>
            <a:srgbClr val="0000CC"/>
          </a:solidFill>
        </p:spPr>
        <p:txBody>
          <a:bodyPr wrap="square" lIns="0" tIns="0" rIns="0" bIns="0" rtlCol="0"/>
          <a:lstStyle/>
          <a:p>
            <a:pPr fontAlgn="base"/>
            <a:r>
              <a:rPr lang="ru-RU" b="1" spc="-10" dirty="0" smtClean="0">
                <a:solidFill>
                  <a:srgbClr val="FFFFFF"/>
                </a:solidFill>
                <a:latin typeface="Arial"/>
                <a:cs typeface="Arial"/>
              </a:rPr>
              <a:t>     </a:t>
            </a:r>
            <a:r>
              <a:rPr lang="ru-RU" sz="1600" b="1" i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сказать </a:t>
            </a:r>
            <a:r>
              <a:rPr lang="ru-RU" sz="1600" b="1" i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в насмешку; </a:t>
            </a:r>
            <a:r>
              <a:rPr lang="ru-RU" sz="1600" b="1" i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приготовить </a:t>
            </a:r>
            <a:r>
              <a:rPr lang="ru-RU" sz="1600" b="1" i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впрок;</a:t>
            </a:r>
          </a:p>
          <a:p>
            <a:pPr fontAlgn="base"/>
            <a:r>
              <a:rPr lang="ru-RU" sz="1600" b="1" i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        наступил </a:t>
            </a:r>
            <a:r>
              <a:rPr lang="ru-RU" sz="1600" b="1" i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нарочно; </a:t>
            </a:r>
            <a:r>
              <a:rPr lang="ru-RU" sz="1600" b="1" i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спросил </a:t>
            </a:r>
            <a:r>
              <a:rPr lang="ru-RU" sz="1600" b="1" i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назло. </a:t>
            </a:r>
            <a:endParaRPr lang="ru-RU" sz="1600" b="1" dirty="0" smtClean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  <a:p>
            <a:pPr fontAlgn="base"/>
            <a:r>
              <a:rPr lang="ru-RU" sz="16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 </a:t>
            </a:r>
            <a:r>
              <a:rPr lang="ru-RU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 </a:t>
            </a:r>
            <a:r>
              <a:rPr lang="ru-RU" sz="1600" b="1" i="1" dirty="0" smtClean="0">
                <a:solidFill>
                  <a:schemeClr val="bg1"/>
                </a:solidFill>
              </a:rPr>
              <a:t> </a:t>
            </a:r>
            <a:r>
              <a:rPr lang="ru-RU" sz="1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  </a:t>
            </a:r>
            <a:endParaRPr sz="1600" b="1" dirty="0">
              <a:solidFill>
                <a:schemeClr val="bg1"/>
              </a:solidFill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2740024" y="2408243"/>
            <a:ext cx="285752" cy="21431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5"/>
          <p:cNvSpPr/>
          <p:nvPr/>
        </p:nvSpPr>
        <p:spPr>
          <a:xfrm>
            <a:off x="2740024" y="979483"/>
            <a:ext cx="285752" cy="21431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5"/>
          <p:cNvSpPr/>
          <p:nvPr/>
        </p:nvSpPr>
        <p:spPr>
          <a:xfrm>
            <a:off x="2740024" y="1765301"/>
            <a:ext cx="285752" cy="21431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Прямоугольник 2"/>
          <p:cNvSpPr/>
          <p:nvPr/>
        </p:nvSpPr>
        <p:spPr>
          <a:xfrm>
            <a:off x="739760" y="1908177"/>
            <a:ext cx="4541699" cy="6565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ts val="1370"/>
              </a:lnSpc>
              <a:spcBef>
                <a:spcPts val="100"/>
              </a:spcBef>
            </a:pPr>
            <a:r>
              <a:rPr lang="ru-RU" sz="1600" b="1" spc="-5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отвечают </a:t>
            </a:r>
            <a:r>
              <a:rPr lang="ru-RU" sz="1600" b="1" spc="-5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на вопросы </a:t>
            </a:r>
          </a:p>
          <a:p>
            <a:pPr lvl="0" algn="ctr">
              <a:lnSpc>
                <a:spcPts val="1370"/>
              </a:lnSpc>
              <a:spcBef>
                <a:spcPts val="100"/>
              </a:spcBef>
            </a:pPr>
            <a:r>
              <a:rPr lang="ru-RU" sz="16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зачем? с какой целью? для чего? </a:t>
            </a:r>
            <a:endParaRPr lang="ru-RU" sz="1600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  <a:p>
            <a:pPr lvl="0" algn="ctr">
              <a:lnSpc>
                <a:spcPts val="1370"/>
              </a:lnSpc>
              <a:spcBef>
                <a:spcPts val="100"/>
              </a:spcBef>
            </a:pPr>
            <a:r>
              <a:rPr lang="ru-RU" sz="1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 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41436" y="102425"/>
            <a:ext cx="6048672" cy="369332"/>
          </a:xfrm>
        </p:spPr>
        <p:txBody>
          <a:bodyPr/>
          <a:lstStyle/>
          <a:p>
            <a:r>
              <a:rPr lang="ru-RU" sz="1800" dirty="0" smtClean="0"/>
              <a:t>      </a:t>
            </a:r>
            <a:r>
              <a:rPr lang="ru-RU" sz="2400" dirty="0" smtClean="0"/>
              <a:t>Синтаксические признаки наречия</a:t>
            </a:r>
            <a:endParaRPr lang="ru-RU" sz="24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311396" y="622293"/>
            <a:ext cx="3454404" cy="2985433"/>
          </a:xfrm>
        </p:spPr>
        <p:txBody>
          <a:bodyPr/>
          <a:lstStyle/>
          <a:p>
            <a:r>
              <a:rPr lang="ru-RU" sz="1600" i="0" dirty="0" smtClean="0">
                <a:solidFill>
                  <a:srgbClr val="0000CC"/>
                </a:solidFill>
              </a:rPr>
              <a:t>В предложении наречия </a:t>
            </a:r>
          </a:p>
          <a:p>
            <a:r>
              <a:rPr lang="ru-RU" sz="1600" i="0" dirty="0" smtClean="0">
                <a:solidFill>
                  <a:srgbClr val="0000CC"/>
                </a:solidFill>
              </a:rPr>
              <a:t>цели обычно являются </a:t>
            </a:r>
            <a:r>
              <a:rPr lang="ru-RU" sz="1600" i="0" dirty="0" smtClean="0">
                <a:solidFill>
                  <a:srgbClr val="FF0000"/>
                </a:solidFill>
              </a:rPr>
              <a:t>обстоятельствами:</a:t>
            </a:r>
          </a:p>
          <a:p>
            <a:pPr fontAlgn="base"/>
            <a:r>
              <a:rPr lang="ru-RU" sz="1600" i="0" dirty="0" smtClean="0">
                <a:solidFill>
                  <a:srgbClr val="7030A0"/>
                </a:solidFill>
              </a:rPr>
              <a:t>Это задание приготовлено </a:t>
            </a:r>
          </a:p>
          <a:p>
            <a:pPr fontAlgn="base"/>
            <a:r>
              <a:rPr lang="ru-RU" sz="1600" i="0" dirty="0" smtClean="0">
                <a:solidFill>
                  <a:srgbClr val="008000"/>
                </a:solidFill>
              </a:rPr>
              <a:t>(с какой целью?) </a:t>
            </a:r>
            <a:r>
              <a:rPr lang="ru-RU" sz="1600" i="0" dirty="0" smtClean="0">
                <a:solidFill>
                  <a:srgbClr val="FF0000"/>
                </a:solidFill>
              </a:rPr>
              <a:t>специально</a:t>
            </a:r>
          </a:p>
          <a:p>
            <a:pPr fontAlgn="base"/>
            <a:r>
              <a:rPr lang="ru-RU" sz="1600" i="0" dirty="0" smtClean="0">
                <a:solidFill>
                  <a:srgbClr val="7030A0"/>
                </a:solidFill>
              </a:rPr>
              <a:t>для старшеклассников.</a:t>
            </a:r>
          </a:p>
          <a:p>
            <a:pPr fontAlgn="base"/>
            <a:r>
              <a:rPr lang="ru-RU" sz="1600" i="0" dirty="0" smtClean="0">
                <a:solidFill>
                  <a:srgbClr val="7030A0"/>
                </a:solidFill>
              </a:rPr>
              <a:t>На зиму многие хозяйки заготавливают </a:t>
            </a:r>
            <a:r>
              <a:rPr lang="ru-RU" sz="1600" i="0" dirty="0" smtClean="0">
                <a:solidFill>
                  <a:srgbClr val="008000"/>
                </a:solidFill>
              </a:rPr>
              <a:t>(с какой целью?) </a:t>
            </a:r>
            <a:r>
              <a:rPr lang="ru-RU" sz="1600" i="0" dirty="0" smtClean="0">
                <a:solidFill>
                  <a:srgbClr val="FF0000"/>
                </a:solidFill>
              </a:rPr>
              <a:t>впрок</a:t>
            </a:r>
            <a:r>
              <a:rPr lang="ru-RU" sz="1600" i="0" dirty="0" smtClean="0">
                <a:solidFill>
                  <a:srgbClr val="7030A0"/>
                </a:solidFill>
              </a:rPr>
              <a:t> овощи и фрукты в виде солений и варенья.</a:t>
            </a:r>
          </a:p>
          <a:p>
            <a:pPr fontAlgn="base"/>
            <a:endParaRPr lang="ru-RU" sz="1600" dirty="0" smtClean="0"/>
          </a:p>
          <a:p>
            <a:endParaRPr lang="ru-RU" sz="1800" dirty="0">
              <a:solidFill>
                <a:srgbClr val="008000"/>
              </a:solidFill>
            </a:endParaRPr>
          </a:p>
        </p:txBody>
      </p:sp>
      <p:pic>
        <p:nvPicPr>
          <p:cNvPr id="6" name="Picture 8" descr="Красивые разбитые стрелка баннер красочный набор | Бесплатно векторы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8256" y="765169"/>
            <a:ext cx="2000264" cy="2054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41436" y="122227"/>
            <a:ext cx="6048672" cy="369332"/>
          </a:xfrm>
        </p:spPr>
        <p:txBody>
          <a:bodyPr/>
          <a:lstStyle/>
          <a:p>
            <a:r>
              <a:rPr lang="ru-RU" sz="1800" dirty="0" smtClean="0"/>
              <a:t>                         </a:t>
            </a:r>
            <a:r>
              <a:rPr lang="ru-RU" sz="2400" dirty="0" smtClean="0"/>
              <a:t>Наречия причины</a:t>
            </a:r>
            <a:endParaRPr lang="ru-RU" sz="24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168652" y="622293"/>
            <a:ext cx="2428892" cy="1661993"/>
          </a:xfrm>
        </p:spPr>
        <p:txBody>
          <a:bodyPr/>
          <a:lstStyle/>
          <a:p>
            <a:endParaRPr lang="ru-RU" sz="1800" i="0" dirty="0" smtClean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800" i="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Для того, чтобы</a:t>
            </a:r>
            <a:r>
              <a:rPr lang="ru-RU" sz="18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800" i="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сказать о причине действия,</a:t>
            </a:r>
            <a:endParaRPr lang="en-US" sz="1800" i="0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800" i="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употребляются </a:t>
            </a:r>
          </a:p>
          <a:p>
            <a:r>
              <a:rPr lang="ru-RU" sz="1800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наречия причины.</a:t>
            </a:r>
            <a:endParaRPr lang="ru-RU" sz="1800" dirty="0">
              <a:solidFill>
                <a:srgbClr val="008000"/>
              </a:solidFill>
            </a:endParaRPr>
          </a:p>
        </p:txBody>
      </p:sp>
      <p:pic>
        <p:nvPicPr>
          <p:cNvPr id="5" name="Picture 2" descr="обои для рабочего стола, стрелка, компьютерные иконки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8765369">
            <a:off x="770591" y="1030134"/>
            <a:ext cx="1803515" cy="1515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23165"/>
          </a:xfrm>
        </p:spPr>
        <p:txBody>
          <a:bodyPr/>
          <a:lstStyle/>
          <a:p>
            <a:r>
              <a:rPr lang="ru-RU" dirty="0" smtClean="0"/>
              <a:t>      Наречия причины (</a:t>
            </a:r>
            <a:r>
              <a:rPr lang="en-US" dirty="0" err="1" smtClean="0"/>
              <a:t>sabab</a:t>
            </a:r>
            <a:r>
              <a:rPr lang="en-US" dirty="0" smtClean="0"/>
              <a:t> </a:t>
            </a:r>
            <a:r>
              <a:rPr lang="en-US" dirty="0" err="1" smtClean="0"/>
              <a:t>ravishi</a:t>
            </a:r>
            <a:r>
              <a:rPr lang="en-US" dirty="0" smtClean="0"/>
              <a:t>)</a:t>
            </a:r>
            <a:r>
              <a:rPr lang="ru-RU" dirty="0" smtClean="0"/>
              <a:t>  </a:t>
            </a:r>
            <a:endParaRPr lang="ru-RU" dirty="0"/>
          </a:p>
        </p:txBody>
      </p:sp>
      <p:sp>
        <p:nvSpPr>
          <p:cNvPr id="5" name="object 5"/>
          <p:cNvSpPr/>
          <p:nvPr/>
        </p:nvSpPr>
        <p:spPr>
          <a:xfrm>
            <a:off x="1025512" y="622293"/>
            <a:ext cx="3857652" cy="418400"/>
          </a:xfrm>
          <a:custGeom>
            <a:avLst/>
            <a:gdLst/>
            <a:ahLst/>
            <a:cxnLst/>
            <a:rect l="l" t="t" r="r" b="b"/>
            <a:pathLst>
              <a:path w="2613660" h="274319">
                <a:moveTo>
                  <a:pt x="2476501" y="0"/>
                </a:moveTo>
                <a:lnTo>
                  <a:pt x="137159" y="0"/>
                </a:lnTo>
                <a:lnTo>
                  <a:pt x="93927" y="7022"/>
                </a:lnTo>
                <a:lnTo>
                  <a:pt x="56290" y="26554"/>
                </a:lnTo>
                <a:lnTo>
                  <a:pt x="26554" y="56290"/>
                </a:lnTo>
                <a:lnTo>
                  <a:pt x="7022" y="93927"/>
                </a:lnTo>
                <a:lnTo>
                  <a:pt x="0" y="137159"/>
                </a:lnTo>
                <a:lnTo>
                  <a:pt x="7022" y="180392"/>
                </a:lnTo>
                <a:lnTo>
                  <a:pt x="26554" y="218029"/>
                </a:lnTo>
                <a:lnTo>
                  <a:pt x="56290" y="247765"/>
                </a:lnTo>
                <a:lnTo>
                  <a:pt x="93927" y="267297"/>
                </a:lnTo>
                <a:lnTo>
                  <a:pt x="137159" y="274319"/>
                </a:lnTo>
                <a:lnTo>
                  <a:pt x="2476501" y="274319"/>
                </a:lnTo>
                <a:lnTo>
                  <a:pt x="2519734" y="267297"/>
                </a:lnTo>
                <a:lnTo>
                  <a:pt x="2557370" y="247765"/>
                </a:lnTo>
                <a:lnTo>
                  <a:pt x="2587107" y="218029"/>
                </a:lnTo>
                <a:lnTo>
                  <a:pt x="2606638" y="180392"/>
                </a:lnTo>
                <a:lnTo>
                  <a:pt x="2613661" y="137159"/>
                </a:lnTo>
                <a:lnTo>
                  <a:pt x="2606638" y="93927"/>
                </a:lnTo>
                <a:lnTo>
                  <a:pt x="2587107" y="56290"/>
                </a:lnTo>
                <a:lnTo>
                  <a:pt x="2557370" y="26554"/>
                </a:lnTo>
                <a:lnTo>
                  <a:pt x="2519734" y="7022"/>
                </a:lnTo>
                <a:lnTo>
                  <a:pt x="2476501" y="0"/>
                </a:lnTo>
                <a:close/>
              </a:path>
            </a:pathLst>
          </a:custGeom>
          <a:solidFill>
            <a:srgbClr val="7030A0"/>
          </a:solidFill>
        </p:spPr>
        <p:txBody>
          <a:bodyPr wrap="square" lIns="0" tIns="0" rIns="0" bIns="0" rtlCol="0"/>
          <a:lstStyle/>
          <a:p>
            <a:r>
              <a:rPr lang="ru-RU" b="1" spc="-10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       </a:t>
            </a:r>
            <a:r>
              <a:rPr lang="ru-RU" sz="1600" b="1" spc="-1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обстоятельственные наречия </a:t>
            </a:r>
            <a:endParaRPr sz="1600">
              <a:solidFill>
                <a:schemeClr val="bg1"/>
              </a:solidFill>
            </a:endParaRPr>
          </a:p>
        </p:txBody>
      </p:sp>
      <p:sp>
        <p:nvSpPr>
          <p:cNvPr id="6" name="object 8"/>
          <p:cNvSpPr/>
          <p:nvPr/>
        </p:nvSpPr>
        <p:spPr>
          <a:xfrm>
            <a:off x="954074" y="1193797"/>
            <a:ext cx="3857652" cy="571504"/>
          </a:xfrm>
          <a:custGeom>
            <a:avLst/>
            <a:gdLst/>
            <a:ahLst/>
            <a:cxnLst/>
            <a:rect l="l" t="t" r="r" b="b"/>
            <a:pathLst>
              <a:path w="4396740" h="510539">
                <a:moveTo>
                  <a:pt x="4141472" y="0"/>
                </a:moveTo>
                <a:lnTo>
                  <a:pt x="255268" y="0"/>
                </a:lnTo>
                <a:lnTo>
                  <a:pt x="209536" y="4131"/>
                </a:lnTo>
                <a:lnTo>
                  <a:pt x="166431" y="16037"/>
                </a:lnTo>
                <a:lnTo>
                  <a:pt x="126688" y="34980"/>
                </a:lnTo>
                <a:lnTo>
                  <a:pt x="91041" y="60227"/>
                </a:lnTo>
                <a:lnTo>
                  <a:pt x="60227" y="91041"/>
                </a:lnTo>
                <a:lnTo>
                  <a:pt x="34980" y="126688"/>
                </a:lnTo>
                <a:lnTo>
                  <a:pt x="16037" y="166431"/>
                </a:lnTo>
                <a:lnTo>
                  <a:pt x="4131" y="209536"/>
                </a:lnTo>
                <a:lnTo>
                  <a:pt x="0" y="255268"/>
                </a:lnTo>
                <a:lnTo>
                  <a:pt x="4131" y="301004"/>
                </a:lnTo>
                <a:lnTo>
                  <a:pt x="16037" y="344109"/>
                </a:lnTo>
                <a:lnTo>
                  <a:pt x="34980" y="383853"/>
                </a:lnTo>
                <a:lnTo>
                  <a:pt x="60227" y="419499"/>
                </a:lnTo>
                <a:lnTo>
                  <a:pt x="91041" y="450313"/>
                </a:lnTo>
                <a:lnTo>
                  <a:pt x="126688" y="475560"/>
                </a:lnTo>
                <a:lnTo>
                  <a:pt x="166431" y="494504"/>
                </a:lnTo>
                <a:lnTo>
                  <a:pt x="209536" y="506409"/>
                </a:lnTo>
                <a:lnTo>
                  <a:pt x="255268" y="510541"/>
                </a:lnTo>
                <a:lnTo>
                  <a:pt x="4141472" y="510541"/>
                </a:lnTo>
                <a:lnTo>
                  <a:pt x="4187204" y="506409"/>
                </a:lnTo>
                <a:lnTo>
                  <a:pt x="4230309" y="494504"/>
                </a:lnTo>
                <a:lnTo>
                  <a:pt x="4270053" y="475560"/>
                </a:lnTo>
                <a:lnTo>
                  <a:pt x="4305699" y="450313"/>
                </a:lnTo>
                <a:lnTo>
                  <a:pt x="4336513" y="419499"/>
                </a:lnTo>
                <a:lnTo>
                  <a:pt x="4361760" y="383853"/>
                </a:lnTo>
                <a:lnTo>
                  <a:pt x="4380704" y="344109"/>
                </a:lnTo>
                <a:lnTo>
                  <a:pt x="4392609" y="301004"/>
                </a:lnTo>
                <a:lnTo>
                  <a:pt x="4396741" y="255272"/>
                </a:lnTo>
                <a:lnTo>
                  <a:pt x="4392609" y="209536"/>
                </a:lnTo>
                <a:lnTo>
                  <a:pt x="4380704" y="166431"/>
                </a:lnTo>
                <a:lnTo>
                  <a:pt x="4361760" y="126688"/>
                </a:lnTo>
                <a:lnTo>
                  <a:pt x="4336513" y="91041"/>
                </a:lnTo>
                <a:lnTo>
                  <a:pt x="4305699" y="60227"/>
                </a:lnTo>
                <a:lnTo>
                  <a:pt x="4270053" y="34980"/>
                </a:lnTo>
                <a:lnTo>
                  <a:pt x="4230309" y="16037"/>
                </a:lnTo>
                <a:lnTo>
                  <a:pt x="4187204" y="4131"/>
                </a:lnTo>
                <a:lnTo>
                  <a:pt x="4141472" y="0"/>
                </a:lnTo>
                <a:close/>
              </a:path>
            </a:pathLst>
          </a:custGeom>
          <a:solidFill>
            <a:schemeClr val="accent6">
              <a:lumMod val="60000"/>
              <a:lumOff val="40000"/>
            </a:schemeClr>
          </a:solidFill>
        </p:spPr>
        <p:txBody>
          <a:bodyPr wrap="square" lIns="0" tIns="0" rIns="0" bIns="0" rtlCol="0"/>
          <a:lstStyle/>
          <a:p>
            <a:r>
              <a:rPr lang="ru-RU" dirty="0" smtClean="0"/>
              <a:t>     </a:t>
            </a:r>
            <a:r>
              <a:rPr lang="ru-RU" sz="1600" b="1" dirty="0" smtClean="0">
                <a:solidFill>
                  <a:schemeClr val="accent4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обозначают </a:t>
            </a:r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причину </a:t>
            </a:r>
            <a:r>
              <a:rPr lang="ru-RU" sz="1600" b="1" dirty="0" smtClean="0">
                <a:solidFill>
                  <a:schemeClr val="accent4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совершения    </a:t>
            </a:r>
          </a:p>
          <a:p>
            <a:r>
              <a:rPr lang="ru-RU" sz="1600" b="1" dirty="0" smtClean="0">
                <a:solidFill>
                  <a:schemeClr val="accent4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                     действия </a:t>
            </a:r>
            <a:endParaRPr sz="1600" b="1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object 9"/>
          <p:cNvSpPr/>
          <p:nvPr/>
        </p:nvSpPr>
        <p:spPr>
          <a:xfrm>
            <a:off x="525446" y="1872457"/>
            <a:ext cx="5000660" cy="535786"/>
          </a:xfrm>
          <a:custGeom>
            <a:avLst/>
            <a:gdLst/>
            <a:ahLst/>
            <a:cxnLst/>
            <a:rect l="l" t="t" r="r" b="b"/>
            <a:pathLst>
              <a:path w="3505200" h="495300">
                <a:moveTo>
                  <a:pt x="3257553" y="0"/>
                </a:moveTo>
                <a:lnTo>
                  <a:pt x="247651" y="0"/>
                </a:lnTo>
                <a:lnTo>
                  <a:pt x="197902" y="5054"/>
                </a:lnTo>
                <a:lnTo>
                  <a:pt x="151492" y="19541"/>
                </a:lnTo>
                <a:lnTo>
                  <a:pt x="109434" y="42443"/>
                </a:lnTo>
                <a:lnTo>
                  <a:pt x="72746" y="72747"/>
                </a:lnTo>
                <a:lnTo>
                  <a:pt x="42443" y="109435"/>
                </a:lnTo>
                <a:lnTo>
                  <a:pt x="19540" y="151492"/>
                </a:lnTo>
                <a:lnTo>
                  <a:pt x="5054" y="197903"/>
                </a:lnTo>
                <a:lnTo>
                  <a:pt x="0" y="247651"/>
                </a:lnTo>
                <a:lnTo>
                  <a:pt x="5054" y="297399"/>
                </a:lnTo>
                <a:lnTo>
                  <a:pt x="19540" y="343810"/>
                </a:lnTo>
                <a:lnTo>
                  <a:pt x="42443" y="385867"/>
                </a:lnTo>
                <a:lnTo>
                  <a:pt x="72746" y="422555"/>
                </a:lnTo>
                <a:lnTo>
                  <a:pt x="109434" y="452858"/>
                </a:lnTo>
                <a:lnTo>
                  <a:pt x="151492" y="475761"/>
                </a:lnTo>
                <a:lnTo>
                  <a:pt x="197902" y="490248"/>
                </a:lnTo>
                <a:lnTo>
                  <a:pt x="247651" y="495302"/>
                </a:lnTo>
                <a:lnTo>
                  <a:pt x="3257553" y="495302"/>
                </a:lnTo>
                <a:lnTo>
                  <a:pt x="3307301" y="490248"/>
                </a:lnTo>
                <a:lnTo>
                  <a:pt x="3353712" y="475761"/>
                </a:lnTo>
                <a:lnTo>
                  <a:pt x="3395769" y="452858"/>
                </a:lnTo>
                <a:lnTo>
                  <a:pt x="3432457" y="422555"/>
                </a:lnTo>
                <a:lnTo>
                  <a:pt x="3462761" y="385867"/>
                </a:lnTo>
                <a:lnTo>
                  <a:pt x="3485663" y="343810"/>
                </a:lnTo>
                <a:lnTo>
                  <a:pt x="3500150" y="297399"/>
                </a:lnTo>
                <a:lnTo>
                  <a:pt x="3505205" y="247651"/>
                </a:lnTo>
                <a:lnTo>
                  <a:pt x="3500150" y="197903"/>
                </a:lnTo>
                <a:lnTo>
                  <a:pt x="3485663" y="151492"/>
                </a:lnTo>
                <a:lnTo>
                  <a:pt x="3462761" y="109435"/>
                </a:lnTo>
                <a:lnTo>
                  <a:pt x="3432457" y="72747"/>
                </a:lnTo>
                <a:lnTo>
                  <a:pt x="3395769" y="42443"/>
                </a:lnTo>
                <a:lnTo>
                  <a:pt x="3353712" y="19541"/>
                </a:lnTo>
                <a:lnTo>
                  <a:pt x="3307301" y="5054"/>
                </a:lnTo>
                <a:lnTo>
                  <a:pt x="3257553" y="0"/>
                </a:lnTo>
                <a:close/>
              </a:path>
            </a:pathLst>
          </a:custGeom>
          <a:solidFill>
            <a:srgbClr val="008000"/>
          </a:solidFill>
        </p:spPr>
        <p:txBody>
          <a:bodyPr wrap="square" lIns="0" tIns="0" rIns="0" bIns="0" rtlCol="0"/>
          <a:lstStyle/>
          <a:p>
            <a:pPr algn="ctr">
              <a:lnSpc>
                <a:spcPts val="1370"/>
              </a:lnSpc>
              <a:spcBef>
                <a:spcPts val="100"/>
              </a:spcBef>
            </a:pPr>
            <a:endParaRPr lang="ru-RU" sz="16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object 11"/>
          <p:cNvSpPr/>
          <p:nvPr/>
        </p:nvSpPr>
        <p:spPr>
          <a:xfrm>
            <a:off x="382570" y="2563290"/>
            <a:ext cx="5000660" cy="559334"/>
          </a:xfrm>
          <a:custGeom>
            <a:avLst/>
            <a:gdLst/>
            <a:ahLst/>
            <a:cxnLst/>
            <a:rect l="l" t="t" r="r" b="b"/>
            <a:pathLst>
              <a:path w="1245870" h="269239">
                <a:moveTo>
                  <a:pt x="1110960" y="0"/>
                </a:moveTo>
                <a:lnTo>
                  <a:pt x="134599" y="0"/>
                </a:lnTo>
                <a:lnTo>
                  <a:pt x="92173" y="6891"/>
                </a:lnTo>
                <a:lnTo>
                  <a:pt x="55239" y="26058"/>
                </a:lnTo>
                <a:lnTo>
                  <a:pt x="26058" y="55240"/>
                </a:lnTo>
                <a:lnTo>
                  <a:pt x="6891" y="92174"/>
                </a:lnTo>
                <a:lnTo>
                  <a:pt x="0" y="134600"/>
                </a:lnTo>
                <a:lnTo>
                  <a:pt x="6891" y="177034"/>
                </a:lnTo>
                <a:lnTo>
                  <a:pt x="26058" y="213968"/>
                </a:lnTo>
                <a:lnTo>
                  <a:pt x="55239" y="243149"/>
                </a:lnTo>
                <a:lnTo>
                  <a:pt x="92173" y="262316"/>
                </a:lnTo>
                <a:lnTo>
                  <a:pt x="134599" y="269208"/>
                </a:lnTo>
                <a:lnTo>
                  <a:pt x="1110960" y="269208"/>
                </a:lnTo>
                <a:lnTo>
                  <a:pt x="1153386" y="262316"/>
                </a:lnTo>
                <a:lnTo>
                  <a:pt x="1190320" y="243149"/>
                </a:lnTo>
                <a:lnTo>
                  <a:pt x="1219501" y="213968"/>
                </a:lnTo>
                <a:lnTo>
                  <a:pt x="1238668" y="177034"/>
                </a:lnTo>
                <a:lnTo>
                  <a:pt x="1245560" y="134608"/>
                </a:lnTo>
                <a:lnTo>
                  <a:pt x="1238668" y="92174"/>
                </a:lnTo>
                <a:lnTo>
                  <a:pt x="1219501" y="55240"/>
                </a:lnTo>
                <a:lnTo>
                  <a:pt x="1190320" y="26058"/>
                </a:lnTo>
                <a:lnTo>
                  <a:pt x="1153386" y="6891"/>
                </a:lnTo>
                <a:lnTo>
                  <a:pt x="1110960" y="0"/>
                </a:lnTo>
                <a:close/>
              </a:path>
            </a:pathLst>
          </a:custGeom>
          <a:solidFill>
            <a:srgbClr val="0000CC"/>
          </a:solidFill>
        </p:spPr>
        <p:txBody>
          <a:bodyPr wrap="square" lIns="0" tIns="0" rIns="0" bIns="0" rtlCol="0"/>
          <a:lstStyle/>
          <a:p>
            <a:pPr fontAlgn="base"/>
            <a:r>
              <a:rPr lang="ru-RU" b="1" spc="-10" dirty="0" smtClean="0">
                <a:solidFill>
                  <a:srgbClr val="FFFFFF"/>
                </a:solidFill>
                <a:latin typeface="Arial"/>
                <a:cs typeface="Arial"/>
              </a:rPr>
              <a:t>         </a:t>
            </a:r>
            <a:r>
              <a:rPr lang="ru-RU" sz="1600" b="1" i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ответил </a:t>
            </a:r>
            <a:r>
              <a:rPr lang="ru-RU" sz="1600" b="1" i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сгоряча;</a:t>
            </a:r>
            <a:r>
              <a:rPr lang="ru-RU" sz="1600" b="1" i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делает </a:t>
            </a:r>
            <a:r>
              <a:rPr lang="ru-RU" sz="1600" b="1" i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поневоле;</a:t>
            </a:r>
          </a:p>
          <a:p>
            <a:pPr fontAlgn="base"/>
            <a:r>
              <a:rPr lang="ru-RU" sz="1600" b="1" i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  наступил </a:t>
            </a:r>
            <a:r>
              <a:rPr lang="ru-RU" sz="1600" b="1" i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нечаянно;</a:t>
            </a:r>
            <a:r>
              <a:rPr lang="ru-RU" sz="1600" b="1" i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спросил </a:t>
            </a:r>
            <a:r>
              <a:rPr lang="ru-RU" sz="1600" b="1" i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не спроста. </a:t>
            </a:r>
            <a:endParaRPr lang="ru-RU" sz="1600" b="1" dirty="0" smtClean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  <a:p>
            <a:pPr fontAlgn="base"/>
            <a:endParaRPr sz="1600" b="1" dirty="0">
              <a:solidFill>
                <a:schemeClr val="bg1"/>
              </a:solidFill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2740024" y="2408243"/>
            <a:ext cx="285752" cy="21431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5"/>
          <p:cNvSpPr/>
          <p:nvPr/>
        </p:nvSpPr>
        <p:spPr>
          <a:xfrm>
            <a:off x="2740024" y="979483"/>
            <a:ext cx="285752" cy="21431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5"/>
          <p:cNvSpPr/>
          <p:nvPr/>
        </p:nvSpPr>
        <p:spPr>
          <a:xfrm>
            <a:off x="2740024" y="1765301"/>
            <a:ext cx="285752" cy="21431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Прямоугольник 2"/>
          <p:cNvSpPr/>
          <p:nvPr/>
        </p:nvSpPr>
        <p:spPr>
          <a:xfrm>
            <a:off x="596884" y="1872457"/>
            <a:ext cx="4929222" cy="6565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ts val="1370"/>
              </a:lnSpc>
              <a:spcBef>
                <a:spcPts val="100"/>
              </a:spcBef>
            </a:pPr>
            <a:r>
              <a:rPr lang="ru-RU" sz="1600" b="1" spc="-5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отвечают </a:t>
            </a:r>
            <a:r>
              <a:rPr lang="ru-RU" sz="1600" b="1" spc="-5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на вопросы </a:t>
            </a:r>
            <a:endParaRPr lang="ru-RU" sz="1600" b="1" spc="-5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lvl="0" algn="ctr">
              <a:lnSpc>
                <a:spcPts val="1370"/>
              </a:lnSpc>
              <a:spcBef>
                <a:spcPts val="100"/>
              </a:spcBef>
            </a:pPr>
            <a:r>
              <a:rPr lang="ru-RU" sz="16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почему? отчего? по какой причине?</a:t>
            </a:r>
            <a:r>
              <a:rPr lang="ru-RU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lvl="0" algn="ctr">
              <a:lnSpc>
                <a:spcPts val="1370"/>
              </a:lnSpc>
              <a:spcBef>
                <a:spcPts val="100"/>
              </a:spcBef>
            </a:pPr>
            <a:r>
              <a:rPr lang="ru-RU" sz="1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 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18646</TotalTime>
  <Words>869</Words>
  <Application>Microsoft Office PowerPoint</Application>
  <PresentationFormat>Произвольный</PresentationFormat>
  <Paragraphs>227</Paragraphs>
  <Slides>19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Office Theme</vt:lpstr>
      <vt:lpstr>Русский  язык</vt:lpstr>
      <vt:lpstr>                         Наречие (ravish)</vt:lpstr>
      <vt:lpstr>         Разряды наречий по значению</vt:lpstr>
      <vt:lpstr>              Внимание! Запомните!</vt:lpstr>
      <vt:lpstr>                           Наречия цели </vt:lpstr>
      <vt:lpstr>        Наречия цели (maqsad ravishi)  </vt:lpstr>
      <vt:lpstr>      Синтаксические признаки наречия</vt:lpstr>
      <vt:lpstr>                         Наречия причины</vt:lpstr>
      <vt:lpstr>      Наречия причины (sabab ravishi)  </vt:lpstr>
      <vt:lpstr>      Синтаксические признаки наречия</vt:lpstr>
      <vt:lpstr>                  Цифровой диктант</vt:lpstr>
      <vt:lpstr>                  Цифровой диктант</vt:lpstr>
      <vt:lpstr>     Цифровой диктант. Проверьте!</vt:lpstr>
      <vt:lpstr>          Технология соответствий</vt:lpstr>
      <vt:lpstr>Слайд 15</vt:lpstr>
      <vt:lpstr>Слайд 16</vt:lpstr>
      <vt:lpstr>                    Словарная работа</vt:lpstr>
      <vt:lpstr>                    Словарная работа</vt:lpstr>
      <vt:lpstr>  Задание для самостоятельного выполнения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Русский язык</dc:title>
  <cp:lastModifiedBy>HOME</cp:lastModifiedBy>
  <cp:revision>783</cp:revision>
  <dcterms:created xsi:type="dcterms:W3CDTF">2020-04-13T08:05:42Z</dcterms:created>
  <dcterms:modified xsi:type="dcterms:W3CDTF">2021-04-02T09:35:33Z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