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395" r:id="rId4"/>
    <p:sldId id="393" r:id="rId5"/>
    <p:sldId id="370" r:id="rId6"/>
    <p:sldId id="371" r:id="rId7"/>
    <p:sldId id="394" r:id="rId8"/>
    <p:sldId id="379" r:id="rId9"/>
    <p:sldId id="380" r:id="rId10"/>
    <p:sldId id="396" r:id="rId11"/>
    <p:sldId id="397" r:id="rId12"/>
    <p:sldId id="398" r:id="rId13"/>
    <p:sldId id="399" r:id="rId14"/>
    <p:sldId id="401" r:id="rId15"/>
    <p:sldId id="402" r:id="rId16"/>
    <p:sldId id="404" r:id="rId17"/>
    <p:sldId id="400" r:id="rId18"/>
    <p:sldId id="405" r:id="rId19"/>
    <p:sldId id="287" r:id="rId20"/>
  </p:sldIdLst>
  <p:sldSz cx="5765800" cy="3244850"/>
  <p:notesSz cx="5765800" cy="324485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8000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20" d="100"/>
          <a:sy n="220" d="100"/>
        </p:scale>
        <p:origin x="-1098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9DDE-7DC6-4E58-AA15-CCA294CB0FE1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3135-111F-4A1B-B929-7BE29EF0C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0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6092">
              <a:defRPr/>
            </a:pPr>
            <a:fld id="{349D4C1E-46C9-452C-9820-5F259BFDCBE1}" type="slidenum">
              <a:rPr lang="ru-RU" sz="700" smtClean="0">
                <a:solidFill>
                  <a:prstClr val="black"/>
                </a:solidFill>
                <a:latin typeface="Calibri" panose="020F0502020204030204"/>
              </a:rPr>
              <a:pPr defTabSz="186092">
                <a:defRPr/>
              </a:pPr>
              <a:t>3</a:t>
            </a:fld>
            <a:endParaRPr lang="ru-RU" sz="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7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8914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8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725" y="222930"/>
            <a:ext cx="3168352" cy="537965"/>
          </a:xfrm>
          <a:prstGeom prst="rect">
            <a:avLst/>
          </a:prstGeom>
        </p:spPr>
        <p:txBody>
          <a:bodyPr vert="horz" wrap="square" lIns="0" tIns="14602" rIns="0" bIns="0" rtlCol="0">
            <a:spAutoFit/>
          </a:bodyPr>
          <a:lstStyle/>
          <a:p>
            <a:pPr marL="12698"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lang="ru-RU" sz="3400" spc="-55" dirty="0" smtClean="0"/>
              <a:t> </a:t>
            </a:r>
            <a:r>
              <a:rPr sz="3400" spc="10" dirty="0" err="1" smtClean="0"/>
              <a:t>язык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54009" y="831993"/>
            <a:ext cx="4857784" cy="796370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8413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Как сказать о цели и причине действия?</a:t>
            </a:r>
            <a:endParaRPr lang="ru-RU" sz="2000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791" y="1122359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592" y="2169848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9"/>
            <a:ext cx="696471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5"/>
            <a:ext cx="244710" cy="372745"/>
          </a:xfrm>
          <a:prstGeom prst="rect">
            <a:avLst/>
          </a:prstGeom>
        </p:spPr>
        <p:txBody>
          <a:bodyPr vert="horz" wrap="square" lIns="0" tIns="15873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584934" cy="212236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b="1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3" y="289011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AutoShape 4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2" descr="Цель бизнеса: определение, сущность и роль в общест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2966" y="1622425"/>
            <a:ext cx="1905000" cy="1428750"/>
          </a:xfrm>
          <a:prstGeom prst="rect">
            <a:avLst/>
          </a:prstGeom>
          <a:noFill/>
        </p:spPr>
      </p:pic>
      <p:pic>
        <p:nvPicPr>
          <p:cNvPr id="31" name="Picture 4" descr="Что называется обстоятельством. Дополнение, определение и обстоятельство в  русском языке: употребление и обособл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951" y="1908177"/>
            <a:ext cx="1643074" cy="1223956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 rot="20034597">
            <a:off x="613213" y="1715310"/>
            <a:ext cx="156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682388">
            <a:off x="1341364" y="1382978"/>
            <a:ext cx="226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отчего?</a:t>
            </a:r>
            <a:endParaRPr lang="ru-RU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02425"/>
            <a:ext cx="6048672" cy="369332"/>
          </a:xfrm>
        </p:spPr>
        <p:txBody>
          <a:bodyPr/>
          <a:lstStyle/>
          <a:p>
            <a:r>
              <a:rPr lang="ru-RU" sz="1800" dirty="0" smtClean="0"/>
              <a:t>      </a:t>
            </a:r>
            <a:r>
              <a:rPr lang="ru-RU" sz="2400" dirty="0" smtClean="0"/>
              <a:t>Синтаксические признаки наречия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3857652" cy="2739211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CC"/>
                </a:solidFill>
              </a:rPr>
              <a:t>В предложении наречия </a:t>
            </a:r>
          </a:p>
          <a:p>
            <a:r>
              <a:rPr lang="ru-RU" sz="1600" i="0" dirty="0" smtClean="0">
                <a:solidFill>
                  <a:srgbClr val="0000CC"/>
                </a:solidFill>
              </a:rPr>
              <a:t>причины обычно являются </a:t>
            </a:r>
            <a:r>
              <a:rPr lang="ru-RU" sz="1600" i="0" dirty="0" smtClean="0">
                <a:solidFill>
                  <a:srgbClr val="FF0000"/>
                </a:solidFill>
              </a:rPr>
              <a:t>обстоятельствами: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Чему обрадовался 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(по какой причине?) </a:t>
            </a:r>
            <a:r>
              <a:rPr lang="ru-RU" sz="1600" dirty="0" smtClean="0">
                <a:solidFill>
                  <a:srgbClr val="008000"/>
                </a:solidFill>
              </a:rPr>
              <a:t>сдуру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? 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(И. Крылов).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Если быть точнее, сболтнул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(почему?) </a:t>
            </a:r>
            <a:r>
              <a:rPr lang="ru-RU" sz="1600" dirty="0" smtClean="0">
                <a:solidFill>
                  <a:srgbClr val="008000"/>
                </a:solidFill>
              </a:rPr>
              <a:t>сгоряча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не подумал 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(В. Филиппов).</a:t>
            </a:r>
          </a:p>
          <a:p>
            <a:pPr fontAlgn="base"/>
            <a:endParaRPr lang="ru-RU" sz="1600" dirty="0" smtClean="0"/>
          </a:p>
          <a:p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6" name="Picture 8" descr="Красивые разбитые стрелка баннер красочный набор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54404" y="693729"/>
            <a:ext cx="2143140" cy="20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Цифровой диктант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550857"/>
            <a:ext cx="3168652" cy="1477328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</a:t>
            </a:r>
            <a:r>
              <a:rPr lang="ru-RU" sz="2000" i="0" dirty="0" smtClean="0">
                <a:solidFill>
                  <a:srgbClr val="0000FF"/>
                </a:solidFill>
              </a:rPr>
              <a:t>Укажите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FF0000"/>
                </a:solidFill>
              </a:rPr>
              <a:t>номера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0000FF"/>
                </a:solidFill>
              </a:rPr>
              <a:t>словосочетаний с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008000"/>
                </a:solidFill>
              </a:rPr>
              <a:t>наречиями цели.  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6" name="Picture 6" descr="C:\Users\HOME\Desktop\unname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70" y="765170"/>
            <a:ext cx="2357454" cy="19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Цифровой диктант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570" y="550856"/>
            <a:ext cx="4429156" cy="32316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приготовить впрок;</a:t>
            </a:r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выпалить сгоряча;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3) встретиться накануне;</a:t>
            </a: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4) уронить нарочно;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поступить со зла;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6) задеть нечаянно;</a:t>
            </a:r>
          </a:p>
          <a:p>
            <a:pPr fontAlgn="base"/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7) забрести далеко;</a:t>
            </a:r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8) герой поневоле;</a:t>
            </a: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9) лежать невдалеке;</a:t>
            </a:r>
          </a:p>
          <a:p>
            <a:pPr fontAlgn="base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10) болтать сдуру;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11) заниматься допоздна;</a:t>
            </a:r>
            <a:endParaRPr lang="ru-RU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12) отказаться специально.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/>
          </a:p>
          <a:p>
            <a:pPr marL="342858" indent="-342858">
              <a:buAutoNum type="arabicParenR"/>
            </a:pP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Индивидуальное Готовое Домашнее Задание в Нижнем Новгороде | Услуги | Ави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338" y="622293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Цифровой диктант. Проверьте!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570" y="550856"/>
            <a:ext cx="4429156" cy="32316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приготовить впрок;</a:t>
            </a: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выпалить сгоряча;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3) встретиться накануне</a:t>
            </a: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уронить нарочно;</a:t>
            </a: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5) поступить со зла;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6) задеть нечаянно;</a:t>
            </a:r>
          </a:p>
          <a:p>
            <a:pPr fontAlgn="base"/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7) забрести далеко;</a:t>
            </a:r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8) герой поневоле;</a:t>
            </a: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9) лежать невдалеке;</a:t>
            </a: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10) сказать в шутку;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11) заниматься допоздна;</a:t>
            </a:r>
            <a:endParaRPr lang="ru-RU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12) отказаться специально;</a:t>
            </a: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/>
          </a:p>
          <a:p>
            <a:pPr marL="342858" indent="-342858">
              <a:buAutoNum type="arabicParenR"/>
            </a:pP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План работы на декабрь | ТАНАИС | региональная общественная организ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6" y="622293"/>
            <a:ext cx="2546356" cy="166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54339" y="2193929"/>
            <a:ext cx="2643206" cy="65544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Правильные ответы: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1, 4, 10, 12.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Технология соответствий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1396" y="781127"/>
            <a:ext cx="2071702" cy="1938992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Дополните</a:t>
            </a:r>
          </a:p>
          <a:p>
            <a:pPr algn="l"/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предложения,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 левом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столбце, соответствующими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 значению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наречиями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из правого столбца 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(укажите стрелками).</a:t>
            </a:r>
            <a:endParaRPr lang="ru-RU" sz="1400" dirty="0">
              <a:solidFill>
                <a:srgbClr val="0000CC"/>
              </a:solidFill>
            </a:endParaRPr>
          </a:p>
        </p:txBody>
      </p:sp>
      <p:pic>
        <p:nvPicPr>
          <p:cNvPr id="5" name="Picture 11" descr="Как писать техническое задание на изготовление сай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765169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Бакибаева\Desktop\question_mark_PNG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9401">
            <a:off x="4294150" y="743938"/>
            <a:ext cx="1287650" cy="17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69180" y="6194457"/>
          <a:ext cx="7858180" cy="10292080"/>
        </p:xfrm>
        <a:graphic>
          <a:graphicData uri="http://schemas.openxmlformats.org/drawingml/2006/table">
            <a:tbl>
              <a:tblPr/>
              <a:tblGrid>
                <a:gridCol w="5174136"/>
                <a:gridCol w="2684044"/>
              </a:tblGrid>
              <a:tr h="4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6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95"/>
          <p:cNvGraphicFramePr>
            <a:graphicFrameLocks noGrp="1"/>
          </p:cNvGraphicFramePr>
          <p:nvPr/>
        </p:nvGraphicFramePr>
        <p:xfrm>
          <a:off x="-3760834" y="23196701"/>
          <a:ext cx="6775292" cy="12885928"/>
        </p:xfrm>
        <a:graphic>
          <a:graphicData uri="http://schemas.openxmlformats.org/drawingml/2006/table">
            <a:tbl>
              <a:tblPr/>
              <a:tblGrid>
                <a:gridCol w="4461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4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5512" y="122227"/>
            <a:ext cx="4332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соответствий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6818" y="479415"/>
          <a:ext cx="5572164" cy="272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7"/>
                <a:gridCol w="1214447"/>
              </a:tblGrid>
              <a:tr h="51815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Тщательно взвешивайте любые действия и ни в коем случае не принимайте решение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endParaRPr lang="ru-RU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неспроста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Однажды, возвращаясь домой, я … забрёл в какую-то незнакомую усадьбу</a:t>
                      </a:r>
                      <a:r>
                        <a:rPr lang="ru-RU" sz="1400" b="1" i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отчего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Может,  … задал вопросик, может, вызывает на откровенность.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случайно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Она думала, что она одна поняла, зачем он приезжал и … не вошёл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нечаянно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57072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Однажды он … услышал, как кто-то поёт красивую, но грустную песенку.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сгоряча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69180" y="6194457"/>
          <a:ext cx="7858180" cy="10292080"/>
        </p:xfrm>
        <a:graphic>
          <a:graphicData uri="http://schemas.openxmlformats.org/drawingml/2006/table">
            <a:tbl>
              <a:tblPr/>
              <a:tblGrid>
                <a:gridCol w="5174136"/>
                <a:gridCol w="2684044"/>
              </a:tblGrid>
              <a:tr h="4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6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95"/>
          <p:cNvGraphicFramePr>
            <a:graphicFrameLocks noGrp="1"/>
          </p:cNvGraphicFramePr>
          <p:nvPr/>
        </p:nvGraphicFramePr>
        <p:xfrm>
          <a:off x="-3760834" y="23196701"/>
          <a:ext cx="6775292" cy="12885928"/>
        </p:xfrm>
        <a:graphic>
          <a:graphicData uri="http://schemas.openxmlformats.org/drawingml/2006/table">
            <a:tbl>
              <a:tblPr/>
              <a:tblGrid>
                <a:gridCol w="4461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4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5512" y="122227"/>
            <a:ext cx="4332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соответствий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6818" y="479415"/>
          <a:ext cx="5572164" cy="272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7"/>
                <a:gridCol w="1214447"/>
              </a:tblGrid>
              <a:tr h="51815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Тщательно взвешивайте любые действия и ни в коем случае не принимайте решение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</a:t>
                      </a:r>
                      <a:endParaRPr lang="ru-RU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неспроста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Однажды, возвращаясь домой, я … забрёл в какую-то незнакомую усадьбу</a:t>
                      </a:r>
                      <a:r>
                        <a:rPr lang="ru-RU" sz="1400" b="1" i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отчего</a:t>
                      </a:r>
                      <a:endParaRPr lang="ru-RU" sz="1400" dirty="0"/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Может,  … задал вопросик, может, вызывает на откровенность.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случайно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Она думала, что она одна поняла, зачем он приезжал и … не вошёл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нечаянно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57072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Однажды он … услышал, как кто-то поёт красивую, но грустную песенку.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сгоряча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8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4" y="1765301"/>
            <a:ext cx="1357322" cy="1143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46" y="765169"/>
            <a:ext cx="357190" cy="20002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1330" y="693731"/>
            <a:ext cx="2643206" cy="12144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338" y="1408111"/>
            <a:ext cx="1500198" cy="8572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2834" y="1193797"/>
            <a:ext cx="2071702" cy="12144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9958" y="550855"/>
            <a:ext cx="3643338" cy="3600986"/>
          </a:xfrm>
        </p:spPr>
        <p:txBody>
          <a:bodyPr/>
          <a:lstStyle/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причина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мотив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sabab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основание –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asos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сгоряча</a:t>
            </a:r>
            <a:r>
              <a:rPr lang="ru-RU" sz="1400" dirty="0" smtClean="0">
                <a:solidFill>
                  <a:srgbClr val="0000CC"/>
                </a:solidFill>
              </a:rPr>
              <a:t> –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shoshma-shosharlik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bilan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неспроста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bejiz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bekorga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 зла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jahl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ustida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нечаянно – </a:t>
            </a:r>
            <a:r>
              <a:rPr lang="uz-Latn-UZ" sz="1400" dirty="0" smtClean="0">
                <a:solidFill>
                  <a:srgbClr val="7030A0"/>
                </a:solidFill>
              </a:rPr>
              <a:t>bexosdan</a:t>
            </a:r>
            <a:r>
              <a:rPr lang="ru-RU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сослепу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ko</a:t>
            </a:r>
            <a:r>
              <a:rPr lang="en-US" sz="1400" dirty="0" smtClean="0">
                <a:solidFill>
                  <a:srgbClr val="7030A0"/>
                </a:solidFill>
              </a:rPr>
              <a:t>‘</a:t>
            </a:r>
            <a:r>
              <a:rPr lang="uz-Latn-UZ" sz="1400" dirty="0" smtClean="0">
                <a:solidFill>
                  <a:srgbClr val="7030A0"/>
                </a:solidFill>
              </a:rPr>
              <a:t>r-ko</a:t>
            </a:r>
            <a:r>
              <a:rPr lang="en-US" sz="1400" dirty="0" smtClean="0">
                <a:solidFill>
                  <a:srgbClr val="7030A0"/>
                </a:solidFill>
              </a:rPr>
              <a:t>‘</a:t>
            </a:r>
            <a:r>
              <a:rPr lang="uz-Latn-UZ" sz="1400" dirty="0" smtClean="0">
                <a:solidFill>
                  <a:srgbClr val="7030A0"/>
                </a:solidFill>
              </a:rPr>
              <a:t>rona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поневоле –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beixtiyor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сдуру –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ahmoqona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Picture 7" descr="C:\Users\HOME\Desktop\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908045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479418"/>
            <a:ext cx="5643602" cy="4841976"/>
          </a:xfrm>
        </p:spPr>
        <p:txBody>
          <a:bodyPr/>
          <a:lstStyle/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maqsad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назло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7030A0"/>
                </a:solidFill>
              </a:rPr>
              <a:t>aksiga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нарочно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atayin</a:t>
            </a:r>
            <a:r>
              <a:rPr lang="en-US" sz="1400" dirty="0" smtClean="0">
                <a:solidFill>
                  <a:srgbClr val="7030A0"/>
                </a:solidFill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</a:rPr>
              <a:t>jo‘rttaga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наперекор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…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uz-Latn-UZ" sz="1400" dirty="0" smtClean="0">
                <a:solidFill>
                  <a:srgbClr val="7030A0"/>
                </a:solidFill>
              </a:rPr>
              <a:t> ga qaramasdan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умышленно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qasddan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специально –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maxsus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шутку –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hazil bilan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впрок –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kelajakda foydalanish uchun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насмешку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masxara bilan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</a:rPr>
              <a:t>в отместку –</a:t>
            </a:r>
            <a:r>
              <a:rPr lang="en-US" sz="1400" dirty="0" smtClean="0">
                <a:solidFill>
                  <a:srgbClr val="0000CC"/>
                </a:solidFill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qasos olish uchun</a:t>
            </a:r>
            <a:r>
              <a:rPr lang="en-US" sz="1400" dirty="0" smtClean="0">
                <a:solidFill>
                  <a:srgbClr val="7030A0"/>
                </a:solidFill>
              </a:rPr>
              <a:t>.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  <p:pic>
        <p:nvPicPr>
          <p:cNvPr id="5" name="Picture 5" descr="C:\Users\HOME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842" y="693731"/>
            <a:ext cx="214312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22227"/>
            <a:ext cx="5857916" cy="293668"/>
          </a:xfrm>
          <a:prstGeom prst="rect">
            <a:avLst/>
          </a:prstGeom>
        </p:spPr>
        <p:txBody>
          <a:bodyPr vert="horz" wrap="square" lIns="0" tIns="16508" rIns="0" bIns="0" rtlCol="0">
            <a:spAutoFit/>
          </a:bodyPr>
          <a:lstStyle/>
          <a:p>
            <a:pPr marL="12698"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5907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49548" y="550855"/>
            <a:ext cx="6915348" cy="61810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20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Как сказать о цели и причине действия?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Упражнения 212, 214 (стр.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82).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EnglishZoom. Стоит ли задавать домашнее задание по иностранному языку? |  English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96" y="5194325"/>
            <a:ext cx="2994004" cy="14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50" y="1408111"/>
            <a:ext cx="36718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5"/>
            <a:ext cx="5668982" cy="36933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    </a:t>
            </a:r>
            <a:r>
              <a:rPr lang="ru-RU" dirty="0" smtClean="0"/>
              <a:t>          </a:t>
            </a:r>
            <a:r>
              <a:rPr lang="en-US" dirty="0" smtClean="0"/>
              <a:t>       </a:t>
            </a:r>
            <a:r>
              <a:rPr lang="ru-RU" sz="2400" dirty="0" smtClean="0"/>
              <a:t>Наречие (</a:t>
            </a:r>
            <a:r>
              <a:rPr lang="en-US" sz="2400" dirty="0" smtClean="0"/>
              <a:t>ravish</a:t>
            </a:r>
            <a:r>
              <a:rPr lang="ru-RU" sz="2400" dirty="0" smtClean="0"/>
              <a:t>)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11264" y="622293"/>
            <a:ext cx="3571900" cy="418401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самостоятельная часть речи 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1239826" y="1265235"/>
            <a:ext cx="3786214" cy="500066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     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обозначает признак действия 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и признак признака   </a:t>
            </a:r>
            <a:endParaRPr sz="1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239694" y="1979615"/>
            <a:ext cx="5357850" cy="50006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168388" y="2693995"/>
            <a:ext cx="3714776" cy="428629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легко, направо, накануне, внизу,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сгоряча, впрок, слегка.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sz="14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11462" y="2479681"/>
            <a:ext cx="428628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882900" y="1050921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882900" y="1765302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256" y="1979615"/>
            <a:ext cx="5429288" cy="4642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отвечает на вопросы: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как? куда? когда? где? почему? зачем? в какой степени? 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Tashkent State University of the Uzbek language and literature"/>
          <p:cNvSpPr>
            <a:spLocks noChangeAspect="1" noChangeArrowheads="1"/>
          </p:cNvSpPr>
          <p:nvPr/>
        </p:nvSpPr>
        <p:spPr bwMode="auto">
          <a:xfrm>
            <a:off x="2693051" y="1322880"/>
            <a:ext cx="928153" cy="928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655" tIns="28827" rIns="57655" bIns="28827" numCol="1" anchor="t" anchorCtr="0" compatLnSpc="1">
            <a:prstTxWarp prst="textNoShape">
              <a:avLst/>
            </a:prstTxWarp>
          </a:bodyPr>
          <a:lstStyle/>
          <a:p>
            <a:pPr defTabSz="216207">
              <a:defRPr/>
            </a:pPr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96818" y="765169"/>
            <a:ext cx="1785950" cy="1857388"/>
          </a:xfrm>
          <a:prstGeom prst="teardrop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Различают следующие 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разряды наречий: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4206" y="622293"/>
            <a:ext cx="3643338" cy="357190"/>
          </a:xfrm>
          <a:prstGeom prst="roundRect">
            <a:avLst>
              <a:gd name="adj" fmla="val 17274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образа действия: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как? каким образом?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4206" y="1050921"/>
            <a:ext cx="3643338" cy="35719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2) меры и степени: в какой степени? насколько?</a:t>
            </a:r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4206" y="2336805"/>
            <a:ext cx="3643338" cy="3571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5)</a:t>
            </a:r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причины:</a:t>
            </a:r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почему? отчего?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96818" y="122228"/>
            <a:ext cx="5236547" cy="315471"/>
          </a:xfrm>
        </p:spPr>
        <p:txBody>
          <a:bodyPr/>
          <a:lstStyle/>
          <a:p>
            <a:r>
              <a:rPr lang="ru-RU" dirty="0" smtClean="0"/>
              <a:t>         Разряды наречий по значению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4206" y="1479549"/>
            <a:ext cx="3643338" cy="3571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места: где? куда? откуда?  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54206" y="1908177"/>
            <a:ext cx="3643338" cy="357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4) времени: когда? с каких пор? до каких пор? как долго?  </a:t>
            </a:r>
            <a:endParaRPr lang="ru-RU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4206" y="2765433"/>
            <a:ext cx="3643338" cy="357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цели: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зачем? для чего?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06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80" y="2408243"/>
            <a:ext cx="5740420" cy="390227"/>
          </a:xfrm>
        </p:spPr>
        <p:txBody>
          <a:bodyPr/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                   </a:t>
            </a:r>
            <a:r>
              <a:rPr lang="ru-RU" sz="1400" dirty="0" smtClean="0">
                <a:solidFill>
                  <a:srgbClr val="7030A0"/>
                </a:solidFill>
              </a:rPr>
              <a:t>нарочн</a:t>
            </a:r>
            <a:r>
              <a:rPr lang="ru-RU" sz="1400" dirty="0" smtClean="0">
                <a:solidFill>
                  <a:srgbClr val="FF0000"/>
                </a:solidFill>
              </a:rPr>
              <a:t>о</a:t>
            </a:r>
            <a:r>
              <a:rPr lang="ru-RU" sz="1400" dirty="0" smtClean="0">
                <a:solidFill>
                  <a:srgbClr val="7030A0"/>
                </a:solidFill>
              </a:rPr>
              <a:t>, назл</a:t>
            </a:r>
            <a:r>
              <a:rPr lang="ru-RU" sz="1400" dirty="0" smtClean="0">
                <a:solidFill>
                  <a:srgbClr val="FF0000"/>
                </a:solidFill>
              </a:rPr>
              <a:t>о</a:t>
            </a:r>
            <a:r>
              <a:rPr lang="ru-RU" sz="1400" dirty="0" smtClean="0">
                <a:solidFill>
                  <a:srgbClr val="7030A0"/>
                </a:solidFill>
              </a:rPr>
              <a:t>, сослеп</a:t>
            </a:r>
            <a:r>
              <a:rPr lang="ru-RU" sz="1400" dirty="0" smtClean="0">
                <a:solidFill>
                  <a:srgbClr val="FF0000"/>
                </a:solidFill>
              </a:rPr>
              <a:t>у</a:t>
            </a:r>
            <a:r>
              <a:rPr lang="ru-RU" sz="1400" dirty="0" smtClean="0">
                <a:solidFill>
                  <a:srgbClr val="7030A0"/>
                </a:solidFill>
              </a:rPr>
              <a:t>, поневол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>
                <a:solidFill>
                  <a:srgbClr val="7030A0"/>
                </a:solidFill>
              </a:rPr>
              <a:t>,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                допоздн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>
                <a:solidFill>
                  <a:srgbClr val="7030A0"/>
                </a:solidFill>
              </a:rPr>
              <a:t>, уж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>
                <a:solidFill>
                  <a:srgbClr val="7030A0"/>
                </a:solidFill>
              </a:rPr>
              <a:t>, дружеск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>
                <a:solidFill>
                  <a:srgbClr val="7030A0"/>
                </a:solidFill>
              </a:rPr>
              <a:t>, издал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>
                <a:solidFill>
                  <a:srgbClr val="7030A0"/>
                </a:solidFill>
              </a:rPr>
              <a:t>,  сверх</a:t>
            </a:r>
            <a:r>
              <a:rPr lang="ru-RU" sz="1400" dirty="0" smtClean="0">
                <a:solidFill>
                  <a:srgbClr val="FF0000"/>
                </a:solidFill>
              </a:rPr>
              <a:t>у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  <a:endParaRPr lang="ru-RU" sz="14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9694" y="622293"/>
          <a:ext cx="535785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Наречия не имеют 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рода, числа, падежа, 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склоняются и не спрягаются.</a:t>
                      </a:r>
                      <a:r>
                        <a:rPr lang="ru-RU" sz="1600" b="0" i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Следовательно, у наречий нет окончания как словоизменительной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морфемы. Конечные буквы обозначают словообразовательные суффиксы:</a:t>
                      </a:r>
                      <a:endParaRPr lang="ru-RU" sz="16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525710" y="1908177"/>
            <a:ext cx="785818" cy="357190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22227"/>
            <a:ext cx="6048672" cy="369332"/>
          </a:xfrm>
        </p:spPr>
        <p:txBody>
          <a:bodyPr/>
          <a:lstStyle/>
          <a:p>
            <a:r>
              <a:rPr lang="ru-RU" sz="1800" dirty="0" smtClean="0"/>
              <a:t>                           </a:t>
            </a:r>
            <a:r>
              <a:rPr lang="ru-RU" sz="2400" dirty="0" smtClean="0"/>
              <a:t>Наречия цели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622293"/>
            <a:ext cx="2857520" cy="1384995"/>
          </a:xfrm>
        </p:spPr>
        <p:txBody>
          <a:bodyPr/>
          <a:lstStyle/>
          <a:p>
            <a:endParaRPr lang="ru-RU" sz="1800" i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Для того, чтобы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сказать </a:t>
            </a:r>
            <a:endParaRPr lang="en-US" sz="1800" i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 цели действия,</a:t>
            </a:r>
            <a:endParaRPr lang="en-US" sz="1800" i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употребляются 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наречия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цели.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7" name="Picture 12" descr="стрелка, рисунок, симв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64717">
            <a:off x="3067469" y="1032258"/>
            <a:ext cx="218056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23165"/>
          </a:xfrm>
        </p:spPr>
        <p:txBody>
          <a:bodyPr/>
          <a:lstStyle/>
          <a:p>
            <a:r>
              <a:rPr lang="ru-RU" dirty="0" smtClean="0"/>
              <a:t>        Наречия цели (</a:t>
            </a:r>
            <a:r>
              <a:rPr lang="en-US" dirty="0" err="1" smtClean="0"/>
              <a:t>maqsad</a:t>
            </a:r>
            <a:r>
              <a:rPr lang="en-US" dirty="0" smtClean="0"/>
              <a:t> </a:t>
            </a:r>
            <a:r>
              <a:rPr lang="en-US" dirty="0" err="1" smtClean="0"/>
              <a:t>ravishi</a:t>
            </a:r>
            <a:r>
              <a:rPr lang="en-US" dirty="0" smtClean="0"/>
              <a:t>)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025512" y="622293"/>
            <a:ext cx="3857652" cy="418400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обстоятельственные наречия 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1096950" y="1193797"/>
            <a:ext cx="3643338" cy="571504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обозначают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совершения    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действия </a:t>
            </a:r>
            <a:endParaRPr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025512" y="1872457"/>
            <a:ext cx="3786214" cy="53578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454008" y="2563290"/>
            <a:ext cx="5000660" cy="559334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pPr fontAlgn="base"/>
            <a:r>
              <a:rPr lang="ru-RU" b="1" spc="-10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сказать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насмешку;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приготовить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впрок;</a:t>
            </a:r>
          </a:p>
          <a:p>
            <a:pPr fontAlgn="base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наступил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нарочно;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спросил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назло. </a:t>
            </a:r>
            <a:endParaRPr lang="ru-RU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0024" y="2408243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740024" y="979483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2740024" y="1765301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39760" y="1908177"/>
            <a:ext cx="4541699" cy="65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отвечают </a:t>
            </a:r>
            <a:r>
              <a:rPr lang="ru-RU" sz="16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вопросы </a:t>
            </a: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зачем? с какой целью? для чего? 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02425"/>
            <a:ext cx="6048672" cy="369332"/>
          </a:xfrm>
        </p:spPr>
        <p:txBody>
          <a:bodyPr/>
          <a:lstStyle/>
          <a:p>
            <a:r>
              <a:rPr lang="ru-RU" sz="1800" dirty="0" smtClean="0"/>
              <a:t>      </a:t>
            </a:r>
            <a:r>
              <a:rPr lang="ru-RU" sz="2400" dirty="0" smtClean="0"/>
              <a:t>Синтаксические признаки наречия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1396" y="622293"/>
            <a:ext cx="3454404" cy="298543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CC"/>
                </a:solidFill>
              </a:rPr>
              <a:t>В предложении наречия </a:t>
            </a:r>
          </a:p>
          <a:p>
            <a:r>
              <a:rPr lang="ru-RU" sz="1600" i="0" dirty="0" smtClean="0">
                <a:solidFill>
                  <a:srgbClr val="0000CC"/>
                </a:solidFill>
              </a:rPr>
              <a:t>цели обычно являются </a:t>
            </a:r>
            <a:r>
              <a:rPr lang="ru-RU" sz="1600" i="0" dirty="0" smtClean="0">
                <a:solidFill>
                  <a:srgbClr val="FF0000"/>
                </a:solidFill>
              </a:rPr>
              <a:t>обстоятельствами:</a:t>
            </a:r>
          </a:p>
          <a:p>
            <a:pPr fontAlgn="base"/>
            <a:r>
              <a:rPr lang="ru-RU" sz="1600" i="0" dirty="0" smtClean="0">
                <a:solidFill>
                  <a:srgbClr val="7030A0"/>
                </a:solidFill>
              </a:rPr>
              <a:t>Это задание приготовлено </a:t>
            </a:r>
          </a:p>
          <a:p>
            <a:pPr fontAlgn="base"/>
            <a:r>
              <a:rPr lang="ru-RU" sz="1600" i="0" dirty="0" smtClean="0">
                <a:solidFill>
                  <a:srgbClr val="008000"/>
                </a:solidFill>
              </a:rPr>
              <a:t>(с какой целью?) </a:t>
            </a:r>
            <a:r>
              <a:rPr lang="ru-RU" sz="1600" i="0" dirty="0" smtClean="0">
                <a:solidFill>
                  <a:srgbClr val="FF0000"/>
                </a:solidFill>
              </a:rPr>
              <a:t>специально</a:t>
            </a:r>
          </a:p>
          <a:p>
            <a:pPr fontAlgn="base"/>
            <a:r>
              <a:rPr lang="ru-RU" sz="1600" i="0" dirty="0" smtClean="0">
                <a:solidFill>
                  <a:srgbClr val="7030A0"/>
                </a:solidFill>
              </a:rPr>
              <a:t>для старшеклассников.</a:t>
            </a:r>
          </a:p>
          <a:p>
            <a:pPr fontAlgn="base"/>
            <a:r>
              <a:rPr lang="ru-RU" sz="1600" i="0" dirty="0" smtClean="0">
                <a:solidFill>
                  <a:srgbClr val="7030A0"/>
                </a:solidFill>
              </a:rPr>
              <a:t>На зиму многие хозяйки заготавливают </a:t>
            </a:r>
            <a:r>
              <a:rPr lang="ru-RU" sz="1600" i="0" dirty="0" smtClean="0">
                <a:solidFill>
                  <a:srgbClr val="008000"/>
                </a:solidFill>
              </a:rPr>
              <a:t>(с какой целью?) </a:t>
            </a:r>
            <a:r>
              <a:rPr lang="ru-RU" sz="1600" i="0" dirty="0" smtClean="0">
                <a:solidFill>
                  <a:srgbClr val="FF0000"/>
                </a:solidFill>
              </a:rPr>
              <a:t>впрок</a:t>
            </a:r>
            <a:r>
              <a:rPr lang="ru-RU" sz="1600" i="0" dirty="0" smtClean="0">
                <a:solidFill>
                  <a:srgbClr val="7030A0"/>
                </a:solidFill>
              </a:rPr>
              <a:t> овощи и фрукты в виде солений и варенья.</a:t>
            </a:r>
          </a:p>
          <a:p>
            <a:pPr fontAlgn="base"/>
            <a:endParaRPr lang="ru-RU" sz="1600" dirty="0" smtClean="0"/>
          </a:p>
          <a:p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6" name="Picture 8" descr="Красивые разбитые стрелка баннер красочный набор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765169"/>
            <a:ext cx="2000264" cy="20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22227"/>
            <a:ext cx="6048672" cy="369332"/>
          </a:xfrm>
        </p:spPr>
        <p:txBody>
          <a:bodyPr/>
          <a:lstStyle/>
          <a:p>
            <a:r>
              <a:rPr lang="ru-RU" sz="1800" dirty="0" smtClean="0"/>
              <a:t>                         </a:t>
            </a:r>
            <a:r>
              <a:rPr lang="ru-RU" sz="2400" dirty="0" smtClean="0"/>
              <a:t>Наречия причины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8652" y="622293"/>
            <a:ext cx="2428892" cy="1661993"/>
          </a:xfrm>
        </p:spPr>
        <p:txBody>
          <a:bodyPr/>
          <a:lstStyle/>
          <a:p>
            <a:endParaRPr lang="ru-RU" sz="1800" i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 того, чтобы</a:t>
            </a: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сказать о причине действия,</a:t>
            </a:r>
            <a:endParaRPr lang="en-US" sz="1800" i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употребляются </a:t>
            </a:r>
          </a:p>
          <a:p>
            <a:r>
              <a:rPr lang="ru-RU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наречия причины.</a:t>
            </a: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5" name="Picture 2" descr="обои для рабочего стола, стрелка, компьютерные ико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65369">
            <a:off x="770591" y="1030134"/>
            <a:ext cx="1803515" cy="15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23165"/>
          </a:xfrm>
        </p:spPr>
        <p:txBody>
          <a:bodyPr/>
          <a:lstStyle/>
          <a:p>
            <a:r>
              <a:rPr lang="ru-RU" dirty="0" smtClean="0"/>
              <a:t>      Наречия причины (</a:t>
            </a:r>
            <a:r>
              <a:rPr lang="en-US" dirty="0" err="1" smtClean="0"/>
              <a:t>sabab</a:t>
            </a:r>
            <a:r>
              <a:rPr lang="en-US" dirty="0" smtClean="0"/>
              <a:t> </a:t>
            </a:r>
            <a:r>
              <a:rPr lang="en-US" dirty="0" err="1" smtClean="0"/>
              <a:t>ravishi</a:t>
            </a:r>
            <a:r>
              <a:rPr lang="en-US" dirty="0" smtClean="0"/>
              <a:t>)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025512" y="622293"/>
            <a:ext cx="3857652" cy="418400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обстоятельственные наречия 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954074" y="1193797"/>
            <a:ext cx="3857652" cy="571504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обозначают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причину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совершения    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действия </a:t>
            </a:r>
            <a:endParaRPr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525446" y="1872457"/>
            <a:ext cx="5000660" cy="53578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382570" y="2563290"/>
            <a:ext cx="5000660" cy="559334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pPr fontAlgn="base"/>
            <a:r>
              <a:rPr lang="ru-RU" b="1" spc="-10" dirty="0" smtClean="0">
                <a:solidFill>
                  <a:srgbClr val="FFFFFF"/>
                </a:solidFill>
                <a:latin typeface="Arial"/>
                <a:cs typeface="Arial"/>
              </a:rPr>
              <a:t>        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ответил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сгоряча;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делает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поневоле;</a:t>
            </a:r>
          </a:p>
          <a:p>
            <a:pPr fontAlgn="base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наступил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нечаянно;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спросил </a:t>
            </a: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спроста. </a:t>
            </a:r>
            <a:endParaRPr lang="ru-RU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0024" y="2408243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740024" y="979483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2740024" y="1765301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96884" y="1872457"/>
            <a:ext cx="492922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отвечают </a:t>
            </a:r>
            <a:r>
              <a:rPr lang="ru-RU" sz="16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вопросы </a:t>
            </a:r>
            <a:endParaRPr lang="ru-RU" sz="1600" b="1" spc="-5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почему? отчего? по какой причине?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18646</TotalTime>
  <Words>869</Words>
  <Application>Microsoft Office PowerPoint</Application>
  <PresentationFormat>Произвольный</PresentationFormat>
  <Paragraphs>227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Русский  язык</vt:lpstr>
      <vt:lpstr>                         Наречие (ravish)</vt:lpstr>
      <vt:lpstr>         Разряды наречий по значению</vt:lpstr>
      <vt:lpstr>              Внимание! Запомните!</vt:lpstr>
      <vt:lpstr>                           Наречия цели </vt:lpstr>
      <vt:lpstr>        Наречия цели (maqsad ravishi)  </vt:lpstr>
      <vt:lpstr>      Синтаксические признаки наречия</vt:lpstr>
      <vt:lpstr>                         Наречия причины</vt:lpstr>
      <vt:lpstr>      Наречия причины (sabab ravishi)  </vt:lpstr>
      <vt:lpstr>      Синтаксические признаки наречия</vt:lpstr>
      <vt:lpstr>                  Цифровой диктант</vt:lpstr>
      <vt:lpstr>                  Цифровой диктант</vt:lpstr>
      <vt:lpstr>     Цифровой диктант. Проверьте!</vt:lpstr>
      <vt:lpstr>          Технология соответствий</vt:lpstr>
      <vt:lpstr>Слайд 15</vt:lpstr>
      <vt:lpstr>Слайд 16</vt:lpstr>
      <vt:lpstr>                    Словарная работа</vt:lpstr>
      <vt:lpstr>                    Словарная работа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783</cp:revision>
  <dcterms:created xsi:type="dcterms:W3CDTF">2020-04-13T08:05:42Z</dcterms:created>
  <dcterms:modified xsi:type="dcterms:W3CDTF">2021-04-02T09:35:33Z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