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395" r:id="rId4"/>
    <p:sldId id="393" r:id="rId5"/>
    <p:sldId id="370" r:id="rId6"/>
    <p:sldId id="371" r:id="rId7"/>
    <p:sldId id="394" r:id="rId8"/>
    <p:sldId id="406" r:id="rId9"/>
    <p:sldId id="379" r:id="rId10"/>
    <p:sldId id="407" r:id="rId11"/>
    <p:sldId id="411" r:id="rId12"/>
    <p:sldId id="408" r:id="rId13"/>
    <p:sldId id="397" r:id="rId14"/>
    <p:sldId id="409" r:id="rId15"/>
    <p:sldId id="399" r:id="rId16"/>
    <p:sldId id="401" r:id="rId17"/>
    <p:sldId id="402" r:id="rId18"/>
    <p:sldId id="412" r:id="rId19"/>
    <p:sldId id="400" r:id="rId20"/>
    <p:sldId id="287" r:id="rId21"/>
  </p:sldIdLst>
  <p:sldSz cx="5765800" cy="3244850"/>
  <p:notesSz cx="5765800" cy="324485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0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6092">
              <a:defRPr/>
            </a:pPr>
            <a:fld id="{349D4C1E-46C9-452C-9820-5F259BFDCBE1}" type="slidenum">
              <a:rPr lang="ru-RU" sz="700" smtClean="0">
                <a:solidFill>
                  <a:prstClr val="black"/>
                </a:solidFill>
                <a:latin typeface="Calibri" panose="020F0502020204030204"/>
              </a:rPr>
              <a:pPr defTabSz="186092">
                <a:defRPr/>
              </a:pPr>
              <a:t>3</a:t>
            </a:fld>
            <a:endParaRPr lang="ru-RU" sz="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07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8914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725" y="222930"/>
            <a:ext cx="3168352" cy="537965"/>
          </a:xfrm>
          <a:prstGeom prst="rect">
            <a:avLst/>
          </a:prstGeom>
        </p:spPr>
        <p:txBody>
          <a:bodyPr vert="horz" wrap="square" lIns="0" tIns="14602" rIns="0" bIns="0" rtlCol="0">
            <a:spAutoFit/>
          </a:bodyPr>
          <a:lstStyle/>
          <a:p>
            <a:pPr marL="12698"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lang="ru-RU" sz="3400" spc="-55" dirty="0" smtClean="0"/>
              <a:t> </a:t>
            </a:r>
            <a:r>
              <a:rPr sz="3400" spc="10" dirty="0" err="1" smtClean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54009" y="831993"/>
            <a:ext cx="4857784" cy="539889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8413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Как выразить отрицание?</a:t>
            </a:r>
            <a:endParaRPr lang="ru-RU" sz="2000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791" y="1122359"/>
            <a:ext cx="338837" cy="86010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88" y="2126481"/>
            <a:ext cx="360040" cy="90347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9"/>
            <a:ext cx="696471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5"/>
            <a:ext cx="244710" cy="372745"/>
          </a:xfrm>
          <a:prstGeom prst="rect">
            <a:avLst/>
          </a:prstGeom>
        </p:spPr>
        <p:txBody>
          <a:bodyPr vert="horz" wrap="square" lIns="0" tIns="15873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584934" cy="21223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b="1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3" y="289011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AutoShape 4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034597">
            <a:off x="479904" y="1443064"/>
            <a:ext cx="156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никогда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82388">
            <a:off x="1485703" y="1111967"/>
            <a:ext cx="226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   некогда</a:t>
            </a:r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21506" name="Picture 2" descr="http://t0.gstatic.com/images?q=tbn:ANd9GcTAEtc9xarWVBRTn7ULH6J9pUx7BNTtI6OheWL9AX6CGsE4MYVc1wEE4VpTm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4" y="1550987"/>
            <a:ext cx="1928826" cy="1357322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SBBIqfDwLNmCzkzZunqu5XOqUuxME99AEYFCa2P2wYDBHPPaHia2hpD5gnwA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388" y="1908177"/>
            <a:ext cx="1543050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22227"/>
            <a:ext cx="6310484" cy="276999"/>
          </a:xfrm>
        </p:spPr>
        <p:txBody>
          <a:bodyPr/>
          <a:lstStyle/>
          <a:p>
            <a:r>
              <a:rPr lang="ru-RU" sz="1800" dirty="0" smtClean="0"/>
              <a:t>       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22293"/>
            <a:ext cx="3000396" cy="2215991"/>
          </a:xfrm>
        </p:spPr>
        <p:txBody>
          <a:bodyPr/>
          <a:lstStyle/>
          <a:p>
            <a:pPr fontAlgn="base"/>
            <a:endParaRPr lang="ru-RU" sz="1800" i="0" dirty="0" smtClean="0">
              <a:solidFill>
                <a:srgbClr val="0000CC"/>
              </a:solidFill>
            </a:endParaRPr>
          </a:p>
          <a:p>
            <a:pPr fontAlgn="base"/>
            <a:r>
              <a:rPr lang="ru-RU" sz="1800" i="0" dirty="0" smtClean="0">
                <a:solidFill>
                  <a:srgbClr val="0000CC"/>
                </a:solidFill>
              </a:rPr>
              <a:t>Приставка </a:t>
            </a:r>
            <a:r>
              <a:rPr lang="ru-RU" sz="1800" dirty="0" smtClean="0">
                <a:solidFill>
                  <a:srgbClr val="FF0000"/>
                </a:solidFill>
              </a:rPr>
              <a:t>ни-</a:t>
            </a:r>
            <a:r>
              <a:rPr lang="ru-RU" sz="1800" i="0" dirty="0" smtClean="0">
                <a:solidFill>
                  <a:srgbClr val="0000CC"/>
                </a:solidFill>
              </a:rPr>
              <a:t> в отрицательных наречиях всегда </a:t>
            </a:r>
            <a:r>
              <a:rPr lang="ru-RU" sz="1800" i="0" dirty="0" smtClean="0">
                <a:solidFill>
                  <a:srgbClr val="FF0000"/>
                </a:solidFill>
              </a:rPr>
              <a:t>безударная:</a:t>
            </a:r>
          </a:p>
          <a:p>
            <a:pPr fontAlgn="base"/>
            <a:r>
              <a:rPr lang="ru-RU" sz="1800" i="0" dirty="0" err="1" smtClean="0">
                <a:solidFill>
                  <a:srgbClr val="008000"/>
                </a:solidFill>
              </a:rPr>
              <a:t>ниско́лько</a:t>
            </a:r>
            <a:r>
              <a:rPr lang="ru-RU" sz="1800" i="0" dirty="0" smtClean="0">
                <a:solidFill>
                  <a:srgbClr val="008000"/>
                </a:solidFill>
              </a:rPr>
              <a:t> не огорчаться;</a:t>
            </a:r>
          </a:p>
          <a:p>
            <a:pPr fontAlgn="base"/>
            <a:r>
              <a:rPr lang="ru-RU" sz="1800" i="0" dirty="0" err="1" smtClean="0">
                <a:solidFill>
                  <a:srgbClr val="008000"/>
                </a:solidFill>
              </a:rPr>
              <a:t>нику́да</a:t>
            </a:r>
            <a:r>
              <a:rPr lang="ru-RU" sz="1800" i="0" dirty="0" smtClean="0">
                <a:solidFill>
                  <a:srgbClr val="008000"/>
                </a:solidFill>
              </a:rPr>
              <a:t> не спешить;</a:t>
            </a:r>
          </a:p>
          <a:p>
            <a:pPr fontAlgn="base"/>
            <a:r>
              <a:rPr lang="ru-RU" sz="1800" i="0" dirty="0" err="1" smtClean="0">
                <a:solidFill>
                  <a:srgbClr val="008000"/>
                </a:solidFill>
              </a:rPr>
              <a:t>ника́к</a:t>
            </a:r>
            <a:r>
              <a:rPr lang="ru-RU" sz="1800" i="0" dirty="0" smtClean="0">
                <a:solidFill>
                  <a:srgbClr val="008000"/>
                </a:solidFill>
              </a:rPr>
              <a:t> не понять;</a:t>
            </a:r>
          </a:p>
          <a:p>
            <a:pPr fontAlgn="base"/>
            <a:r>
              <a:rPr lang="ru-RU" sz="1800" i="0" dirty="0" smtClean="0">
                <a:solidFill>
                  <a:srgbClr val="008000"/>
                </a:solidFill>
              </a:rPr>
              <a:t>нипочём не разобраться.</a:t>
            </a:r>
          </a:p>
        </p:txBody>
      </p:sp>
      <p:pic>
        <p:nvPicPr>
          <p:cNvPr id="5" name="Picture 2" descr="обои для рабочего стола, стрелка, компьютерные ик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66693">
            <a:off x="3558317" y="1022290"/>
            <a:ext cx="1803515" cy="15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6818" y="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Внимание! Запомните!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22227"/>
            <a:ext cx="6310484" cy="276999"/>
          </a:xfrm>
        </p:spPr>
        <p:txBody>
          <a:bodyPr/>
          <a:lstStyle/>
          <a:p>
            <a:r>
              <a:rPr lang="ru-RU" sz="1800" dirty="0" smtClean="0"/>
              <a:t>       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22293"/>
            <a:ext cx="3500462" cy="2492990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rgbClr val="0000CC"/>
                </a:solidFill>
              </a:rPr>
              <a:t>Отрицательное наречие  </a:t>
            </a:r>
            <a:r>
              <a:rPr lang="ru-RU" sz="1800" i="0" dirty="0" smtClean="0">
                <a:solidFill>
                  <a:srgbClr val="FF0000"/>
                </a:solidFill>
              </a:rPr>
              <a:t>некогда </a:t>
            </a:r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употребляется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i="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1800" i="0" dirty="0" smtClean="0">
                <a:solidFill>
                  <a:srgbClr val="0000CC"/>
                </a:solidFill>
              </a:rPr>
              <a:t>в двух значениях:</a:t>
            </a:r>
          </a:p>
          <a:p>
            <a:pPr marL="342900" indent="-342900" fontAlgn="base">
              <a:buAutoNum type="arabicParenR"/>
            </a:pPr>
            <a:r>
              <a:rPr lang="ru-RU" sz="1800" i="0" dirty="0" smtClean="0">
                <a:solidFill>
                  <a:srgbClr val="008000"/>
                </a:solidFill>
              </a:rPr>
              <a:t>нет времени – </a:t>
            </a:r>
            <a:r>
              <a:rPr lang="en-US" sz="1800" i="0" dirty="0" err="1" smtClean="0">
                <a:solidFill>
                  <a:srgbClr val="008000"/>
                </a:solidFill>
              </a:rPr>
              <a:t>vaqti</a:t>
            </a:r>
            <a:r>
              <a:rPr lang="en-US" sz="1800" i="0" dirty="0" smtClean="0">
                <a:solidFill>
                  <a:srgbClr val="008000"/>
                </a:solidFill>
              </a:rPr>
              <a:t> </a:t>
            </a:r>
            <a:r>
              <a:rPr lang="en-US" sz="1800" i="0" dirty="0" err="1" smtClean="0">
                <a:solidFill>
                  <a:srgbClr val="008000"/>
                </a:solidFill>
              </a:rPr>
              <a:t>yo‘q</a:t>
            </a:r>
            <a:r>
              <a:rPr lang="ru-RU" sz="1800" i="0" dirty="0" smtClean="0">
                <a:solidFill>
                  <a:srgbClr val="008000"/>
                </a:solidFill>
              </a:rPr>
              <a:t>;</a:t>
            </a:r>
            <a:r>
              <a:rPr lang="en-US" sz="1800" i="0" dirty="0" smtClean="0">
                <a:solidFill>
                  <a:srgbClr val="008000"/>
                </a:solidFill>
              </a:rPr>
              <a:t> </a:t>
            </a:r>
            <a:r>
              <a:rPr lang="ru-RU" sz="1800" i="0" dirty="0" smtClean="0">
                <a:solidFill>
                  <a:srgbClr val="0000CC"/>
                </a:solidFill>
              </a:rPr>
              <a:t>Мне </a:t>
            </a:r>
            <a:r>
              <a:rPr lang="ru-RU" sz="1800" i="0" dirty="0" smtClean="0">
                <a:solidFill>
                  <a:srgbClr val="FF0000"/>
                </a:solidFill>
              </a:rPr>
              <a:t>некогда.</a:t>
            </a:r>
            <a:endParaRPr lang="en-US" sz="1800" i="0" dirty="0" smtClean="0">
              <a:solidFill>
                <a:srgbClr val="FF0000"/>
              </a:solidFill>
            </a:endParaRPr>
          </a:p>
          <a:p>
            <a:pPr marL="342900" indent="-342900" fontAlgn="base">
              <a:buAutoNum type="arabicParenR"/>
            </a:pPr>
            <a:r>
              <a:rPr lang="ru-RU" sz="1800" i="0" dirty="0" smtClean="0">
                <a:solidFill>
                  <a:srgbClr val="008000"/>
                </a:solidFill>
              </a:rPr>
              <a:t>когда-то – </a:t>
            </a:r>
            <a:r>
              <a:rPr lang="en-US" sz="1800" i="0" dirty="0" err="1" smtClean="0">
                <a:solidFill>
                  <a:srgbClr val="008000"/>
                </a:solidFill>
              </a:rPr>
              <a:t>qachondir</a:t>
            </a:r>
            <a:r>
              <a:rPr lang="en-US" sz="1800" i="0" dirty="0" smtClean="0">
                <a:solidFill>
                  <a:srgbClr val="008000"/>
                </a:solidFill>
              </a:rPr>
              <a:t>;</a:t>
            </a:r>
            <a:endParaRPr lang="ru-RU" sz="1800" i="0" dirty="0" smtClean="0">
              <a:solidFill>
                <a:srgbClr val="008000"/>
              </a:solidFill>
            </a:endParaRPr>
          </a:p>
          <a:p>
            <a:pPr marL="342900" indent="-342900" fontAlgn="base"/>
            <a:r>
              <a:rPr lang="ru-RU" sz="1800" i="0" dirty="0" smtClean="0">
                <a:solidFill>
                  <a:srgbClr val="0000CC"/>
                </a:solidFill>
              </a:rPr>
              <a:t>      </a:t>
            </a:r>
            <a:r>
              <a:rPr lang="ru-RU" sz="1800" i="0" dirty="0" smtClean="0">
                <a:solidFill>
                  <a:srgbClr val="FF0000"/>
                </a:solidFill>
              </a:rPr>
              <a:t>Некогда</a:t>
            </a:r>
            <a:r>
              <a:rPr lang="ru-RU" sz="1800" i="0" dirty="0" smtClean="0">
                <a:solidFill>
                  <a:srgbClr val="0000CC"/>
                </a:solidFill>
              </a:rPr>
              <a:t> на Земле обитали мамонты.</a:t>
            </a:r>
            <a:endParaRPr lang="en-US" sz="1800" i="0" dirty="0" smtClean="0">
              <a:solidFill>
                <a:srgbClr val="0000CC"/>
              </a:solidFill>
            </a:endParaRPr>
          </a:p>
          <a:p>
            <a:pPr marL="342900" indent="-342900" fontAlgn="base"/>
            <a:endParaRPr lang="ru-RU" sz="1800" i="0" dirty="0" smtClean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18" y="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Внимание! Запомните!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стрелка, рисунок, симв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64717">
            <a:off x="3667421" y="905975"/>
            <a:ext cx="182551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0" y="2408243"/>
            <a:ext cx="5740420" cy="738664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       </a:t>
            </a:r>
            <a:r>
              <a:rPr lang="ru-RU" sz="1600" i="0" dirty="0" smtClean="0">
                <a:solidFill>
                  <a:srgbClr val="FF0000"/>
                </a:solidFill>
              </a:rPr>
              <a:t>Ни</a:t>
            </a:r>
            <a:r>
              <a:rPr lang="ru-RU" sz="1600" i="0" dirty="0" smtClean="0">
                <a:solidFill>
                  <a:srgbClr val="0000CC"/>
                </a:solidFill>
              </a:rPr>
              <a:t>куда́ </a:t>
            </a:r>
            <a:r>
              <a:rPr lang="ru-RU" sz="1600" i="0" dirty="0" smtClean="0">
                <a:solidFill>
                  <a:srgbClr val="FF0000"/>
                </a:solidFill>
              </a:rPr>
              <a:t>не </a:t>
            </a:r>
            <a:r>
              <a:rPr lang="ru-RU" sz="1600" i="0" dirty="0" smtClean="0">
                <a:solidFill>
                  <a:srgbClr val="008000"/>
                </a:solidFill>
              </a:rPr>
              <a:t>нужно сворачивать </a:t>
            </a:r>
            <a:r>
              <a:rPr lang="ru-RU" sz="1600" i="0" dirty="0" smtClean="0">
                <a:solidFill>
                  <a:srgbClr val="0000CC"/>
                </a:solidFill>
              </a:rPr>
              <a:t>с этой дороги.           </a:t>
            </a:r>
          </a:p>
          <a:p>
            <a:r>
              <a:rPr lang="ru-RU" sz="1600" i="0" dirty="0" smtClean="0">
                <a:solidFill>
                  <a:srgbClr val="0000CC"/>
                </a:solidFill>
              </a:rPr>
              <a:t>        Мальчик </a:t>
            </a:r>
            <a:r>
              <a:rPr lang="ru-RU" sz="1600" i="0" dirty="0" smtClean="0">
                <a:solidFill>
                  <a:srgbClr val="FF0000"/>
                </a:solidFill>
              </a:rPr>
              <a:t>ни</a:t>
            </a:r>
            <a:r>
              <a:rPr lang="ru-RU" sz="1600" i="0" dirty="0" smtClean="0">
                <a:solidFill>
                  <a:srgbClr val="0000CC"/>
                </a:solidFill>
              </a:rPr>
              <a:t>когда́ </a:t>
            </a:r>
            <a:r>
              <a:rPr lang="ru-RU" sz="1600" i="0" dirty="0" smtClean="0">
                <a:solidFill>
                  <a:srgbClr val="FF0000"/>
                </a:solidFill>
              </a:rPr>
              <a:t>не </a:t>
            </a:r>
            <a:r>
              <a:rPr lang="ru-RU" sz="1600" i="0" dirty="0" smtClean="0">
                <a:solidFill>
                  <a:srgbClr val="008000"/>
                </a:solidFill>
              </a:rPr>
              <a:t>плавал </a:t>
            </a:r>
            <a:r>
              <a:rPr lang="ru-RU" sz="1600" i="0" dirty="0" smtClean="0">
                <a:solidFill>
                  <a:srgbClr val="0000CC"/>
                </a:solidFill>
              </a:rPr>
              <a:t>на таком большом   </a:t>
            </a:r>
          </a:p>
          <a:p>
            <a:r>
              <a:rPr lang="ru-RU" sz="1600" i="0" dirty="0" smtClean="0">
                <a:solidFill>
                  <a:srgbClr val="0000CC"/>
                </a:solidFill>
              </a:rPr>
              <a:t>                                             корабле.</a:t>
            </a:r>
            <a:endParaRPr lang="ru-RU" sz="1600" i="0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9694" y="622293"/>
          <a:ext cx="521497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Чтобы правильно написать местоименные наречия с безударной приставкой </a:t>
                      </a:r>
                      <a:r>
                        <a:rPr lang="ru-RU" sz="1600" b="1" i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ни-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обратим внимание, что они употребляются в предложении, в котором уже имеется 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отрицательное сказуемое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частицей </a:t>
                      </a:r>
                      <a:r>
                        <a:rPr lang="ru-RU" sz="1600" b="1" i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«не»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525710" y="1908177"/>
            <a:ext cx="785818" cy="357190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Цифровой диктант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550857"/>
            <a:ext cx="3168652" cy="1785104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</a:t>
            </a:r>
            <a:r>
              <a:rPr lang="ru-RU" sz="2000" i="0" dirty="0" smtClean="0">
                <a:solidFill>
                  <a:srgbClr val="0000FF"/>
                </a:solidFill>
              </a:rPr>
              <a:t>Укажите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</a:rPr>
              <a:t>номера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0000FF"/>
                </a:solidFill>
              </a:rPr>
              <a:t> </a:t>
            </a:r>
            <a:r>
              <a:rPr lang="ru-RU" sz="2000" i="0" dirty="0" smtClean="0">
                <a:solidFill>
                  <a:srgbClr val="7030A0"/>
                </a:solidFill>
              </a:rPr>
              <a:t> предложений с отрицательными наречиями.</a:t>
            </a:r>
            <a:r>
              <a:rPr lang="ru-RU" sz="2000" i="0" dirty="0" smtClean="0">
                <a:solidFill>
                  <a:srgbClr val="008000"/>
                </a:solidFill>
              </a:rPr>
              <a:t>  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6" name="Picture 6" descr="C:\Users\HOME\Desktop\unname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0" y="765170"/>
            <a:ext cx="2357454" cy="19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Цифровой диктант.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818" y="550856"/>
            <a:ext cx="5214974" cy="310853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 Скучен день до вечера, коли делать нечего.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Нет ничего дороже доверия.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На словах и так, и сяк, а на деле никак.</a:t>
            </a:r>
          </a:p>
          <a:p>
            <a:pPr fontAlgn="base"/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4) Нечего на зеркало пенять, коли рожа крива.</a:t>
            </a:r>
          </a:p>
          <a:p>
            <a:pPr fontAlgn="base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Всяк хочет взять, да никто не хочет дать.</a:t>
            </a:r>
          </a:p>
          <a:p>
            <a:pPr fontAlgn="base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6) От соколиного глазу никуда не укроешься. </a:t>
            </a:r>
          </a:p>
          <a:p>
            <a:pPr fontAlgn="base"/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7) Кашу кушай, никого не слушай.</a:t>
            </a:r>
          </a:p>
          <a:p>
            <a:pPr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8) С хорошим другом никогда не пропадёшь. </a:t>
            </a:r>
          </a:p>
          <a:p>
            <a:pPr fontAlgn="base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9) Отважному всё нипочём. </a:t>
            </a:r>
          </a:p>
          <a:p>
            <a:pPr fontAlgn="base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10) От случая никто не застрахован.</a:t>
            </a:r>
          </a:p>
          <a:p>
            <a:pPr fontAlgn="base"/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11) Ленивому всё некогда. </a:t>
            </a:r>
          </a:p>
          <a:p>
            <a:pPr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12) Никто не пробует глубины реки сразу двумя ногами. </a:t>
            </a:r>
          </a:p>
          <a:p>
            <a:pPr fontAlgn="base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342858" indent="-342858">
              <a:buAutoNum type="arabicParenR"/>
            </a:pP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Живет ли человек собственной жизнью — Бюро дизайна интерь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60" y="622293"/>
            <a:ext cx="1325569" cy="191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Цифровой диктант. Проверьте!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818" y="550856"/>
            <a:ext cx="5214974" cy="310853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 Скучен день до вечера, коли делать нечего.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Нет ничего дороже доверия.</a:t>
            </a: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На словах и так, и сяк, а на деле никак.</a:t>
            </a:r>
          </a:p>
          <a:p>
            <a:pPr fontAlgn="base"/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4) Нечего на зеркало пенять, коли рожа крива.</a:t>
            </a:r>
          </a:p>
          <a:p>
            <a:pPr fontAlgn="base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5) Всяк хочет взять, да никто не хочет дать.</a:t>
            </a: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От соколиного глазу никуда не укроешься. </a:t>
            </a:r>
          </a:p>
          <a:p>
            <a:pPr fontAlgn="base"/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7) Кашу кушай, никого не слушай.</a:t>
            </a: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8) С хорошим другом никогда не пропадёшь. </a:t>
            </a: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Отважному всё нипочём. </a:t>
            </a:r>
          </a:p>
          <a:p>
            <a:pPr fontAlgn="base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10) От случая никто не застрахован.</a:t>
            </a: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11) Ленивому всё некогда. </a:t>
            </a:r>
          </a:p>
          <a:p>
            <a:pPr fontAlgn="base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12) Никто не пробует глубины реки сразу двумя ногами. </a:t>
            </a:r>
          </a:p>
          <a:p>
            <a:pPr fontAlgn="base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342858" indent="-342858">
              <a:buAutoNum type="arabicParenR"/>
            </a:pP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План работы на декабрь | ТАНАИС | региональная общественная организ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660" y="622293"/>
            <a:ext cx="1357322" cy="144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54338" y="2336805"/>
            <a:ext cx="2714643" cy="64632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Правильные ответы:</a:t>
            </a:r>
            <a:r>
              <a:rPr lang="ru-RU" dirty="0" smtClean="0"/>
              <a:t>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3, 6, 8, 9, 11.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Технология соответствий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7082" y="781127"/>
            <a:ext cx="2357454" cy="2154436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Пословицы,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данные в  левом столбце,  дополните соответствующими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значению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отрицательными наречиями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правого столбца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(укажите стрелками).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Бакибаева\Desktop\question_mark_PNG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401">
            <a:off x="4301854" y="779478"/>
            <a:ext cx="1222997" cy="17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3309"/>
          <a:stretch/>
        </p:blipFill>
        <p:spPr bwMode="auto">
          <a:xfrm>
            <a:off x="311132" y="693731"/>
            <a:ext cx="1500198" cy="208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69180" y="6194457"/>
          <a:ext cx="7858180" cy="10292080"/>
        </p:xfrm>
        <a:graphic>
          <a:graphicData uri="http://schemas.openxmlformats.org/drawingml/2006/table">
            <a:tbl>
              <a:tblPr/>
              <a:tblGrid>
                <a:gridCol w="517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195"/>
          <p:cNvGraphicFramePr>
            <a:graphicFrameLocks noGrp="1"/>
          </p:cNvGraphicFramePr>
          <p:nvPr/>
        </p:nvGraphicFramePr>
        <p:xfrm>
          <a:off x="-3760834" y="23196701"/>
          <a:ext cx="6775292" cy="12885928"/>
        </p:xfrm>
        <a:graphic>
          <a:graphicData uri="http://schemas.openxmlformats.org/drawingml/2006/table">
            <a:tbl>
              <a:tblPr/>
              <a:tblGrid>
                <a:gridCol w="44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5512" y="50789"/>
            <a:ext cx="4332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соответствий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6818" y="550855"/>
          <a:ext cx="5572164" cy="269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Плохую работу … не спрячешь.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никак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Беда … не приходит одна.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нипочем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43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горы - далеко, на гору - высоко, а лучше ... . 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некогда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калина с калачом ему … .</a:t>
                      </a:r>
                      <a:endParaRPr lang="ru-RU" sz="1600" dirty="0"/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никуда</a:t>
                      </a:r>
                      <a:endParaRPr lang="ru-RU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Ленивому … ложиться - он сидя спит.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нигде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руками … не пропадешь.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никогда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69180" y="6194457"/>
          <a:ext cx="7858180" cy="10292080"/>
        </p:xfrm>
        <a:graphic>
          <a:graphicData uri="http://schemas.openxmlformats.org/drawingml/2006/table">
            <a:tbl>
              <a:tblPr/>
              <a:tblGrid>
                <a:gridCol w="517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195"/>
          <p:cNvGraphicFramePr>
            <a:graphicFrameLocks noGrp="1"/>
          </p:cNvGraphicFramePr>
          <p:nvPr/>
        </p:nvGraphicFramePr>
        <p:xfrm>
          <a:off x="-3760834" y="23196701"/>
          <a:ext cx="6775292" cy="12885928"/>
        </p:xfrm>
        <a:graphic>
          <a:graphicData uri="http://schemas.openxmlformats.org/drawingml/2006/table">
            <a:tbl>
              <a:tblPr/>
              <a:tblGrid>
                <a:gridCol w="44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5512" y="50789"/>
            <a:ext cx="4332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соответствий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6818" y="550855"/>
          <a:ext cx="5572164" cy="269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Плохую работу … не спрячешь.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никак</a:t>
                      </a:r>
                      <a:endParaRPr lang="ru-RU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Беда … не приходит одна.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нипочем</a:t>
                      </a:r>
                      <a:endParaRPr lang="ru-RU" sz="1600" dirty="0"/>
                    </a:p>
                  </a:txBody>
                  <a:tcP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43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горы - далеко, на гору - высоко, а лучше ... . 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некогда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калина с калачом ему … .</a:t>
                      </a:r>
                      <a:endParaRPr lang="ru-RU" sz="1600" dirty="0"/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никуда</a:t>
                      </a:r>
                      <a:endParaRPr lang="ru-RU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Ленивому … ложиться - он сидя спит.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нигде</a:t>
                      </a:r>
                      <a:endParaRPr lang="ru-RU" sz="1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31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руками … не пропадёшь. 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никогда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8388" y="693731"/>
            <a:ext cx="3286148" cy="1143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66" y="765169"/>
            <a:ext cx="1000132" cy="14287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462" y="1193797"/>
            <a:ext cx="1571636" cy="1857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4338" y="1193797"/>
            <a:ext cx="1428760" cy="928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908" y="1550987"/>
            <a:ext cx="357190" cy="107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2900" y="2551119"/>
            <a:ext cx="1500198" cy="50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622293"/>
            <a:ext cx="3143272" cy="3960435"/>
          </a:xfrm>
        </p:spPr>
        <p:txBody>
          <a:bodyPr/>
          <a:lstStyle/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никуда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qayerga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некуда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boradigan</a:t>
            </a:r>
            <a:r>
              <a:rPr lang="en-US" sz="1400" dirty="0" smtClean="0">
                <a:solidFill>
                  <a:srgbClr val="7030A0"/>
                </a:solidFill>
              </a:rPr>
              <a:t> joy </a:t>
            </a:r>
            <a:r>
              <a:rPr lang="en-US" sz="1400" dirty="0" err="1" smtClean="0">
                <a:solidFill>
                  <a:srgbClr val="7030A0"/>
                </a:solidFill>
              </a:rPr>
              <a:t>yo‘q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нигде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qayerda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негде</a:t>
            </a:r>
            <a:r>
              <a:rPr lang="ru-RU" sz="1400" dirty="0" smtClean="0">
                <a:solidFill>
                  <a:srgbClr val="0000CC"/>
                </a:solidFill>
              </a:rPr>
              <a:t> –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hech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bir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joyda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нисколько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zinxor</a:t>
            </a:r>
            <a:r>
              <a:rPr lang="en-US" sz="1400" dirty="0" smtClean="0">
                <a:solidFill>
                  <a:srgbClr val="7030A0"/>
                </a:solidFill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</a:rPr>
              <a:t>umuman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никак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hech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qanday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незачем 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 err="1" smtClean="0">
                <a:solidFill>
                  <a:srgbClr val="7030A0"/>
                </a:solidFill>
              </a:rPr>
              <a:t>unga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hojat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yo‘q</a:t>
            </a:r>
            <a:r>
              <a:rPr lang="ru-RU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нипочём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parvo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qilmay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никогда –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h</a:t>
            </a:r>
            <a:r>
              <a:rPr lang="en-US" sz="1400" dirty="0" err="1" smtClean="0">
                <a:solidFill>
                  <a:srgbClr val="7030A0"/>
                </a:solidFill>
              </a:rPr>
              <a:t>ech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q</a:t>
            </a:r>
            <a:r>
              <a:rPr lang="en-US" sz="1400" dirty="0" smtClean="0">
                <a:solidFill>
                  <a:srgbClr val="7030A0"/>
                </a:solidFill>
              </a:rPr>
              <a:t>ach</a:t>
            </a:r>
            <a:r>
              <a:rPr lang="uz-Latn-UZ" sz="1400" dirty="0" smtClean="0">
                <a:solidFill>
                  <a:srgbClr val="7030A0"/>
                </a:solidFill>
              </a:rPr>
              <a:t>on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некогда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qachondir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некогда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vaqti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yo‘q</a:t>
            </a:r>
            <a:r>
              <a:rPr lang="en-US" sz="1400" dirty="0" smtClean="0">
                <a:solidFill>
                  <a:srgbClr val="7030A0"/>
                </a:solidFill>
              </a:rPr>
              <a:t>.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Picture 7" descr="C:\Users\HOME\Desktop\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908045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5"/>
            <a:ext cx="5668982" cy="36933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 </a:t>
            </a:r>
            <a:r>
              <a:rPr lang="ru-RU" dirty="0" smtClean="0"/>
              <a:t>          </a:t>
            </a:r>
            <a:r>
              <a:rPr lang="en-US" dirty="0" smtClean="0"/>
              <a:t>       </a:t>
            </a:r>
            <a:r>
              <a:rPr lang="ru-RU" sz="2400" dirty="0" smtClean="0"/>
              <a:t>Наречие (</a:t>
            </a:r>
            <a:r>
              <a:rPr lang="en-US" sz="2400" dirty="0" smtClean="0"/>
              <a:t>ravish</a:t>
            </a:r>
            <a:r>
              <a:rPr lang="ru-RU" sz="2400" dirty="0" smtClean="0"/>
              <a:t>)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11264" y="622293"/>
            <a:ext cx="3571900" cy="418401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самостоятельная часть речи 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1239826" y="1265235"/>
            <a:ext cx="3786214" cy="500066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   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обозначает признак действия 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и признак признака   </a:t>
            </a:r>
            <a:endParaRPr sz="1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68256" y="1979615"/>
            <a:ext cx="5429288" cy="50006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168388" y="2693995"/>
            <a:ext cx="3714776" cy="428629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легко, направо, накануне, внизу,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сгоряча, впрок, слегка.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sz="14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1462" y="2479681"/>
            <a:ext cx="428628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882900" y="1050921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882900" y="1765302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256" y="1979615"/>
            <a:ext cx="5429288" cy="4642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отвечает на вопросы: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как? куда? когда? где? почему? зачем? в какой степени? 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22227"/>
            <a:ext cx="5857916" cy="293668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8"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49548" y="550855"/>
            <a:ext cx="6915348" cy="61810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22. Как выразить отрицание?</a:t>
            </a:r>
            <a:endParaRPr lang="ru-RU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Упражнения 223, 224 (стр.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85).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96" y="5194325"/>
            <a:ext cx="2994004" cy="14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Домашнее задание школьные иконки иллюстрации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12" y="1265235"/>
            <a:ext cx="3500462" cy="16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Tashkent State University of the Uzbek language and literature"/>
          <p:cNvSpPr>
            <a:spLocks noChangeAspect="1" noChangeArrowheads="1"/>
          </p:cNvSpPr>
          <p:nvPr/>
        </p:nvSpPr>
        <p:spPr bwMode="auto">
          <a:xfrm>
            <a:off x="2693051" y="1322880"/>
            <a:ext cx="928153" cy="9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655" tIns="28827" rIns="57655" bIns="28827" numCol="1" anchor="t" anchorCtr="0" compatLnSpc="1">
            <a:prstTxWarp prst="textNoShape">
              <a:avLst/>
            </a:prstTxWarp>
          </a:bodyPr>
          <a:lstStyle/>
          <a:p>
            <a:pPr defTabSz="216207">
              <a:defRPr/>
            </a:pP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96818" y="765169"/>
            <a:ext cx="1785950" cy="1857388"/>
          </a:xfrm>
          <a:prstGeom prst="teardrop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Различают следующие 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разряды наречий: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4206" y="622293"/>
            <a:ext cx="3643338" cy="357190"/>
          </a:xfrm>
          <a:prstGeom prst="roundRect">
            <a:avLst>
              <a:gd name="adj" fmla="val 17274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образа действия: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как? каким образом?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4206" y="1050921"/>
            <a:ext cx="3643338" cy="35719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2) меры и степени: в какой степени? насколько?</a:t>
            </a:r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4206" y="2336805"/>
            <a:ext cx="3643338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5)</a:t>
            </a:r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причины:</a:t>
            </a: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почему? отчего?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96818" y="122228"/>
            <a:ext cx="5236547" cy="315471"/>
          </a:xfrm>
        </p:spPr>
        <p:txBody>
          <a:bodyPr/>
          <a:lstStyle/>
          <a:p>
            <a:r>
              <a:rPr lang="ru-RU" dirty="0" smtClean="0"/>
              <a:t>         Разряды наречий по значению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4206" y="1479549"/>
            <a:ext cx="3643338" cy="3571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места: где? куда? откуда?  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4206" y="1908177"/>
            <a:ext cx="3643338" cy="357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4) времени: когда? с каких пор? до каких пор? как долго?  </a:t>
            </a:r>
            <a:endParaRPr lang="ru-RU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4206" y="2765433"/>
            <a:ext cx="3643338" cy="357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цели: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зачем? для чего?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0" y="2408243"/>
            <a:ext cx="5740420" cy="390227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                   </a:t>
            </a:r>
            <a:r>
              <a:rPr lang="ru-RU" sz="1400" dirty="0" smtClean="0">
                <a:solidFill>
                  <a:srgbClr val="7030A0"/>
                </a:solidFill>
              </a:rPr>
              <a:t>нарочн</a:t>
            </a:r>
            <a:r>
              <a:rPr lang="ru-RU" sz="1400" dirty="0" smtClean="0">
                <a:solidFill>
                  <a:srgbClr val="FF0000"/>
                </a:solidFill>
              </a:rPr>
              <a:t>о</a:t>
            </a:r>
            <a:r>
              <a:rPr lang="ru-RU" sz="1400" dirty="0" smtClean="0">
                <a:solidFill>
                  <a:srgbClr val="7030A0"/>
                </a:solidFill>
              </a:rPr>
              <a:t>, назл</a:t>
            </a:r>
            <a:r>
              <a:rPr lang="ru-RU" sz="1400" dirty="0" smtClean="0">
                <a:solidFill>
                  <a:srgbClr val="FF0000"/>
                </a:solidFill>
              </a:rPr>
              <a:t>о</a:t>
            </a:r>
            <a:r>
              <a:rPr lang="ru-RU" sz="1400" dirty="0" smtClean="0">
                <a:solidFill>
                  <a:srgbClr val="7030A0"/>
                </a:solidFill>
              </a:rPr>
              <a:t>, сослеп</a:t>
            </a:r>
            <a:r>
              <a:rPr lang="ru-RU" sz="1400" dirty="0" smtClean="0">
                <a:solidFill>
                  <a:srgbClr val="FF0000"/>
                </a:solidFill>
              </a:rPr>
              <a:t>у</a:t>
            </a:r>
            <a:r>
              <a:rPr lang="ru-RU" sz="1400" dirty="0" smtClean="0">
                <a:solidFill>
                  <a:srgbClr val="7030A0"/>
                </a:solidFill>
              </a:rPr>
              <a:t>, поневол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>
                <a:solidFill>
                  <a:srgbClr val="7030A0"/>
                </a:solidFill>
              </a:rPr>
              <a:t>,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              допоздн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>
                <a:solidFill>
                  <a:srgbClr val="7030A0"/>
                </a:solidFill>
              </a:rPr>
              <a:t>, уж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>
                <a:solidFill>
                  <a:srgbClr val="7030A0"/>
                </a:solidFill>
              </a:rPr>
              <a:t>, дружеск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>
                <a:solidFill>
                  <a:srgbClr val="7030A0"/>
                </a:solidFill>
              </a:rPr>
              <a:t>, издал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>
                <a:solidFill>
                  <a:srgbClr val="7030A0"/>
                </a:solidFill>
              </a:rPr>
              <a:t>,  сверх</a:t>
            </a:r>
            <a:r>
              <a:rPr lang="ru-RU" sz="1400" dirty="0" smtClean="0">
                <a:solidFill>
                  <a:srgbClr val="FF0000"/>
                </a:solidFill>
              </a:rPr>
              <a:t>у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9694" y="622293"/>
          <a:ext cx="53578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Наречия не имеют 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рода, числа, падежа,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склоняются и не спрягаются.</a:t>
                      </a:r>
                      <a:r>
                        <a:rPr lang="ru-RU" sz="1600" b="0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Следовательно, у наречий нет окончания как словоизменительной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морфемы. Конечные буквы обозначают словообразовательные суффиксы:</a:t>
                      </a:r>
                      <a:endParaRPr lang="ru-RU" sz="16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525710" y="1908177"/>
            <a:ext cx="785818" cy="357190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22227"/>
            <a:ext cx="6048672" cy="307777"/>
          </a:xfrm>
        </p:spPr>
        <p:txBody>
          <a:bodyPr/>
          <a:lstStyle/>
          <a:p>
            <a:r>
              <a:rPr lang="ru-RU" sz="1800" dirty="0" smtClean="0"/>
              <a:t>       </a:t>
            </a:r>
            <a:r>
              <a:rPr lang="en-US" sz="1800" dirty="0" smtClean="0"/>
              <a:t> </a:t>
            </a:r>
            <a:r>
              <a:rPr lang="ru-RU" sz="2000" dirty="0" smtClean="0"/>
              <a:t>Отрицательные наречия (</a:t>
            </a:r>
            <a:r>
              <a:rPr lang="en-US" sz="2000" dirty="0" err="1" smtClean="0"/>
              <a:t>Inkor</a:t>
            </a:r>
            <a:r>
              <a:rPr lang="en-US" sz="2000" dirty="0" smtClean="0"/>
              <a:t> </a:t>
            </a:r>
            <a:r>
              <a:rPr lang="en-US" sz="2000" dirty="0" err="1" smtClean="0"/>
              <a:t>ravishlari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22293"/>
            <a:ext cx="2857520" cy="2215991"/>
          </a:xfrm>
        </p:spPr>
        <p:txBody>
          <a:bodyPr/>
          <a:lstStyle/>
          <a:p>
            <a:endParaRPr lang="ru-RU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Для того, чтобы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</a:t>
            </a:r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казать </a:t>
            </a:r>
            <a:endParaRPr lang="en-US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 отсутствие признака действия или признака другого признака,</a:t>
            </a:r>
            <a:endParaRPr lang="en-US" sz="1800" i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употребляются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отрицательные </a:t>
            </a:r>
          </a:p>
          <a:p>
            <a:r>
              <a:rPr lang="ru-RU" sz="18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наречия.</a:t>
            </a:r>
            <a:endParaRPr lang="ru-RU" sz="180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стрелка, рисунок, симв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64717">
            <a:off x="3316628" y="965099"/>
            <a:ext cx="20578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63094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2000" dirty="0" smtClean="0"/>
              <a:t>Отрицательные наречия (</a:t>
            </a:r>
            <a:r>
              <a:rPr lang="en-US" sz="2000" dirty="0" err="1" smtClean="0"/>
              <a:t>Inkor</a:t>
            </a:r>
            <a:r>
              <a:rPr lang="en-US" sz="2000" dirty="0" smtClean="0"/>
              <a:t> </a:t>
            </a:r>
            <a:r>
              <a:rPr lang="en-US" sz="2000" dirty="0" err="1" smtClean="0"/>
              <a:t>ravishlari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object 5"/>
          <p:cNvSpPr/>
          <p:nvPr/>
        </p:nvSpPr>
        <p:spPr>
          <a:xfrm>
            <a:off x="1096950" y="622293"/>
            <a:ext cx="3643338" cy="418400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600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местоименные наречия 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525446" y="1193797"/>
            <a:ext cx="4714908" cy="571504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   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указывают на отсутствие признака  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действия или признака другого признака</a:t>
            </a:r>
            <a:endParaRPr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382570" y="1872457"/>
            <a:ext cx="5000660" cy="53578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596884" y="2563290"/>
            <a:ext cx="4572032" cy="559334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pPr fontAlgn="base"/>
            <a:r>
              <a:rPr lang="ru-RU" b="1" spc="-10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никуда, некуда, никогда, некогда, никак,    </a:t>
            </a:r>
          </a:p>
          <a:p>
            <a:pPr fontAlgn="base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нигде, негде, нисколько, незачем;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0024" y="240824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740024" y="97948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2740024" y="1765301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11132" y="1908177"/>
            <a:ext cx="497032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отвечают </a:t>
            </a:r>
            <a:r>
              <a:rPr lang="ru-RU" sz="16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вопросы </a:t>
            </a: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куда? когда? как? где? зачем? сколько?  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02425"/>
            <a:ext cx="6048672" cy="369332"/>
          </a:xfrm>
        </p:spPr>
        <p:txBody>
          <a:bodyPr/>
          <a:lstStyle/>
          <a:p>
            <a:r>
              <a:rPr lang="ru-RU" sz="1800" dirty="0" smtClean="0"/>
              <a:t>      </a:t>
            </a:r>
            <a:r>
              <a:rPr lang="ru-RU" sz="2400" dirty="0" smtClean="0"/>
              <a:t>Синтаксические признаки наречия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1396" y="622293"/>
            <a:ext cx="3454404" cy="2739211"/>
          </a:xfrm>
        </p:spPr>
        <p:txBody>
          <a:bodyPr/>
          <a:lstStyle/>
          <a:p>
            <a:endParaRPr lang="ru-RU" sz="1600" i="0" dirty="0" smtClean="0">
              <a:solidFill>
                <a:srgbClr val="0000CC"/>
              </a:solidFill>
            </a:endParaRPr>
          </a:p>
          <a:p>
            <a:r>
              <a:rPr lang="ru-RU" sz="1600" i="0" dirty="0" smtClean="0">
                <a:solidFill>
                  <a:srgbClr val="0000CC"/>
                </a:solidFill>
              </a:rPr>
              <a:t>В предложении  </a:t>
            </a:r>
          </a:p>
          <a:p>
            <a:r>
              <a:rPr lang="ru-RU" sz="1600" i="0" dirty="0" smtClean="0">
                <a:solidFill>
                  <a:srgbClr val="0000CC"/>
                </a:solidFill>
              </a:rPr>
              <a:t>отрицательные наречия обычно являются </a:t>
            </a:r>
            <a:r>
              <a:rPr lang="ru-RU" sz="1600" i="0" dirty="0" smtClean="0">
                <a:solidFill>
                  <a:srgbClr val="FF0000"/>
                </a:solidFill>
              </a:rPr>
              <a:t>обстоятельствами:</a:t>
            </a:r>
          </a:p>
          <a:p>
            <a:pPr fontAlgn="base"/>
            <a:r>
              <a:rPr lang="ru-RU" sz="1600" i="0" dirty="0" smtClean="0">
                <a:solidFill>
                  <a:srgbClr val="008000"/>
                </a:solidFill>
              </a:rPr>
              <a:t>(где?) </a:t>
            </a:r>
            <a:r>
              <a:rPr lang="ru-RU" sz="1600" i="0" dirty="0" smtClean="0">
                <a:solidFill>
                  <a:srgbClr val="FF0000"/>
                </a:solidFill>
              </a:rPr>
              <a:t>Нигде́ </a:t>
            </a:r>
            <a:r>
              <a:rPr lang="ru-RU" sz="1600" i="0" dirty="0" smtClean="0">
                <a:solidFill>
                  <a:srgbClr val="008000"/>
                </a:solidFill>
              </a:rPr>
              <a:t>не найти </a:t>
            </a:r>
          </a:p>
          <a:p>
            <a:pPr fontAlgn="base"/>
            <a:r>
              <a:rPr lang="ru-RU" sz="1600" i="0" dirty="0" smtClean="0">
                <a:solidFill>
                  <a:srgbClr val="008000"/>
                </a:solidFill>
              </a:rPr>
              <a:t>объяснения этому странному факту.</a:t>
            </a:r>
          </a:p>
          <a:p>
            <a:pPr fontAlgn="base"/>
            <a:r>
              <a:rPr lang="ru-RU" sz="1600" i="0" dirty="0" smtClean="0">
                <a:solidFill>
                  <a:srgbClr val="008000"/>
                </a:solidFill>
              </a:rPr>
              <a:t>От возникшей неловкости ей (куда?) </a:t>
            </a:r>
            <a:r>
              <a:rPr lang="ru-RU" sz="1600" i="0" dirty="0" err="1" smtClean="0">
                <a:solidFill>
                  <a:srgbClr val="FF0000"/>
                </a:solidFill>
              </a:rPr>
              <a:t>не́куда</a:t>
            </a:r>
            <a:r>
              <a:rPr lang="ru-RU" sz="1600" i="0" dirty="0" smtClean="0">
                <a:solidFill>
                  <a:srgbClr val="008000"/>
                </a:solidFill>
              </a:rPr>
              <a:t> девать глаза.</a:t>
            </a:r>
          </a:p>
          <a:p>
            <a:pPr fontAlgn="base"/>
            <a:endParaRPr lang="ru-RU" sz="1600" dirty="0" smtClean="0"/>
          </a:p>
          <a:p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6" name="Picture 8" descr="Красивые разбитые стрелка баннер красочный набор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765169"/>
            <a:ext cx="2000264" cy="20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668982" cy="246221"/>
          </a:xfrm>
        </p:spPr>
        <p:txBody>
          <a:bodyPr/>
          <a:lstStyle/>
          <a:p>
            <a:r>
              <a:rPr lang="ru-RU" sz="1600" dirty="0" smtClean="0"/>
              <a:t>     Правописание отрицательных наречий с не- и ни-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0" y="1908177"/>
            <a:ext cx="5740420" cy="1446550"/>
          </a:xfrm>
        </p:spPr>
        <p:txBody>
          <a:bodyPr/>
          <a:lstStyle/>
          <a:p>
            <a:pPr fontAlgn="base"/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                   </a:t>
            </a:r>
            <a:r>
              <a:rPr lang="ru-RU" sz="1400" i="0" dirty="0" smtClean="0">
                <a:solidFill>
                  <a:srgbClr val="7030A0"/>
                </a:solidFill>
              </a:rPr>
              <a:t>                    </a:t>
            </a:r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когда ← </a:t>
            </a:r>
            <a:r>
              <a:rPr lang="ru-RU" sz="1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когда;</a:t>
            </a:r>
          </a:p>
          <a:p>
            <a:pPr fontAlgn="base"/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когда ← </a:t>
            </a:r>
            <a:r>
              <a:rPr lang="ru-RU" sz="1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когда;</a:t>
            </a:r>
          </a:p>
          <a:p>
            <a:pPr fontAlgn="base"/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как ← </a:t>
            </a:r>
            <a:r>
              <a:rPr lang="ru-RU" sz="1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как;</a:t>
            </a:r>
          </a:p>
          <a:p>
            <a:pPr fontAlgn="base"/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где ← </a:t>
            </a:r>
            <a:r>
              <a:rPr lang="ru-RU" sz="1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где;</a:t>
            </a:r>
          </a:p>
          <a:p>
            <a:pPr fontAlgn="base"/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где ← </a:t>
            </a:r>
            <a:r>
              <a:rPr lang="ru-RU" sz="16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16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где.</a:t>
            </a:r>
          </a:p>
          <a:p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9694" y="622293"/>
          <a:ext cx="53578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Отрицательные наречия образованы от однокоренных вопросительных слов с помощью приставок </a:t>
                      </a:r>
                      <a:r>
                        <a:rPr lang="ru-RU" sz="1600" b="1" i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не-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600" b="1" i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ни-.</a:t>
                      </a:r>
                      <a:r>
                        <a:rPr lang="ru-RU" sz="1600" b="0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Эти неизменяемые слова с приставками пишутся только 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слитно.</a:t>
                      </a: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525710" y="1622425"/>
            <a:ext cx="785818" cy="285752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22227"/>
            <a:ext cx="6310484" cy="276999"/>
          </a:xfrm>
        </p:spPr>
        <p:txBody>
          <a:bodyPr/>
          <a:lstStyle/>
          <a:p>
            <a:r>
              <a:rPr lang="ru-RU" sz="1800" dirty="0" smtClean="0"/>
              <a:t>       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8586" y="622293"/>
            <a:ext cx="2928958" cy="1938992"/>
          </a:xfrm>
        </p:spPr>
        <p:txBody>
          <a:bodyPr/>
          <a:lstStyle/>
          <a:p>
            <a:pPr fontAlgn="base"/>
            <a:endParaRPr lang="ru-RU" sz="1800" i="0" dirty="0" smtClean="0">
              <a:solidFill>
                <a:srgbClr val="0000CC"/>
              </a:solidFill>
            </a:endParaRPr>
          </a:p>
          <a:p>
            <a:pPr fontAlgn="base"/>
            <a:r>
              <a:rPr lang="ru-RU" sz="1800" i="0" dirty="0" smtClean="0">
                <a:solidFill>
                  <a:srgbClr val="0000CC"/>
                </a:solidFill>
              </a:rPr>
              <a:t>Приставка </a:t>
            </a:r>
            <a:r>
              <a:rPr lang="ru-RU" sz="1800" dirty="0" smtClean="0">
                <a:solidFill>
                  <a:srgbClr val="FF0000"/>
                </a:solidFill>
              </a:rPr>
              <a:t>не-</a:t>
            </a:r>
            <a:r>
              <a:rPr lang="ru-RU" sz="1800" i="0" dirty="0" smtClean="0">
                <a:solidFill>
                  <a:srgbClr val="0000CC"/>
                </a:solidFill>
              </a:rPr>
              <a:t> в отрицательных наречиях всегда </a:t>
            </a:r>
            <a:r>
              <a:rPr lang="ru-RU" sz="1800" i="0" dirty="0" smtClean="0">
                <a:solidFill>
                  <a:srgbClr val="FF0000"/>
                </a:solidFill>
              </a:rPr>
              <a:t>ударная:</a:t>
            </a:r>
          </a:p>
          <a:p>
            <a:pPr fontAlgn="base"/>
            <a:r>
              <a:rPr lang="ru-RU" sz="1800" i="0" dirty="0" err="1" smtClean="0">
                <a:solidFill>
                  <a:srgbClr val="008000"/>
                </a:solidFill>
              </a:rPr>
              <a:t>не́когда</a:t>
            </a:r>
            <a:r>
              <a:rPr lang="ru-RU" sz="1800" i="0" dirty="0" smtClean="0">
                <a:solidFill>
                  <a:srgbClr val="008000"/>
                </a:solidFill>
              </a:rPr>
              <a:t> объяснять;</a:t>
            </a:r>
          </a:p>
          <a:p>
            <a:pPr fontAlgn="base"/>
            <a:r>
              <a:rPr lang="ru-RU" sz="1800" i="0" dirty="0" err="1" smtClean="0">
                <a:solidFill>
                  <a:srgbClr val="008000"/>
                </a:solidFill>
              </a:rPr>
              <a:t>не́зачем</a:t>
            </a:r>
            <a:r>
              <a:rPr lang="ru-RU" sz="1800" i="0" dirty="0" smtClean="0">
                <a:solidFill>
                  <a:srgbClr val="008000"/>
                </a:solidFill>
              </a:rPr>
              <a:t> оправдываться;</a:t>
            </a:r>
          </a:p>
          <a:p>
            <a:pPr fontAlgn="base"/>
            <a:r>
              <a:rPr lang="ru-RU" sz="1800" i="0" dirty="0" err="1" smtClean="0">
                <a:solidFill>
                  <a:srgbClr val="008000"/>
                </a:solidFill>
              </a:rPr>
              <a:t>не́куда</a:t>
            </a:r>
            <a:r>
              <a:rPr lang="ru-RU" sz="1800" i="0" dirty="0" smtClean="0">
                <a:solidFill>
                  <a:srgbClr val="008000"/>
                </a:solidFill>
              </a:rPr>
              <a:t> пойти.</a:t>
            </a:r>
          </a:p>
        </p:txBody>
      </p:sp>
      <p:pic>
        <p:nvPicPr>
          <p:cNvPr id="5" name="Picture 2" descr="обои для рабочего стола, стрелка, компьютерные ик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65369">
            <a:off x="435129" y="1041048"/>
            <a:ext cx="1803515" cy="15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6818" y="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Внимание! Запомните!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20206</TotalTime>
  <Words>953</Words>
  <Application>Microsoft Office PowerPoint</Application>
  <PresentationFormat>Произвольный</PresentationFormat>
  <Paragraphs>222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Русский  язык</vt:lpstr>
      <vt:lpstr>                         Наречие (ravish)</vt:lpstr>
      <vt:lpstr>         Разряды наречий по значению</vt:lpstr>
      <vt:lpstr>              Внимание! Запомните!</vt:lpstr>
      <vt:lpstr>        Отрицательные наречия (Inkor ravishlari) </vt:lpstr>
      <vt:lpstr>   Отрицательные наречия (Inkor ravishlari) </vt:lpstr>
      <vt:lpstr>      Синтаксические признаки наречия</vt:lpstr>
      <vt:lpstr>     Правописание отрицательных наречий с не- и ни-</vt:lpstr>
      <vt:lpstr>        </vt:lpstr>
      <vt:lpstr>        </vt:lpstr>
      <vt:lpstr>        </vt:lpstr>
      <vt:lpstr>              Внимание! Запомните!</vt:lpstr>
      <vt:lpstr>                  Цифровой диктант</vt:lpstr>
      <vt:lpstr>                  Цифровой диктант. </vt:lpstr>
      <vt:lpstr>     Цифровой диктант. Проверьте!</vt:lpstr>
      <vt:lpstr>          Технология соответствий</vt:lpstr>
      <vt:lpstr>Презентация PowerPoint</vt:lpstr>
      <vt:lpstr>Презентация PowerPoint</vt:lpstr>
      <vt:lpstr>                    Словарная работа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837</cp:revision>
  <dcterms:created xsi:type="dcterms:W3CDTF">2020-04-13T08:05:42Z</dcterms:created>
  <dcterms:modified xsi:type="dcterms:W3CDTF">2021-04-02T12:29:06Z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