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7" r:id="rId1"/>
  </p:sldMasterIdLst>
  <p:notesMasterIdLst>
    <p:notesMasterId r:id="rId31"/>
  </p:notesMasterIdLst>
  <p:sldIdLst>
    <p:sldId id="600" r:id="rId2"/>
    <p:sldId id="663" r:id="rId3"/>
    <p:sldId id="664" r:id="rId4"/>
    <p:sldId id="601" r:id="rId5"/>
    <p:sldId id="641" r:id="rId6"/>
    <p:sldId id="615" r:id="rId7"/>
    <p:sldId id="642" r:id="rId8"/>
    <p:sldId id="634" r:id="rId9"/>
    <p:sldId id="643" r:id="rId10"/>
    <p:sldId id="618" r:id="rId11"/>
    <p:sldId id="635" r:id="rId12"/>
    <p:sldId id="636" r:id="rId13"/>
    <p:sldId id="647" r:id="rId14"/>
    <p:sldId id="648" r:id="rId15"/>
    <p:sldId id="661" r:id="rId16"/>
    <p:sldId id="649" r:id="rId17"/>
    <p:sldId id="650" r:id="rId18"/>
    <p:sldId id="651" r:id="rId19"/>
    <p:sldId id="653" r:id="rId20"/>
    <p:sldId id="662" r:id="rId21"/>
    <p:sldId id="652" r:id="rId22"/>
    <p:sldId id="660" r:id="rId23"/>
    <p:sldId id="654" r:id="rId24"/>
    <p:sldId id="655" r:id="rId25"/>
    <p:sldId id="665" r:id="rId26"/>
    <p:sldId id="657" r:id="rId27"/>
    <p:sldId id="658" r:id="rId28"/>
    <p:sldId id="599" r:id="rId29"/>
    <p:sldId id="617" r:id="rId30"/>
  </p:sldIdLst>
  <p:sldSz cx="12192000" cy="6858000"/>
  <p:notesSz cx="6858000" cy="9144000"/>
  <p:custDataLst>
    <p:tags r:id="rId32"/>
  </p:custDataLst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846C8"/>
    <a:srgbClr val="009900"/>
    <a:srgbClr val="2639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FD4443E-F989-4FC4-A0C8-D5A2AF1F390B}" styleName="Темный стиль 1 —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Темный стиль 1 —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22" autoAdjust="0"/>
    <p:restoredTop sz="94660"/>
  </p:normalViewPr>
  <p:slideViewPr>
    <p:cSldViewPr snapToGrid="0">
      <p:cViewPr varScale="1">
        <p:scale>
          <a:sx n="66" d="100"/>
          <a:sy n="66" d="100"/>
        </p:scale>
        <p:origin x="712" y="3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C47145F-37F7-43DF-BD0C-C3B6907973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EF96DAA-376F-4E07-B291-4EDD142EBCB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0F796312-55D1-413A-B5FC-9BA24107C61A}" type="datetimeFigureOut">
              <a:rPr lang="ru-RU"/>
              <a:pPr>
                <a:defRPr/>
              </a:pPr>
              <a:t>30.03.2021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2832A275-13FA-44EC-ABF8-283A8A2D1C9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06F91F28-E534-4F40-BB3A-7C6025FB18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34AC04-D84A-4595-9C6A-5835068BE8A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B34B418-26C4-4278-B4D8-A75E1F7872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54FF500-5E09-4F5C-B899-5AC31B7C4D4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226482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6FEED3-411B-4D1E-8265-7A38ECF82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7AB5F-4140-4C1F-92C5-C748319295A5}" type="datetimeFigureOut">
              <a:rPr lang="ru-RU"/>
              <a:pPr>
                <a:defRPr/>
              </a:pPr>
              <a:t>30.03.2021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8B1BCC-FAF4-4E57-8B7D-B66C0B8E2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252F9D-439E-4A7B-B0D8-0652AF6B9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78F51D-7E7B-44D2-9011-A4A28CD1C61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61647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1CC256-9A21-41FF-A7B0-D5D79FCFB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77144-F5DC-46FC-A9D2-3ABE723F37A0}" type="datetimeFigureOut">
              <a:rPr lang="ru-RU"/>
              <a:pPr>
                <a:defRPr/>
              </a:pPr>
              <a:t>30.03.2021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5A9862-C619-43CD-908A-A1E47841B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B7749F-3DD5-4C47-AD4A-A1FB56D93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1E3C96-EB43-4259-8136-AA3D745BDB7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84525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6AD9EC-DE93-43F4-BA5A-55BF604B7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E9841-6019-4903-8CD4-65D457E233D0}" type="datetimeFigureOut">
              <a:rPr lang="ru-RU"/>
              <a:pPr>
                <a:defRPr/>
              </a:pPr>
              <a:t>30.03.2021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FC10A8-167D-40C6-A4AC-F02556B93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E23D1A-59E1-470B-B98D-EDFBA443C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C64781-8133-4C26-AF7C-3D3D5FF09E1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7213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292497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g object 16">
            <a:extLst>
              <a:ext uri="{FF2B5EF4-FFF2-40B4-BE49-F238E27FC236}">
                <a16:creationId xmlns:a16="http://schemas.microsoft.com/office/drawing/2014/main" id="{31A6969F-F3F0-4D83-B13D-72486A140BFC}"/>
              </a:ext>
            </a:extLst>
          </p:cNvPr>
          <p:cNvSpPr>
            <a:spLocks/>
          </p:cNvSpPr>
          <p:nvPr/>
        </p:nvSpPr>
        <p:spPr bwMode="auto">
          <a:xfrm>
            <a:off x="141288" y="1133475"/>
            <a:ext cx="11949112" cy="5599113"/>
          </a:xfrm>
          <a:custGeom>
            <a:avLst/>
            <a:gdLst>
              <a:gd name="T0" fmla="*/ 2147483647 w 5650865"/>
              <a:gd name="T1" fmla="*/ 2147483647 h 2649220"/>
              <a:gd name="T2" fmla="*/ 2147483647 w 5650865"/>
              <a:gd name="T3" fmla="*/ 2147483647 h 2649220"/>
              <a:gd name="T4" fmla="*/ 2147483647 w 5650865"/>
              <a:gd name="T5" fmla="*/ 2147483647 h 2649220"/>
              <a:gd name="T6" fmla="*/ 2147483647 w 5650865"/>
              <a:gd name="T7" fmla="*/ 2147483647 h 2649220"/>
              <a:gd name="T8" fmla="*/ 2147483647 w 5650865"/>
              <a:gd name="T9" fmla="*/ 2147483647 h 2649220"/>
              <a:gd name="T10" fmla="*/ 2147483647 w 5650865"/>
              <a:gd name="T11" fmla="*/ 0 h 2649220"/>
              <a:gd name="T12" fmla="*/ 0 w 5650865"/>
              <a:gd name="T13" fmla="*/ 0 h 2649220"/>
              <a:gd name="T14" fmla="*/ 0 w 5650865"/>
              <a:gd name="T15" fmla="*/ 2147483647 h 2649220"/>
              <a:gd name="T16" fmla="*/ 0 w 5650865"/>
              <a:gd name="T17" fmla="*/ 2147483647 h 2649220"/>
              <a:gd name="T18" fmla="*/ 0 w 5650865"/>
              <a:gd name="T19" fmla="*/ 2147483647 h 2649220"/>
              <a:gd name="T20" fmla="*/ 2147483647 w 5650865"/>
              <a:gd name="T21" fmla="*/ 2147483647 h 2649220"/>
              <a:gd name="T22" fmla="*/ 2147483647 w 5650865"/>
              <a:gd name="T23" fmla="*/ 2147483647 h 2649220"/>
              <a:gd name="T24" fmla="*/ 2147483647 w 5650865"/>
              <a:gd name="T25" fmla="*/ 2147483647 h 2649220"/>
              <a:gd name="T26" fmla="*/ 2147483647 w 5650865"/>
              <a:gd name="T27" fmla="*/ 2147483647 h 2649220"/>
              <a:gd name="T28" fmla="*/ 2147483647 w 5650865"/>
              <a:gd name="T29" fmla="*/ 2147483647 h 2649220"/>
              <a:gd name="T30" fmla="*/ 2147483647 w 5650865"/>
              <a:gd name="T31" fmla="*/ 0 h 264922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" name="bg object 17">
            <a:extLst>
              <a:ext uri="{FF2B5EF4-FFF2-40B4-BE49-F238E27FC236}">
                <a16:creationId xmlns:a16="http://schemas.microsoft.com/office/drawing/2014/main" id="{25E9430E-8DA3-45FB-85A7-D74C5D5E0659}"/>
              </a:ext>
            </a:extLst>
          </p:cNvPr>
          <p:cNvSpPr>
            <a:spLocks/>
          </p:cNvSpPr>
          <p:nvPr/>
        </p:nvSpPr>
        <p:spPr bwMode="auto">
          <a:xfrm>
            <a:off x="141288" y="150813"/>
            <a:ext cx="11949112" cy="906462"/>
          </a:xfrm>
          <a:custGeom>
            <a:avLst/>
            <a:gdLst>
              <a:gd name="T0" fmla="*/ 2147483647 w 5650865"/>
              <a:gd name="T1" fmla="*/ 0 h 429259"/>
              <a:gd name="T2" fmla="*/ 0 w 5650865"/>
              <a:gd name="T3" fmla="*/ 0 h 429259"/>
              <a:gd name="T4" fmla="*/ 0 w 5650865"/>
              <a:gd name="T5" fmla="*/ 2147483647 h 429259"/>
              <a:gd name="T6" fmla="*/ 2147483647 w 5650865"/>
              <a:gd name="T7" fmla="*/ 2147483647 h 429259"/>
              <a:gd name="T8" fmla="*/ 2147483647 w 5650865"/>
              <a:gd name="T9" fmla="*/ 0 h 4292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1" y="1523335"/>
            <a:ext cx="3857667" cy="4616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30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39"/>
            <a:ext cx="5303521" cy="49244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Holder 5">
            <a:extLst>
              <a:ext uri="{FF2B5EF4-FFF2-40B4-BE49-F238E27FC236}">
                <a16:creationId xmlns:a16="http://schemas.microsoft.com/office/drawing/2014/main" id="{2101A1DB-503C-4444-8832-69A7BA4B20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8" name="Holder 6">
            <a:extLst>
              <a:ext uri="{FF2B5EF4-FFF2-40B4-BE49-F238E27FC236}">
                <a16:creationId xmlns:a16="http://schemas.microsoft.com/office/drawing/2014/main" id="{90DE2EB7-FB92-4672-925B-A6D87347DEB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2A48C8F-2AA5-485C-A2A2-05A580D9CC2E}" type="datetimeFigureOut">
              <a:rPr lang="en-US"/>
              <a:pPr>
                <a:defRPr/>
              </a:pPr>
              <a:t>3/30/2021</a:t>
            </a:fld>
            <a:endParaRPr lang="en-US"/>
          </a:p>
        </p:txBody>
      </p:sp>
      <p:sp>
        <p:nvSpPr>
          <p:cNvPr id="9" name="Holder 7">
            <a:extLst>
              <a:ext uri="{FF2B5EF4-FFF2-40B4-BE49-F238E27FC236}">
                <a16:creationId xmlns:a16="http://schemas.microsoft.com/office/drawing/2014/main" id="{17182CA2-0AAE-47AC-96C5-87CBC875F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fld id="{172A86BA-86BF-45E8-A648-DCF83EE369F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0237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5753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98E1EE-99B0-4859-95F5-5D40862A0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BD494-989E-4DCD-9CF5-893FADF93E86}" type="datetimeFigureOut">
              <a:rPr lang="ru-RU"/>
              <a:pPr>
                <a:defRPr/>
              </a:pPr>
              <a:t>30.03.2021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A6C80E-23E9-44FE-A8C3-645C439F1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40F7D4-7B5D-4161-890F-A197B620B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9AB0B7-EB2C-4BC0-AA67-0D09D064BDC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66562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6DCF0A-F24B-43F4-A171-669C4792C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BCE9D-FB94-448C-9E59-1060F571AFCD}" type="datetimeFigureOut">
              <a:rPr lang="ru-RU"/>
              <a:pPr>
                <a:defRPr/>
              </a:pPr>
              <a:t>30.03.2021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8995A1-769B-4F14-8B0E-BB9AD52EE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FF5AA0-34A4-4B33-934F-33D7A33FA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A2FDA1-2130-4EEF-AA40-10638EACB43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92358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DB278E5F-46EF-4726-9DB2-E3BC391AE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F6B6E-FAAF-410F-B86C-684A51E71D5D}" type="datetimeFigureOut">
              <a:rPr lang="ru-RU"/>
              <a:pPr>
                <a:defRPr/>
              </a:pPr>
              <a:t>30.03.2021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4474B1C8-FA72-4239-ACA1-CA707A86E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57F8FB0-DCBF-4807-B4DF-0A68757C4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A9DE6E-3593-4816-B73C-977C64FD7BD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64817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52AC808B-9895-443F-A125-EBC61D871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C9B16-D923-4950-9665-4B9684E84361}" type="datetimeFigureOut">
              <a:rPr lang="ru-RU"/>
              <a:pPr>
                <a:defRPr/>
              </a:pPr>
              <a:t>30.03.2021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81E03721-1CA1-4518-A364-E41BA5AC1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2165D175-A7C9-4D4D-B5A8-1F12DE880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B45CEA-A2F6-47EC-A9B1-058249C0AF3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36060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7F8446E2-BBF8-4F3B-9DDF-2584852F2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A0B59-B9A3-401D-A4D7-007C0DB905A8}" type="datetimeFigureOut">
              <a:rPr lang="ru-RU"/>
              <a:pPr>
                <a:defRPr/>
              </a:pPr>
              <a:t>30.03.2021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32644CE4-0A54-4342-A5EF-5E951C0DB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1426FD4B-A8D3-40E2-A27D-067ECA0C5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CA6299-5883-4987-B7BF-94F86850670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53776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A9BC4D5F-B88E-4AF1-A31A-2A78CE2BC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C2953-4F13-4AD6-83EE-E679B3181439}" type="datetimeFigureOut">
              <a:rPr lang="ru-RU"/>
              <a:pPr>
                <a:defRPr/>
              </a:pPr>
              <a:t>30.03.2021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B3172F9C-5AB6-4A80-987A-D2C7586D1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BD8AE825-A0EA-4FE7-89FD-175FFC6E5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9812FD-9527-4DDB-B401-F07240A8D82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83214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81DEAC78-0965-4FF6-8EA5-16DCED586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AB325-613D-4A50-967D-CB14CC45C457}" type="datetimeFigureOut">
              <a:rPr lang="ru-RU"/>
              <a:pPr>
                <a:defRPr/>
              </a:pPr>
              <a:t>30.03.2021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1446464C-C706-43D3-BD80-5BB7A192C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A7299E1C-1EFD-4321-A0FE-76E7CACF9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CC8D6F-D643-4B64-B244-33500DA64A6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48457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F3588CCD-09E1-43AB-8077-D58C5D45E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DAADB-6A94-4F89-AED1-58BED60DDC01}" type="datetimeFigureOut">
              <a:rPr lang="ru-RU"/>
              <a:pPr>
                <a:defRPr/>
              </a:pPr>
              <a:t>30.03.2021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4305BD92-5745-4E10-B6A4-514B6BBD4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D2E71C95-4B72-4909-93B4-A1C1BDC9D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3CF1D2-1726-416A-B085-E6CFF390095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00665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C52EB9F6-C564-4120-B7A0-F86E754B37C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9E175D8D-96ED-4997-9314-1D4E232EE9F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0CDBB2-4837-4F44-81C8-839B524F26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AA260145-727E-48C5-92D5-580DABFD2EB0}" type="datetimeFigureOut">
              <a:rPr lang="ru-RU"/>
              <a:pPr>
                <a:defRPr/>
              </a:pPr>
              <a:t>30.03.2021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FDF8E5-CA41-469E-8AE3-7678AE461A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B97FB8-8C7F-4122-B75A-8D0E929FF7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9A2A0695-006F-4D19-9841-0BA7CC8ED67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85" r:id="rId1"/>
    <p:sldLayoutId id="2147486386" r:id="rId2"/>
    <p:sldLayoutId id="2147486387" r:id="rId3"/>
    <p:sldLayoutId id="2147486388" r:id="rId4"/>
    <p:sldLayoutId id="2147486389" r:id="rId5"/>
    <p:sldLayoutId id="2147486390" r:id="rId6"/>
    <p:sldLayoutId id="2147486391" r:id="rId7"/>
    <p:sldLayoutId id="2147486392" r:id="rId8"/>
    <p:sldLayoutId id="2147486393" r:id="rId9"/>
    <p:sldLayoutId id="2147486394" r:id="rId10"/>
    <p:sldLayoutId id="2147486395" r:id="rId11"/>
    <p:sldLayoutId id="2147486396" r:id="rId12"/>
    <p:sldLayoutId id="2147486397" r:id="rId13"/>
    <p:sldLayoutId id="2147486398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707112CB-6E6B-48C3-8ADE-EB15C215053B}"/>
              </a:ext>
            </a:extLst>
          </p:cNvPr>
          <p:cNvSpPr/>
          <p:nvPr/>
        </p:nvSpPr>
        <p:spPr>
          <a:xfrm>
            <a:off x="17463" y="-67678"/>
            <a:ext cx="12174537" cy="21574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 eaLnBrk="1" hangingPunct="1">
              <a:defRPr/>
            </a:pPr>
            <a:endParaRPr sz="2396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F47DE9F8-7963-497B-AEBC-EF750C496BD7}"/>
              </a:ext>
            </a:extLst>
          </p:cNvPr>
          <p:cNvSpPr/>
          <p:nvPr/>
        </p:nvSpPr>
        <p:spPr>
          <a:xfrm>
            <a:off x="635000" y="2579688"/>
            <a:ext cx="585788" cy="160178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 eaLnBrk="1" hangingPunct="1">
              <a:defRPr/>
            </a:pPr>
            <a:endParaRPr sz="2396" dirty="0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432C6B9C-BF37-4661-88F6-646556B5DE22}"/>
              </a:ext>
            </a:extLst>
          </p:cNvPr>
          <p:cNvSpPr/>
          <p:nvPr/>
        </p:nvSpPr>
        <p:spPr>
          <a:xfrm>
            <a:off x="633413" y="4494213"/>
            <a:ext cx="587375" cy="171767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lIns="0" tIns="0" rIns="0" bIns="0"/>
          <a:lstStyle/>
          <a:p>
            <a:pPr eaLnBrk="1" hangingPunct="1">
              <a:defRPr/>
            </a:pPr>
            <a:endParaRPr sz="2396" dirty="0"/>
          </a:p>
        </p:txBody>
      </p:sp>
      <p:sp>
        <p:nvSpPr>
          <p:cNvPr id="25" name="object 2">
            <a:extLst>
              <a:ext uri="{FF2B5EF4-FFF2-40B4-BE49-F238E27FC236}">
                <a16:creationId xmlns:a16="http://schemas.microsoft.com/office/drawing/2014/main" id="{AA3E3E07-95D0-4930-B465-72759A3168E1}"/>
              </a:ext>
            </a:extLst>
          </p:cNvPr>
          <p:cNvSpPr txBox="1">
            <a:spLocks/>
          </p:cNvSpPr>
          <p:nvPr/>
        </p:nvSpPr>
        <p:spPr>
          <a:xfrm>
            <a:off x="2536825" y="527050"/>
            <a:ext cx="6981825" cy="1046163"/>
          </a:xfrm>
          <a:prstGeom prst="rect">
            <a:avLst/>
          </a:prstGeom>
        </p:spPr>
        <p:txBody>
          <a:bodyPr lIns="0" tIns="30911" rIns="0" bIns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 eaLnBrk="1" fontAlgn="auto" hangingPunct="1">
              <a:spcBef>
                <a:spcPts val="241"/>
              </a:spcBef>
              <a:spcAft>
                <a:spcPts val="0"/>
              </a:spcAft>
              <a:defRPr/>
            </a:pPr>
            <a:r>
              <a:rPr lang="en-US" sz="6600" kern="0" spc="21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BIOLOGIYA</a:t>
            </a:r>
            <a:r>
              <a:rPr lang="ru-RU" sz="4000" kern="0" spc="21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uz-Cyrl-UZ" sz="4000" kern="0" spc="21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bject 11">
            <a:extLst>
              <a:ext uri="{FF2B5EF4-FFF2-40B4-BE49-F238E27FC236}">
                <a16:creationId xmlns:a16="http://schemas.microsoft.com/office/drawing/2014/main" id="{94F00286-6A0C-4667-80C8-1BB369C85F73}"/>
              </a:ext>
            </a:extLst>
          </p:cNvPr>
          <p:cNvSpPr/>
          <p:nvPr/>
        </p:nvSpPr>
        <p:spPr>
          <a:xfrm>
            <a:off x="1042988" y="584200"/>
            <a:ext cx="241300" cy="4968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lIns="0" tIns="0" rIns="0" bIns="0"/>
          <a:lstStyle/>
          <a:p>
            <a:pPr defTabSz="1935419" eaLnBrk="1" hangingPunct="1">
              <a:defRPr/>
            </a:pPr>
            <a:endParaRPr sz="381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12">
            <a:extLst>
              <a:ext uri="{FF2B5EF4-FFF2-40B4-BE49-F238E27FC236}">
                <a16:creationId xmlns:a16="http://schemas.microsoft.com/office/drawing/2014/main" id="{344481AD-642A-4071-8ECB-E873E9F15F62}"/>
              </a:ext>
            </a:extLst>
          </p:cNvPr>
          <p:cNvSpPr/>
          <p:nvPr/>
        </p:nvSpPr>
        <p:spPr>
          <a:xfrm>
            <a:off x="1165225" y="896938"/>
            <a:ext cx="452438" cy="601662"/>
          </a:xfrm>
          <a:custGeom>
            <a:avLst/>
            <a:gdLst/>
            <a:ahLst/>
            <a:cxnLst/>
            <a:rect l="l" t="t" r="r" b="b"/>
            <a:pathLst>
              <a:path w="213359" h="284480">
                <a:moveTo>
                  <a:pt x="138573" y="0"/>
                </a:moveTo>
                <a:lnTo>
                  <a:pt x="73845" y="0"/>
                </a:lnTo>
                <a:lnTo>
                  <a:pt x="66311" y="1380"/>
                </a:lnTo>
                <a:lnTo>
                  <a:pt x="60292" y="5191"/>
                </a:lnTo>
                <a:lnTo>
                  <a:pt x="56302" y="10942"/>
                </a:lnTo>
                <a:lnTo>
                  <a:pt x="55041" y="17230"/>
                </a:lnTo>
                <a:lnTo>
                  <a:pt x="54958" y="27298"/>
                </a:lnTo>
                <a:lnTo>
                  <a:pt x="61212" y="34757"/>
                </a:lnTo>
                <a:lnTo>
                  <a:pt x="69683" y="36658"/>
                </a:lnTo>
                <a:lnTo>
                  <a:pt x="69683" y="80002"/>
                </a:lnTo>
                <a:lnTo>
                  <a:pt x="6603" y="211507"/>
                </a:lnTo>
                <a:lnTo>
                  <a:pt x="0" y="236544"/>
                </a:lnTo>
                <a:lnTo>
                  <a:pt x="6546" y="260064"/>
                </a:lnTo>
                <a:lnTo>
                  <a:pt x="23619" y="277514"/>
                </a:lnTo>
                <a:lnTo>
                  <a:pt x="48583" y="284342"/>
                </a:lnTo>
                <a:lnTo>
                  <a:pt x="164190" y="284342"/>
                </a:lnTo>
                <a:lnTo>
                  <a:pt x="189161" y="277510"/>
                </a:lnTo>
                <a:lnTo>
                  <a:pt x="194858" y="271688"/>
                </a:lnTo>
                <a:lnTo>
                  <a:pt x="48583" y="271688"/>
                </a:lnTo>
                <a:lnTo>
                  <a:pt x="30127" y="266638"/>
                </a:lnTo>
                <a:lnTo>
                  <a:pt x="17508" y="253735"/>
                </a:lnTo>
                <a:lnTo>
                  <a:pt x="12672" y="236350"/>
                </a:lnTo>
                <a:lnTo>
                  <a:pt x="17554" y="217850"/>
                </a:lnTo>
                <a:lnTo>
                  <a:pt x="75807" y="117302"/>
                </a:lnTo>
                <a:lnTo>
                  <a:pt x="78923" y="108660"/>
                </a:lnTo>
                <a:lnTo>
                  <a:pt x="80936" y="97586"/>
                </a:lnTo>
                <a:lnTo>
                  <a:pt x="82017" y="87044"/>
                </a:lnTo>
                <a:lnTo>
                  <a:pt x="82340" y="80002"/>
                </a:lnTo>
                <a:lnTo>
                  <a:pt x="82340" y="37127"/>
                </a:lnTo>
                <a:lnTo>
                  <a:pt x="102619" y="37127"/>
                </a:lnTo>
                <a:lnTo>
                  <a:pt x="105456" y="34293"/>
                </a:lnTo>
                <a:lnTo>
                  <a:pt x="105337" y="27179"/>
                </a:lnTo>
                <a:lnTo>
                  <a:pt x="102623" y="24469"/>
                </a:lnTo>
                <a:lnTo>
                  <a:pt x="70352" y="24469"/>
                </a:lnTo>
                <a:lnTo>
                  <a:pt x="67515" y="21631"/>
                </a:lnTo>
                <a:lnTo>
                  <a:pt x="67515" y="14375"/>
                </a:lnTo>
                <a:lnTo>
                  <a:pt x="70795" y="12658"/>
                </a:lnTo>
                <a:lnTo>
                  <a:pt x="156737" y="12658"/>
                </a:lnTo>
                <a:lnTo>
                  <a:pt x="156164" y="10394"/>
                </a:lnTo>
                <a:lnTo>
                  <a:pt x="152018" y="4932"/>
                </a:lnTo>
                <a:lnTo>
                  <a:pt x="145979" y="1311"/>
                </a:lnTo>
                <a:lnTo>
                  <a:pt x="138573" y="0"/>
                </a:lnTo>
                <a:close/>
              </a:path>
              <a:path w="213359" h="284480">
                <a:moveTo>
                  <a:pt x="156737" y="12658"/>
                </a:moveTo>
                <a:lnTo>
                  <a:pt x="141675" y="12658"/>
                </a:lnTo>
                <a:lnTo>
                  <a:pt x="145084" y="14273"/>
                </a:lnTo>
                <a:lnTo>
                  <a:pt x="145223" y="17230"/>
                </a:lnTo>
                <a:lnTo>
                  <a:pt x="145260" y="21631"/>
                </a:lnTo>
                <a:lnTo>
                  <a:pt x="142421" y="24469"/>
                </a:lnTo>
                <a:lnTo>
                  <a:pt x="120911" y="24469"/>
                </a:lnTo>
                <a:lnTo>
                  <a:pt x="118197" y="27179"/>
                </a:lnTo>
                <a:lnTo>
                  <a:pt x="118077" y="34293"/>
                </a:lnTo>
                <a:lnTo>
                  <a:pt x="120911" y="37127"/>
                </a:lnTo>
                <a:lnTo>
                  <a:pt x="130432" y="37127"/>
                </a:lnTo>
                <a:lnTo>
                  <a:pt x="130432" y="80002"/>
                </a:lnTo>
                <a:lnTo>
                  <a:pt x="195218" y="217850"/>
                </a:lnTo>
                <a:lnTo>
                  <a:pt x="200103" y="236350"/>
                </a:lnTo>
                <a:lnTo>
                  <a:pt x="195264" y="253741"/>
                </a:lnTo>
                <a:lnTo>
                  <a:pt x="182645" y="266640"/>
                </a:lnTo>
                <a:lnTo>
                  <a:pt x="164190" y="271688"/>
                </a:lnTo>
                <a:lnTo>
                  <a:pt x="194858" y="271688"/>
                </a:lnTo>
                <a:lnTo>
                  <a:pt x="206234" y="260054"/>
                </a:lnTo>
                <a:lnTo>
                  <a:pt x="212780" y="236544"/>
                </a:lnTo>
                <a:lnTo>
                  <a:pt x="206170" y="211507"/>
                </a:lnTo>
                <a:lnTo>
                  <a:pt x="147916" y="110956"/>
                </a:lnTo>
                <a:lnTo>
                  <a:pt x="146077" y="105444"/>
                </a:lnTo>
                <a:lnTo>
                  <a:pt x="144537" y="97008"/>
                </a:lnTo>
                <a:lnTo>
                  <a:pt x="143479" y="87808"/>
                </a:lnTo>
                <a:lnTo>
                  <a:pt x="143086" y="80002"/>
                </a:lnTo>
                <a:lnTo>
                  <a:pt x="143086" y="36658"/>
                </a:lnTo>
                <a:lnTo>
                  <a:pt x="151561" y="34757"/>
                </a:lnTo>
                <a:lnTo>
                  <a:pt x="157815" y="27298"/>
                </a:lnTo>
                <a:lnTo>
                  <a:pt x="157893" y="17230"/>
                </a:lnTo>
                <a:lnTo>
                  <a:pt x="156737" y="12658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419" eaLnBrk="1" hangingPunct="1">
              <a:defRPr/>
            </a:pPr>
            <a:endParaRPr sz="381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13">
            <a:extLst>
              <a:ext uri="{FF2B5EF4-FFF2-40B4-BE49-F238E27FC236}">
                <a16:creationId xmlns:a16="http://schemas.microsoft.com/office/drawing/2014/main" id="{38CCF0CB-053F-44B1-B6ED-055C7D2F8050}"/>
              </a:ext>
            </a:extLst>
          </p:cNvPr>
          <p:cNvSpPr/>
          <p:nvPr/>
        </p:nvSpPr>
        <p:spPr>
          <a:xfrm>
            <a:off x="1220788" y="1255713"/>
            <a:ext cx="339725" cy="1889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lIns="0" tIns="0" rIns="0" bIns="0"/>
          <a:lstStyle/>
          <a:p>
            <a:pPr defTabSz="1935419" eaLnBrk="1" hangingPunct="1">
              <a:defRPr/>
            </a:pPr>
            <a:endParaRPr sz="381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14">
            <a:extLst>
              <a:ext uri="{FF2B5EF4-FFF2-40B4-BE49-F238E27FC236}">
                <a16:creationId xmlns:a16="http://schemas.microsoft.com/office/drawing/2014/main" id="{A8DE657F-3431-4D92-AC74-79BE2879995B}"/>
              </a:ext>
            </a:extLst>
          </p:cNvPr>
          <p:cNvSpPr/>
          <p:nvPr/>
        </p:nvSpPr>
        <p:spPr>
          <a:xfrm>
            <a:off x="701675" y="896938"/>
            <a:ext cx="474663" cy="603250"/>
          </a:xfrm>
          <a:custGeom>
            <a:avLst/>
            <a:gdLst/>
            <a:ahLst/>
            <a:cxnLst/>
            <a:rect l="l" t="t" r="r" b="b"/>
            <a:pathLst>
              <a:path w="224154" h="285115">
                <a:moveTo>
                  <a:pt x="143981" y="0"/>
                </a:moveTo>
                <a:lnTo>
                  <a:pt x="74177" y="0"/>
                </a:lnTo>
                <a:lnTo>
                  <a:pt x="69411" y="1973"/>
                </a:lnTo>
                <a:lnTo>
                  <a:pt x="62240" y="9147"/>
                </a:lnTo>
                <a:lnTo>
                  <a:pt x="60267" y="13910"/>
                </a:lnTo>
                <a:lnTo>
                  <a:pt x="60267" y="24055"/>
                </a:lnTo>
                <a:lnTo>
                  <a:pt x="62240" y="28821"/>
                </a:lnTo>
                <a:lnTo>
                  <a:pt x="68406" y="34988"/>
                </a:lnTo>
                <a:lnTo>
                  <a:pt x="71607" y="36720"/>
                </a:lnTo>
                <a:lnTo>
                  <a:pt x="75085" y="37494"/>
                </a:lnTo>
                <a:lnTo>
                  <a:pt x="75048" y="67359"/>
                </a:lnTo>
                <a:lnTo>
                  <a:pt x="44385" y="83762"/>
                </a:lnTo>
                <a:lnTo>
                  <a:pt x="20689" y="108191"/>
                </a:lnTo>
                <a:lnTo>
                  <a:pt x="5413" y="138604"/>
                </a:lnTo>
                <a:lnTo>
                  <a:pt x="0" y="172968"/>
                </a:lnTo>
                <a:lnTo>
                  <a:pt x="8792" y="216446"/>
                </a:lnTo>
                <a:lnTo>
                  <a:pt x="32765" y="251986"/>
                </a:lnTo>
                <a:lnTo>
                  <a:pt x="68303" y="275966"/>
                </a:lnTo>
                <a:lnTo>
                  <a:pt x="111791" y="284764"/>
                </a:lnTo>
                <a:lnTo>
                  <a:pt x="112158" y="284764"/>
                </a:lnTo>
                <a:lnTo>
                  <a:pt x="155489" y="275855"/>
                </a:lnTo>
                <a:lnTo>
                  <a:pt x="161012" y="272110"/>
                </a:lnTo>
                <a:lnTo>
                  <a:pt x="112115" y="272110"/>
                </a:lnTo>
                <a:lnTo>
                  <a:pt x="73492" y="264406"/>
                </a:lnTo>
                <a:lnTo>
                  <a:pt x="41867" y="243186"/>
                </a:lnTo>
                <a:lnTo>
                  <a:pt x="20502" y="211642"/>
                </a:lnTo>
                <a:lnTo>
                  <a:pt x="12657" y="172966"/>
                </a:lnTo>
                <a:lnTo>
                  <a:pt x="17458" y="142490"/>
                </a:lnTo>
                <a:lnTo>
                  <a:pt x="31006" y="115519"/>
                </a:lnTo>
                <a:lnTo>
                  <a:pt x="52017" y="93857"/>
                </a:lnTo>
                <a:lnTo>
                  <a:pt x="79210" y="79311"/>
                </a:lnTo>
                <a:lnTo>
                  <a:pt x="84316" y="77537"/>
                </a:lnTo>
                <a:lnTo>
                  <a:pt x="87746" y="72731"/>
                </a:lnTo>
                <a:lnTo>
                  <a:pt x="87746" y="37969"/>
                </a:lnTo>
                <a:lnTo>
                  <a:pt x="102628" y="37959"/>
                </a:lnTo>
                <a:lnTo>
                  <a:pt x="105457" y="35133"/>
                </a:lnTo>
                <a:lnTo>
                  <a:pt x="105422" y="28112"/>
                </a:lnTo>
                <a:lnTo>
                  <a:pt x="102631" y="25312"/>
                </a:lnTo>
                <a:lnTo>
                  <a:pt x="75765" y="25300"/>
                </a:lnTo>
                <a:lnTo>
                  <a:pt x="72931" y="22467"/>
                </a:lnTo>
                <a:lnTo>
                  <a:pt x="72931" y="15501"/>
                </a:lnTo>
                <a:lnTo>
                  <a:pt x="75765" y="12665"/>
                </a:lnTo>
                <a:lnTo>
                  <a:pt x="162007" y="12658"/>
                </a:lnTo>
                <a:lnTo>
                  <a:pt x="161781" y="11563"/>
                </a:lnTo>
                <a:lnTo>
                  <a:pt x="157609" y="5533"/>
                </a:lnTo>
                <a:lnTo>
                  <a:pt x="151457" y="1481"/>
                </a:lnTo>
                <a:lnTo>
                  <a:pt x="143981" y="0"/>
                </a:lnTo>
                <a:close/>
              </a:path>
              <a:path w="224154" h="285115">
                <a:moveTo>
                  <a:pt x="162007" y="12658"/>
                </a:moveTo>
                <a:lnTo>
                  <a:pt x="147427" y="12658"/>
                </a:lnTo>
                <a:lnTo>
                  <a:pt x="150659" y="15314"/>
                </a:lnTo>
                <a:lnTo>
                  <a:pt x="150655" y="22467"/>
                </a:lnTo>
                <a:lnTo>
                  <a:pt x="147816" y="25300"/>
                </a:lnTo>
                <a:lnTo>
                  <a:pt x="144334" y="25312"/>
                </a:lnTo>
                <a:lnTo>
                  <a:pt x="120974" y="25312"/>
                </a:lnTo>
                <a:lnTo>
                  <a:pt x="118170" y="28112"/>
                </a:lnTo>
                <a:lnTo>
                  <a:pt x="118127" y="35133"/>
                </a:lnTo>
                <a:lnTo>
                  <a:pt x="120974" y="37969"/>
                </a:lnTo>
                <a:lnTo>
                  <a:pt x="135834" y="37969"/>
                </a:lnTo>
                <a:lnTo>
                  <a:pt x="135837" y="72731"/>
                </a:lnTo>
                <a:lnTo>
                  <a:pt x="139272" y="77537"/>
                </a:lnTo>
                <a:lnTo>
                  <a:pt x="144384" y="79319"/>
                </a:lnTo>
                <a:lnTo>
                  <a:pt x="171573" y="93864"/>
                </a:lnTo>
                <a:lnTo>
                  <a:pt x="192581" y="115525"/>
                </a:lnTo>
                <a:lnTo>
                  <a:pt x="206127" y="142494"/>
                </a:lnTo>
                <a:lnTo>
                  <a:pt x="210927" y="172968"/>
                </a:lnTo>
                <a:lnTo>
                  <a:pt x="203151" y="211424"/>
                </a:lnTo>
                <a:lnTo>
                  <a:pt x="181954" y="242909"/>
                </a:lnTo>
                <a:lnTo>
                  <a:pt x="150541" y="264209"/>
                </a:lnTo>
                <a:lnTo>
                  <a:pt x="112115" y="272110"/>
                </a:lnTo>
                <a:lnTo>
                  <a:pt x="161012" y="272110"/>
                </a:lnTo>
                <a:lnTo>
                  <a:pt x="190912" y="251836"/>
                </a:lnTo>
                <a:lnTo>
                  <a:pt x="214815" y="216333"/>
                </a:lnTo>
                <a:lnTo>
                  <a:pt x="223585" y="172966"/>
                </a:lnTo>
                <a:lnTo>
                  <a:pt x="218169" y="138601"/>
                </a:lnTo>
                <a:lnTo>
                  <a:pt x="202887" y="108188"/>
                </a:lnTo>
                <a:lnTo>
                  <a:pt x="179183" y="83761"/>
                </a:lnTo>
                <a:lnTo>
                  <a:pt x="148511" y="67359"/>
                </a:lnTo>
                <a:lnTo>
                  <a:pt x="148510" y="37494"/>
                </a:lnTo>
                <a:lnTo>
                  <a:pt x="156934" y="35618"/>
                </a:lnTo>
                <a:lnTo>
                  <a:pt x="163280" y="28155"/>
                </a:lnTo>
                <a:lnTo>
                  <a:pt x="163317" y="18982"/>
                </a:lnTo>
                <a:lnTo>
                  <a:pt x="162007" y="12658"/>
                </a:lnTo>
                <a:close/>
              </a:path>
              <a:path w="224154" h="285115">
                <a:moveTo>
                  <a:pt x="99154" y="37969"/>
                </a:moveTo>
                <a:lnTo>
                  <a:pt x="99017" y="37969"/>
                </a:lnTo>
                <a:lnTo>
                  <a:pt x="99154" y="37969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419" eaLnBrk="1" hangingPunct="1">
              <a:defRPr/>
            </a:pPr>
            <a:endParaRPr sz="381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15">
            <a:extLst>
              <a:ext uri="{FF2B5EF4-FFF2-40B4-BE49-F238E27FC236}">
                <a16:creationId xmlns:a16="http://schemas.microsoft.com/office/drawing/2014/main" id="{CCBFE2F2-C0A8-4A1E-B033-7D83F17ED338}"/>
              </a:ext>
            </a:extLst>
          </p:cNvPr>
          <p:cNvSpPr/>
          <p:nvPr/>
        </p:nvSpPr>
        <p:spPr>
          <a:xfrm>
            <a:off x="755650" y="1179513"/>
            <a:ext cx="365125" cy="2651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lIns="0" tIns="0" rIns="0" bIns="0"/>
          <a:lstStyle/>
          <a:p>
            <a:pPr defTabSz="1935419" eaLnBrk="1" hangingPunct="1">
              <a:defRPr/>
            </a:pPr>
            <a:endParaRPr sz="381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9">
            <a:extLst>
              <a:ext uri="{FF2B5EF4-FFF2-40B4-BE49-F238E27FC236}">
                <a16:creationId xmlns:a16="http://schemas.microsoft.com/office/drawing/2014/main" id="{A142C5D8-C35D-4C95-B294-28ED133824A5}"/>
              </a:ext>
            </a:extLst>
          </p:cNvPr>
          <p:cNvSpPr/>
          <p:nvPr/>
        </p:nvSpPr>
        <p:spPr>
          <a:xfrm>
            <a:off x="10015538" y="512763"/>
            <a:ext cx="1698625" cy="1276350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 w="57150">
            <a:solidFill>
              <a:schemeClr val="bg1"/>
            </a:solidFill>
          </a:ln>
        </p:spPr>
        <p:txBody>
          <a:bodyPr lIns="0" tIns="0" rIns="0" bIns="0"/>
          <a:lstStyle/>
          <a:p>
            <a:pPr eaLnBrk="1" hangingPunct="1">
              <a:defRPr/>
            </a:pPr>
            <a:endParaRPr lang="ru-RU" sz="2396" dirty="0"/>
          </a:p>
          <a:p>
            <a:pPr eaLnBrk="1" hangingPunct="1">
              <a:defRPr/>
            </a:pPr>
            <a:r>
              <a:rPr lang="ru-RU" sz="2396" dirty="0"/>
              <a:t> 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6</a:t>
            </a:r>
            <a:r>
              <a:rPr lang="ru-RU" sz="4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-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</a:rPr>
              <a:t>sinf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0" name="object 10">
            <a:extLst>
              <a:ext uri="{FF2B5EF4-FFF2-40B4-BE49-F238E27FC236}">
                <a16:creationId xmlns:a16="http://schemas.microsoft.com/office/drawing/2014/main" id="{5FF0E49C-AA9C-45BB-BD94-A4218E670193}"/>
              </a:ext>
            </a:extLst>
          </p:cNvPr>
          <p:cNvSpPr/>
          <p:nvPr/>
        </p:nvSpPr>
        <p:spPr>
          <a:xfrm>
            <a:off x="10015538" y="527050"/>
            <a:ext cx="1698625" cy="1276350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 eaLnBrk="1" hangingPunct="1">
              <a:defRPr/>
            </a:pPr>
            <a:endParaRPr sz="2396"/>
          </a:p>
        </p:txBody>
      </p:sp>
      <p:pic>
        <p:nvPicPr>
          <p:cNvPr id="5133" name="Picture 2" descr="Животные и растения Узбекистана: описание, фото природы ...">
            <a:extLst>
              <a:ext uri="{FF2B5EF4-FFF2-40B4-BE49-F238E27FC236}">
                <a16:creationId xmlns:a16="http://schemas.microsoft.com/office/drawing/2014/main" id="{7B7BED74-4008-42B6-8985-129D1C864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679700"/>
            <a:ext cx="7477125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>
            <a:extLst>
              <a:ext uri="{FF2B5EF4-FFF2-40B4-BE49-F238E27FC236}">
                <a16:creationId xmlns:a16="http://schemas.microsoft.com/office/drawing/2014/main" id="{54633647-C6FF-42F8-B840-A57F41746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738" y="0"/>
            <a:ext cx="12006262" cy="1138238"/>
          </a:xfrm>
        </p:spPr>
        <p:txBody>
          <a:bodyPr/>
          <a:lstStyle/>
          <a:p>
            <a:pPr algn="l"/>
            <a:r>
              <a:rPr lang="en-US" altLang="ru-RU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GUL TUZILISHI</a:t>
            </a:r>
            <a:endParaRPr lang="ru-RU" alt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7" name="Прямоугольник 1">
            <a:extLst>
              <a:ext uri="{FF2B5EF4-FFF2-40B4-BE49-F238E27FC236}">
                <a16:creationId xmlns:a16="http://schemas.microsoft.com/office/drawing/2014/main" id="{80758EB4-D663-4949-82FE-3585DE6E10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38" y="1179725"/>
            <a:ext cx="11819028" cy="156966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Gulkosachabargi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,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tojbarg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va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changchilari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5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tadan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.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Gulkosachasi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juda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qisqarib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ketgan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, 5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tishli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o‘simta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yoki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tukchalar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shaklida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.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Mevasi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–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pista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meva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.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</a:endParaRPr>
          </a:p>
        </p:txBody>
      </p:sp>
      <p:sp>
        <p:nvSpPr>
          <p:cNvPr id="14340" name="AutoShape 6" descr="Картинки по запросу &quot;ekologik muammolar&quot;">
            <a:extLst>
              <a:ext uri="{FF2B5EF4-FFF2-40B4-BE49-F238E27FC236}">
                <a16:creationId xmlns:a16="http://schemas.microsoft.com/office/drawing/2014/main" id="{59DC9A51-83AB-4562-850E-BDBBE5D9A7C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Tw Cen MT" panose="020B0602020104020603" pitchFamily="34" charset="0"/>
            </a:endParaRPr>
          </a:p>
        </p:txBody>
      </p:sp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FA70093E-4AC2-D442-8D3D-4D4D8FB73C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18" y="2812159"/>
            <a:ext cx="6003503" cy="3645574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1A8D6691-2B1E-AC44-A45B-EC7E6A64E2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091" y="2812159"/>
            <a:ext cx="5403922" cy="3776235"/>
          </a:xfrm>
          <a:prstGeom prst="rect">
            <a:avLst/>
          </a:prstGeom>
        </p:spPr>
      </p:pic>
      <p:sp>
        <p:nvSpPr>
          <p:cNvPr id="7" name="Прямоугольник 31"/>
          <p:cNvSpPr>
            <a:spLocks noChangeArrowheads="1"/>
          </p:cNvSpPr>
          <p:nvPr/>
        </p:nvSpPr>
        <p:spPr bwMode="auto">
          <a:xfrm>
            <a:off x="5669280" y="160338"/>
            <a:ext cx="527934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Gk</a:t>
            </a:r>
            <a:r>
              <a:rPr lang="en-US" altLang="ru-RU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₀ Gt ₍₅₎</a:t>
            </a:r>
            <a:r>
              <a:rPr lang="en-US" altLang="ru-RU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altLang="ru-RU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₍₅₎U₍₂₎ </a:t>
            </a:r>
            <a:endParaRPr lang="ru-RU" alt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>
            <a:extLst>
              <a:ext uri="{FF2B5EF4-FFF2-40B4-BE49-F238E27FC236}">
                <a16:creationId xmlns:a16="http://schemas.microsoft.com/office/drawing/2014/main" id="{549DAC37-4A15-4CE9-ADBB-5A048F2C0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738" y="0"/>
            <a:ext cx="11725275" cy="1138238"/>
          </a:xfrm>
        </p:spPr>
        <p:txBody>
          <a:bodyPr/>
          <a:lstStyle/>
          <a:p>
            <a:r>
              <a:rPr lang="en-US" altLang="ru-RU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QOQIO‘TDOSHLAR OILASI</a:t>
            </a:r>
            <a:endParaRPr lang="ru-RU" alt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7" name="Прямоугольник 1">
            <a:extLst>
              <a:ext uri="{FF2B5EF4-FFF2-40B4-BE49-F238E27FC236}">
                <a16:creationId xmlns:a16="http://schemas.microsoft.com/office/drawing/2014/main" id="{EA9EBA28-2887-4292-B7CC-68F98E37C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256" y="1138238"/>
            <a:ext cx="11845698" cy="138499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Birinchi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(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suttikandoshchalar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)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oilachaga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to‘pguli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ikki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jinsli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tilsimon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gullardan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tashkil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topgan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turlar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kiradi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. Bu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oilachaga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O‘zbekistonda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keng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tarqalgan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qoqio‘t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karrak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sachratqi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kakra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kabi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turkumlarning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turlari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kiradi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.</a:t>
            </a:r>
          </a:p>
        </p:txBody>
      </p:sp>
      <p:sp>
        <p:nvSpPr>
          <p:cNvPr id="16388" name="AutoShape 6" descr="Картинки по запросу &quot;ekologik muammolar&quot;">
            <a:extLst>
              <a:ext uri="{FF2B5EF4-FFF2-40B4-BE49-F238E27FC236}">
                <a16:creationId xmlns:a16="http://schemas.microsoft.com/office/drawing/2014/main" id="{C05F2E15-EF47-4BE0-94E5-7931E1AF21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Tw Cen MT" panose="020B06020201040206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64" y="2625634"/>
            <a:ext cx="2992685" cy="40198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1742" y="2625634"/>
            <a:ext cx="2988247" cy="40198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982" y="2625634"/>
            <a:ext cx="2647469" cy="40064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5446" y="2625634"/>
            <a:ext cx="2565568" cy="400649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>
            <a:extLst>
              <a:ext uri="{FF2B5EF4-FFF2-40B4-BE49-F238E27FC236}">
                <a16:creationId xmlns:a16="http://schemas.microsoft.com/office/drawing/2014/main" id="{35C0B14C-3567-4206-AC88-21C71887C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738" y="0"/>
            <a:ext cx="11725275" cy="1138238"/>
          </a:xfrm>
        </p:spPr>
        <p:txBody>
          <a:bodyPr/>
          <a:lstStyle/>
          <a:p>
            <a:r>
              <a:rPr lang="en-US" altLang="ru-RU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QOQIO‘TDOSHLAR OILASI</a:t>
            </a:r>
            <a:endParaRPr lang="ru-RU" alt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7" name="Прямоугольник 1">
            <a:extLst>
              <a:ext uri="{FF2B5EF4-FFF2-40B4-BE49-F238E27FC236}">
                <a16:creationId xmlns:a16="http://schemas.microsoft.com/office/drawing/2014/main" id="{FA8BE8A6-AF2F-4319-887F-14D5455306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7109" y="1596209"/>
            <a:ext cx="5653904" cy="452431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Poyasi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juda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kalta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.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Gullari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gulpoyalarning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uchida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o‘rnashgan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savatchalarda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joylashgan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.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Qoqio‘tlarning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mevasi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–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pista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meva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.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Uning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uchiga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o‘rnashgan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popukchasi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bor.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Qoqio‘tlar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dorivor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o‘simlik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sifatida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juda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qadrlanadi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.</a:t>
            </a:r>
          </a:p>
        </p:txBody>
      </p:sp>
      <p:sp>
        <p:nvSpPr>
          <p:cNvPr id="17412" name="AutoShape 6" descr="Картинки по запросу &quot;ekologik muammolar&quot;">
            <a:extLst>
              <a:ext uri="{FF2B5EF4-FFF2-40B4-BE49-F238E27FC236}">
                <a16:creationId xmlns:a16="http://schemas.microsoft.com/office/drawing/2014/main" id="{C21E472E-D5AF-4DE1-A7C2-C2A4744603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Tw Cen MT" panose="020B0602020104020603" pitchFamily="34" charset="0"/>
            </a:endParaRPr>
          </a:p>
        </p:txBody>
      </p:sp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3F6A0C2B-9998-9E47-9AF3-5EC02C3A6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" y="1282702"/>
            <a:ext cx="5773783" cy="535323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E2B984-5FBE-2A46-90AD-DB72A6879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1" y="0"/>
            <a:ext cx="10972800" cy="1143000"/>
          </a:xfrm>
        </p:spPr>
        <p:txBody>
          <a:bodyPr/>
          <a:lstStyle/>
          <a:p>
            <a:r>
              <a:rPr lang="en-US" altLang="ru-RU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QOQIO‘TDOSHLAR OILASI</a:t>
            </a:r>
            <a:endParaRPr lang="ru-RU" alt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8D79A81-7F98-714A-97F9-53823EE92341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5923281" y="1241303"/>
            <a:ext cx="6074229" cy="541455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Yozning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o‘rtalaridan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boshlab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vohalardagi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ekinlar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orasida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yo‘l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yoqalari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ariqlar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bo‘yida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zangori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sachratqi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U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sachratqi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turkumining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O‘zbekistonda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o‘sadigan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yagona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turi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Sachratqining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savatchasidagi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hamma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gullar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zangori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rangli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jinsli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tilsimon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bo’ladi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4A6F51B-6DD6-D241-A053-DE29EE35E2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68" y="3846128"/>
            <a:ext cx="5701213" cy="2809729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4EEA3818-3601-3E41-B276-E6ACE70F4D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68" y="1143001"/>
            <a:ext cx="5701213" cy="270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6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DE492D-43A6-8A4D-A619-5E6A187E1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altLang="ru-RU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QOQIO‘TDOSHLAR OILASI</a:t>
            </a:r>
            <a:endParaRPr lang="ru-RU" alt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2E237F7-5A95-1B4B-A0B4-5D67AE39BBE4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178526" y="1143000"/>
            <a:ext cx="11834948" cy="147732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Sachratqi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dorivor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ildizi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barglari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gullagan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paytda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poyasidan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tayyorlangan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dorilar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oshqozon-ichak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kasalliklarini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davolashda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ishlatiladi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B3E64B99-B0D8-814B-BEA6-F2011D5DF9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49" y="2808516"/>
            <a:ext cx="9239794" cy="38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05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DE492D-43A6-8A4D-A619-5E6A187E1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altLang="ru-RU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QOQIO‘TDOSHLAR OILASI</a:t>
            </a:r>
            <a:endParaRPr lang="ru-RU" alt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5A5094-0BF9-9247-9D64-5A8DFE4AD4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251857"/>
            <a:ext cx="6000206" cy="369331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en-US" b="1" dirty="0" err="1">
                <a:solidFill>
                  <a:schemeClr val="tx1"/>
                </a:solidFill>
              </a:rPr>
              <a:t>Ikkinchi</a:t>
            </a:r>
            <a:r>
              <a:rPr lang="en-US" b="1" dirty="0">
                <a:solidFill>
                  <a:schemeClr val="tx1"/>
                </a:solidFill>
              </a:rPr>
              <a:t> (</a:t>
            </a:r>
            <a:r>
              <a:rPr lang="en-US" b="1" dirty="0" err="1">
                <a:solidFill>
                  <a:schemeClr val="tx1"/>
                </a:solidFill>
              </a:rPr>
              <a:t>moychechakdoshlar</a:t>
            </a:r>
            <a:r>
              <a:rPr lang="en-US" b="1" dirty="0">
                <a:solidFill>
                  <a:schemeClr val="tx1"/>
                </a:solidFill>
              </a:rPr>
              <a:t>) </a:t>
            </a:r>
            <a:r>
              <a:rPr lang="en-US" b="1" dirty="0" err="1">
                <a:solidFill>
                  <a:schemeClr val="tx1"/>
                </a:solidFill>
              </a:rPr>
              <a:t>oilacha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vakillarining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to‘pguli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naysimon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gullardan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iborat</a:t>
            </a:r>
            <a:r>
              <a:rPr lang="en-US" b="1" dirty="0">
                <a:solidFill>
                  <a:schemeClr val="tx1"/>
                </a:solidFill>
              </a:rPr>
              <a:t>. </a:t>
            </a:r>
            <a:r>
              <a:rPr lang="en-US" b="1" dirty="0" err="1" smtClean="0">
                <a:solidFill>
                  <a:schemeClr val="tx1"/>
                </a:solidFill>
              </a:rPr>
              <a:t>Faqat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ayrim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turlarda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savatchaning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atrofida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soxta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tilsimon</a:t>
            </a:r>
            <a:r>
              <a:rPr lang="en-US" b="1" dirty="0">
                <a:solidFill>
                  <a:schemeClr val="tx1"/>
                </a:solidFill>
              </a:rPr>
              <a:t> (</a:t>
            </a:r>
            <a:r>
              <a:rPr lang="en-US" b="1" dirty="0" err="1">
                <a:solidFill>
                  <a:schemeClr val="tx1"/>
                </a:solidFill>
              </a:rPr>
              <a:t>kungaboqar</a:t>
            </a:r>
            <a:r>
              <a:rPr lang="en-US" b="1" dirty="0">
                <a:solidFill>
                  <a:schemeClr val="tx1"/>
                </a:solidFill>
              </a:rPr>
              <a:t>) </a:t>
            </a:r>
            <a:r>
              <a:rPr lang="en-US" b="1" dirty="0" err="1">
                <a:solidFill>
                  <a:schemeClr val="tx1"/>
                </a:solidFill>
              </a:rPr>
              <a:t>yoki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voronkasimon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(</a:t>
            </a:r>
            <a:r>
              <a:rPr lang="en-US" b="1" dirty="0" err="1" smtClean="0">
                <a:solidFill>
                  <a:schemeClr val="tx1"/>
                </a:solidFill>
              </a:rPr>
              <a:t>bo‘tako‘z</a:t>
            </a:r>
            <a:r>
              <a:rPr lang="en-US" b="1" dirty="0">
                <a:solidFill>
                  <a:schemeClr val="tx1"/>
                </a:solidFill>
              </a:rPr>
              <a:t>) </a:t>
            </a:r>
            <a:r>
              <a:rPr lang="en-US" b="1" dirty="0" err="1">
                <a:solidFill>
                  <a:schemeClr val="tx1"/>
                </a:solidFill>
              </a:rPr>
              <a:t>gullar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bo‘ladi</a:t>
            </a:r>
            <a:r>
              <a:rPr lang="en-US" b="1" dirty="0">
                <a:solidFill>
                  <a:schemeClr val="tx1"/>
                </a:solidFill>
              </a:rPr>
              <a:t>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161CFAE2-907B-A440-B67F-1D842E66C5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23" y="1251857"/>
            <a:ext cx="5805279" cy="509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49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B2A03C-2BA4-EC4C-8F55-C95DFB579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/>
          <a:lstStyle/>
          <a:p>
            <a:r>
              <a:rPr lang="en-US" altLang="ru-RU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QOQIO‘TDOSHLAR OILASI</a:t>
            </a:r>
            <a:endParaRPr lang="ru-RU" alt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511822D5-5AE4-A640-AFB8-6828417543F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18" y="4669022"/>
            <a:ext cx="5212078" cy="1920659"/>
          </a:xfr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6FAD1BBB-7222-6843-B287-00DE813163D8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235132" y="1232736"/>
            <a:ext cx="11769634" cy="1477328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oilachaga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O‘zbekistonda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shuvoq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tirnoqgul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kungaboqar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topinambur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andiz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bo‘yimodaron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turkumlarning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turlari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8E51C3C0-F991-5F41-B494-E66B188FB9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18" y="2799800"/>
            <a:ext cx="5212078" cy="1920659"/>
          </a:xfrm>
          <a:prstGeom prst="rect">
            <a:avLst/>
          </a:prstGeom>
        </p:spPr>
      </p:pic>
      <p:pic>
        <p:nvPicPr>
          <p:cNvPr id="6146" name="Picture 2" descr="ТАПИНАМБУР ЛЕЧИТ ПОДАГРУ, ПСОРИАЗ, ОСТЕОХОНДРОЗ И ПОМОГАЕТ ПОХУДЕНИЮ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381" y="2781968"/>
            <a:ext cx="5044429" cy="377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99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E97E0B-05B7-8A46-A133-EA680E746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74" y="-92129"/>
            <a:ext cx="12036425" cy="1476791"/>
          </a:xfrm>
        </p:spPr>
        <p:txBody>
          <a:bodyPr/>
          <a:lstStyle/>
          <a:p>
            <a:r>
              <a:rPr lang="en-US" altLang="ru-RU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QOQIO‘TDOSHLAR OILASI</a:t>
            </a:r>
            <a:endParaRPr lang="ru-RU" alt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2EFC791-E767-C14E-9164-D02EE1C463EB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302441" y="1261862"/>
            <a:ext cx="11641964" cy="1292662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Shuvoq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turkumiga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mansub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chorvachilikda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o‘ziga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xos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o‘rin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egallaydi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O‘zbekistonda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shuvoqning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39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turi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Bular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o‘tlar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yarim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butalardir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utoShape 2" descr="Yillik shuvoqning xususiyatlari: joy tanlash, ekish va parvarish qilish,  fotosurat - O'simliklar - 202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2" name="Picture 2" descr="Wormwood | Artemisia absinthium, Plant drawing, Botanical drawing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46"/>
          <a:stretch/>
        </p:blipFill>
        <p:spPr bwMode="auto">
          <a:xfrm>
            <a:off x="391886" y="2785550"/>
            <a:ext cx="3541855" cy="380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rtemisia absinthium or Wormwood, Illustration | Pelin otu, Otl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290" y="2785550"/>
            <a:ext cx="3357155" cy="385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ommon Wormwood (Artemisia Absinthium) Stock Photo, Picture And Royalty  Free Image. Image 5825748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583" y="2785550"/>
            <a:ext cx="3597706" cy="380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436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2536AB-B2D2-C84F-898B-D19D9CC1A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45474"/>
          </a:xfrm>
        </p:spPr>
        <p:txBody>
          <a:bodyPr/>
          <a:lstStyle/>
          <a:p>
            <a:r>
              <a:rPr lang="en-US" altLang="ru-RU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QOQIO‘TDOSHLAR OILASI</a:t>
            </a:r>
            <a:endParaRPr lang="ru-RU" alt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2D0DB8-33AC-9849-86A5-B361D11371D4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337845" y="1245388"/>
            <a:ext cx="11568605" cy="1292662"/>
          </a:xfrm>
        </p:spPr>
        <p:txBody>
          <a:bodyPr/>
          <a:lstStyle/>
          <a:p>
            <a:pPr marL="0" indent="0" algn="just">
              <a:buNone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Oq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shuvoq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turon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shuvog‘i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qora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jusan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yovshan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shuvoq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turlari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O‘zbekistonda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Yozning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quruq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jazirama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kunlarida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shuvoqda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yozgi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tinim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davri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boshlanadi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Artemisia - Wikimedia Commo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93" y="2846718"/>
            <a:ext cx="5875512" cy="3623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Wormwood, Artemisia absinthium L., drawing of plant, flowers, seeds and...  | Download Scientific 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29" y="2846718"/>
            <a:ext cx="4114800" cy="3623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7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56BE66-E340-C843-AB3B-C4BD8D4E9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641" y="0"/>
            <a:ext cx="10972800" cy="1143000"/>
          </a:xfrm>
        </p:spPr>
        <p:txBody>
          <a:bodyPr/>
          <a:lstStyle/>
          <a:p>
            <a:r>
              <a:rPr lang="en-US" altLang="ru-RU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QOQIO‘TDOSHLAR OILASI</a:t>
            </a:r>
            <a:endParaRPr lang="ru-RU" alt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BBA06C-8E55-1640-847E-910419DE0FB3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273595" y="1259986"/>
            <a:ext cx="11718107" cy="1292662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Kuz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kelgach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shuvoqlar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yana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o‘sa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boshlaydi</a:t>
            </a:r>
            <a:r>
              <a:rPr lang="uz-Latn-U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Savatchalarning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birida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5-7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tadan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jinsli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naysimon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gullar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Mevasi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oktabrning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oxiri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noyabrning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boshida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pishadi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to‘kiladi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1963" t="38542" b="10386"/>
          <a:stretch/>
        </p:blipFill>
        <p:spPr>
          <a:xfrm>
            <a:off x="5984915" y="2847124"/>
            <a:ext cx="5107577" cy="37104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983" y="2847124"/>
            <a:ext cx="4820919" cy="373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93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0" y="-105807"/>
            <a:ext cx="12192000" cy="1497978"/>
          </a:xfrm>
        </p:spPr>
        <p:txBody>
          <a:bodyPr/>
          <a:lstStyle/>
          <a:p>
            <a:r>
              <a:rPr lang="en-US" altLang="ru-RU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BU QAYSI OILA GUL TUZILISHI?</a:t>
            </a:r>
            <a:endParaRPr lang="ru-RU" altLang="ru-RU" sz="4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5" name="Прямоугольник 31"/>
          <p:cNvSpPr>
            <a:spLocks noChangeArrowheads="1"/>
          </p:cNvSpPr>
          <p:nvPr/>
        </p:nvSpPr>
        <p:spPr bwMode="auto">
          <a:xfrm>
            <a:off x="449263" y="1704975"/>
            <a:ext cx="50260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alt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Gk</a:t>
            </a:r>
            <a:r>
              <a:rPr lang="en-US" alt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(5) </a:t>
            </a:r>
            <a:r>
              <a:rPr lang="en-US" alt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Gt</a:t>
            </a:r>
            <a:r>
              <a:rPr lang="en-US" altLang="ru-RU" sz="2000" b="1" dirty="0">
                <a:latin typeface="Arial" panose="020B0604020202020204" pitchFamily="34" charset="0"/>
              </a:rPr>
              <a:t>(5) </a:t>
            </a:r>
            <a:r>
              <a:rPr lang="en-US" altLang="ru-RU" sz="2000" b="1" dirty="0" smtClean="0">
                <a:latin typeface="Arial" panose="020B0604020202020204" pitchFamily="34" charset="0"/>
              </a:rPr>
              <a:t> </a:t>
            </a:r>
            <a:r>
              <a:rPr lang="en-US" alt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altLang="ru-RU" sz="2000" b="1" dirty="0" smtClean="0">
                <a:latin typeface="Arial" panose="020B0604020202020204" pitchFamily="34" charset="0"/>
              </a:rPr>
              <a:t>(2</a:t>
            </a:r>
            <a:r>
              <a:rPr lang="en-US" altLang="ru-RU" sz="2000" b="1" dirty="0">
                <a:latin typeface="Arial" panose="020B0604020202020204" pitchFamily="34" charset="0"/>
              </a:rPr>
              <a:t>)+(2)+1 </a:t>
            </a:r>
            <a:r>
              <a:rPr lang="en-US" alt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alt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(0)</a:t>
            </a:r>
            <a:endParaRPr lang="ru-RU" alt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Месяц 2"/>
          <p:cNvSpPr/>
          <p:nvPr/>
        </p:nvSpPr>
        <p:spPr>
          <a:xfrm rot="18299287">
            <a:off x="8107806" y="3256453"/>
            <a:ext cx="322623" cy="1211154"/>
          </a:xfrm>
          <a:prstGeom prst="moon">
            <a:avLst>
              <a:gd name="adj" fmla="val 58210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Месяц 11"/>
          <p:cNvSpPr/>
          <p:nvPr/>
        </p:nvSpPr>
        <p:spPr>
          <a:xfrm rot="719702">
            <a:off x="7619429" y="2267501"/>
            <a:ext cx="366713" cy="1182745"/>
          </a:xfrm>
          <a:prstGeom prst="moon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Месяц 12"/>
          <p:cNvSpPr/>
          <p:nvPr/>
        </p:nvSpPr>
        <p:spPr>
          <a:xfrm rot="9605896">
            <a:off x="9466276" y="2251757"/>
            <a:ext cx="366712" cy="1090232"/>
          </a:xfrm>
          <a:prstGeom prst="moon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Месяц 13"/>
          <p:cNvSpPr/>
          <p:nvPr/>
        </p:nvSpPr>
        <p:spPr>
          <a:xfrm rot="13894437">
            <a:off x="9178131" y="3315494"/>
            <a:ext cx="341313" cy="1069975"/>
          </a:xfrm>
          <a:prstGeom prst="moon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Месяц 14"/>
          <p:cNvSpPr/>
          <p:nvPr/>
        </p:nvSpPr>
        <p:spPr>
          <a:xfrm rot="5400000">
            <a:off x="8534400" y="1539875"/>
            <a:ext cx="341313" cy="1223963"/>
          </a:xfrm>
          <a:prstGeom prst="moon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Левая фигурная скобка 4"/>
          <p:cNvSpPr/>
          <p:nvPr/>
        </p:nvSpPr>
        <p:spPr>
          <a:xfrm rot="3641669">
            <a:off x="7977201" y="1255948"/>
            <a:ext cx="365125" cy="1672105"/>
          </a:xfrm>
          <a:prstGeom prst="leftBrac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b="1" dirty="0"/>
          </a:p>
        </p:txBody>
      </p:sp>
      <p:sp>
        <p:nvSpPr>
          <p:cNvPr id="18" name="Левая фигурная скобка 17"/>
          <p:cNvSpPr/>
          <p:nvPr/>
        </p:nvSpPr>
        <p:spPr>
          <a:xfrm rot="12557551">
            <a:off x="9712528" y="3024578"/>
            <a:ext cx="390525" cy="1362866"/>
          </a:xfrm>
          <a:prstGeom prst="leftBrac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b="1" dirty="0"/>
          </a:p>
        </p:txBody>
      </p:sp>
      <p:sp>
        <p:nvSpPr>
          <p:cNvPr id="19" name="Левая фигурная скобка 18"/>
          <p:cNvSpPr/>
          <p:nvPr/>
        </p:nvSpPr>
        <p:spPr>
          <a:xfrm rot="16432150">
            <a:off x="8557433" y="3569162"/>
            <a:ext cx="365125" cy="1518515"/>
          </a:xfrm>
          <a:prstGeom prst="leftBrac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b="1" dirty="0"/>
          </a:p>
        </p:txBody>
      </p:sp>
      <p:sp>
        <p:nvSpPr>
          <p:cNvPr id="20" name="Левая фигурная скобка 19"/>
          <p:cNvSpPr/>
          <p:nvPr/>
        </p:nvSpPr>
        <p:spPr>
          <a:xfrm rot="8107559">
            <a:off x="9415221" y="1455760"/>
            <a:ext cx="479486" cy="1654588"/>
          </a:xfrm>
          <a:prstGeom prst="leftBrac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b="1" dirty="0"/>
          </a:p>
        </p:txBody>
      </p:sp>
      <p:sp>
        <p:nvSpPr>
          <p:cNvPr id="22" name="Левая фигурная скобка 21"/>
          <p:cNvSpPr/>
          <p:nvPr/>
        </p:nvSpPr>
        <p:spPr>
          <a:xfrm rot="20587857">
            <a:off x="7474455" y="2629632"/>
            <a:ext cx="314325" cy="1650070"/>
          </a:xfrm>
          <a:prstGeom prst="leftBrac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b="1" dirty="0"/>
          </a:p>
        </p:txBody>
      </p:sp>
      <p:sp>
        <p:nvSpPr>
          <p:cNvPr id="8" name="Овал 7"/>
          <p:cNvSpPr/>
          <p:nvPr/>
        </p:nvSpPr>
        <p:spPr>
          <a:xfrm>
            <a:off x="8283381" y="2923242"/>
            <a:ext cx="214313" cy="1730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8197159" y="3119614"/>
            <a:ext cx="214312" cy="1730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9123104" y="3119614"/>
            <a:ext cx="215900" cy="1730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9049856" y="2923242"/>
            <a:ext cx="195263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8572565" y="2733287"/>
            <a:ext cx="395053" cy="1346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87828" y="2686468"/>
            <a:ext cx="3801292" cy="61959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RA’NODOSHLAR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87828" y="3540682"/>
            <a:ext cx="3801292" cy="61959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KARAMDOSHLAR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87828" y="4395848"/>
            <a:ext cx="3801292" cy="61959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QOVOQDOSHLAR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87828" y="5255395"/>
            <a:ext cx="3801292" cy="61959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TOKDOSHLAR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23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  <p:bldP spid="14" grpId="0" animBg="1"/>
      <p:bldP spid="15" grpId="0" animBg="1"/>
      <p:bldP spid="5" grpId="0" animBg="1"/>
      <p:bldP spid="18" grpId="0" animBg="1"/>
      <p:bldP spid="19" grpId="0" animBg="1"/>
      <p:bldP spid="20" grpId="0" animBg="1"/>
      <p:bldP spid="22" grpId="0" animBg="1"/>
      <p:bldP spid="8" grpId="0" animBg="1"/>
      <p:bldP spid="26" grpId="0" animBg="1"/>
      <p:bldP spid="31" grpId="0" animBg="1"/>
      <p:bldP spid="32" grpId="0" animBg="1"/>
      <p:bldP spid="34" grpId="0" animBg="1"/>
      <p:bldP spid="2" grpId="0" animBg="1"/>
      <p:bldP spid="27" grpId="0" animBg="1"/>
      <p:bldP spid="29" grpId="0" animBg="1"/>
      <p:bldP spid="3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56BE66-E340-C843-AB3B-C4BD8D4E9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641" y="0"/>
            <a:ext cx="10972800" cy="1143000"/>
          </a:xfrm>
        </p:spPr>
        <p:txBody>
          <a:bodyPr/>
          <a:lstStyle/>
          <a:p>
            <a:r>
              <a:rPr lang="en-US" altLang="ru-RU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QOQIO‘TDOSHLAR OILASI</a:t>
            </a:r>
            <a:endParaRPr lang="ru-RU" alt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BBA4E7-9D0D-E54D-84F8-7AC14AA855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48194" y="1252582"/>
            <a:ext cx="11743509" cy="1384995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err="1" smtClean="0">
                <a:solidFill>
                  <a:schemeClr val="tx1"/>
                </a:solidFill>
              </a:rPr>
              <a:t>Cho‘l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o‘tloqlaridagi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shuvoqlar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qorako‘l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qo‘ylari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va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tuyalarning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kuzgi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hamda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qishki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asosiy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ozig‘idir</a:t>
            </a:r>
            <a:r>
              <a:rPr lang="en-US" b="1" dirty="0">
                <a:solidFill>
                  <a:schemeClr val="tx1"/>
                </a:solidFill>
              </a:rPr>
              <a:t>. </a:t>
            </a:r>
            <a:r>
              <a:rPr lang="en-US" b="1" dirty="0" err="1">
                <a:solidFill>
                  <a:schemeClr val="tx1"/>
                </a:solidFill>
              </a:rPr>
              <a:t>Shuvoqlar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bebaho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shifobaxsh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o‘simlik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hamdir</a:t>
            </a:r>
            <a:r>
              <a:rPr lang="en-US" b="1" dirty="0">
                <a:solidFill>
                  <a:schemeClr val="tx1"/>
                </a:solidFill>
              </a:rPr>
              <a:t>. </a:t>
            </a:r>
            <a:r>
              <a:rPr lang="en-US" b="1" dirty="0" err="1">
                <a:solidFill>
                  <a:schemeClr val="tx1"/>
                </a:solidFill>
              </a:rPr>
              <a:t>Bunga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misol</a:t>
            </a:r>
            <a:r>
              <a:rPr lang="en-US" b="1" dirty="0" smtClean="0">
                <a:solidFill>
                  <a:schemeClr val="tx1"/>
                </a:solidFill>
              </a:rPr>
              <a:t>, </a:t>
            </a:r>
            <a:r>
              <a:rPr lang="en-US" b="1" dirty="0" err="1">
                <a:solidFill>
                  <a:schemeClr val="tx1"/>
                </a:solidFill>
              </a:rPr>
              <a:t>ermon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shuvog‘idir</a:t>
            </a:r>
            <a:r>
              <a:rPr lang="en-US" b="1" dirty="0" smtClean="0">
                <a:solidFill>
                  <a:schemeClr val="tx1"/>
                </a:solidFill>
              </a:rPr>
              <a:t>.  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3074" name="Picture 2" descr="Shuvoqning foydali xususiyatlari va davolash paytida xavfsizlik choralari.  Achchiq shuvoq - dorivor xususiyatlari va kontrendikatsiyas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254" y="2747159"/>
            <a:ext cx="6036466" cy="387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huvoqning foydali xususiyatlari va davolash paytida xavfsizlik choralari.  Achchiq shuvoq - dorivor xususiyatlari va kontrendikatsiyas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5"/>
          <a:stretch/>
        </p:blipFill>
        <p:spPr bwMode="auto">
          <a:xfrm>
            <a:off x="404950" y="2656936"/>
            <a:ext cx="4140924" cy="396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31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809DF8-58AB-1C47-BD3F-ADE75CCDA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641" y="0"/>
            <a:ext cx="10972800" cy="1143000"/>
          </a:xfrm>
        </p:spPr>
        <p:txBody>
          <a:bodyPr/>
          <a:lstStyle/>
          <a:p>
            <a:r>
              <a:rPr lang="en-US" altLang="ru-RU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QOQIO‘TDOSHLAR OILASI</a:t>
            </a:r>
            <a:endParaRPr lang="ru-RU" alt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3EE42952-A333-994F-BAAE-52E5A25901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41" y="2625633"/>
            <a:ext cx="5264332" cy="3988071"/>
          </a:xfr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9A9A2D86-573D-DB45-AC3B-A1F0E261E2E8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247611" y="1190543"/>
            <a:ext cx="11769635" cy="1292662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Qoqio‘tdoshlarga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mansub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madaniy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o‘simliklardan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moyli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kungaboqardir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to‘pguli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chiqqandan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kun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kunbotgunga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qadar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quyoshga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qarab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buriladi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shuning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u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kungaboqar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nomini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olgan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96E2369F-3311-C745-9BA5-CEA45B88BC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616" y="2625634"/>
            <a:ext cx="5166944" cy="398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15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809DF8-58AB-1C47-BD3F-ADE75CCDA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641" y="0"/>
            <a:ext cx="10972800" cy="1143000"/>
          </a:xfrm>
        </p:spPr>
        <p:txBody>
          <a:bodyPr/>
          <a:lstStyle/>
          <a:p>
            <a:r>
              <a:rPr lang="en-US" altLang="ru-RU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QOQIO‘TDOSHLAR OILASI</a:t>
            </a:r>
            <a:endParaRPr lang="ru-RU" alt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A9A2D86-573D-DB45-AC3B-A1F0E261E2E8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247611" y="1190543"/>
            <a:ext cx="11769635" cy="98488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holda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uchraydigan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dorivor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o‘simliklarga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bo‘yimodaron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bo‘znoch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turkumining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vakillari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Bo yimodaron o simligi zamonaviy tibbiyotda HD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9309"/>
          <a:stretch/>
        </p:blipFill>
        <p:spPr bwMode="auto">
          <a:xfrm>
            <a:off x="1154897" y="2364378"/>
            <a:ext cx="5055908" cy="415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Бессмертник (трава): лечебные свойства, противопоказания, фото, сбор,  применение, польз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959" y="2364378"/>
            <a:ext cx="4739847" cy="415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92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4CDFC5-0AC0-AD45-BD8A-1E7A7166D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454" y="0"/>
            <a:ext cx="10972800" cy="1143000"/>
          </a:xfrm>
        </p:spPr>
        <p:txBody>
          <a:bodyPr/>
          <a:lstStyle/>
          <a:p>
            <a:r>
              <a:rPr lang="en-US" altLang="ru-RU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QOQIO‘TDOSHLAR OILASI</a:t>
            </a:r>
            <a:endParaRPr lang="ru-RU" alt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324961-E01B-884B-B24A-AC0E6479001E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256170" y="1254290"/>
            <a:ext cx="11765646" cy="129266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Gulzorlarda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qish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kelguncha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chaman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ochilib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turadigan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qashqargul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xrizantema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qo‘qongul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kartoshkagul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dastargullar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28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am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qoqio‘tdoshlarga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mansub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madaniy-manzarali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o‘simliklardandir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utoShape 4" descr="Xrizantema boqish va parvarishlash. Xrizantemalarni qanday etishtirish va  ularni ko'paytirish usullar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 descr="Когда сеять астру, выбор сорта астры на рассад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4" y="2736923"/>
            <a:ext cx="3103353" cy="3826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Все о цветах и листьях одуванчика – одуванчик на Ваш Сад - цветочный портал  Ваш Сад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705878"/>
            <a:ext cx="3333750" cy="390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4" descr="Хризантема в горшке - уход в домашних условиях, что делать после того, как  отцвела, как ухаживать после покупки, размножение, обрезка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6" descr="Хризантема в горшке - уход в домашних условиях, что делать после того, как  отцвела, как ухаживать после покупки, размножение, обрезка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8" descr="Хризантемы дома - статья от пользователя ОБИ Клуб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4" name="Picture 20" descr="Хризантемы дома - статья от пользователя ОБИ Клуб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078" y="2705878"/>
            <a:ext cx="3478295" cy="385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6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1F6EF3-E231-EE49-AC8E-210514260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641" y="0"/>
            <a:ext cx="10972800" cy="1143000"/>
          </a:xfrm>
        </p:spPr>
        <p:txBody>
          <a:bodyPr/>
          <a:lstStyle/>
          <a:p>
            <a:r>
              <a:rPr lang="en-US" altLang="ru-RU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QOQIO‘TDOSHLAR OILASI</a:t>
            </a:r>
            <a:endParaRPr lang="ru-RU" alt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48F23C-7507-FB40-9F0F-0D7D4A903D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 flipV="1">
            <a:off x="4298356" y="-2975428"/>
            <a:ext cx="2142358" cy="59805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EB1CF25-B835-0D42-BCCA-5139A5ADB52C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6011041" y="1319937"/>
            <a:ext cx="6072102" cy="246221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Mazkur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oilaning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uz-Latn-UZ" b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turkumga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mansub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50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turi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uz-Latn-UZ" b="1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zbekiston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Respublikasining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Qizil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kitob”iga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kiritilgan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Ulardan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uz-Latn-UZ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tasi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karrak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turkumiga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mansub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3">
            <a:extLst>
              <a:ext uri="{FF2B5EF4-FFF2-40B4-BE49-F238E27FC236}">
                <a16:creationId xmlns:a16="http://schemas.microsoft.com/office/drawing/2014/main" id="{07EE5933-DFB3-A841-BB89-F984E7B4F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75" y="1319937"/>
            <a:ext cx="5570440" cy="518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2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>
            <a:extLst>
              <a:ext uri="{FF2B5EF4-FFF2-40B4-BE49-F238E27FC236}">
                <a16:creationId xmlns:a16="http://schemas.microsoft.com/office/drawing/2014/main" id="{D2C1DD86-F6CA-498E-9F16-88AB7FCA2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738" y="0"/>
            <a:ext cx="11725275" cy="1138238"/>
          </a:xfrm>
        </p:spPr>
        <p:txBody>
          <a:bodyPr/>
          <a:lstStyle/>
          <a:p>
            <a:r>
              <a:rPr lang="en-US" altLang="ru-RU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MUSTAHKAMLASH</a:t>
            </a:r>
            <a:endParaRPr lang="ru-RU" alt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74765" y="1740021"/>
            <a:ext cx="3200400" cy="65314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4603000" y="3171880"/>
            <a:ext cx="2926079" cy="100584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KUNGABOQAR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74765" y="3685901"/>
            <a:ext cx="3200400" cy="100172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Holva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margarin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tayyorlanadi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327844" y="4774098"/>
            <a:ext cx="3200400" cy="65314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Barglari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oddiy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27013" y="2599259"/>
            <a:ext cx="3200400" cy="9567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Evropadan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keltirilgan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14589" y="4997220"/>
            <a:ext cx="3200400" cy="129550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Poyada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ketma-ket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joylashadi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164826" y="1781787"/>
            <a:ext cx="3200400" cy="65314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Sariq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gulli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346126" y="1255773"/>
            <a:ext cx="3356406" cy="122966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Oftob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harakatlanadi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70704" y="4973238"/>
            <a:ext cx="3200400" cy="65314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olinadi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327844" y="2779224"/>
            <a:ext cx="3200400" cy="65314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To‘pguli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savatcha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327844" y="3776661"/>
            <a:ext cx="3200400" cy="65314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Pista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meva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трелка вниз 4"/>
          <p:cNvSpPr/>
          <p:nvPr/>
        </p:nvSpPr>
        <p:spPr>
          <a:xfrm flipH="1">
            <a:off x="6008913" y="4248386"/>
            <a:ext cx="195943" cy="7248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 rot="18864456">
            <a:off x="7478058" y="3961382"/>
            <a:ext cx="138856" cy="8569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 rot="17429577">
            <a:off x="7816139" y="3536975"/>
            <a:ext cx="184544" cy="8569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 rot="15017828">
            <a:off x="7835838" y="2956396"/>
            <a:ext cx="159703" cy="8569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 rot="2869341">
            <a:off x="4583061" y="3948767"/>
            <a:ext cx="164247" cy="9178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 rot="10800000">
            <a:off x="6008912" y="2509416"/>
            <a:ext cx="195943" cy="6495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низ 20"/>
          <p:cNvSpPr/>
          <p:nvPr/>
        </p:nvSpPr>
        <p:spPr>
          <a:xfrm rot="4607032">
            <a:off x="4086253" y="3489752"/>
            <a:ext cx="255741" cy="8569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низ 21"/>
          <p:cNvSpPr/>
          <p:nvPr/>
        </p:nvSpPr>
        <p:spPr>
          <a:xfrm rot="8014162">
            <a:off x="4417305" y="2473259"/>
            <a:ext cx="208446" cy="10064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низ 22"/>
          <p:cNvSpPr/>
          <p:nvPr/>
        </p:nvSpPr>
        <p:spPr>
          <a:xfrm rot="7151287">
            <a:off x="4171629" y="2920857"/>
            <a:ext cx="217423" cy="8044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низ 23"/>
          <p:cNvSpPr/>
          <p:nvPr/>
        </p:nvSpPr>
        <p:spPr>
          <a:xfrm rot="14099370">
            <a:off x="7581671" y="2497827"/>
            <a:ext cx="206447" cy="10468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7594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Прямоугольник 4"/>
          <p:cNvSpPr>
            <a:spLocks noChangeArrowheads="1"/>
          </p:cNvSpPr>
          <p:nvPr/>
        </p:nvSpPr>
        <p:spPr bwMode="auto">
          <a:xfrm>
            <a:off x="238125" y="1789113"/>
            <a:ext cx="9118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619125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61912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61912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6191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3600">
                <a:latin typeface="Arial" panose="020B0604020202020204" pitchFamily="34" charset="0"/>
              </a:rPr>
              <a:t> </a:t>
            </a:r>
            <a:r>
              <a:rPr lang="uz-Latn-UZ" altLang="ru-RU" sz="3600">
                <a:latin typeface="Arial" panose="020B0604020202020204" pitchFamily="34" charset="0"/>
              </a:rPr>
              <a:t> </a:t>
            </a:r>
            <a:r>
              <a:rPr lang="ru-RU" altLang="ru-RU" sz="180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endParaRPr lang="en-US" altLang="ru-RU" sz="1800">
              <a:latin typeface="Arial" panose="020B0604020202020204" pitchFamily="34" charset="0"/>
            </a:endParaRPr>
          </a:p>
        </p:txBody>
      </p:sp>
      <p:sp>
        <p:nvSpPr>
          <p:cNvPr id="27651" name="Прямоугольник 6"/>
          <p:cNvSpPr>
            <a:spLocks noChangeArrowheads="1"/>
          </p:cNvSpPr>
          <p:nvPr/>
        </p:nvSpPr>
        <p:spPr bwMode="auto">
          <a:xfrm>
            <a:off x="271463" y="204788"/>
            <a:ext cx="117506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4000" b="1">
                <a:solidFill>
                  <a:schemeClr val="bg1"/>
                </a:solidFill>
                <a:latin typeface="Arial" panose="020B0604020202020204" pitchFamily="34" charset="0"/>
              </a:rPr>
              <a:t>MUSTAQIL BAJARISH UCHUN TOPSHIRIQLAR</a:t>
            </a:r>
            <a:r>
              <a:rPr lang="en-US" altLang="ru-RU" sz="4400" b="1">
                <a:solidFill>
                  <a:schemeClr val="bg1"/>
                </a:solidFill>
                <a:latin typeface="Arial" panose="020B0604020202020204" pitchFamily="34" charset="0"/>
              </a:rPr>
              <a:t>:</a:t>
            </a:r>
            <a:endParaRPr lang="ru-RU" altLang="ru-RU" sz="44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6628" name="TextBox 1"/>
          <p:cNvSpPr txBox="1">
            <a:spLocks noChangeArrowheads="1"/>
          </p:cNvSpPr>
          <p:nvPr/>
        </p:nvSpPr>
        <p:spPr bwMode="auto">
          <a:xfrm>
            <a:off x="679450" y="1533525"/>
            <a:ext cx="10418763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42950" indent="-74295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7938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7938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7938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793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1793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793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793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793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793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  <a:defRPr/>
            </a:pPr>
            <a:r>
              <a:rPr lang="en-US" altLang="ru-RU" sz="3600" dirty="0" err="1" smtClean="0">
                <a:latin typeface="Arial" panose="020B0604020202020204" pitchFamily="34" charset="0"/>
              </a:rPr>
              <a:t>Darslikning</a:t>
            </a:r>
            <a:r>
              <a:rPr lang="en-US" altLang="ru-RU" sz="3600" dirty="0">
                <a:latin typeface="Arial" panose="020B0604020202020204" pitchFamily="34" charset="0"/>
              </a:rPr>
              <a:t> </a:t>
            </a:r>
            <a:r>
              <a:rPr lang="en-US" altLang="ru-RU" sz="3600" dirty="0" smtClean="0">
                <a:latin typeface="Arial" panose="020B0604020202020204" pitchFamily="34" charset="0"/>
              </a:rPr>
              <a:t>129-132-sahifalaridagi </a:t>
            </a:r>
            <a:r>
              <a:rPr lang="en-US" altLang="ru-RU" sz="36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“</a:t>
            </a:r>
            <a:r>
              <a:rPr lang="en-US" altLang="ru-RU" sz="3600" b="1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Qoqio‘t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doshlar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oilasi</a:t>
            </a:r>
            <a:r>
              <a:rPr lang="en-US" altLang="ru-RU" sz="36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”</a:t>
            </a:r>
            <a:r>
              <a:rPr lang="en-US" altLang="ru-RU" sz="36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ru-RU" sz="3600" dirty="0" err="1" smtClean="0">
                <a:latin typeface="Arial" panose="020B0604020202020204" pitchFamily="34" charset="0"/>
              </a:rPr>
              <a:t>mavzusini</a:t>
            </a:r>
            <a:r>
              <a:rPr lang="en-US" altLang="ru-RU" sz="3600" dirty="0" smtClean="0">
                <a:latin typeface="Arial" panose="020B0604020202020204" pitchFamily="34" charset="0"/>
              </a:rPr>
              <a:t> </a:t>
            </a:r>
            <a:r>
              <a:rPr lang="en-US" altLang="ru-RU" sz="3600" dirty="0" err="1" smtClean="0">
                <a:latin typeface="Arial" panose="020B0604020202020204" pitchFamily="34" charset="0"/>
              </a:rPr>
              <a:t>o‘qing</a:t>
            </a:r>
            <a:r>
              <a:rPr lang="en-US" altLang="ru-RU" sz="3600" dirty="0" smtClean="0">
                <a:latin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ru-RU" sz="3600" dirty="0" smtClean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ru-RU" sz="3600" dirty="0" smtClean="0">
                <a:latin typeface="Arial" panose="020B0604020202020204" pitchFamily="34" charset="0"/>
              </a:rPr>
              <a:t>2.   </a:t>
            </a:r>
            <a:r>
              <a:rPr lang="en-US" altLang="ru-RU" sz="3600" dirty="0" err="1" smtClean="0">
                <a:latin typeface="Arial" panose="020B0604020202020204" pitchFamily="34" charset="0"/>
              </a:rPr>
              <a:t>Mavzuga</a:t>
            </a:r>
            <a:r>
              <a:rPr lang="en-US" altLang="ru-RU" sz="3600" dirty="0" smtClean="0">
                <a:latin typeface="Arial" panose="020B0604020202020204" pitchFamily="34" charset="0"/>
              </a:rPr>
              <a:t> </a:t>
            </a:r>
            <a:r>
              <a:rPr lang="en-US" altLang="ru-RU" sz="3600" dirty="0" err="1" smtClean="0">
                <a:latin typeface="Arial" panose="020B0604020202020204" pitchFamily="34" charset="0"/>
              </a:rPr>
              <a:t>oid</a:t>
            </a:r>
            <a:r>
              <a:rPr lang="en-US" altLang="ru-RU" sz="3600" dirty="0" smtClean="0">
                <a:latin typeface="Arial" panose="020B0604020202020204" pitchFamily="34" charset="0"/>
              </a:rPr>
              <a:t> </a:t>
            </a:r>
            <a:r>
              <a:rPr lang="en-US" altLang="ru-RU" sz="3600" dirty="0" err="1" smtClean="0">
                <a:latin typeface="Arial" panose="020B0604020202020204" pitchFamily="34" charset="0"/>
              </a:rPr>
              <a:t>rasmlarni</a:t>
            </a:r>
            <a:r>
              <a:rPr lang="en-US" altLang="ru-RU" sz="3600" dirty="0" smtClean="0">
                <a:latin typeface="Arial" panose="020B0604020202020204" pitchFamily="34" charset="0"/>
              </a:rPr>
              <a:t> </a:t>
            </a:r>
            <a:r>
              <a:rPr lang="en-US" altLang="ru-RU" sz="3600" dirty="0" err="1" smtClean="0">
                <a:latin typeface="Arial" panose="020B0604020202020204" pitchFamily="34" charset="0"/>
              </a:rPr>
              <a:t>chizing</a:t>
            </a:r>
            <a:r>
              <a:rPr lang="en-US" altLang="ru-RU" sz="3600" dirty="0" smtClean="0">
                <a:latin typeface="Arial" panose="020B0604020202020204" pitchFamily="34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Tx/>
              <a:buAutoNum type="arabicPeriod"/>
              <a:defRPr/>
            </a:pPr>
            <a:endParaRPr lang="ru-RU" altLang="ru-RU" sz="3600" dirty="0" smtClean="0">
              <a:latin typeface="Arial" panose="020B0604020202020204" pitchFamily="34" charset="0"/>
            </a:endParaRPr>
          </a:p>
        </p:txBody>
      </p:sp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588" y="3037019"/>
            <a:ext cx="2465625" cy="2606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231607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8" descr="Tungkol sa mundo ng mga halaman. Ebolusyon at Kapaki-pakinabang na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Tw Cen MT" panose="020B0602020104020603" pitchFamily="34" charset="0"/>
            </a:endParaRPr>
          </a:p>
        </p:txBody>
      </p:sp>
      <p:sp>
        <p:nvSpPr>
          <p:cNvPr id="26627" name="AutoShape 10" descr="Tungkol sa mundo ng mga halaman. Ebolusyon at Kapaki-pakinabang na ...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Tw Cen MT" panose="020B0602020104020603" pitchFamily="34" charset="0"/>
            </a:endParaRPr>
          </a:p>
        </p:txBody>
      </p:sp>
      <p:sp>
        <p:nvSpPr>
          <p:cNvPr id="26628" name="Прямоугольник 22"/>
          <p:cNvSpPr>
            <a:spLocks noChangeArrowheads="1"/>
          </p:cNvSpPr>
          <p:nvPr/>
        </p:nvSpPr>
        <p:spPr bwMode="auto">
          <a:xfrm>
            <a:off x="204788" y="204788"/>
            <a:ext cx="118189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uz-Latn-UZ" altLang="ru-RU" sz="48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QOQIO‘T</a:t>
            </a:r>
            <a:r>
              <a:rPr lang="en-US" altLang="ru-RU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DOSHLAR </a:t>
            </a:r>
            <a:r>
              <a:rPr lang="en-US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OILASI</a:t>
            </a:r>
            <a:endParaRPr lang="ru-RU" altLang="ru-RU" sz="48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8026400" y="3333750"/>
            <a:ext cx="590550" cy="3540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aphicFrame>
        <p:nvGraphicFramePr>
          <p:cNvPr id="7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784369647"/>
              </p:ext>
            </p:extLst>
          </p:nvPr>
        </p:nvGraphicFramePr>
        <p:xfrm>
          <a:off x="204788" y="1231900"/>
          <a:ext cx="11656287" cy="2499016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34857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09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02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96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896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4467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O‘simlik</a:t>
                      </a:r>
                      <a:r>
                        <a:rPr lang="en-US" sz="280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nomi</a:t>
                      </a:r>
                      <a:endParaRPr lang="ru-RU" sz="28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677" marB="456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Hayotiy</a:t>
                      </a:r>
                      <a:r>
                        <a:rPr lang="en-US" sz="280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shakli</a:t>
                      </a:r>
                      <a:endParaRPr lang="ru-RU" sz="28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677" marB="456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Bargi</a:t>
                      </a:r>
                      <a:endParaRPr lang="ru-RU" sz="28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677" marB="456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To‘pguli</a:t>
                      </a:r>
                      <a:endParaRPr lang="ru-RU" sz="28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677" marB="456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Mevasi</a:t>
                      </a:r>
                      <a:endParaRPr lang="ru-RU" sz="28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677" marB="456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01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2800" b="1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677" marB="456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 marL="91436" marR="91436" marT="45677" marB="456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 marL="91436" marR="91436" marT="45677" marB="456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 marL="91436" marR="91436" marT="45677" marB="456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 marL="91436" marR="91436" marT="45677" marB="456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016"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677" marB="456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 marL="91436" marR="91436" marT="45677" marB="456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 marL="91436" marR="91436" marT="45677" marB="456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 marL="91436" marR="91436" marT="45677" marB="456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 marL="91436" marR="91436" marT="45677" marB="456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016"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677" marB="456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 marL="91436" marR="91436" marT="45677" marB="456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 marL="91436" marR="91436" marT="45677" marB="456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 marL="91436" marR="91436" marT="45677" marB="456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7030A0"/>
                          </a:solidFill>
                        </a:rPr>
                        <a:t>                            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 marL="91436" marR="91436" marT="45677" marB="456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641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7" descr="D:\Nafisaxon\Новая папка\FONLAR\Без названия (1).jpg">
            <a:extLst>
              <a:ext uri="{FF2B5EF4-FFF2-40B4-BE49-F238E27FC236}">
                <a16:creationId xmlns:a16="http://schemas.microsoft.com/office/drawing/2014/main" id="{3AF068C4-48DE-4BCA-A057-E08329E0C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Заголовок 1">
            <a:extLst>
              <a:ext uri="{FF2B5EF4-FFF2-40B4-BE49-F238E27FC236}">
                <a16:creationId xmlns:a16="http://schemas.microsoft.com/office/drawing/2014/main" id="{881D8209-FD6A-48C6-B82A-46314AE6C83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93800" y="630238"/>
            <a:ext cx="9934575" cy="1143000"/>
          </a:xfrm>
        </p:spPr>
        <p:txBody>
          <a:bodyPr/>
          <a:lstStyle/>
          <a:p>
            <a:pPr eaLnBrk="1" hangingPunct="1"/>
            <a:r>
              <a:rPr lang="en-US" altLang="ru-RU" sz="6000" b="1">
                <a:solidFill>
                  <a:srgbClr val="0070C0"/>
                </a:solidFill>
                <a:latin typeface="Arial" panose="020B0604020202020204" pitchFamily="34" charset="0"/>
                <a:ea typeface="Adobe Myungjo Std M"/>
                <a:cs typeface="Arial" panose="020B0604020202020204" pitchFamily="34" charset="0"/>
              </a:rPr>
              <a:t>E’TIBORINGIZ UCHUN RAHMAT!</a:t>
            </a:r>
            <a:endParaRPr lang="ru-RU" altLang="ru-RU" sz="6000" b="1">
              <a:solidFill>
                <a:srgbClr val="0070C0"/>
              </a:solidFill>
              <a:latin typeface="Arial" panose="020B0604020202020204" pitchFamily="34" charset="0"/>
              <a:ea typeface="Adobe Myungjo Std M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838DD25-3F5C-4C47-9D49-2735A45832F4}"/>
              </a:ext>
            </a:extLst>
          </p:cNvPr>
          <p:cNvSpPr/>
          <p:nvPr/>
        </p:nvSpPr>
        <p:spPr>
          <a:xfrm>
            <a:off x="4974596" y="2137820"/>
            <a:ext cx="2286000" cy="10156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6000" b="1" dirty="0">
                <a:ln w="28575">
                  <a:solidFill>
                    <a:srgbClr val="92D05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</a:rPr>
              <a:t>XAYR</a:t>
            </a:r>
            <a:endParaRPr lang="ru-RU" sz="6000" b="1" dirty="0">
              <a:ln w="28575">
                <a:solidFill>
                  <a:srgbClr val="92D050"/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10" name="Рисунок 9" descr="176afef75a8f3b0ab1e2638d1cdb1fa8.jpg">
            <a:extLst>
              <a:ext uri="{FF2B5EF4-FFF2-40B4-BE49-F238E27FC236}">
                <a16:creationId xmlns:a16="http://schemas.microsoft.com/office/drawing/2014/main" id="{3C7957EB-BFCA-4D2C-B548-0EDD41A54D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8165">
            <a:off x="709613" y="1117600"/>
            <a:ext cx="2443162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 descr="201fde52ff8ee6b69f419f5ff0b633ea.jpg">
            <a:extLst>
              <a:ext uri="{FF2B5EF4-FFF2-40B4-BE49-F238E27FC236}">
                <a16:creationId xmlns:a16="http://schemas.microsoft.com/office/drawing/2014/main" id="{E2DF751C-8232-44B7-B8E1-4439A20AD8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22217">
            <a:off x="9236075" y="1084263"/>
            <a:ext cx="2509838" cy="250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 descr="images (7).jpg">
            <a:extLst>
              <a:ext uri="{FF2B5EF4-FFF2-40B4-BE49-F238E27FC236}">
                <a16:creationId xmlns:a16="http://schemas.microsoft.com/office/drawing/2014/main" id="{9200804C-80FA-4EDB-9E55-6ACF8B45EE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1066">
            <a:off x="1247775" y="3976688"/>
            <a:ext cx="3992563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 descr="500_F_102040148_oMUc7VxsMccLiyG3zG0XOKDNYvvM6YUl.jpg">
            <a:extLst>
              <a:ext uri="{FF2B5EF4-FFF2-40B4-BE49-F238E27FC236}">
                <a16:creationId xmlns:a16="http://schemas.microsoft.com/office/drawing/2014/main" id="{DBA7671A-08CF-4EE8-844E-AEBFF73BDD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96394">
            <a:off x="7426325" y="3975100"/>
            <a:ext cx="3687763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865F183-A2D8-4F9C-BDAA-076DF247B4DB}"/>
              </a:ext>
            </a:extLst>
          </p:cNvPr>
          <p:cNvSpPr/>
          <p:nvPr/>
        </p:nvSpPr>
        <p:spPr>
          <a:xfrm>
            <a:off x="1912278" y="3028892"/>
            <a:ext cx="8246168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5400" dirty="0">
                <a:ln w="18415" cmpd="sng">
                  <a:solidFill>
                    <a:srgbClr val="008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</a:rPr>
              <a:t>SALOMAT BO`LING!!!</a:t>
            </a:r>
            <a:endParaRPr lang="ru-RU" sz="5400" dirty="0">
              <a:ln w="18415" cmpd="sng">
                <a:solidFill>
                  <a:srgbClr val="008000"/>
                </a:solidFill>
                <a:prstDash val="solid"/>
              </a:ln>
              <a:solidFill>
                <a:srgbClr val="00B05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>
            <a:extLst>
              <a:ext uri="{FF2B5EF4-FFF2-40B4-BE49-F238E27FC236}">
                <a16:creationId xmlns:a16="http://schemas.microsoft.com/office/drawing/2014/main" id="{351D6BF3-8F36-4F05-9429-7FE8BF5C1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50" y="78657"/>
            <a:ext cx="11725275" cy="1138238"/>
          </a:xfrm>
        </p:spPr>
        <p:txBody>
          <a:bodyPr/>
          <a:lstStyle/>
          <a:p>
            <a:r>
              <a:rPr lang="en-US" altLang="ru-RU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QOQIO‘TDOSHLAR OILASI</a:t>
            </a:r>
            <a:endParaRPr lang="ru-RU" alt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3" name="AutoShape 5" descr="Картинки по запросу &quot;Inson va tabiat rasmlar&quot;">
            <a:extLst>
              <a:ext uri="{FF2B5EF4-FFF2-40B4-BE49-F238E27FC236}">
                <a16:creationId xmlns:a16="http://schemas.microsoft.com/office/drawing/2014/main" id="{961416D9-E3F5-48AC-BF68-4E96A7CA59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Tw Cen MT" panose="020B0602020104020603" pitchFamily="34" charset="0"/>
            </a:endParaRPr>
          </a:p>
        </p:txBody>
      </p:sp>
      <p:sp>
        <p:nvSpPr>
          <p:cNvPr id="15364" name="AutoShape 7" descr="Картинки по запросу &quot;Inson va tabiat rasmlar&quot;">
            <a:extLst>
              <a:ext uri="{FF2B5EF4-FFF2-40B4-BE49-F238E27FC236}">
                <a16:creationId xmlns:a16="http://schemas.microsoft.com/office/drawing/2014/main" id="{4E74D6F8-75DC-472D-B21C-10714C7821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Tw Cen MT" panose="020B0602020104020603" pitchFamily="34" charset="0"/>
            </a:endParaRPr>
          </a:p>
        </p:txBody>
      </p:sp>
      <p:sp>
        <p:nvSpPr>
          <p:cNvPr id="15365" name="AutoShape 9" descr="Картинки по запросу &quot;Inson va tabiat rasmlar&quot;">
            <a:extLst>
              <a:ext uri="{FF2B5EF4-FFF2-40B4-BE49-F238E27FC236}">
                <a16:creationId xmlns:a16="http://schemas.microsoft.com/office/drawing/2014/main" id="{F7801917-3247-4CE5-A7AA-8534A2236D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Tw Cen MT" panose="020B0602020104020603" pitchFamily="34" charset="0"/>
            </a:endParaRPr>
          </a:p>
        </p:txBody>
      </p:sp>
      <p:sp>
        <p:nvSpPr>
          <p:cNvPr id="15366" name="AutoShape 11" descr="Картинки по запросу &quot;Inson va tabiat rasmlar&quot;">
            <a:extLst>
              <a:ext uri="{FF2B5EF4-FFF2-40B4-BE49-F238E27FC236}">
                <a16:creationId xmlns:a16="http://schemas.microsoft.com/office/drawing/2014/main" id="{03EE8FDC-9F07-4EFA-AFCA-9394F02E85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Tw Cen MT" panose="020B0602020104020603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609600" y="177800"/>
            <a:ext cx="10972800" cy="990600"/>
          </a:xfrm>
        </p:spPr>
        <p:txBody>
          <a:bodyPr/>
          <a:lstStyle/>
          <a:p>
            <a:r>
              <a:rPr lang="en-US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MUSTAHKAMLASH</a:t>
            </a:r>
            <a:endParaRPr lang="ru-RU" alt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5" name="Прямоугольник 31"/>
          <p:cNvSpPr>
            <a:spLocks noChangeArrowheads="1"/>
          </p:cNvSpPr>
          <p:nvPr/>
        </p:nvSpPr>
        <p:spPr bwMode="auto">
          <a:xfrm>
            <a:off x="449263" y="1704975"/>
            <a:ext cx="50260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alt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Gk</a:t>
            </a:r>
            <a:r>
              <a:rPr lang="en-US" alt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(5) </a:t>
            </a:r>
            <a:r>
              <a:rPr lang="en-US" alt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Gt</a:t>
            </a:r>
            <a:r>
              <a:rPr lang="en-US" altLang="ru-RU" sz="2000" b="1" dirty="0">
                <a:latin typeface="Arial" panose="020B0604020202020204" pitchFamily="34" charset="0"/>
              </a:rPr>
              <a:t>(5) </a:t>
            </a:r>
            <a:r>
              <a:rPr lang="en-US" altLang="ru-RU" sz="2000" b="1" dirty="0" smtClean="0">
                <a:latin typeface="Arial" panose="020B0604020202020204" pitchFamily="34" charset="0"/>
              </a:rPr>
              <a:t> </a:t>
            </a:r>
            <a:r>
              <a:rPr lang="en-US" alt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altLang="ru-RU" sz="2000" b="1" dirty="0" smtClean="0">
                <a:latin typeface="Arial" panose="020B0604020202020204" pitchFamily="34" charset="0"/>
              </a:rPr>
              <a:t>(2</a:t>
            </a:r>
            <a:r>
              <a:rPr lang="en-US" altLang="ru-RU" sz="2000" b="1" dirty="0">
                <a:latin typeface="Arial" panose="020B0604020202020204" pitchFamily="34" charset="0"/>
              </a:rPr>
              <a:t>)+(2)+1 </a:t>
            </a:r>
            <a:r>
              <a:rPr lang="en-US" alt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alt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(0)</a:t>
            </a:r>
            <a:endParaRPr lang="ru-RU" alt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Месяц 2"/>
          <p:cNvSpPr/>
          <p:nvPr/>
        </p:nvSpPr>
        <p:spPr>
          <a:xfrm rot="18299287">
            <a:off x="8107806" y="3256453"/>
            <a:ext cx="322623" cy="1211154"/>
          </a:xfrm>
          <a:prstGeom prst="moon">
            <a:avLst>
              <a:gd name="adj" fmla="val 58210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Месяц 11"/>
          <p:cNvSpPr/>
          <p:nvPr/>
        </p:nvSpPr>
        <p:spPr>
          <a:xfrm rot="719702">
            <a:off x="7619429" y="2267501"/>
            <a:ext cx="366713" cy="1182745"/>
          </a:xfrm>
          <a:prstGeom prst="moon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Месяц 12"/>
          <p:cNvSpPr/>
          <p:nvPr/>
        </p:nvSpPr>
        <p:spPr>
          <a:xfrm rot="9605896">
            <a:off x="9466276" y="2251757"/>
            <a:ext cx="366712" cy="1090232"/>
          </a:xfrm>
          <a:prstGeom prst="moon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Месяц 13"/>
          <p:cNvSpPr/>
          <p:nvPr/>
        </p:nvSpPr>
        <p:spPr>
          <a:xfrm rot="13894437">
            <a:off x="9178131" y="3315494"/>
            <a:ext cx="341313" cy="1069975"/>
          </a:xfrm>
          <a:prstGeom prst="moon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Месяц 14"/>
          <p:cNvSpPr/>
          <p:nvPr/>
        </p:nvSpPr>
        <p:spPr>
          <a:xfrm rot="5400000">
            <a:off x="8534400" y="1539875"/>
            <a:ext cx="341313" cy="1223963"/>
          </a:xfrm>
          <a:prstGeom prst="moon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Левая фигурная скобка 4"/>
          <p:cNvSpPr/>
          <p:nvPr/>
        </p:nvSpPr>
        <p:spPr>
          <a:xfrm rot="3641669">
            <a:off x="7977201" y="1255948"/>
            <a:ext cx="365125" cy="1672105"/>
          </a:xfrm>
          <a:prstGeom prst="leftBrac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b="1" dirty="0"/>
          </a:p>
        </p:txBody>
      </p:sp>
      <p:sp>
        <p:nvSpPr>
          <p:cNvPr id="18" name="Левая фигурная скобка 17"/>
          <p:cNvSpPr/>
          <p:nvPr/>
        </p:nvSpPr>
        <p:spPr>
          <a:xfrm rot="12557551">
            <a:off x="9711063" y="3030187"/>
            <a:ext cx="390525" cy="1356874"/>
          </a:xfrm>
          <a:prstGeom prst="leftBrac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b="1" dirty="0"/>
          </a:p>
        </p:txBody>
      </p:sp>
      <p:sp>
        <p:nvSpPr>
          <p:cNvPr id="19" name="Левая фигурная скобка 18"/>
          <p:cNvSpPr/>
          <p:nvPr/>
        </p:nvSpPr>
        <p:spPr>
          <a:xfrm rot="16432150">
            <a:off x="8497888" y="3636963"/>
            <a:ext cx="365125" cy="1400175"/>
          </a:xfrm>
          <a:prstGeom prst="leftBrac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b="1" dirty="0"/>
          </a:p>
        </p:txBody>
      </p:sp>
      <p:sp>
        <p:nvSpPr>
          <p:cNvPr id="20" name="Левая фигурная скобка 19"/>
          <p:cNvSpPr/>
          <p:nvPr/>
        </p:nvSpPr>
        <p:spPr>
          <a:xfrm rot="8107559">
            <a:off x="9415221" y="1455760"/>
            <a:ext cx="479486" cy="1654588"/>
          </a:xfrm>
          <a:prstGeom prst="leftBrac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b="1" dirty="0"/>
          </a:p>
        </p:txBody>
      </p:sp>
      <p:sp>
        <p:nvSpPr>
          <p:cNvPr id="22" name="Левая фигурная скобка 21"/>
          <p:cNvSpPr/>
          <p:nvPr/>
        </p:nvSpPr>
        <p:spPr>
          <a:xfrm rot="20587857">
            <a:off x="7439444" y="2711778"/>
            <a:ext cx="314325" cy="1490663"/>
          </a:xfrm>
          <a:prstGeom prst="leftBrac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b="1" dirty="0"/>
          </a:p>
        </p:txBody>
      </p:sp>
      <p:pic>
        <p:nvPicPr>
          <p:cNvPr id="28" name="Рисунок 2">
            <a:extLst>
              <a:ext uri="{FF2B5EF4-FFF2-40B4-BE49-F238E27FC236}">
                <a16:creationId xmlns:a16="http://schemas.microsoft.com/office/drawing/2014/main" id="{C950CCFC-DCDC-9F4B-844B-7EE8928A5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09" y="3475441"/>
            <a:ext cx="5327976" cy="2990674"/>
          </a:xfrm>
          <a:prstGeom prst="rect">
            <a:avLst/>
          </a:prstGeom>
        </p:spPr>
      </p:pic>
      <p:sp>
        <p:nvSpPr>
          <p:cNvPr id="29" name="Прямоугольник 31"/>
          <p:cNvSpPr>
            <a:spLocks noChangeArrowheads="1"/>
          </p:cNvSpPr>
          <p:nvPr/>
        </p:nvSpPr>
        <p:spPr bwMode="auto">
          <a:xfrm>
            <a:off x="469124" y="2533937"/>
            <a:ext cx="50260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b="1" dirty="0" smtClean="0">
                <a:latin typeface="Arial" panose="020B0604020202020204" pitchFamily="34" charset="0"/>
              </a:rPr>
              <a:t>2</a:t>
            </a:r>
            <a:r>
              <a:rPr lang="ru-RU" alt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Gk</a:t>
            </a:r>
            <a:r>
              <a:rPr lang="en-US" alt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(5) </a:t>
            </a:r>
            <a:r>
              <a:rPr lang="en-US" alt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Gt</a:t>
            </a:r>
            <a:r>
              <a:rPr lang="en-US" altLang="ru-RU" sz="2000" b="1" dirty="0">
                <a:latin typeface="Arial" panose="020B0604020202020204" pitchFamily="34" charset="0"/>
              </a:rPr>
              <a:t>(5) </a:t>
            </a:r>
            <a:r>
              <a:rPr lang="en-US" altLang="ru-RU" sz="2000" b="1" dirty="0" smtClean="0">
                <a:latin typeface="Arial" panose="020B0604020202020204" pitchFamily="34" charset="0"/>
              </a:rPr>
              <a:t> </a:t>
            </a:r>
            <a:r>
              <a:rPr lang="en-US" alt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altLang="ru-RU" sz="2000" b="1" dirty="0" smtClean="0">
                <a:latin typeface="Arial" panose="020B0604020202020204" pitchFamily="34" charset="0"/>
              </a:rPr>
              <a:t>0 </a:t>
            </a:r>
            <a:r>
              <a:rPr lang="en-US" alt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alt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(3)</a:t>
            </a:r>
            <a:endParaRPr lang="ru-RU" alt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ый треугольник 34"/>
          <p:cNvSpPr/>
          <p:nvPr/>
        </p:nvSpPr>
        <p:spPr>
          <a:xfrm rot="8133889">
            <a:off x="8542538" y="2975640"/>
            <a:ext cx="476250" cy="471487"/>
          </a:xfrm>
          <a:prstGeom prst="rt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8680650" y="2961352"/>
            <a:ext cx="214313" cy="26035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053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  <p:bldP spid="14" grpId="0" animBg="1"/>
      <p:bldP spid="15" grpId="0" animBg="1"/>
      <p:bldP spid="5" grpId="0" animBg="1"/>
      <p:bldP spid="18" grpId="0" animBg="1"/>
      <p:bldP spid="19" grpId="0" animBg="1"/>
      <p:bldP spid="20" grpId="0" animBg="1"/>
      <p:bldP spid="22" grpId="0" animBg="1"/>
      <p:bldP spid="35" grpId="0" animBg="1"/>
      <p:bldP spid="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3F92807D-FA06-46BD-8A7C-BEF44802C255}"/>
              </a:ext>
            </a:extLst>
          </p:cNvPr>
          <p:cNvSpPr/>
          <p:nvPr/>
        </p:nvSpPr>
        <p:spPr>
          <a:xfrm>
            <a:off x="0" y="1"/>
            <a:ext cx="12174538" cy="171123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 dirty="0">
              <a:cs typeface="+mn-cs"/>
            </a:endParaRPr>
          </a:p>
        </p:txBody>
      </p:sp>
      <p:sp>
        <p:nvSpPr>
          <p:cNvPr id="25" name="object 2">
            <a:extLst>
              <a:ext uri="{FF2B5EF4-FFF2-40B4-BE49-F238E27FC236}">
                <a16:creationId xmlns:a16="http://schemas.microsoft.com/office/drawing/2014/main" id="{3DF4B039-849A-4F86-B2D2-4BE7EA97B3AF}"/>
              </a:ext>
            </a:extLst>
          </p:cNvPr>
          <p:cNvSpPr txBox="1">
            <a:spLocks/>
          </p:cNvSpPr>
          <p:nvPr/>
        </p:nvSpPr>
        <p:spPr>
          <a:xfrm>
            <a:off x="2596356" y="378549"/>
            <a:ext cx="6981825" cy="1046163"/>
          </a:xfrm>
          <a:prstGeom prst="rect">
            <a:avLst/>
          </a:prstGeom>
        </p:spPr>
        <p:txBody>
          <a:bodyPr lIns="0" tIns="30911" rIns="0" bIns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 fontAlgn="auto">
              <a:spcBef>
                <a:spcPts val="241"/>
              </a:spcBef>
              <a:spcAft>
                <a:spcPts val="0"/>
              </a:spcAft>
              <a:defRPr/>
            </a:pPr>
            <a:r>
              <a:rPr lang="en-US" sz="6600" kern="0" spc="21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BIOLOGIYA</a:t>
            </a:r>
            <a:r>
              <a:rPr lang="ru-RU" sz="4000" kern="0" spc="21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uz-Cyrl-UZ" sz="4000" kern="0" spc="21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50" name="Прямоугольник 1">
            <a:extLst>
              <a:ext uri="{FF2B5EF4-FFF2-40B4-BE49-F238E27FC236}">
                <a16:creationId xmlns:a16="http://schemas.microsoft.com/office/drawing/2014/main" id="{4F2087D8-DC27-43FC-B12A-8C0E20F2A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6157" y="1949221"/>
            <a:ext cx="1078955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ru-RU" sz="4800" b="1" dirty="0">
                <a:solidFill>
                  <a:srgbClr val="002060"/>
                </a:solidFill>
                <a:latin typeface="Arial" panose="020B0604020202020204" pitchFamily="34" charset="0"/>
              </a:rPr>
              <a:t>MAVZU</a:t>
            </a:r>
            <a:r>
              <a:rPr lang="en-US" altLang="ru-RU" sz="4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: QOQIO‘TDOSHLAR </a:t>
            </a:r>
            <a:r>
              <a:rPr lang="en-US" altLang="ru-RU" sz="4800" b="1" dirty="0">
                <a:solidFill>
                  <a:srgbClr val="002060"/>
                </a:solidFill>
                <a:latin typeface="Arial" panose="020B0604020202020204" pitchFamily="34" charset="0"/>
              </a:rPr>
              <a:t>OILASI  </a:t>
            </a:r>
            <a:endParaRPr lang="ru-RU" altLang="ru-RU" sz="48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9" name="Рисунок 2">
            <a:extLst>
              <a:ext uri="{FF2B5EF4-FFF2-40B4-BE49-F238E27FC236}">
                <a16:creationId xmlns:a16="http://schemas.microsoft.com/office/drawing/2014/main" id="{7DB2284F-E0C6-EE45-A640-0F53A4AFA0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52" y="3083520"/>
            <a:ext cx="3814626" cy="2769270"/>
          </a:xfrm>
          <a:prstGeom prst="rect">
            <a:avLst/>
          </a:prstGeom>
        </p:spPr>
      </p:pic>
      <p:pic>
        <p:nvPicPr>
          <p:cNvPr id="10" name="Рисунок 3">
            <a:extLst>
              <a:ext uri="{FF2B5EF4-FFF2-40B4-BE49-F238E27FC236}">
                <a16:creationId xmlns:a16="http://schemas.microsoft.com/office/drawing/2014/main" id="{36BA05F5-79EA-2B47-B284-CDF76F566E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325" y="3100022"/>
            <a:ext cx="3763318" cy="2769270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>
            <a:extLst>
              <a:ext uri="{FF2B5EF4-FFF2-40B4-BE49-F238E27FC236}">
                <a16:creationId xmlns:a16="http://schemas.microsoft.com/office/drawing/2014/main" id="{D504AEB7-291C-4450-9D67-71133BA8D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363" y="165100"/>
            <a:ext cx="10972800" cy="831850"/>
          </a:xfrm>
        </p:spPr>
        <p:txBody>
          <a:bodyPr/>
          <a:lstStyle/>
          <a:p>
            <a:r>
              <a:rPr lang="en-US" altLang="ru-RU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QOQIO‘TDOSHLAR </a:t>
            </a:r>
            <a:r>
              <a:rPr lang="en-US" altLang="ru-RU" sz="4800" dirty="0">
                <a:latin typeface="Arial" panose="020B0604020202020204" pitchFamily="34" charset="0"/>
                <a:cs typeface="Arial" panose="020B0604020202020204" pitchFamily="34" charset="0"/>
              </a:rPr>
              <a:t>OILASI</a:t>
            </a:r>
            <a:endParaRPr lang="ru-RU" alt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5" name="Прямоугольник 1">
            <a:extLst>
              <a:ext uri="{FF2B5EF4-FFF2-40B4-BE49-F238E27FC236}">
                <a16:creationId xmlns:a16="http://schemas.microsoft.com/office/drawing/2014/main" id="{2466A86A-B873-43AF-80EB-1863E4EB3B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63" y="1174522"/>
            <a:ext cx="11826874" cy="954107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800" b="1" dirty="0">
                <a:latin typeface="Arial" panose="020B0604020202020204" pitchFamily="34" charset="0"/>
              </a:rPr>
              <a:t>Bu </a:t>
            </a:r>
            <a:r>
              <a:rPr lang="en-US" altLang="ru-RU" sz="2800" b="1" dirty="0" err="1">
                <a:latin typeface="Arial" panose="020B0604020202020204" pitchFamily="34" charset="0"/>
              </a:rPr>
              <a:t>oila</a:t>
            </a:r>
            <a:r>
              <a:rPr lang="en-US" altLang="ru-RU" sz="2800" b="1" dirty="0">
                <a:latin typeface="Arial" panose="020B0604020202020204" pitchFamily="34" charset="0"/>
              </a:rPr>
              <a:t> </a:t>
            </a:r>
            <a:r>
              <a:rPr lang="en-US" altLang="ru-RU" sz="2800" b="1" dirty="0" err="1" smtClean="0">
                <a:latin typeface="Arial" panose="020B0604020202020204" pitchFamily="34" charset="0"/>
              </a:rPr>
              <a:t>deyarli</a:t>
            </a:r>
            <a:r>
              <a:rPr lang="en-US" altLang="ru-RU" sz="2800" b="1" dirty="0" smtClean="0">
                <a:latin typeface="Arial" panose="020B0604020202020204" pitchFamily="34" charset="0"/>
              </a:rPr>
              <a:t> </a:t>
            </a:r>
            <a:r>
              <a:rPr lang="en-US" altLang="ru-RU" sz="2800" b="1" dirty="0" err="1">
                <a:latin typeface="Arial" panose="020B0604020202020204" pitchFamily="34" charset="0"/>
              </a:rPr>
              <a:t>hamma</a:t>
            </a:r>
            <a:r>
              <a:rPr lang="en-US" altLang="ru-RU" sz="2800" b="1" dirty="0">
                <a:latin typeface="Arial" panose="020B0604020202020204" pitchFamily="34" charset="0"/>
              </a:rPr>
              <a:t> </a:t>
            </a:r>
            <a:r>
              <a:rPr lang="en-US" altLang="ru-RU" sz="2800" b="1" dirty="0" err="1">
                <a:latin typeface="Arial" panose="020B0604020202020204" pitchFamily="34" charset="0"/>
              </a:rPr>
              <a:t>qit’alarda</a:t>
            </a:r>
            <a:r>
              <a:rPr lang="en-US" altLang="ru-RU" sz="2800" b="1" dirty="0">
                <a:latin typeface="Arial" panose="020B0604020202020204" pitchFamily="34" charset="0"/>
              </a:rPr>
              <a:t> </a:t>
            </a:r>
            <a:r>
              <a:rPr lang="en-US" altLang="ru-RU" sz="2800" b="1" dirty="0" err="1">
                <a:latin typeface="Arial" panose="020B0604020202020204" pitchFamily="34" charset="0"/>
              </a:rPr>
              <a:t>va</a:t>
            </a:r>
            <a:r>
              <a:rPr lang="en-US" altLang="ru-RU" sz="2800" b="1" dirty="0">
                <a:latin typeface="Arial" panose="020B0604020202020204" pitchFamily="34" charset="0"/>
              </a:rPr>
              <a:t> </a:t>
            </a:r>
            <a:r>
              <a:rPr lang="en-US" altLang="ru-RU" sz="2800" b="1" dirty="0" err="1">
                <a:latin typeface="Arial" panose="020B0604020202020204" pitchFamily="34" charset="0"/>
              </a:rPr>
              <a:t>turli-tuman</a:t>
            </a:r>
            <a:r>
              <a:rPr lang="en-US" altLang="ru-RU" sz="2800" b="1" dirty="0">
                <a:latin typeface="Arial" panose="020B0604020202020204" pitchFamily="34" charset="0"/>
              </a:rPr>
              <a:t> </a:t>
            </a:r>
            <a:r>
              <a:rPr lang="en-US" altLang="ru-RU" sz="2800" b="1" dirty="0" err="1">
                <a:latin typeface="Arial" panose="020B0604020202020204" pitchFamily="34" charset="0"/>
              </a:rPr>
              <a:t>ekologik</a:t>
            </a:r>
            <a:r>
              <a:rPr lang="en-US" altLang="ru-RU" sz="2800" b="1" dirty="0">
                <a:latin typeface="Arial" panose="020B0604020202020204" pitchFamily="34" charset="0"/>
              </a:rPr>
              <a:t> </a:t>
            </a:r>
            <a:r>
              <a:rPr lang="en-US" altLang="ru-RU" sz="2800" b="1" dirty="0" err="1">
                <a:latin typeface="Arial" panose="020B0604020202020204" pitchFamily="34" charset="0"/>
              </a:rPr>
              <a:t>sharoitlarda</a:t>
            </a:r>
            <a:r>
              <a:rPr lang="en-US" altLang="ru-RU" sz="2800" b="1" dirty="0">
                <a:latin typeface="Arial" panose="020B0604020202020204" pitchFamily="34" charset="0"/>
              </a:rPr>
              <a:t> </a:t>
            </a:r>
            <a:r>
              <a:rPr lang="en-US" altLang="ru-RU" sz="2800" b="1" dirty="0" err="1" smtClean="0">
                <a:latin typeface="Arial" panose="020B0604020202020204" pitchFamily="34" charset="0"/>
              </a:rPr>
              <a:t>o‘sadigan</a:t>
            </a:r>
            <a:r>
              <a:rPr lang="en-US" altLang="ru-RU" sz="2800" b="1" dirty="0" smtClean="0">
                <a:latin typeface="Arial" panose="020B0604020202020204" pitchFamily="34" charset="0"/>
              </a:rPr>
              <a:t> </a:t>
            </a:r>
            <a:r>
              <a:rPr lang="en-US" altLang="ru-RU" sz="2800" b="1" dirty="0">
                <a:latin typeface="Arial" panose="020B0604020202020204" pitchFamily="34" charset="0"/>
              </a:rPr>
              <a:t>920 </a:t>
            </a:r>
            <a:r>
              <a:rPr lang="en-US" altLang="ru-RU" sz="2800" b="1" dirty="0" err="1">
                <a:latin typeface="Arial" panose="020B0604020202020204" pitchFamily="34" charset="0"/>
              </a:rPr>
              <a:t>turkumga</a:t>
            </a:r>
            <a:r>
              <a:rPr lang="en-US" altLang="ru-RU" sz="2800" b="1" dirty="0">
                <a:latin typeface="Arial" panose="020B0604020202020204" pitchFamily="34" charset="0"/>
              </a:rPr>
              <a:t> </a:t>
            </a:r>
            <a:r>
              <a:rPr lang="en-US" altLang="ru-RU" sz="2800" b="1" dirty="0" err="1">
                <a:latin typeface="Arial" panose="020B0604020202020204" pitchFamily="34" charset="0"/>
              </a:rPr>
              <a:t>mansub</a:t>
            </a:r>
            <a:r>
              <a:rPr lang="en-US" altLang="ru-RU" sz="2800" b="1" dirty="0">
                <a:latin typeface="Arial" panose="020B0604020202020204" pitchFamily="34" charset="0"/>
              </a:rPr>
              <a:t> 19 000 </a:t>
            </a:r>
            <a:r>
              <a:rPr lang="en-US" altLang="ru-RU" sz="2800" b="1" dirty="0" err="1">
                <a:latin typeface="Arial" panose="020B0604020202020204" pitchFamily="34" charset="0"/>
              </a:rPr>
              <a:t>turni</a:t>
            </a:r>
            <a:r>
              <a:rPr lang="en-US" altLang="ru-RU" sz="2800" b="1" dirty="0">
                <a:latin typeface="Arial" panose="020B0604020202020204" pitchFamily="34" charset="0"/>
              </a:rPr>
              <a:t> </a:t>
            </a:r>
            <a:r>
              <a:rPr lang="en-US" altLang="ru-RU" sz="2800" b="1" dirty="0" err="1" smtClean="0">
                <a:latin typeface="Arial" panose="020B0604020202020204" pitchFamily="34" charset="0"/>
              </a:rPr>
              <a:t>o‘z</a:t>
            </a:r>
            <a:r>
              <a:rPr lang="en-US" altLang="ru-RU" sz="2800" b="1" dirty="0" smtClean="0">
                <a:latin typeface="Arial" panose="020B0604020202020204" pitchFamily="34" charset="0"/>
              </a:rPr>
              <a:t> </a:t>
            </a:r>
            <a:r>
              <a:rPr lang="en-US" altLang="ru-RU" sz="2800" b="1" dirty="0" err="1">
                <a:latin typeface="Arial" panose="020B0604020202020204" pitchFamily="34" charset="0"/>
              </a:rPr>
              <a:t>ichiga</a:t>
            </a:r>
            <a:r>
              <a:rPr lang="en-US" altLang="ru-RU" sz="2800" b="1" dirty="0">
                <a:latin typeface="Arial" panose="020B0604020202020204" pitchFamily="34" charset="0"/>
              </a:rPr>
              <a:t> </a:t>
            </a:r>
            <a:r>
              <a:rPr lang="en-US" altLang="ru-RU" sz="2800" b="1" dirty="0" err="1">
                <a:latin typeface="Arial" panose="020B0604020202020204" pitchFamily="34" charset="0"/>
              </a:rPr>
              <a:t>oladi</a:t>
            </a:r>
            <a:r>
              <a:rPr lang="en-US" altLang="ru-RU" sz="2800" b="1" dirty="0"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87" y="2306201"/>
            <a:ext cx="5449799" cy="42478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306201"/>
            <a:ext cx="4537166" cy="424785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>
            <a:extLst>
              <a:ext uri="{FF2B5EF4-FFF2-40B4-BE49-F238E27FC236}">
                <a16:creationId xmlns:a16="http://schemas.microsoft.com/office/drawing/2014/main" id="{02FC4711-A16F-4D88-B6C1-1AFBB91EB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738" y="0"/>
            <a:ext cx="11725275" cy="1138238"/>
          </a:xfrm>
        </p:spPr>
        <p:txBody>
          <a:bodyPr/>
          <a:lstStyle/>
          <a:p>
            <a:r>
              <a:rPr lang="en-US" altLang="ru-RU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QOQIO‘TDOSHLAR </a:t>
            </a:r>
            <a:r>
              <a:rPr lang="en-US" altLang="ru-RU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OILASI</a:t>
            </a:r>
            <a:endParaRPr lang="ru-RU" altLang="ru-RU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7" name="Прямоугольник 1">
            <a:extLst>
              <a:ext uri="{FF2B5EF4-FFF2-40B4-BE49-F238E27FC236}">
                <a16:creationId xmlns:a16="http://schemas.microsoft.com/office/drawing/2014/main" id="{10F12D2A-C2AE-4D6C-885C-29FFE6FA0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38" y="1138238"/>
            <a:ext cx="11832091" cy="138499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800" b="1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Qoqio‘tdoshlarning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ko‘p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turlari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bir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yillik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va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ko‘p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yillik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o‘tlar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bo‘lib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,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ularning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juda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kam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qismini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yarim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butalar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tashkil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etadi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.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Faqat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tropik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mintaqalarda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unga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oid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buta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, liana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va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daraxtlar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o‘sadi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.</a:t>
            </a:r>
            <a:endParaRPr lang="ru-RU" sz="2800" b="1" dirty="0">
              <a:solidFill>
                <a:schemeClr val="tx2">
                  <a:lumMod val="50000"/>
                </a:schemeClr>
              </a:solidFill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648" y="2677886"/>
            <a:ext cx="5158941" cy="37282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846" y="2677886"/>
            <a:ext cx="4715691" cy="372825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Прямоугольник 1">
            <a:extLst>
              <a:ext uri="{FF2B5EF4-FFF2-40B4-BE49-F238E27FC236}">
                <a16:creationId xmlns:a16="http://schemas.microsoft.com/office/drawing/2014/main" id="{A4827D58-4EF3-4182-BF5B-2663EAA02D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931" y="1211898"/>
            <a:ext cx="11761835" cy="138499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Bu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oila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vakillarining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barglari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oddiy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,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poyada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asosan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ketma-ket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,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ba’zan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qarama-qarshi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joylashgan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.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Barg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yaprog‘i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butun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(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kungaboqar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),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ba’zan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patsimon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bo‘lingan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(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shuvoq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).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142" y="2750908"/>
            <a:ext cx="4728755" cy="37040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55" y="2750908"/>
            <a:ext cx="4579359" cy="3704001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D504AEB7-291C-4450-9D67-71133BA8DF40}"/>
              </a:ext>
            </a:extLst>
          </p:cNvPr>
          <p:cNvSpPr txBox="1">
            <a:spLocks/>
          </p:cNvSpPr>
          <p:nvPr/>
        </p:nvSpPr>
        <p:spPr bwMode="auto">
          <a:xfrm>
            <a:off x="614362" y="226033"/>
            <a:ext cx="109728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600" b="1" i="0" kern="1200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ru-RU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QOQIO‘TDOSHLAR OILASI</a:t>
            </a:r>
            <a:endParaRPr lang="ru-RU" alt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485017" y="2847703"/>
            <a:ext cx="2194560" cy="2873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>
            <a:extLst>
              <a:ext uri="{FF2B5EF4-FFF2-40B4-BE49-F238E27FC236}">
                <a16:creationId xmlns:a16="http://schemas.microsoft.com/office/drawing/2014/main" id="{5F497183-55CD-46D7-9732-78776C647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738" y="0"/>
            <a:ext cx="11725275" cy="1138238"/>
          </a:xfrm>
        </p:spPr>
        <p:txBody>
          <a:bodyPr/>
          <a:lstStyle/>
          <a:p>
            <a:r>
              <a:rPr lang="en-US" altLang="ru-RU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QOQIO‘TDOSHLAR OILASI</a:t>
            </a:r>
            <a:endParaRPr lang="ru-RU" alt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7" name="Прямоугольник 1">
            <a:extLst>
              <a:ext uri="{FF2B5EF4-FFF2-40B4-BE49-F238E27FC236}">
                <a16:creationId xmlns:a16="http://schemas.microsoft.com/office/drawing/2014/main" id="{412A4683-A8E7-4998-A8D5-158BD0CAF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38" y="1138238"/>
            <a:ext cx="11829778" cy="138499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Qoqio‘tdoshlilarning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muhim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belgisi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to‘pgullarining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savatcha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shaklida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bo‘lishidir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.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Savatcha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sirtidan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bir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yoki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bir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necha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qator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,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turli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shakldagi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o‘rama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bargchalar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bilan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qoplangan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.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</a:endParaRPr>
          </a:p>
        </p:txBody>
      </p:sp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E098E654-BD41-9C44-AD99-3F9E9D3437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627" y="2625635"/>
            <a:ext cx="5342436" cy="4033424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247359D4-519A-0742-B16B-F9B2DE8680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61" y="2625635"/>
            <a:ext cx="5098822" cy="403342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Прямоугольник 1">
            <a:extLst>
              <a:ext uri="{FF2B5EF4-FFF2-40B4-BE49-F238E27FC236}">
                <a16:creationId xmlns:a16="http://schemas.microsoft.com/office/drawing/2014/main" id="{0505C931-4CD4-4E52-82DA-79491380A8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38" y="1138238"/>
            <a:ext cx="11851548" cy="138499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Qoqio‘tdoshlarning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ko‘pchiligida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savatchalar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,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o‘z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navbatida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,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shingil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,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ro‘vak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,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qalqon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va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boshqa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to‘pgullarga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o‘rnashib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,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murakkab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to‘pgul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hosil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qiladi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.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Gultoji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tutash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gultojbargli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,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to‘g‘ri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yoki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qiyshiq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. 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F497183-55CD-46D7-9732-78776C6478F3}"/>
              </a:ext>
            </a:extLst>
          </p:cNvPr>
          <p:cNvSpPr txBox="1">
            <a:spLocks/>
          </p:cNvSpPr>
          <p:nvPr/>
        </p:nvSpPr>
        <p:spPr bwMode="auto">
          <a:xfrm>
            <a:off x="312011" y="0"/>
            <a:ext cx="11725275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600" b="1" i="0" kern="1200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ru-RU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QOQIO‘TDOSHLAR OILASI</a:t>
            </a:r>
            <a:endParaRPr lang="ru-RU" alt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2">
            <a:extLst>
              <a:ext uri="{FF2B5EF4-FFF2-40B4-BE49-F238E27FC236}">
                <a16:creationId xmlns:a16="http://schemas.microsoft.com/office/drawing/2014/main" id="{79FD3A07-134B-D047-944E-DAEB499147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10" y="2651759"/>
            <a:ext cx="11516379" cy="378823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c3626f37b710e835224579a1b0dd8fa272a2"/>
  <p:tag name="ISPRING_PROJECT_FOLDER_UPDATED" val="1"/>
  <p:tag name="ISPRING_UUID" val="{0A3261ED-E5B9-4156-ABC6-04A1CCD77A4E}"/>
  <p:tag name="ISPRING_RESOURCE_FOLDER" val="C:\Users\USER\Downloads\Telegram Desktop\o'simliklarning ko'payishi 5\"/>
  <p:tag name="ISPRING_PRESENTATION_PATH" val="C:\Users\USER\Downloads\Telegram Desktop\o'simliklarning ko'payishi 5.ppt"/>
  <p:tag name="ISPRING_SCREEN_RECS_UPDATED" val="C:\Users\USER\Downloads\Telegram Desktop\o'simliklarning ko'payishi 5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8317</TotalTime>
  <Words>714</Words>
  <Application>Microsoft Office PowerPoint</Application>
  <PresentationFormat>Широкоэкранный</PresentationFormat>
  <Paragraphs>84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4" baseType="lpstr">
      <vt:lpstr>Adobe Myungjo Std M</vt:lpstr>
      <vt:lpstr>Arial</vt:lpstr>
      <vt:lpstr>Calibri</vt:lpstr>
      <vt:lpstr>Tw Cen MT</vt:lpstr>
      <vt:lpstr>Тема Office</vt:lpstr>
      <vt:lpstr>Презентация PowerPoint</vt:lpstr>
      <vt:lpstr>BU QAYSI OILA GUL TUZILISHI?</vt:lpstr>
      <vt:lpstr>MUSTAHKAMLASH</vt:lpstr>
      <vt:lpstr>Презентация PowerPoint</vt:lpstr>
      <vt:lpstr>QOQIO‘TDOSHLAR OILASI</vt:lpstr>
      <vt:lpstr>QOQIO‘TDOSHLAR OILASI</vt:lpstr>
      <vt:lpstr>Презентация PowerPoint</vt:lpstr>
      <vt:lpstr>QOQIO‘TDOSHLAR OILASI</vt:lpstr>
      <vt:lpstr>Презентация PowerPoint</vt:lpstr>
      <vt:lpstr>     GUL TUZILISHI</vt:lpstr>
      <vt:lpstr>QOQIO‘TDOSHLAR OILASI</vt:lpstr>
      <vt:lpstr>QOQIO‘TDOSHLAR OILASI</vt:lpstr>
      <vt:lpstr>QOQIO‘TDOSHLAR OILASI</vt:lpstr>
      <vt:lpstr>QOQIO‘TDOSHLAR OILASI</vt:lpstr>
      <vt:lpstr>QOQIO‘TDOSHLAR OILASI</vt:lpstr>
      <vt:lpstr>QOQIO‘TDOSHLAR OILASI</vt:lpstr>
      <vt:lpstr>QOQIO‘TDOSHLAR OILASI</vt:lpstr>
      <vt:lpstr>QOQIO‘TDOSHLAR OILASI</vt:lpstr>
      <vt:lpstr>QOQIO‘TDOSHLAR OILASI</vt:lpstr>
      <vt:lpstr>QOQIO‘TDOSHLAR OILASI</vt:lpstr>
      <vt:lpstr>QOQIO‘TDOSHLAR OILASI</vt:lpstr>
      <vt:lpstr>QOQIO‘TDOSHLAR OILASI</vt:lpstr>
      <vt:lpstr>QOQIO‘TDOSHLAR OILASI</vt:lpstr>
      <vt:lpstr>QOQIO‘TDOSHLAR OILASI</vt:lpstr>
      <vt:lpstr>MUSTAHKAMLASH</vt:lpstr>
      <vt:lpstr>Презентация PowerPoint</vt:lpstr>
      <vt:lpstr>Презентация PowerPoint</vt:lpstr>
      <vt:lpstr>E’TIBORINGIZ UCHUN RAHMAT!</vt:lpstr>
      <vt:lpstr>QOQIO‘TDOSHLAR OILASI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1191</cp:revision>
  <dcterms:created xsi:type="dcterms:W3CDTF">2020-05-11T10:31:43Z</dcterms:created>
  <dcterms:modified xsi:type="dcterms:W3CDTF">2021-03-30T13:05:59Z</dcterms:modified>
</cp:coreProperties>
</file>