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3"/>
  </p:notesMasterIdLst>
  <p:sldIdLst>
    <p:sldId id="302" r:id="rId3"/>
    <p:sldId id="399" r:id="rId4"/>
    <p:sldId id="374" r:id="rId5"/>
    <p:sldId id="393" r:id="rId6"/>
    <p:sldId id="394" r:id="rId7"/>
    <p:sldId id="398" r:id="rId8"/>
    <p:sldId id="392" r:id="rId9"/>
    <p:sldId id="358" r:id="rId10"/>
    <p:sldId id="397" r:id="rId11"/>
    <p:sldId id="293" r:id="rId12"/>
  </p:sldIdLst>
  <p:sldSz cx="12185650" cy="7019925"/>
  <p:notesSz cx="5765800" cy="3244850"/>
  <p:custDataLst>
    <p:tags r:id="rId14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99B9"/>
    <a:srgbClr val="1D0E78"/>
    <a:srgbClr val="FFCCCC"/>
    <a:srgbClr val="FFFFCC"/>
    <a:srgbClr val="005696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816" y="4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2040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9651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4711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2852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795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296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9566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6" y="2176179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0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433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5" y="221584"/>
            <a:ext cx="10914407" cy="400879"/>
          </a:xfrm>
        </p:spPr>
        <p:txBody>
          <a:bodyPr lIns="0" tIns="0" rIns="0" bIns="0"/>
          <a:lstStyle>
            <a:lvl1pPr>
              <a:defRPr sz="260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8" y="2344059"/>
            <a:ext cx="10430321" cy="234551"/>
          </a:xfrm>
        </p:spPr>
        <p:txBody>
          <a:bodyPr lIns="0" tIns="0" rIns="0" bIns="0"/>
          <a:lstStyle>
            <a:lvl1pPr>
              <a:defRPr sz="1524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0039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5" y="221584"/>
            <a:ext cx="10914407" cy="400879"/>
          </a:xfrm>
        </p:spPr>
        <p:txBody>
          <a:bodyPr lIns="0" tIns="0" rIns="0" bIns="0"/>
          <a:lstStyle>
            <a:lvl1pPr>
              <a:defRPr sz="260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674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5" y="221584"/>
            <a:ext cx="10914407" cy="400879"/>
          </a:xfrm>
        </p:spPr>
        <p:txBody>
          <a:bodyPr lIns="0" tIns="0" rIns="0" bIns="0"/>
          <a:lstStyle>
            <a:lvl1pPr>
              <a:defRPr sz="260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996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50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626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62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5" y="221588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8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1"/>
            <a:ext cx="389940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0740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80842">
        <a:defRPr>
          <a:latin typeface="+mn-lt"/>
          <a:ea typeface="+mn-ea"/>
          <a:cs typeface="+mn-cs"/>
        </a:defRPr>
      </a:lvl2pPr>
      <a:lvl3pPr marL="1161683">
        <a:defRPr>
          <a:latin typeface="+mn-lt"/>
          <a:ea typeface="+mn-ea"/>
          <a:cs typeface="+mn-cs"/>
        </a:defRPr>
      </a:lvl3pPr>
      <a:lvl4pPr marL="1742526">
        <a:defRPr>
          <a:latin typeface="+mn-lt"/>
          <a:ea typeface="+mn-ea"/>
          <a:cs typeface="+mn-cs"/>
        </a:defRPr>
      </a:lvl4pPr>
      <a:lvl5pPr marL="2323368">
        <a:defRPr>
          <a:latin typeface="+mn-lt"/>
          <a:ea typeface="+mn-ea"/>
          <a:cs typeface="+mn-cs"/>
        </a:defRPr>
      </a:lvl5pPr>
      <a:lvl6pPr marL="2904211">
        <a:defRPr>
          <a:latin typeface="+mn-lt"/>
          <a:ea typeface="+mn-ea"/>
          <a:cs typeface="+mn-cs"/>
        </a:defRPr>
      </a:lvl6pPr>
      <a:lvl7pPr marL="3485052">
        <a:defRPr>
          <a:latin typeface="+mn-lt"/>
          <a:ea typeface="+mn-ea"/>
          <a:cs typeface="+mn-cs"/>
        </a:defRPr>
      </a:lvl7pPr>
      <a:lvl8pPr marL="4065895">
        <a:defRPr>
          <a:latin typeface="+mn-lt"/>
          <a:ea typeface="+mn-ea"/>
          <a:cs typeface="+mn-cs"/>
        </a:defRPr>
      </a:lvl8pPr>
      <a:lvl9pPr marL="464673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80842">
        <a:defRPr>
          <a:latin typeface="+mn-lt"/>
          <a:ea typeface="+mn-ea"/>
          <a:cs typeface="+mn-cs"/>
        </a:defRPr>
      </a:lvl2pPr>
      <a:lvl3pPr marL="1161683">
        <a:defRPr>
          <a:latin typeface="+mn-lt"/>
          <a:ea typeface="+mn-ea"/>
          <a:cs typeface="+mn-cs"/>
        </a:defRPr>
      </a:lvl3pPr>
      <a:lvl4pPr marL="1742526">
        <a:defRPr>
          <a:latin typeface="+mn-lt"/>
          <a:ea typeface="+mn-ea"/>
          <a:cs typeface="+mn-cs"/>
        </a:defRPr>
      </a:lvl4pPr>
      <a:lvl5pPr marL="2323368">
        <a:defRPr>
          <a:latin typeface="+mn-lt"/>
          <a:ea typeface="+mn-ea"/>
          <a:cs typeface="+mn-cs"/>
        </a:defRPr>
      </a:lvl5pPr>
      <a:lvl6pPr marL="2904211">
        <a:defRPr>
          <a:latin typeface="+mn-lt"/>
          <a:ea typeface="+mn-ea"/>
          <a:cs typeface="+mn-cs"/>
        </a:defRPr>
      </a:lvl6pPr>
      <a:lvl7pPr marL="3485052">
        <a:defRPr>
          <a:latin typeface="+mn-lt"/>
          <a:ea typeface="+mn-ea"/>
          <a:cs typeface="+mn-cs"/>
        </a:defRPr>
      </a:lvl7pPr>
      <a:lvl8pPr marL="4065895">
        <a:defRPr>
          <a:latin typeface="+mn-lt"/>
          <a:ea typeface="+mn-ea"/>
          <a:cs typeface="+mn-cs"/>
        </a:defRPr>
      </a:lvl8pPr>
      <a:lvl9pPr marL="464673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25825" y="311807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26620" y="311807"/>
            <a:ext cx="1752602" cy="1218565"/>
            <a:chOff x="4698979" y="198156"/>
            <a:chExt cx="608749" cy="613387"/>
          </a:xfrm>
        </p:grpSpPr>
        <p:sp>
          <p:nvSpPr>
            <p:cNvPr id="9" name="object 9"/>
            <p:cNvSpPr/>
            <p:nvPr/>
          </p:nvSpPr>
          <p:spPr>
            <a:xfrm>
              <a:off x="4703843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674225" y="538162"/>
            <a:ext cx="1879705" cy="1093451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4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lang="ru-RU" sz="4400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101564" y="2196209"/>
            <a:ext cx="109467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MATN VA LUG‘ATLAR BILAN ISHLASH</a:t>
            </a:r>
            <a:endParaRPr lang="ru-RU" sz="48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(94-</a:t>
            </a:r>
            <a:r>
              <a:rPr lang="en-US" sz="48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30818" y="3811080"/>
            <a:ext cx="2868032" cy="25489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82559" y="2139694"/>
            <a:ext cx="612176" cy="167138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1865" y="4255110"/>
            <a:ext cx="592870" cy="183019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08791" y="3729060"/>
            <a:ext cx="3441221" cy="265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85650" cy="105579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615" y="1926842"/>
            <a:ext cx="8741743" cy="3139321"/>
          </a:xfrm>
          <a:prstGeom prst="rect">
            <a:avLst/>
          </a:prstGeom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187-mashq.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munosabatingizni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13" y="411956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tory - Free education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8" y="1604962"/>
            <a:ext cx="189121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2958"/>
            <a:ext cx="12185650" cy="99347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296" dirty="0"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92325" y="4827344"/>
            <a:ext cx="8305800" cy="82199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468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r>
              <a:rPr lang="en-US" sz="468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vositalar</a:t>
            </a:r>
            <a:endParaRPr lang="ru-RU" sz="468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9255" y="2873017"/>
            <a:ext cx="4310259" cy="71117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r>
              <a:rPr lang="en-US" sz="5081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endParaRPr lang="ru-RU" sz="508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3736824"/>
            <a:ext cx="9037783" cy="95372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5081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ma’nodagi</a:t>
            </a:r>
            <a:r>
              <a:rPr lang="en-US" sz="5081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508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9255" y="1085335"/>
            <a:ext cx="5495970" cy="74835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081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fikrlash</a:t>
            </a:r>
            <a:endParaRPr lang="ru-RU" sz="508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89736" y="1990483"/>
            <a:ext cx="4029296" cy="72989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endParaRPr lang="ru-RU" sz="508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969359" y="1925548"/>
            <a:ext cx="5695495" cy="1578170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Sintaktik</a:t>
            </a:r>
            <a:r>
              <a:rPr lang="en-US" sz="5081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5081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81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endParaRPr lang="ru-RU" sz="5081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2004" y="5784940"/>
            <a:ext cx="10748811" cy="82199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5632"/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Matnda</a:t>
            </a:r>
            <a:r>
              <a:rPr lang="en-US" sz="468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68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hayotiy</a:t>
            </a:r>
            <a:r>
              <a:rPr lang="en-US" sz="468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</a:t>
            </a:r>
            <a:endParaRPr lang="ru-RU" sz="468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29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192-topshiriq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87425" y="940649"/>
            <a:ext cx="10524015" cy="126370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40713" y="2397165"/>
            <a:ext cx="8265168" cy="3832452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yiliga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martagina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Birinchisi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kirgan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bug‘doyga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tushganda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Родился средневековый ученый-энциклопедист Абу Райхан аль-Беру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29" y="2519362"/>
            <a:ext cx="311785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54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192- </a:t>
            </a:r>
            <a:r>
              <a:rPr lang="en-US" sz="4400" dirty="0" err="1" smtClean="0"/>
              <a:t>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99794" y="819173"/>
            <a:ext cx="8238659" cy="3873911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Dillarni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xushnud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tongdanoq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o‘rinlaridan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yuvunib-taranib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liboslarini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qarindosh-urug‘larini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birodarlarni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ziyorat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holidan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ekanlar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55575" y="4898383"/>
            <a:ext cx="11000104" cy="1788658"/>
          </a:xfrm>
          <a:prstGeom prst="roundRect">
            <a:avLst/>
          </a:prstGeom>
          <a:solidFill>
            <a:srgbClr val="1D0E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Ziyorat</a:t>
            </a:r>
            <a:r>
              <a:rPr lang="en-US" sz="36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rasmiyat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tabarruk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huzuriga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tashrif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buyurib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holidan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8158" y="-144463"/>
            <a:ext cx="3678871" cy="303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35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192- </a:t>
            </a:r>
            <a:r>
              <a:rPr lang="en-US" sz="4400" dirty="0" err="1" smtClean="0"/>
              <a:t>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2900" y="4170503"/>
            <a:ext cx="10591800" cy="202373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</a:t>
            </a:r>
            <a:r>
              <a:rPr lang="en-US" sz="48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8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ulov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haydash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95112" y="915783"/>
            <a:ext cx="8226425" cy="3069497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qorayguncha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qo‘shishar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omoch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solishda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qatnashar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nihol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ekisharkan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" y="1143383"/>
            <a:ext cx="3430559" cy="261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1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192-topshiriq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1625" y="4348162"/>
            <a:ext cx="11619912" cy="1828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Omoch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</a:t>
            </a:r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tishli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yog‘och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temir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64025" y="1063849"/>
            <a:ext cx="7379486" cy="2659823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omoch</a:t>
            </a:r>
            <a:r>
              <a:rPr lang="en-US" sz="4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solishda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qatnashar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nihol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ekisharkan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571" y="997375"/>
            <a:ext cx="3834039" cy="291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73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850649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5400" dirty="0" smtClean="0"/>
              <a:t>194-topshiriq</a:t>
            </a:r>
            <a:endParaRPr sz="5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16417" y="1020562"/>
            <a:ext cx="9610408" cy="9940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ma’nodagi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12025" y="2462194"/>
            <a:ext cx="2842411" cy="109961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metafora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83425" y="3990106"/>
            <a:ext cx="3643418" cy="11430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metonimiya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5429" y="2341143"/>
            <a:ext cx="5105400" cy="1143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qorayguncha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14428" y="3810630"/>
            <a:ext cx="5334000" cy="1143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lazzatini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totib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3202" y="5184318"/>
            <a:ext cx="5096451" cy="1143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tushganda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00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590694" y="1245273"/>
            <a:ext cx="3139931" cy="1315939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7825" y="1291231"/>
            <a:ext cx="2590800" cy="101191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2076" y="2810247"/>
            <a:ext cx="2884839" cy="1219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9225" y="2750310"/>
            <a:ext cx="38100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261535" y="2689324"/>
            <a:ext cx="3276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40625" y="1281026"/>
            <a:ext cx="3048000" cy="104871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1868" y="4218545"/>
            <a:ext cx="7456839" cy="236551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qorayguncha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074025" y="4652962"/>
            <a:ext cx="3657600" cy="120563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186-mashq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92225" y="3305666"/>
            <a:ext cx="8338439" cy="93003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qadriga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39825" y="4405966"/>
            <a:ext cx="9408432" cy="906567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behuda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sarflamaslik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2625" y="5482799"/>
            <a:ext cx="10820401" cy="14160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vaqtingizdan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oqilona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2563" y="1103886"/>
            <a:ext cx="11807825" cy="1953734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Ha,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daqiqa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behuda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o‘tkazganim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bo‘lganim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– der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73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3553</TotalTime>
  <Words>248</Words>
  <Application>Microsoft Office PowerPoint</Application>
  <PresentationFormat>Произвольный</PresentationFormat>
  <Paragraphs>56</Paragraphs>
  <Slides>10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3_Office Theme</vt:lpstr>
      <vt:lpstr>ONA TILI</vt:lpstr>
      <vt:lpstr>BILIB OLING!</vt:lpstr>
      <vt:lpstr>192-topshiriq</vt:lpstr>
      <vt:lpstr>192- topshiriq</vt:lpstr>
      <vt:lpstr>192- topshiriq</vt:lpstr>
      <vt:lpstr>192-topshiriq</vt:lpstr>
      <vt:lpstr>194-topshiriq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359</cp:revision>
  <dcterms:created xsi:type="dcterms:W3CDTF">2020-04-13T08:06:06Z</dcterms:created>
  <dcterms:modified xsi:type="dcterms:W3CDTF">2021-04-01T09:01:31Z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