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notesMasterIdLst>
    <p:notesMasterId r:id="rId13"/>
  </p:notesMasterIdLst>
  <p:sldIdLst>
    <p:sldId id="302" r:id="rId3"/>
    <p:sldId id="399" r:id="rId4"/>
    <p:sldId id="374" r:id="rId5"/>
    <p:sldId id="393" r:id="rId6"/>
    <p:sldId id="394" r:id="rId7"/>
    <p:sldId id="398" r:id="rId8"/>
    <p:sldId id="392" r:id="rId9"/>
    <p:sldId id="358" r:id="rId10"/>
    <p:sldId id="397" r:id="rId11"/>
    <p:sldId id="293" r:id="rId12"/>
  </p:sldIdLst>
  <p:sldSz cx="12185650" cy="7019925"/>
  <p:notesSz cx="5765800" cy="3244850"/>
  <p:custDataLst>
    <p:tags r:id="rId14"/>
  </p:custDataLst>
  <p:defaultTextStyle>
    <a:defPPr>
      <a:defRPr lang="ru-RU"/>
    </a:defPPr>
    <a:lvl1pPr marL="0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1pPr>
    <a:lvl2pPr marL="974459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2pPr>
    <a:lvl3pPr marL="1948919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3pPr>
    <a:lvl4pPr marL="2923378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4pPr>
    <a:lvl5pPr marL="3897837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5pPr>
    <a:lvl6pPr marL="4872298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6pPr>
    <a:lvl7pPr marL="5846757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7pPr>
    <a:lvl8pPr marL="6821215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8pPr>
    <a:lvl9pPr marL="7795676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0" userDrawn="1">
          <p15:clr>
            <a:srgbClr val="A4A3A4"/>
          </p15:clr>
        </p15:guide>
        <p15:guide id="2" pos="456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399B9"/>
    <a:srgbClr val="1D0E78"/>
    <a:srgbClr val="FFCCCC"/>
    <a:srgbClr val="FFFFCC"/>
    <a:srgbClr val="005696"/>
    <a:srgbClr val="DBCFF1"/>
    <a:srgbClr val="9494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816" y="48"/>
      </p:cViewPr>
      <p:guideLst>
        <p:guide orient="horz" pos="6230"/>
        <p:guide pos="456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6685FB-C4B2-476B-A28C-F96B0E5E4E14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33575" y="406400"/>
            <a:ext cx="189865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BAD757-11CA-46C7-9E87-431DC55176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513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20409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96510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47119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28523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97958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29659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29566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6" y="2344058"/>
            <a:ext cx="10430321" cy="246093"/>
          </a:xfrm>
        </p:spPr>
        <p:txBody>
          <a:bodyPr lIns="0" tIns="0" rIns="0" bIns="0"/>
          <a:lstStyle>
            <a:lvl1pPr>
              <a:defRPr sz="1599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1" y="1614583"/>
            <a:ext cx="5300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6" y="2176179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50" y="3931158"/>
            <a:ext cx="8529955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94338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5" y="221584"/>
            <a:ext cx="10914407" cy="400879"/>
          </a:xfrm>
        </p:spPr>
        <p:txBody>
          <a:bodyPr lIns="0" tIns="0" rIns="0" bIns="0"/>
          <a:lstStyle>
            <a:lvl1pPr>
              <a:defRPr sz="2605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8" y="2344059"/>
            <a:ext cx="10430321" cy="234551"/>
          </a:xfrm>
        </p:spPr>
        <p:txBody>
          <a:bodyPr lIns="0" tIns="0" rIns="0" bIns="0"/>
          <a:lstStyle>
            <a:lvl1pPr>
              <a:defRPr sz="1524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200391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5" y="221584"/>
            <a:ext cx="10914407" cy="400879"/>
          </a:xfrm>
        </p:spPr>
        <p:txBody>
          <a:bodyPr lIns="0" tIns="0" rIns="0" bIns="0"/>
          <a:lstStyle>
            <a:lvl1pPr>
              <a:defRPr sz="2605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1" y="1614583"/>
            <a:ext cx="5300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36747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5" y="221584"/>
            <a:ext cx="10914407" cy="400879"/>
          </a:xfrm>
        </p:spPr>
        <p:txBody>
          <a:bodyPr lIns="0" tIns="0" rIns="0" bIns="0"/>
          <a:lstStyle>
            <a:lvl1pPr>
              <a:defRPr sz="2605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79966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4" y="1159949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3"/>
          </a:p>
        </p:txBody>
      </p:sp>
      <p:sp>
        <p:nvSpPr>
          <p:cNvPr id="17" name="bg object 17"/>
          <p:cNvSpPr/>
          <p:nvPr/>
        </p:nvSpPr>
        <p:spPr>
          <a:xfrm>
            <a:off x="141280" y="153955"/>
            <a:ext cx="11942742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3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6" y="2344058"/>
            <a:ext cx="1043032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1" y="6528530"/>
            <a:ext cx="3899408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700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8" y="6528530"/>
            <a:ext cx="2802700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609265">
        <a:defRPr>
          <a:latin typeface="+mn-lt"/>
          <a:ea typeface="+mn-ea"/>
          <a:cs typeface="+mn-cs"/>
        </a:defRPr>
      </a:lvl2pPr>
      <a:lvl3pPr marL="1218529">
        <a:defRPr>
          <a:latin typeface="+mn-lt"/>
          <a:ea typeface="+mn-ea"/>
          <a:cs typeface="+mn-cs"/>
        </a:defRPr>
      </a:lvl3pPr>
      <a:lvl4pPr marL="1827794">
        <a:defRPr>
          <a:latin typeface="+mn-lt"/>
          <a:ea typeface="+mn-ea"/>
          <a:cs typeface="+mn-cs"/>
        </a:defRPr>
      </a:lvl4pPr>
      <a:lvl5pPr marL="2437059">
        <a:defRPr>
          <a:latin typeface="+mn-lt"/>
          <a:ea typeface="+mn-ea"/>
          <a:cs typeface="+mn-cs"/>
        </a:defRPr>
      </a:lvl5pPr>
      <a:lvl6pPr marL="3046324">
        <a:defRPr>
          <a:latin typeface="+mn-lt"/>
          <a:ea typeface="+mn-ea"/>
          <a:cs typeface="+mn-cs"/>
        </a:defRPr>
      </a:lvl6pPr>
      <a:lvl7pPr marL="3655588">
        <a:defRPr>
          <a:latin typeface="+mn-lt"/>
          <a:ea typeface="+mn-ea"/>
          <a:cs typeface="+mn-cs"/>
        </a:defRPr>
      </a:lvl7pPr>
      <a:lvl8pPr marL="4264853">
        <a:defRPr>
          <a:latin typeface="+mn-lt"/>
          <a:ea typeface="+mn-ea"/>
          <a:cs typeface="+mn-cs"/>
        </a:defRPr>
      </a:lvl8pPr>
      <a:lvl9pPr marL="487411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609265">
        <a:defRPr>
          <a:latin typeface="+mn-lt"/>
          <a:ea typeface="+mn-ea"/>
          <a:cs typeface="+mn-cs"/>
        </a:defRPr>
      </a:lvl2pPr>
      <a:lvl3pPr marL="1218529">
        <a:defRPr>
          <a:latin typeface="+mn-lt"/>
          <a:ea typeface="+mn-ea"/>
          <a:cs typeface="+mn-cs"/>
        </a:defRPr>
      </a:lvl3pPr>
      <a:lvl4pPr marL="1827794">
        <a:defRPr>
          <a:latin typeface="+mn-lt"/>
          <a:ea typeface="+mn-ea"/>
          <a:cs typeface="+mn-cs"/>
        </a:defRPr>
      </a:lvl4pPr>
      <a:lvl5pPr marL="2437059">
        <a:defRPr>
          <a:latin typeface="+mn-lt"/>
          <a:ea typeface="+mn-ea"/>
          <a:cs typeface="+mn-cs"/>
        </a:defRPr>
      </a:lvl5pPr>
      <a:lvl6pPr marL="3046324">
        <a:defRPr>
          <a:latin typeface="+mn-lt"/>
          <a:ea typeface="+mn-ea"/>
          <a:cs typeface="+mn-cs"/>
        </a:defRPr>
      </a:lvl6pPr>
      <a:lvl7pPr marL="3655588">
        <a:defRPr>
          <a:latin typeface="+mn-lt"/>
          <a:ea typeface="+mn-ea"/>
          <a:cs typeface="+mn-cs"/>
        </a:defRPr>
      </a:lvl7pPr>
      <a:lvl8pPr marL="4264853">
        <a:defRPr>
          <a:latin typeface="+mn-lt"/>
          <a:ea typeface="+mn-ea"/>
          <a:cs typeface="+mn-cs"/>
        </a:defRPr>
      </a:lvl8pPr>
      <a:lvl9pPr marL="4874118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4" y="1159950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626"/>
          </a:p>
        </p:txBody>
      </p:sp>
      <p:sp>
        <p:nvSpPr>
          <p:cNvPr id="17" name="bg object 17"/>
          <p:cNvSpPr/>
          <p:nvPr/>
        </p:nvSpPr>
        <p:spPr>
          <a:xfrm>
            <a:off x="141280" y="153955"/>
            <a:ext cx="11942742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62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5" y="221588"/>
            <a:ext cx="10914407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8" y="2344058"/>
            <a:ext cx="1043032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1" y="6528531"/>
            <a:ext cx="3899408" cy="590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1"/>
            <a:ext cx="2802700" cy="590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8" y="6528531"/>
            <a:ext cx="2802700" cy="590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10740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80842">
        <a:defRPr>
          <a:latin typeface="+mn-lt"/>
          <a:ea typeface="+mn-ea"/>
          <a:cs typeface="+mn-cs"/>
        </a:defRPr>
      </a:lvl2pPr>
      <a:lvl3pPr marL="1161683">
        <a:defRPr>
          <a:latin typeface="+mn-lt"/>
          <a:ea typeface="+mn-ea"/>
          <a:cs typeface="+mn-cs"/>
        </a:defRPr>
      </a:lvl3pPr>
      <a:lvl4pPr marL="1742526">
        <a:defRPr>
          <a:latin typeface="+mn-lt"/>
          <a:ea typeface="+mn-ea"/>
          <a:cs typeface="+mn-cs"/>
        </a:defRPr>
      </a:lvl4pPr>
      <a:lvl5pPr marL="2323368">
        <a:defRPr>
          <a:latin typeface="+mn-lt"/>
          <a:ea typeface="+mn-ea"/>
          <a:cs typeface="+mn-cs"/>
        </a:defRPr>
      </a:lvl5pPr>
      <a:lvl6pPr marL="2904211">
        <a:defRPr>
          <a:latin typeface="+mn-lt"/>
          <a:ea typeface="+mn-ea"/>
          <a:cs typeface="+mn-cs"/>
        </a:defRPr>
      </a:lvl6pPr>
      <a:lvl7pPr marL="3485052">
        <a:defRPr>
          <a:latin typeface="+mn-lt"/>
          <a:ea typeface="+mn-ea"/>
          <a:cs typeface="+mn-cs"/>
        </a:defRPr>
      </a:lvl7pPr>
      <a:lvl8pPr marL="4065895">
        <a:defRPr>
          <a:latin typeface="+mn-lt"/>
          <a:ea typeface="+mn-ea"/>
          <a:cs typeface="+mn-cs"/>
        </a:defRPr>
      </a:lvl8pPr>
      <a:lvl9pPr marL="464673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80842">
        <a:defRPr>
          <a:latin typeface="+mn-lt"/>
          <a:ea typeface="+mn-ea"/>
          <a:cs typeface="+mn-cs"/>
        </a:defRPr>
      </a:lvl2pPr>
      <a:lvl3pPr marL="1161683">
        <a:defRPr>
          <a:latin typeface="+mn-lt"/>
          <a:ea typeface="+mn-ea"/>
          <a:cs typeface="+mn-cs"/>
        </a:defRPr>
      </a:lvl3pPr>
      <a:lvl4pPr marL="1742526">
        <a:defRPr>
          <a:latin typeface="+mn-lt"/>
          <a:ea typeface="+mn-ea"/>
          <a:cs typeface="+mn-cs"/>
        </a:defRPr>
      </a:lvl4pPr>
      <a:lvl5pPr marL="2323368">
        <a:defRPr>
          <a:latin typeface="+mn-lt"/>
          <a:ea typeface="+mn-ea"/>
          <a:cs typeface="+mn-cs"/>
        </a:defRPr>
      </a:lvl5pPr>
      <a:lvl6pPr marL="2904211">
        <a:defRPr>
          <a:latin typeface="+mn-lt"/>
          <a:ea typeface="+mn-ea"/>
          <a:cs typeface="+mn-cs"/>
        </a:defRPr>
      </a:lvl6pPr>
      <a:lvl7pPr marL="3485052">
        <a:defRPr>
          <a:latin typeface="+mn-lt"/>
          <a:ea typeface="+mn-ea"/>
          <a:cs typeface="+mn-cs"/>
        </a:defRPr>
      </a:lvl7pPr>
      <a:lvl8pPr marL="4065895">
        <a:defRPr>
          <a:latin typeface="+mn-lt"/>
          <a:ea typeface="+mn-ea"/>
          <a:cs typeface="+mn-cs"/>
        </a:defRPr>
      </a:lvl8pPr>
      <a:lvl9pPr marL="464673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1904"/>
            <a:ext cx="12185650" cy="172777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 sz="23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425825" y="311807"/>
            <a:ext cx="5126847" cy="1142244"/>
          </a:xfrm>
          <a:prstGeom prst="rect">
            <a:avLst/>
          </a:prstGeom>
        </p:spPr>
        <p:txBody>
          <a:bodyPr vert="horz" wrap="square" lIns="0" tIns="19462" rIns="0" bIns="0" rtlCol="0" anchor="ctr">
            <a:spAutoFit/>
          </a:bodyPr>
          <a:lstStyle/>
          <a:p>
            <a:pPr marL="16925" algn="ctr">
              <a:spcBef>
                <a:spcPts val="152"/>
              </a:spcBef>
            </a:pPr>
            <a:r>
              <a:rPr lang="en-US" sz="7196" dirty="0" smtClean="0"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sz="7196" dirty="0"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826620" y="311807"/>
            <a:ext cx="1752602" cy="1218565"/>
            <a:chOff x="4698979" y="198156"/>
            <a:chExt cx="608749" cy="613387"/>
          </a:xfrm>
        </p:grpSpPr>
        <p:sp>
          <p:nvSpPr>
            <p:cNvPr id="9" name="object 9"/>
            <p:cNvSpPr/>
            <p:nvPr/>
          </p:nvSpPr>
          <p:spPr>
            <a:xfrm>
              <a:off x="4703843" y="20765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39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698979" y="198156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399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674225" y="538162"/>
            <a:ext cx="1879705" cy="1093451"/>
          </a:xfrm>
          <a:prstGeom prst="rect">
            <a:avLst/>
          </a:prstGeom>
        </p:spPr>
        <p:txBody>
          <a:bodyPr vert="horz" wrap="square" lIns="0" tIns="21156" rIns="0" bIns="0" rtlCol="0">
            <a:spAutoFit/>
          </a:bodyPr>
          <a:lstStyle/>
          <a:p>
            <a:pPr>
              <a:spcBef>
                <a:spcPts val="167"/>
              </a:spcBef>
            </a:pPr>
            <a:r>
              <a:rPr lang="en-US" sz="4400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spc="13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8-sinf</a:t>
            </a:r>
            <a:endParaRPr lang="ru-RU" sz="4400" b="1" spc="13" dirty="0">
              <a:solidFill>
                <a:srgbClr val="FEFE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67"/>
              </a:spcBef>
            </a:pPr>
            <a:r>
              <a:rPr lang="en-US" sz="2400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637257" y="1130156"/>
            <a:ext cx="1107890" cy="508422"/>
          </a:xfrm>
          <a:prstGeom prst="rect">
            <a:avLst/>
          </a:prstGeom>
        </p:spPr>
        <p:txBody>
          <a:bodyPr vert="horz" wrap="square" lIns="0" tIns="16079" rIns="0" bIns="0" rtlCol="0">
            <a:spAutoFit/>
          </a:bodyPr>
          <a:lstStyle/>
          <a:p>
            <a:pPr algn="ctr">
              <a:spcBef>
                <a:spcPts val="127"/>
              </a:spcBef>
            </a:pPr>
            <a:endParaRPr sz="3198" dirty="0"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61699" y="2397039"/>
            <a:ext cx="184635" cy="6820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3834"/>
          </a:p>
        </p:txBody>
      </p:sp>
      <p:sp>
        <p:nvSpPr>
          <p:cNvPr id="15" name="TextBox 14"/>
          <p:cNvSpPr txBox="1"/>
          <p:nvPr/>
        </p:nvSpPr>
        <p:spPr>
          <a:xfrm>
            <a:off x="1101564" y="2196209"/>
            <a:ext cx="1094676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MAVZU: MATN VA LUG‘ATLAR BILAN ISHLASH</a:t>
            </a:r>
            <a:endParaRPr lang="ru-RU" sz="4800" b="1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20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(94-</a:t>
            </a:r>
            <a:r>
              <a:rPr lang="en-US" sz="48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dars</a:t>
            </a:r>
            <a:r>
              <a:rPr lang="ru-RU" sz="4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48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7" name="object 32"/>
          <p:cNvGrpSpPr/>
          <p:nvPr/>
        </p:nvGrpSpPr>
        <p:grpSpPr>
          <a:xfrm>
            <a:off x="609283" y="362004"/>
            <a:ext cx="1089200" cy="913924"/>
            <a:chOff x="351125" y="318378"/>
            <a:chExt cx="437515" cy="419100"/>
          </a:xfrm>
        </p:grpSpPr>
        <p:sp>
          <p:nvSpPr>
            <p:cNvPr id="18" name="object 33"/>
            <p:cNvSpPr/>
            <p:nvPr/>
          </p:nvSpPr>
          <p:spPr>
            <a:xfrm>
              <a:off x="351125" y="354807"/>
              <a:ext cx="127505" cy="1912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  <p:sp>
          <p:nvSpPr>
            <p:cNvPr id="19" name="object 34"/>
            <p:cNvSpPr/>
            <p:nvPr/>
          </p:nvSpPr>
          <p:spPr>
            <a:xfrm>
              <a:off x="505955" y="318378"/>
              <a:ext cx="127504" cy="22768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  <p:sp>
          <p:nvSpPr>
            <p:cNvPr id="20" name="object 35"/>
            <p:cNvSpPr/>
            <p:nvPr/>
          </p:nvSpPr>
          <p:spPr>
            <a:xfrm>
              <a:off x="660783" y="391239"/>
              <a:ext cx="127505" cy="15482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  <p:sp>
          <p:nvSpPr>
            <p:cNvPr id="21" name="object 36"/>
            <p:cNvSpPr/>
            <p:nvPr/>
          </p:nvSpPr>
          <p:spPr>
            <a:xfrm>
              <a:off x="469524" y="573389"/>
              <a:ext cx="245902" cy="16393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</p:grpSp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826" y="67291"/>
            <a:ext cx="1464712" cy="15712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30818" y="3811080"/>
            <a:ext cx="2868032" cy="254894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82559" y="2139694"/>
            <a:ext cx="612176" cy="167138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01865" y="4255110"/>
            <a:ext cx="592870" cy="183019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08791" y="3729060"/>
            <a:ext cx="3441221" cy="2653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35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85650" cy="105579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5247" y="1425624"/>
            <a:ext cx="114341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8107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87615" y="1926842"/>
            <a:ext cx="8741743" cy="3139321"/>
          </a:xfrm>
          <a:prstGeom prst="rect">
            <a:avLst/>
          </a:prstGeom>
          <a:ln w="762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71500" indent="-571500" algn="ctr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187-mashq.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Matnga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shaxsiy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munosabatingizni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yozma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bayon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4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6" name="Picture 4" descr="Shopping list - Free education ic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413" y="4119562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Story - Free education icon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328" y="1604962"/>
            <a:ext cx="189121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0633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2958"/>
            <a:ext cx="12185650" cy="993478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4296" dirty="0">
                <a:latin typeface="Arial" panose="020B0604020202020204" pitchFamily="34" charset="0"/>
                <a:cs typeface="Arial" panose="020B0604020202020204" pitchFamily="34" charset="0"/>
              </a:rPr>
              <a:t>BILIB OLING!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092325" y="4827344"/>
            <a:ext cx="8305800" cy="821998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35632"/>
            <a:r>
              <a:rPr lang="en-US" sz="4684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4684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84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bog‘lovchi</a:t>
            </a:r>
            <a:r>
              <a:rPr lang="en-US" sz="4684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84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vositalar</a:t>
            </a:r>
            <a:endParaRPr lang="ru-RU" sz="4684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49255" y="2873017"/>
            <a:ext cx="4310259" cy="711171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35632"/>
            <a:r>
              <a:rPr lang="en-US" sz="5081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Lug‘at</a:t>
            </a:r>
            <a:r>
              <a:rPr lang="en-US" sz="5081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81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ishi</a:t>
            </a:r>
            <a:endParaRPr lang="ru-RU" sz="5081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3736824"/>
            <a:ext cx="9037783" cy="95372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35632"/>
            <a:r>
              <a:rPr lang="en-US" sz="5081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Ko‘chma</a:t>
            </a:r>
            <a:r>
              <a:rPr lang="en-US" sz="5081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81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ma’nodagi</a:t>
            </a:r>
            <a:r>
              <a:rPr lang="en-US" sz="5081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81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endParaRPr lang="ru-RU" sz="5081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49255" y="1085335"/>
            <a:ext cx="5495970" cy="748357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35632"/>
            <a:r>
              <a:rPr lang="en-US" sz="5081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5081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81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fikrlash</a:t>
            </a:r>
            <a:endParaRPr lang="ru-RU" sz="5081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89736" y="1990483"/>
            <a:ext cx="4029296" cy="72989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35632"/>
            <a:r>
              <a:rPr lang="en-US" sz="5081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endParaRPr lang="ru-RU" sz="5081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969359" y="1925548"/>
            <a:ext cx="5695495" cy="1578170"/>
          </a:xfrm>
          <a:prstGeom prst="rect">
            <a:avLst/>
          </a:prstGeom>
          <a:solidFill>
            <a:srgbClr val="CC33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35632"/>
            <a:r>
              <a:rPr lang="en-US" sz="5081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Sintaktik</a:t>
            </a:r>
            <a:r>
              <a:rPr lang="en-US" sz="5081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81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r>
              <a:rPr lang="en-US" sz="5081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81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endParaRPr lang="ru-RU" sz="5081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92004" y="5784940"/>
            <a:ext cx="10748811" cy="821998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35632"/>
            <a:r>
              <a:rPr lang="en-US" sz="4684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Matnda</a:t>
            </a:r>
            <a:r>
              <a:rPr lang="en-US" sz="4684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84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684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84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hayotiy</a:t>
            </a:r>
            <a:r>
              <a:rPr lang="en-US" sz="4684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84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haqiqat</a:t>
            </a:r>
            <a:endParaRPr lang="ru-RU" sz="4684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5290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3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8415" y="-135072"/>
            <a:ext cx="12204065" cy="8829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11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18415" y="-79385"/>
            <a:ext cx="12154958" cy="696760"/>
          </a:xfrm>
          <a:prstGeom prst="rect">
            <a:avLst/>
          </a:prstGeom>
        </p:spPr>
        <p:txBody>
          <a:bodyPr vert="horz" wrap="square" lIns="0" tIns="19462" rIns="0" bIns="0" rtlCol="0">
            <a:spAutoFit/>
          </a:bodyPr>
          <a:lstStyle/>
          <a:p>
            <a:pPr marL="16924" algn="ctr">
              <a:spcBef>
                <a:spcPts val="152"/>
              </a:spcBef>
            </a:pPr>
            <a:r>
              <a:rPr lang="en-US" sz="4400" dirty="0" smtClean="0"/>
              <a:t>192-topshiriq</a:t>
            </a:r>
            <a:endParaRPr sz="4400" dirty="0"/>
          </a:p>
        </p:txBody>
      </p:sp>
      <p:sp>
        <p:nvSpPr>
          <p:cNvPr id="5" name="object 5"/>
          <p:cNvSpPr txBox="1"/>
          <p:nvPr/>
        </p:nvSpPr>
        <p:spPr>
          <a:xfrm>
            <a:off x="3540713" y="3579942"/>
            <a:ext cx="2989715" cy="363339"/>
          </a:xfrm>
          <a:prstGeom prst="rect">
            <a:avLst/>
          </a:prstGeom>
        </p:spPr>
        <p:txBody>
          <a:bodyPr vert="horz" wrap="square" lIns="0" tIns="16925" rIns="0" bIns="0" rtlCol="0">
            <a:spAutoFit/>
          </a:bodyPr>
          <a:lstStyle/>
          <a:p>
            <a:pPr marL="43155" marR="0" lvl="0" indent="0" algn="l" defTabSz="1948919" rtl="0" eaLnBrk="1" fontAlgn="auto" latinLnBrk="0" hangingPunct="1">
              <a:lnSpc>
                <a:spcPts val="26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32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987425" y="940649"/>
            <a:ext cx="10524015" cy="1263705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Beruniyning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dam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kunlari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540713" y="2397165"/>
            <a:ext cx="8265168" cy="3832452"/>
          </a:xfrm>
          <a:prstGeom prst="round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Beruniy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yiliga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martagina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dam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olar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Birinchisi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Navro‘zi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kirgan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ikkinchisi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bug‘doyga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o‘roq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tushganda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utoShape 2" descr="Родился средневековый ученый-энциклопедист Абу Райхан аль-Берун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029" y="2519362"/>
            <a:ext cx="3117850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547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8415" y="-135072"/>
            <a:ext cx="12204065" cy="8829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11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18415" y="-79385"/>
            <a:ext cx="12154958" cy="696760"/>
          </a:xfrm>
          <a:prstGeom prst="rect">
            <a:avLst/>
          </a:prstGeom>
        </p:spPr>
        <p:txBody>
          <a:bodyPr vert="horz" wrap="square" lIns="0" tIns="19462" rIns="0" bIns="0" rtlCol="0">
            <a:spAutoFit/>
          </a:bodyPr>
          <a:lstStyle/>
          <a:p>
            <a:pPr marL="16924" algn="ctr">
              <a:spcBef>
                <a:spcPts val="152"/>
              </a:spcBef>
            </a:pPr>
            <a:r>
              <a:rPr lang="en-US" sz="4400" dirty="0" smtClean="0"/>
              <a:t>192- </a:t>
            </a:r>
            <a:r>
              <a:rPr lang="en-US" sz="4400" dirty="0" err="1" smtClean="0"/>
              <a:t>topshiriq</a:t>
            </a:r>
            <a:endParaRPr sz="4400" dirty="0"/>
          </a:p>
        </p:txBody>
      </p:sp>
      <p:sp>
        <p:nvSpPr>
          <p:cNvPr id="5" name="object 5"/>
          <p:cNvSpPr txBox="1"/>
          <p:nvPr/>
        </p:nvSpPr>
        <p:spPr>
          <a:xfrm>
            <a:off x="3540713" y="3579942"/>
            <a:ext cx="2989715" cy="363339"/>
          </a:xfrm>
          <a:prstGeom prst="rect">
            <a:avLst/>
          </a:prstGeom>
        </p:spPr>
        <p:txBody>
          <a:bodyPr vert="horz" wrap="square" lIns="0" tIns="16925" rIns="0" bIns="0" rtlCol="0">
            <a:spAutoFit/>
          </a:bodyPr>
          <a:lstStyle/>
          <a:p>
            <a:pPr marL="43155" marR="0" lvl="0" indent="0" algn="l" defTabSz="1948919" rtl="0" eaLnBrk="1" fontAlgn="auto" latinLnBrk="0" hangingPunct="1">
              <a:lnSpc>
                <a:spcPts val="26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32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699794" y="819173"/>
            <a:ext cx="8238659" cy="3873911"/>
          </a:xfrm>
          <a:prstGeom prst="round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Dillarni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xushnud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etib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Navro‘zi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yetib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tongdanoq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o‘rinlaridan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turib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yuvunib-taranib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liboslarini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kiyib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qarindosh-urug‘larini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birodarlarni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ziyorat</a:t>
            </a:r>
            <a:r>
              <a:rPr lang="en-US" sz="36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holidan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xabar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olar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ekanlar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55575" y="4898383"/>
            <a:ext cx="11000104" cy="1788658"/>
          </a:xfrm>
          <a:prstGeom prst="roundRect">
            <a:avLst/>
          </a:prstGeom>
          <a:solidFill>
            <a:srgbClr val="1D0E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Ziyorat</a:t>
            </a:r>
            <a:r>
              <a:rPr lang="en-US" sz="3600" b="1" i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hurmat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rasmiyat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yuzasidan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tabarruk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kishilar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huzuriga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tashrif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buyurib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holidan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xabar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8158" y="-144463"/>
            <a:ext cx="3678871" cy="3039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350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8415" y="-135072"/>
            <a:ext cx="12204065" cy="8829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11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18415" y="-79385"/>
            <a:ext cx="12154958" cy="696760"/>
          </a:xfrm>
          <a:prstGeom prst="rect">
            <a:avLst/>
          </a:prstGeom>
        </p:spPr>
        <p:txBody>
          <a:bodyPr vert="horz" wrap="square" lIns="0" tIns="19462" rIns="0" bIns="0" rtlCol="0">
            <a:spAutoFit/>
          </a:bodyPr>
          <a:lstStyle/>
          <a:p>
            <a:pPr marL="16924" algn="ctr">
              <a:spcBef>
                <a:spcPts val="152"/>
              </a:spcBef>
            </a:pPr>
            <a:r>
              <a:rPr lang="en-US" sz="4400" dirty="0" smtClean="0"/>
              <a:t>192- </a:t>
            </a:r>
            <a:r>
              <a:rPr lang="en-US" sz="4400" dirty="0" err="1" smtClean="0"/>
              <a:t>topshiriq</a:t>
            </a:r>
            <a:endParaRPr sz="4400" dirty="0"/>
          </a:p>
        </p:txBody>
      </p:sp>
      <p:sp>
        <p:nvSpPr>
          <p:cNvPr id="5" name="object 5"/>
          <p:cNvSpPr txBox="1"/>
          <p:nvPr/>
        </p:nvSpPr>
        <p:spPr>
          <a:xfrm>
            <a:off x="3540713" y="3579942"/>
            <a:ext cx="2989715" cy="363339"/>
          </a:xfrm>
          <a:prstGeom prst="rect">
            <a:avLst/>
          </a:prstGeom>
        </p:spPr>
        <p:txBody>
          <a:bodyPr vert="horz" wrap="square" lIns="0" tIns="16925" rIns="0" bIns="0" rtlCol="0">
            <a:spAutoFit/>
          </a:bodyPr>
          <a:lstStyle/>
          <a:p>
            <a:pPr marL="43155" marR="0" lvl="0" indent="0" algn="l" defTabSz="1948919" rtl="0" eaLnBrk="1" fontAlgn="auto" latinLnBrk="0" hangingPunct="1">
              <a:lnSpc>
                <a:spcPts val="26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32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42900" y="4170503"/>
            <a:ext cx="10591800" cy="2023737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</a:t>
            </a:r>
            <a:r>
              <a:rPr lang="en-US" sz="4800" b="1" i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sz="4800" b="1" i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ulov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haydash</a:t>
            </a:r>
            <a: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695112" y="915783"/>
            <a:ext cx="8226425" cy="3069497"/>
          </a:xfrm>
          <a:prstGeom prst="round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qosh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qorayguncha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</a:t>
            </a:r>
            <a:r>
              <a:rPr lang="en-US" sz="4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qo‘shishar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yerga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omoch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solishda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qatnashar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nihol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ekisharkan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575" y="1143383"/>
            <a:ext cx="3430559" cy="2614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914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8415" y="-135072"/>
            <a:ext cx="12204065" cy="8829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11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18415" y="-79385"/>
            <a:ext cx="12154958" cy="696760"/>
          </a:xfrm>
          <a:prstGeom prst="rect">
            <a:avLst/>
          </a:prstGeom>
        </p:spPr>
        <p:txBody>
          <a:bodyPr vert="horz" wrap="square" lIns="0" tIns="19462" rIns="0" bIns="0" rtlCol="0">
            <a:spAutoFit/>
          </a:bodyPr>
          <a:lstStyle/>
          <a:p>
            <a:pPr marL="16924" algn="ctr">
              <a:spcBef>
                <a:spcPts val="152"/>
              </a:spcBef>
            </a:pPr>
            <a:r>
              <a:rPr lang="en-US" sz="4400" dirty="0" smtClean="0"/>
              <a:t>192-topshiriq</a:t>
            </a:r>
            <a:endParaRPr sz="4400" dirty="0"/>
          </a:p>
        </p:txBody>
      </p:sp>
      <p:sp>
        <p:nvSpPr>
          <p:cNvPr id="5" name="object 5"/>
          <p:cNvSpPr txBox="1"/>
          <p:nvPr/>
        </p:nvSpPr>
        <p:spPr>
          <a:xfrm>
            <a:off x="3540713" y="3579942"/>
            <a:ext cx="2989715" cy="363339"/>
          </a:xfrm>
          <a:prstGeom prst="rect">
            <a:avLst/>
          </a:prstGeom>
        </p:spPr>
        <p:txBody>
          <a:bodyPr vert="horz" wrap="square" lIns="0" tIns="16925" rIns="0" bIns="0" rtlCol="0">
            <a:spAutoFit/>
          </a:bodyPr>
          <a:lstStyle/>
          <a:p>
            <a:pPr marL="43155" marR="0" lvl="0" indent="0" algn="l" defTabSz="1948919" rtl="0" eaLnBrk="1" fontAlgn="auto" latinLnBrk="0" hangingPunct="1">
              <a:lnSpc>
                <a:spcPts val="26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32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01625" y="4348162"/>
            <a:ext cx="11619912" cy="182880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b="1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Omoch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 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</a:t>
            </a:r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tishli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yog‘och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asbob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264025" y="1063849"/>
            <a:ext cx="7379486" cy="2659823"/>
          </a:xfrm>
          <a:prstGeom prst="round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yerga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omoch</a:t>
            </a:r>
            <a:r>
              <a:rPr lang="en-US" sz="48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solishda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qatnashar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nihol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ekisharkan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571" y="997375"/>
            <a:ext cx="3834039" cy="2917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735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8415" y="-135072"/>
            <a:ext cx="12204065" cy="8829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11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18415" y="-79385"/>
            <a:ext cx="12154958" cy="850649"/>
          </a:xfrm>
          <a:prstGeom prst="rect">
            <a:avLst/>
          </a:prstGeom>
        </p:spPr>
        <p:txBody>
          <a:bodyPr vert="horz" wrap="square" lIns="0" tIns="19462" rIns="0" bIns="0" rtlCol="0">
            <a:spAutoFit/>
          </a:bodyPr>
          <a:lstStyle/>
          <a:p>
            <a:pPr marL="16924" algn="ctr">
              <a:spcBef>
                <a:spcPts val="152"/>
              </a:spcBef>
            </a:pPr>
            <a:r>
              <a:rPr lang="en-US" sz="5400" dirty="0" smtClean="0"/>
              <a:t>194-topshiriq</a:t>
            </a:r>
            <a:endParaRPr sz="5400" dirty="0"/>
          </a:p>
        </p:txBody>
      </p:sp>
      <p:sp>
        <p:nvSpPr>
          <p:cNvPr id="5" name="object 5"/>
          <p:cNvSpPr txBox="1"/>
          <p:nvPr/>
        </p:nvSpPr>
        <p:spPr>
          <a:xfrm>
            <a:off x="3540713" y="3579942"/>
            <a:ext cx="2989715" cy="363339"/>
          </a:xfrm>
          <a:prstGeom prst="rect">
            <a:avLst/>
          </a:prstGeom>
        </p:spPr>
        <p:txBody>
          <a:bodyPr vert="horz" wrap="square" lIns="0" tIns="16925" rIns="0" bIns="0" rtlCol="0">
            <a:spAutoFit/>
          </a:bodyPr>
          <a:lstStyle/>
          <a:p>
            <a:pPr marL="43155" marR="0" lvl="0" indent="0" algn="l" defTabSz="1948919" rtl="0" eaLnBrk="1" fontAlgn="auto" latinLnBrk="0" hangingPunct="1">
              <a:lnSpc>
                <a:spcPts val="26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32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816417" y="1020562"/>
            <a:ext cx="9610408" cy="99409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Ko‘chma</a:t>
            </a:r>
            <a:r>
              <a:rPr lang="en-US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ma’nodagi</a:t>
            </a:r>
            <a:r>
              <a:rPr lang="en-US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endParaRPr lang="ru-RU" sz="5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312025" y="2462194"/>
            <a:ext cx="2842411" cy="1099611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metafora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083425" y="3990106"/>
            <a:ext cx="3643418" cy="114300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metonimiya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35429" y="2341143"/>
            <a:ext cx="5105400" cy="11430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qosh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qorayguncha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14428" y="3810630"/>
            <a:ext cx="5334000" cy="11430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lazzatini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totib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33202" y="5184318"/>
            <a:ext cx="5096451" cy="1143000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o‘roq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tushganda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4008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212955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196-topshiriq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ятиугольник 3"/>
          <p:cNvSpPr/>
          <p:nvPr/>
        </p:nvSpPr>
        <p:spPr>
          <a:xfrm>
            <a:off x="590694" y="1245273"/>
            <a:ext cx="3139931" cy="1315939"/>
          </a:xfrm>
          <a:prstGeom prst="homeP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187825" y="1291231"/>
            <a:ext cx="2590800" cy="101191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82076" y="2810247"/>
            <a:ext cx="2884839" cy="121920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Son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959225" y="2750310"/>
            <a:ext cx="3810000" cy="12192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birinchisi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261535" y="2689324"/>
            <a:ext cx="3276600" cy="12192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ikkinchisi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540625" y="1281026"/>
            <a:ext cx="3048000" cy="1048712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41868" y="4218545"/>
            <a:ext cx="7456839" cy="236551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8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qosh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qorayguncha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8074025" y="4652962"/>
            <a:ext cx="3657600" cy="1205639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ko‘makchi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7007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212955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186-mashq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292225" y="3305666"/>
            <a:ext cx="8338439" cy="93003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Vaqtning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qadriga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yetish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139825" y="4405966"/>
            <a:ext cx="9408432" cy="906567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Vaqtni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behuda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sarflamaslik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82625" y="5482799"/>
            <a:ext cx="10820401" cy="141609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Hatto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dam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vaqtingizdan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oqilona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foydalaning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02563" y="1103886"/>
            <a:ext cx="11807825" cy="1953734"/>
          </a:xfrm>
          <a:prstGeom prst="round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Ha,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Beruniy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“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daqiqa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vaqtni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behuda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o‘tkazganim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halok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bo‘lganim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– der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3734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1ed6d233add7425c236211876cf3028fe29567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3553</TotalTime>
  <Words>248</Words>
  <Application>Microsoft Office PowerPoint</Application>
  <PresentationFormat>Произвольный</PresentationFormat>
  <Paragraphs>56</Paragraphs>
  <Slides>10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Wingdings</vt:lpstr>
      <vt:lpstr>Office Theme</vt:lpstr>
      <vt:lpstr>3_Office Theme</vt:lpstr>
      <vt:lpstr>ONA TILI</vt:lpstr>
      <vt:lpstr>BILIB OLING!</vt:lpstr>
      <vt:lpstr>192-topshiriq</vt:lpstr>
      <vt:lpstr>192- topshiriq</vt:lpstr>
      <vt:lpstr>192- topshiriq</vt:lpstr>
      <vt:lpstr>192-topshiriq</vt:lpstr>
      <vt:lpstr>194-topshiriq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MAKTAB</dc:creator>
  <cp:lastModifiedBy>Пользователь</cp:lastModifiedBy>
  <cp:revision>359</cp:revision>
  <dcterms:created xsi:type="dcterms:W3CDTF">2020-04-13T08:06:06Z</dcterms:created>
  <dcterms:modified xsi:type="dcterms:W3CDTF">2021-04-01T09:01:31Z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