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7" r:id="rId2"/>
    <p:sldId id="272" r:id="rId3"/>
    <p:sldId id="258" r:id="rId4"/>
    <p:sldId id="273" r:id="rId5"/>
    <p:sldId id="275" r:id="rId6"/>
    <p:sldId id="276" r:id="rId7"/>
    <p:sldId id="260" r:id="rId8"/>
    <p:sldId id="262" r:id="rId9"/>
    <p:sldId id="271" r:id="rId10"/>
    <p:sldId id="263" r:id="rId11"/>
    <p:sldId id="274" r:id="rId12"/>
    <p:sldId id="277" r:id="rId13"/>
  </p:sldIdLst>
  <p:sldSz cx="9144000" cy="5143500" type="screen16x9"/>
  <p:notesSz cx="5765800" cy="3244850"/>
  <p:defaultTextStyle>
    <a:defPPr>
      <a:defRPr lang="ru-RU"/>
    </a:defPPr>
    <a:lvl1pPr marL="0" algn="l" defTabSz="144987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936" algn="l" defTabSz="144987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873" algn="l" defTabSz="144987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809" algn="l" defTabSz="144987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745" algn="l" defTabSz="144987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682" algn="l" defTabSz="144987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618" algn="l" defTabSz="144987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554" algn="l" defTabSz="144987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491" algn="l" defTabSz="144987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4565">
          <p15:clr>
            <a:srgbClr val="A4A3A4"/>
          </p15:clr>
        </p15:guide>
        <p15:guide id="4" pos="342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788" y="60"/>
      </p:cViewPr>
      <p:guideLst>
        <p:guide orient="horz" pos="2880"/>
        <p:guide pos="2160"/>
        <p:guide orient="horz" pos="4565"/>
        <p:guide pos="342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10" Type="http://schemas.openxmlformats.org/officeDocument/2006/relationships/image" Target="../media/image33.wmf"/><Relationship Id="rId4" Type="http://schemas.openxmlformats.org/officeDocument/2006/relationships/image" Target="../media/image27.wmf"/><Relationship Id="rId9" Type="http://schemas.openxmlformats.org/officeDocument/2006/relationships/image" Target="../media/image3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emf"/><Relationship Id="rId1" Type="http://schemas.openxmlformats.org/officeDocument/2006/relationships/image" Target="../media/image3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F66000-EF7A-47AE-9400-9F132593459C}" type="datetimeFigureOut">
              <a:rPr lang="ru-RU" smtClean="0"/>
              <a:t>02.04.2021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0E5A37-B4B2-4C82-9000-9C4C65F150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858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4987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4936" algn="l" defTabSz="144987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49873" algn="l" defTabSz="144987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4809" algn="l" defTabSz="144987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899745" algn="l" defTabSz="144987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24682" algn="l" defTabSz="144987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49618" algn="l" defTabSz="144987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74554" algn="l" defTabSz="144987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99491" algn="l" defTabSz="144987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4"/>
            <a:ext cx="777240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646331"/>
          </a:xfrm>
        </p:spPr>
        <p:txBody>
          <a:bodyPr lIns="0" tIns="0" rIns="0" bIns="0"/>
          <a:lstStyle>
            <a:lvl1pPr>
              <a:defRPr sz="42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6" y="1557182"/>
            <a:ext cx="6310028" cy="538609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3" y="849894"/>
            <a:ext cx="8961724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5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646331"/>
          </a:xfrm>
        </p:spPr>
        <p:txBody>
          <a:bodyPr lIns="0" tIns="0" rIns="0" bIns="0"/>
          <a:lstStyle>
            <a:lvl1pPr>
              <a:defRPr sz="42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5" y="1674385"/>
            <a:ext cx="4158103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646331"/>
          </a:xfrm>
        </p:spPr>
        <p:txBody>
          <a:bodyPr lIns="0" tIns="0" rIns="0" bIns="0"/>
          <a:lstStyle>
            <a:lvl1pPr>
              <a:defRPr sz="42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08361"/>
            <a:ext cx="8229600" cy="407804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200151"/>
            <a:ext cx="4038600" cy="200054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200151"/>
            <a:ext cx="4038600" cy="200054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57200" y="2956322"/>
            <a:ext cx="4038600" cy="200054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8200" y="2956322"/>
            <a:ext cx="4038600" cy="200054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446276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446276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446276"/>
          </a:xfrm>
        </p:spPr>
        <p:txBody>
          <a:bodyPr/>
          <a:lstStyle>
            <a:lvl1pPr>
              <a:defRPr/>
            </a:lvl1pPr>
          </a:lstStyle>
          <a:p>
            <a:fld id="{561404EA-7CA4-4EE6-9346-548AD76C5CE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70974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5672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5751"/>
            <a:ext cx="7620001" cy="407804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066801" y="1314450"/>
            <a:ext cx="3733799" cy="200054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953001" y="1314452"/>
            <a:ext cx="3733799" cy="200054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953001" y="2914651"/>
            <a:ext cx="3733799" cy="200054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1014415" y="4580335"/>
            <a:ext cx="1904999" cy="498204"/>
          </a:xfrm>
          <a:prstGeom prst="rect">
            <a:avLst/>
          </a:prstGeom>
          <a:ln/>
        </p:spPr>
        <p:txBody>
          <a:bodyPr lIns="51426" tIns="25713" rIns="51426" bIns="25713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452814" y="4580335"/>
            <a:ext cx="2895600" cy="498204"/>
          </a:xfrm>
          <a:prstGeom prst="rect">
            <a:avLst/>
          </a:prstGeom>
          <a:ln/>
        </p:spPr>
        <p:txBody>
          <a:bodyPr lIns="51426" tIns="25713" rIns="51426" bIns="25713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1815" y="4580335"/>
            <a:ext cx="1904999" cy="498204"/>
          </a:xfrm>
          <a:prstGeom prst="rect">
            <a:avLst/>
          </a:prstGeom>
          <a:ln/>
        </p:spPr>
        <p:txBody>
          <a:bodyPr lIns="51426" tIns="25713" rIns="51426" bIns="25713"/>
          <a:lstStyle>
            <a:lvl1pPr>
              <a:defRPr/>
            </a:lvl1pPr>
          </a:lstStyle>
          <a:p>
            <a:pPr>
              <a:defRPr/>
            </a:pPr>
            <a:fld id="{BE41DB2D-B18B-459E-B8ED-1C81D79B2E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9297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1223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914400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08180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3" y="849894"/>
            <a:ext cx="8961724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6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4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4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4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936">
        <a:defRPr>
          <a:latin typeface="+mn-lt"/>
          <a:ea typeface="+mn-ea"/>
          <a:cs typeface="+mn-cs"/>
        </a:defRPr>
      </a:lvl2pPr>
      <a:lvl3pPr marL="1449873">
        <a:defRPr>
          <a:latin typeface="+mn-lt"/>
          <a:ea typeface="+mn-ea"/>
          <a:cs typeface="+mn-cs"/>
        </a:defRPr>
      </a:lvl3pPr>
      <a:lvl4pPr marL="2174809">
        <a:defRPr>
          <a:latin typeface="+mn-lt"/>
          <a:ea typeface="+mn-ea"/>
          <a:cs typeface="+mn-cs"/>
        </a:defRPr>
      </a:lvl4pPr>
      <a:lvl5pPr marL="2899745">
        <a:defRPr>
          <a:latin typeface="+mn-lt"/>
          <a:ea typeface="+mn-ea"/>
          <a:cs typeface="+mn-cs"/>
        </a:defRPr>
      </a:lvl5pPr>
      <a:lvl6pPr marL="3624682">
        <a:defRPr>
          <a:latin typeface="+mn-lt"/>
          <a:ea typeface="+mn-ea"/>
          <a:cs typeface="+mn-cs"/>
        </a:defRPr>
      </a:lvl6pPr>
      <a:lvl7pPr marL="4349618">
        <a:defRPr>
          <a:latin typeface="+mn-lt"/>
          <a:ea typeface="+mn-ea"/>
          <a:cs typeface="+mn-cs"/>
        </a:defRPr>
      </a:lvl7pPr>
      <a:lvl8pPr marL="5074554">
        <a:defRPr>
          <a:latin typeface="+mn-lt"/>
          <a:ea typeface="+mn-ea"/>
          <a:cs typeface="+mn-cs"/>
        </a:defRPr>
      </a:lvl8pPr>
      <a:lvl9pPr marL="5799491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936">
        <a:defRPr>
          <a:latin typeface="+mn-lt"/>
          <a:ea typeface="+mn-ea"/>
          <a:cs typeface="+mn-cs"/>
        </a:defRPr>
      </a:lvl2pPr>
      <a:lvl3pPr marL="1449873">
        <a:defRPr>
          <a:latin typeface="+mn-lt"/>
          <a:ea typeface="+mn-ea"/>
          <a:cs typeface="+mn-cs"/>
        </a:defRPr>
      </a:lvl3pPr>
      <a:lvl4pPr marL="2174809">
        <a:defRPr>
          <a:latin typeface="+mn-lt"/>
          <a:ea typeface="+mn-ea"/>
          <a:cs typeface="+mn-cs"/>
        </a:defRPr>
      </a:lvl4pPr>
      <a:lvl5pPr marL="2899745">
        <a:defRPr>
          <a:latin typeface="+mn-lt"/>
          <a:ea typeface="+mn-ea"/>
          <a:cs typeface="+mn-cs"/>
        </a:defRPr>
      </a:lvl5pPr>
      <a:lvl6pPr marL="3624682">
        <a:defRPr>
          <a:latin typeface="+mn-lt"/>
          <a:ea typeface="+mn-ea"/>
          <a:cs typeface="+mn-cs"/>
        </a:defRPr>
      </a:lvl6pPr>
      <a:lvl7pPr marL="4349618">
        <a:defRPr>
          <a:latin typeface="+mn-lt"/>
          <a:ea typeface="+mn-ea"/>
          <a:cs typeface="+mn-cs"/>
        </a:defRPr>
      </a:lvl7pPr>
      <a:lvl8pPr marL="5074554">
        <a:defRPr>
          <a:latin typeface="+mn-lt"/>
          <a:ea typeface="+mn-ea"/>
          <a:cs typeface="+mn-cs"/>
        </a:defRPr>
      </a:lvl8pPr>
      <a:lvl9pPr marL="579949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png"/><Relationship Id="rId3" Type="http://schemas.openxmlformats.org/officeDocument/2006/relationships/image" Target="../media/image58.png"/><Relationship Id="rId7" Type="http://schemas.openxmlformats.org/officeDocument/2006/relationships/image" Target="../media/image62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1.png"/><Relationship Id="rId5" Type="http://schemas.openxmlformats.org/officeDocument/2006/relationships/image" Target="../media/image60.png"/><Relationship Id="rId10" Type="http://schemas.openxmlformats.org/officeDocument/2006/relationships/image" Target="../media/image51.png"/><Relationship Id="rId4" Type="http://schemas.openxmlformats.org/officeDocument/2006/relationships/image" Target="../media/image59.png"/><Relationship Id="rId9" Type="http://schemas.openxmlformats.org/officeDocument/2006/relationships/image" Target="../media/image6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6.e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35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image" Target="../media/image6.png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image" Target="../media/image8.png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9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7.bin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oleObject" Target="../embeddings/oleObject23.bin"/><Relationship Id="rId7" Type="http://schemas.openxmlformats.org/officeDocument/2006/relationships/image" Target="../media/image38.png"/><Relationship Id="rId12" Type="http://schemas.openxmlformats.org/officeDocument/2006/relationships/image" Target="../media/image43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png"/><Relationship Id="rId11" Type="http://schemas.openxmlformats.org/officeDocument/2006/relationships/image" Target="../media/image42.png"/><Relationship Id="rId5" Type="http://schemas.openxmlformats.org/officeDocument/2006/relationships/image" Target="../media/image36.png"/><Relationship Id="rId10" Type="http://schemas.openxmlformats.org/officeDocument/2006/relationships/image" Target="../media/image41.png"/><Relationship Id="rId4" Type="http://schemas.openxmlformats.org/officeDocument/2006/relationships/image" Target="../media/image23.wmf"/><Relationship Id="rId9" Type="http://schemas.openxmlformats.org/officeDocument/2006/relationships/image" Target="../media/image4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9.bin"/><Relationship Id="rId18" Type="http://schemas.openxmlformats.org/officeDocument/2006/relationships/image" Target="../media/image31.wmf"/><Relationship Id="rId3" Type="http://schemas.openxmlformats.org/officeDocument/2006/relationships/oleObject" Target="../embeddings/oleObject24.bin"/><Relationship Id="rId21" Type="http://schemas.openxmlformats.org/officeDocument/2006/relationships/oleObject" Target="../embeddings/oleObject33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28.wmf"/><Relationship Id="rId17" Type="http://schemas.openxmlformats.org/officeDocument/2006/relationships/oleObject" Target="../embeddings/oleObject31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30.wmf"/><Relationship Id="rId20" Type="http://schemas.openxmlformats.org/officeDocument/2006/relationships/image" Target="../media/image32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23" Type="http://schemas.openxmlformats.org/officeDocument/2006/relationships/image" Target="../media/image34.wmf"/><Relationship Id="rId10" Type="http://schemas.openxmlformats.org/officeDocument/2006/relationships/image" Target="../media/image27.wmf"/><Relationship Id="rId19" Type="http://schemas.openxmlformats.org/officeDocument/2006/relationships/oleObject" Target="../embeddings/oleObject32.bin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29.wmf"/><Relationship Id="rId22" Type="http://schemas.openxmlformats.org/officeDocument/2006/relationships/image" Target="../media/image33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image" Target="../media/image45.png"/><Relationship Id="rId7" Type="http://schemas.openxmlformats.org/officeDocument/2006/relationships/image" Target="../media/image49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653" y="-7009"/>
            <a:ext cx="9144000" cy="123447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13156" y="141998"/>
            <a:ext cx="3847139" cy="938076"/>
          </a:xfrm>
          <a:prstGeom prst="rect">
            <a:avLst/>
          </a:prstGeom>
        </p:spPr>
        <p:txBody>
          <a:bodyPr vert="horz" wrap="square" lIns="0" tIns="14604" rIns="0" bIns="0" rtlCol="0" anchor="ctr">
            <a:spAutoFit/>
          </a:bodyPr>
          <a:lstStyle/>
          <a:p>
            <a:pPr marL="12700" algn="ctr">
              <a:spcBef>
                <a:spcPts val="114"/>
              </a:spcBef>
            </a:pPr>
            <a:r>
              <a:rPr lang="en-US" sz="6000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7465424" y="153836"/>
            <a:ext cx="1371600" cy="914400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698979" y="207658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180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1800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7531062" y="344611"/>
            <a:ext cx="1264750" cy="47769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en-US" sz="2800" b="1" spc="10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spc="10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 </a:t>
            </a:r>
            <a:r>
              <a:rPr lang="en-US" sz="1800" b="1" spc="10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47236" y="1736623"/>
            <a:ext cx="184731" cy="4270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2175"/>
          </a:p>
        </p:txBody>
      </p:sp>
      <p:sp>
        <p:nvSpPr>
          <p:cNvPr id="15" name="TextBox 14"/>
          <p:cNvSpPr txBox="1"/>
          <p:nvPr/>
        </p:nvSpPr>
        <p:spPr>
          <a:xfrm>
            <a:off x="838200" y="1554583"/>
            <a:ext cx="8305800" cy="318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3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Takrorlash</a:t>
            </a:r>
            <a:endParaRPr lang="en-US" sz="33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(Natural </a:t>
            </a:r>
            <a:r>
              <a:rPr lang="en-US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ko‘rsatkichli</a:t>
            </a: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darajaning</a:t>
            </a: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arifmetik</a:t>
            </a: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ildizi</a:t>
            </a: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ratsional</a:t>
            </a: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ko‘rsatkichli</a:t>
            </a: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daraja</a:t>
            </a: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xossalari</a:t>
            </a: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endParaRPr lang="ru-RU" sz="33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30819" y="1536853"/>
            <a:ext cx="607933" cy="12536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14" name="Прямоугольник 13"/>
          <p:cNvSpPr/>
          <p:nvPr/>
        </p:nvSpPr>
        <p:spPr>
          <a:xfrm>
            <a:off x="430818" y="3028950"/>
            <a:ext cx="607933" cy="1253619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</p:spTree>
    <p:extLst>
      <p:ext uri="{BB962C8B-B14F-4D97-AF65-F5344CB8AC3E}">
        <p14:creationId xmlns:p14="http://schemas.microsoft.com/office/powerpoint/2010/main" val="73883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368222" y="1452919"/>
                <a:ext cx="833690" cy="7568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f>
                          <m:fPr>
                            <m:ctrlPr>
                              <a:rPr lang="ru-RU" sz="3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12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3600" dirty="0"/>
                  <a:t> ·</a:t>
                </a:r>
                <a:endParaRPr lang="ru-RU" sz="36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8222" y="1452919"/>
                <a:ext cx="833690" cy="756810"/>
              </a:xfrm>
              <a:prstGeom prst="rect">
                <a:avLst/>
              </a:prstGeom>
              <a:blipFill rotWithShape="0">
                <a:blip r:embed="rId2"/>
                <a:stretch>
                  <a:fillRect r="-32847" b="-370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201527" y="1528429"/>
                <a:ext cx="1621464" cy="66107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ctrlPr>
                          <a:rPr lang="ru-RU" sz="33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3300" i="1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US" sz="3300" i="1">
                            <a:latin typeface="Cambria Math" panose="02040503050406030204" pitchFamily="18" charset="0"/>
                          </a:rPr>
                          <m:t>𝑏</m:t>
                        </m:r>
                        <m:rad>
                          <m:radPr>
                            <m:ctrlPr>
                              <a:rPr lang="en-US" sz="33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m:rPr>
                                <m:brk m:alnAt="7"/>
                              </m:rPr>
                              <a:rPr lang="en-US" sz="33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g>
                          <m:e>
                            <m:r>
                              <a:rPr lang="en-US" sz="33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rad>
                      </m:e>
                    </m:rad>
                  </m:oMath>
                </a14:m>
                <a:r>
                  <a:rPr lang="en-US" sz="3300" dirty="0"/>
                  <a:t> = </a:t>
                </a:r>
                <a:endParaRPr lang="ru-RU" sz="27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1527" y="1528429"/>
                <a:ext cx="1621464" cy="661078"/>
              </a:xfrm>
              <a:prstGeom prst="rect">
                <a:avLst/>
              </a:prstGeom>
              <a:blipFill rotWithShape="0">
                <a:blip r:embed="rId3"/>
                <a:stretch>
                  <a:fillRect r="-10902" b="-398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643375" y="1290171"/>
                <a:ext cx="2849050" cy="15412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33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3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f>
                          <m:fPr>
                            <m:ctrlPr>
                              <a:rPr lang="ru-RU" sz="33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3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3300" i="1">
                                <a:latin typeface="Cambria Math" panose="02040503050406030204" pitchFamily="18" charset="0"/>
                              </a:rPr>
                              <m:t>12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3300" dirty="0"/>
                  <a:t> ·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33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3300" i="1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US" sz="3300" i="1">
                            <a:latin typeface="Cambria Math" panose="02040503050406030204" pitchFamily="18" charset="0"/>
                          </a:rPr>
                          <m:t> </m:t>
                        </m:r>
                        <m:sSup>
                          <m:sSupPr>
                            <m:ctrlPr>
                              <a:rPr lang="en-US" sz="33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3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sz="33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en-US" sz="3300" dirty="0"/>
                          <m:t>·</m:t>
                        </m:r>
                        <m:sSup>
                          <m:sSupPr>
                            <m:ctrlPr>
                              <a:rPr lang="en-US" sz="33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300" i="1" dirty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f>
                              <m:fPr>
                                <m:ctrlPr>
                                  <a:rPr lang="en-US" sz="3300" i="1" dirty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300" i="1" dirty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3300" i="1" dirty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den>
                            </m:f>
                          </m:sup>
                        </m:sSup>
                      </m:e>
                    </m:rad>
                  </m:oMath>
                </a14:m>
                <a:r>
                  <a:rPr lang="en-US" sz="3300" dirty="0"/>
                  <a:t> = </a:t>
                </a:r>
                <a:endParaRPr lang="ru-RU" sz="2700" dirty="0"/>
              </a:p>
              <a:p>
                <a:r>
                  <a:rPr lang="en-US" sz="2700" dirty="0"/>
                  <a:t> </a:t>
                </a:r>
                <a:endParaRPr lang="ru-RU" sz="27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3375" y="1290171"/>
                <a:ext cx="2849050" cy="1541256"/>
              </a:xfrm>
              <a:prstGeom prst="rect">
                <a:avLst/>
              </a:prstGeom>
              <a:blipFill rotWithShape="0">
                <a:blip r:embed="rId4"/>
                <a:stretch>
                  <a:fillRect r="-49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6488739" y="1257718"/>
                <a:ext cx="2219582" cy="11257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33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3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f>
                          <m:fPr>
                            <m:ctrlPr>
                              <a:rPr lang="ru-RU" sz="33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3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3300" i="1">
                                <a:latin typeface="Cambria Math" panose="02040503050406030204" pitchFamily="18" charset="0"/>
                              </a:rPr>
                              <m:t>12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3300" dirty="0"/>
                  <a:t> </a:t>
                </a:r>
                <a:r>
                  <a:rPr lang="en-US" sz="3300"/>
                  <a:t>·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en-US" sz="33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3300" i="1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sSup>
                          <m:sSupPr>
                            <m:ctrlPr>
                              <a:rPr lang="en-US" sz="33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3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f>
                              <m:fPr>
                                <m:ctrlPr>
                                  <a:rPr lang="en-US" sz="33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300" i="1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num>
                              <m:den>
                                <m:r>
                                  <a:rPr lang="en-US" sz="3300" i="1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den>
                            </m:f>
                          </m:sup>
                        </m:sSup>
                      </m:e>
                    </m:rad>
                  </m:oMath>
                </a14:m>
                <a:r>
                  <a:rPr lang="en-US" sz="3300" dirty="0"/>
                  <a:t> = </a:t>
                </a:r>
                <a:endParaRPr lang="ru-RU" sz="30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8739" y="1257718"/>
                <a:ext cx="2219582" cy="1125757"/>
              </a:xfrm>
              <a:prstGeom prst="rect">
                <a:avLst/>
              </a:prstGeom>
              <a:blipFill rotWithShape="0">
                <a:blip r:embed="rId5"/>
                <a:stretch>
                  <a:fillRect r="-6301" b="-129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055229" y="2498710"/>
                <a:ext cx="2039276" cy="100001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3600" dirty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f>
                          <m:fPr>
                            <m:ctrlPr>
                              <a:rPr lang="ru-RU" sz="3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12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2100" dirty="0"/>
                  <a:t> </a:t>
                </a:r>
                <a:r>
                  <a:rPr lang="en-US" sz="3600" dirty="0"/>
                  <a:t>·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f>
                          <m:fPr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>
                              <m:fPr>
                                <m:ctrlPr>
                                  <a:rPr lang="en-US" sz="36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600" i="1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num>
                              <m:den>
                                <m:r>
                                  <a:rPr lang="en-US" sz="3600" i="1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den>
                            </m:f>
                          </m:num>
                          <m:den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3600" dirty="0"/>
                  <a:t> =</a:t>
                </a:r>
                <a:endParaRPr lang="ru-RU" sz="36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5229" y="2498710"/>
                <a:ext cx="2039276" cy="1000017"/>
              </a:xfrm>
              <a:prstGeom prst="rect">
                <a:avLst/>
              </a:prstGeom>
              <a:blipFill rotWithShape="0">
                <a:blip r:embed="rId6"/>
                <a:stretch>
                  <a:fillRect l="-13433" r="-12537" b="-268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3176054" y="2709384"/>
                <a:ext cx="2068451" cy="85645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f>
                          <m:fPr>
                            <m:ctrlPr>
                              <a:rPr lang="ru-RU" sz="3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12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3600" dirty="0"/>
                  <a:t> ·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f>
                          <m:fPr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12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3600" dirty="0"/>
                  <a:t> =</a:t>
                </a:r>
                <a:endParaRPr lang="ru-RU" sz="36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6054" y="2709384"/>
                <a:ext cx="2068451" cy="856453"/>
              </a:xfrm>
              <a:prstGeom prst="rect">
                <a:avLst/>
              </a:prstGeom>
              <a:blipFill rotWithShape="0">
                <a:blip r:embed="rId7"/>
                <a:stretch>
                  <a:fillRect r="-8555" b="-262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5218969" y="2750530"/>
                <a:ext cx="1747723" cy="85645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f>
                          <m:fPr>
                            <m:ctrlPr>
                              <a:rPr lang="ru-RU" sz="3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12</m:t>
                            </m:r>
                          </m:den>
                        </m:f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12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4050" dirty="0"/>
                  <a:t> =</a:t>
                </a:r>
                <a:endParaRPr lang="ru-RU" sz="405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8969" y="2750530"/>
                <a:ext cx="1747723" cy="856453"/>
              </a:xfrm>
              <a:prstGeom prst="rect">
                <a:avLst/>
              </a:prstGeom>
              <a:blipFill rotWithShape="0">
                <a:blip r:embed="rId8"/>
                <a:stretch>
                  <a:fillRect r="-11498" b="-312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1194880" y="3752915"/>
                <a:ext cx="1463991" cy="8503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dirty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f>
                          <m:fPr>
                            <m:ctrlPr>
                              <a:rPr lang="ru-RU" sz="3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12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3600" dirty="0"/>
                  <a:t> =</a:t>
                </a:r>
                <a:endParaRPr lang="ru-RU" sz="36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4880" y="3752915"/>
                <a:ext cx="1463991" cy="850361"/>
              </a:xfrm>
              <a:prstGeom prst="rect">
                <a:avLst/>
              </a:prstGeom>
              <a:blipFill rotWithShape="0">
                <a:blip r:embed="rId9"/>
                <a:stretch>
                  <a:fillRect l="-12500" r="-12083" b="-273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2552205" y="3787644"/>
                <a:ext cx="736227" cy="8491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f>
                          <m:fPr>
                            <m:ctrlPr>
                              <a:rPr lang="ru-RU" sz="3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3600" dirty="0"/>
                  <a:t> </a:t>
                </a:r>
                <a:endParaRPr lang="ru-RU" sz="4050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2205" y="3787644"/>
                <a:ext cx="736227" cy="849143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Прямоугольник 13"/>
          <p:cNvSpPr/>
          <p:nvPr/>
        </p:nvSpPr>
        <p:spPr>
          <a:xfrm>
            <a:off x="0" y="0"/>
            <a:ext cx="9144000" cy="94296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50" b="1" dirty="0" err="1">
                <a:latin typeface="Arial" panose="020B0604020202020204" pitchFamily="34" charset="0"/>
                <a:cs typeface="Arial" panose="020B0604020202020204" pitchFamily="34" charset="0"/>
              </a:rPr>
              <a:t>Ifodani</a:t>
            </a:r>
            <a:r>
              <a:rPr lang="en-US" sz="40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50" b="1" dirty="0" err="1">
                <a:latin typeface="Arial" panose="020B0604020202020204" pitchFamily="34" charset="0"/>
                <a:cs typeface="Arial" panose="020B0604020202020204" pitchFamily="34" charset="0"/>
              </a:rPr>
              <a:t>soddalashtiring</a:t>
            </a:r>
            <a:r>
              <a:rPr lang="en-US" sz="405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874172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2" grpId="0"/>
      <p:bldP spid="3" grpId="0"/>
      <p:bldP spid="9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10"/>
          <p:cNvSpPr>
            <a:spLocks noChangeArrowheads="1"/>
          </p:cNvSpPr>
          <p:nvPr/>
        </p:nvSpPr>
        <p:spPr bwMode="auto">
          <a:xfrm>
            <a:off x="1548185" y="1329928"/>
            <a:ext cx="7271446" cy="1295400"/>
          </a:xfrm>
          <a:prstGeom prst="rect">
            <a:avLst/>
          </a:prstGeom>
          <a:solidFill>
            <a:srgbClr val="FFFFCC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81637" tIns="40818" rIns="81637" bIns="40818" anchor="ctr"/>
          <a:lstStyle/>
          <a:p>
            <a:endParaRPr lang="ru-RU" sz="4604"/>
          </a:p>
        </p:txBody>
      </p:sp>
      <p:sp>
        <p:nvSpPr>
          <p:cNvPr id="7174" name="Rectangle 2"/>
          <p:cNvSpPr>
            <a:spLocks noGrp="1" noChangeArrowheads="1"/>
          </p:cNvSpPr>
          <p:nvPr>
            <p:ph type="title"/>
          </p:nvPr>
        </p:nvSpPr>
        <p:spPr>
          <a:xfrm>
            <a:off x="562" y="11092"/>
            <a:ext cx="9219637" cy="537391"/>
          </a:xfrm>
          <a:solidFill>
            <a:srgbClr val="0070C0"/>
          </a:solidFill>
        </p:spPr>
        <p:txBody>
          <a:bodyPr/>
          <a:lstStyle/>
          <a:p>
            <a:pPr algn="ctr"/>
            <a:r>
              <a:rPr lang="en-US" sz="3492" dirty="0">
                <a:solidFill>
                  <a:prstClr val="white"/>
                </a:solidFill>
              </a:rPr>
              <a:t>           </a:t>
            </a:r>
            <a:r>
              <a:rPr lang="en-US" sz="3492" dirty="0" err="1">
                <a:solidFill>
                  <a:prstClr val="white"/>
                </a:solidFill>
              </a:rPr>
              <a:t>Tenglamani</a:t>
            </a:r>
            <a:r>
              <a:rPr lang="en-US" sz="3492" dirty="0">
                <a:solidFill>
                  <a:prstClr val="white"/>
                </a:solidFill>
              </a:rPr>
              <a:t> </a:t>
            </a:r>
            <a:r>
              <a:rPr lang="en-US" sz="3492" dirty="0" err="1">
                <a:solidFill>
                  <a:prstClr val="white"/>
                </a:solidFill>
              </a:rPr>
              <a:t>yeching</a:t>
            </a:r>
            <a:r>
              <a:rPr lang="en-US" sz="3492" dirty="0">
                <a:solidFill>
                  <a:prstClr val="white"/>
                </a:solidFill>
              </a:rPr>
              <a:t>:</a:t>
            </a:r>
            <a:endParaRPr lang="ru-RU" sz="3492" dirty="0">
              <a:solidFill>
                <a:schemeClr val="bg1"/>
              </a:solidFill>
            </a:endParaRPr>
          </a:p>
        </p:txBody>
      </p:sp>
      <p:sp>
        <p:nvSpPr>
          <p:cNvPr id="71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2" y="666751"/>
            <a:ext cx="9219637" cy="4979352"/>
          </a:xfrm>
          <a:solidFill>
            <a:schemeClr val="bg1"/>
          </a:solidFill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540" b="1" dirty="0">
                <a:solidFill>
                  <a:srgbClr val="002060"/>
                </a:solidFill>
              </a:rPr>
              <a:t>	</a:t>
            </a:r>
            <a:endParaRPr lang="ru-RU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3175" b="1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3175" b="1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3175" b="1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3175" b="1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3175" b="1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3175" b="1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z="3175" b="1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540" b="1" dirty="0"/>
              <a:t>	</a:t>
            </a:r>
            <a:endParaRPr lang="en-US" sz="2540" b="1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540" b="1" dirty="0">
                <a:solidFill>
                  <a:srgbClr val="C00000"/>
                </a:solidFill>
              </a:rPr>
              <a:t>          </a:t>
            </a:r>
            <a:r>
              <a:rPr lang="en-US" sz="2540" b="1" i="1" dirty="0" err="1">
                <a:solidFill>
                  <a:srgbClr val="C00000"/>
                </a:solidFill>
              </a:rPr>
              <a:t>Javob</a:t>
            </a:r>
            <a:r>
              <a:rPr lang="ru-RU" sz="2540" b="1" i="1" dirty="0">
                <a:solidFill>
                  <a:srgbClr val="C00000"/>
                </a:solidFill>
              </a:rPr>
              <a:t>: </a:t>
            </a:r>
            <a:r>
              <a:rPr lang="ru-RU" sz="2540" b="1" i="1" dirty="0">
                <a:solidFill>
                  <a:srgbClr val="002060"/>
                </a:solidFill>
              </a:rPr>
              <a:t>64</a:t>
            </a:r>
            <a:r>
              <a:rPr lang="ru-RU" sz="2540" i="1" dirty="0">
                <a:solidFill>
                  <a:srgbClr val="002060"/>
                </a:solidFill>
              </a:rPr>
              <a:t>;</a:t>
            </a:r>
            <a:r>
              <a:rPr lang="ru-RU" sz="2540" b="1" i="1" dirty="0">
                <a:solidFill>
                  <a:srgbClr val="002060"/>
                </a:solidFill>
              </a:rPr>
              <a:t> 117 649</a:t>
            </a:r>
            <a:r>
              <a:rPr lang="ru-RU" sz="2540" i="1" dirty="0"/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z="2064" i="1" dirty="0"/>
          </a:p>
        </p:txBody>
      </p:sp>
      <p:graphicFrame>
        <p:nvGraphicFramePr>
          <p:cNvPr id="7170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887147545"/>
              </p:ext>
            </p:extLst>
          </p:nvPr>
        </p:nvGraphicFramePr>
        <p:xfrm>
          <a:off x="353934" y="794566"/>
          <a:ext cx="2160667" cy="7629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Формула" r:id="rId3" imgW="838080" imgH="279360" progId="Equation.3">
                  <p:embed/>
                </p:oleObj>
              </mc:Choice>
              <mc:Fallback>
                <p:oleObj name="Формула" r:id="rId3" imgW="83808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934" y="794566"/>
                        <a:ext cx="2160667" cy="762904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tx1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6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52846654"/>
              </p:ext>
            </p:extLst>
          </p:nvPr>
        </p:nvGraphicFramePr>
        <p:xfrm>
          <a:off x="3048000" y="837763"/>
          <a:ext cx="3600753" cy="6560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Формула" r:id="rId5" imgW="1231560" imgH="228600" progId="Equation.3">
                  <p:embed/>
                </p:oleObj>
              </mc:Choice>
              <mc:Fallback>
                <p:oleObj name="Формула" r:id="rId5" imgW="12315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837763"/>
                        <a:ext cx="3600753" cy="6560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5577298"/>
              </p:ext>
            </p:extLst>
          </p:nvPr>
        </p:nvGraphicFramePr>
        <p:xfrm>
          <a:off x="2514601" y="1657670"/>
          <a:ext cx="5791200" cy="25911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Формула" r:id="rId7" imgW="2209680" imgH="1041120" progId="Equation.3">
                  <p:embed/>
                </p:oleObj>
              </mc:Choice>
              <mc:Fallback>
                <p:oleObj name="Формула" r:id="rId7" imgW="2209680" imgH="10411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1" y="1657670"/>
                        <a:ext cx="5791200" cy="259110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7" name="AutoShape 11"/>
          <p:cNvSpPr>
            <a:spLocks noChangeArrowheads="1"/>
          </p:cNvSpPr>
          <p:nvPr/>
        </p:nvSpPr>
        <p:spPr bwMode="auto">
          <a:xfrm>
            <a:off x="5216442" y="1670450"/>
            <a:ext cx="2133600" cy="631028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1637" tIns="40818" rIns="81637" bIns="40818" anchor="ctr"/>
          <a:lstStyle/>
          <a:p>
            <a:endParaRPr lang="ru-RU" sz="4604"/>
          </a:p>
        </p:txBody>
      </p:sp>
    </p:spTree>
    <p:extLst>
      <p:ext uri="{BB962C8B-B14F-4D97-AF65-F5344CB8AC3E}">
        <p14:creationId xmlns:p14="http://schemas.microsoft.com/office/powerpoint/2010/main" val="3173081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17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1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1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" y="210518"/>
            <a:ext cx="8959735" cy="505208"/>
          </a:xfrm>
          <a:prstGeom prst="rect">
            <a:avLst/>
          </a:prstGeom>
        </p:spPr>
        <p:txBody>
          <a:bodyPr vert="horz" wrap="square" lIns="0" tIns="25278" rIns="0" bIns="0" rtlCol="0" anchor="ctr">
            <a:spAutoFit/>
          </a:bodyPr>
          <a:lstStyle/>
          <a:p>
            <a:pPr marL="19445" algn="ctr">
              <a:spcBef>
                <a:spcPts val="200"/>
              </a:spcBef>
            </a:pPr>
            <a:r>
              <a:rPr lang="en-US" sz="3117" dirty="0" err="1"/>
              <a:t>Mustahkamlash</a:t>
            </a:r>
            <a:r>
              <a:rPr lang="en-US" sz="3117" dirty="0"/>
              <a:t> </a:t>
            </a:r>
            <a:r>
              <a:rPr lang="en-US" sz="3117" dirty="0" err="1"/>
              <a:t>uchun</a:t>
            </a:r>
            <a:r>
              <a:rPr lang="en-US" sz="3117" dirty="0"/>
              <a:t> </a:t>
            </a:r>
            <a:r>
              <a:rPr lang="en-US" sz="3117" dirty="0" err="1"/>
              <a:t>topshiriq</a:t>
            </a:r>
            <a:r>
              <a:rPr lang="ru-RU" sz="3117" dirty="0"/>
              <a:t>:</a:t>
            </a:r>
            <a:endParaRPr sz="3117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BC005D0-0AAD-4B71-8E4E-231D4BA77DBB}"/>
              </a:ext>
            </a:extLst>
          </p:cNvPr>
          <p:cNvSpPr txBox="1"/>
          <p:nvPr/>
        </p:nvSpPr>
        <p:spPr>
          <a:xfrm>
            <a:off x="2420288" y="3235535"/>
            <a:ext cx="1535098" cy="631391"/>
          </a:xfrm>
          <a:prstGeom prst="rect">
            <a:avLst/>
          </a:prstGeom>
          <a:noFill/>
        </p:spPr>
        <p:txBody>
          <a:bodyPr wrap="none" lIns="140207" tIns="70104" rIns="140207" bIns="70104" rtlCol="0">
            <a:spAutoFit/>
          </a:bodyPr>
          <a:lstStyle/>
          <a:p>
            <a:r>
              <a:rPr lang="ru-RU" sz="3183" b="1" dirty="0">
                <a:solidFill>
                  <a:srgbClr val="00206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№ </a:t>
            </a:r>
            <a:r>
              <a:rPr lang="en-US" sz="3183" b="1" dirty="0">
                <a:solidFill>
                  <a:srgbClr val="00206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569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23804CB-B840-4DC0-A7B5-E32E31E270B8}"/>
              </a:ext>
            </a:extLst>
          </p:cNvPr>
          <p:cNvSpPr txBox="1"/>
          <p:nvPr/>
        </p:nvSpPr>
        <p:spPr>
          <a:xfrm>
            <a:off x="5181601" y="2210982"/>
            <a:ext cx="3332064" cy="631391"/>
          </a:xfrm>
          <a:prstGeom prst="rect">
            <a:avLst/>
          </a:prstGeom>
          <a:noFill/>
        </p:spPr>
        <p:txBody>
          <a:bodyPr wrap="none" lIns="140207" tIns="70104" rIns="140207" bIns="70104" rtlCol="0">
            <a:spAutoFit/>
          </a:bodyPr>
          <a:lstStyle/>
          <a:p>
            <a:r>
              <a:rPr lang="en-US" sz="3183" b="1">
                <a:solidFill>
                  <a:srgbClr val="00206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222-, 223-sahifa</a:t>
            </a:r>
            <a:endParaRPr lang="en-US" sz="3183" b="1" dirty="0">
              <a:solidFill>
                <a:srgbClr val="00206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CA5D06A-DBF2-47E6-9F2A-6C8FFF4F5129}"/>
              </a:ext>
            </a:extLst>
          </p:cNvPr>
          <p:cNvSpPr txBox="1"/>
          <p:nvPr/>
        </p:nvSpPr>
        <p:spPr>
          <a:xfrm>
            <a:off x="2428471" y="1499706"/>
            <a:ext cx="1535098" cy="631391"/>
          </a:xfrm>
          <a:prstGeom prst="rect">
            <a:avLst/>
          </a:prstGeom>
          <a:noFill/>
        </p:spPr>
        <p:txBody>
          <a:bodyPr wrap="none" lIns="140207" tIns="70104" rIns="140207" bIns="70104" rtlCol="0">
            <a:spAutoFit/>
          </a:bodyPr>
          <a:lstStyle/>
          <a:p>
            <a:pPr algn="r"/>
            <a:r>
              <a:rPr lang="ru-RU" sz="3183" b="1" dirty="0">
                <a:solidFill>
                  <a:srgbClr val="00206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№ </a:t>
            </a:r>
            <a:r>
              <a:rPr lang="en-US" sz="3183" b="1" dirty="0">
                <a:solidFill>
                  <a:srgbClr val="00206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565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A9AD036-19B4-4F31-BF58-DBB3D70D36F4}"/>
              </a:ext>
            </a:extLst>
          </p:cNvPr>
          <p:cNvSpPr txBox="1"/>
          <p:nvPr/>
        </p:nvSpPr>
        <p:spPr>
          <a:xfrm>
            <a:off x="2419367" y="2302153"/>
            <a:ext cx="1535098" cy="631391"/>
          </a:xfrm>
          <a:prstGeom prst="rect">
            <a:avLst/>
          </a:prstGeom>
          <a:noFill/>
        </p:spPr>
        <p:txBody>
          <a:bodyPr wrap="none" lIns="140207" tIns="70104" rIns="140207" bIns="70104" rtlCol="0">
            <a:spAutoFit/>
          </a:bodyPr>
          <a:lstStyle/>
          <a:p>
            <a:pPr algn="r"/>
            <a:r>
              <a:rPr lang="ru-RU" sz="3183" b="1" dirty="0">
                <a:solidFill>
                  <a:srgbClr val="00206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№ </a:t>
            </a:r>
            <a:r>
              <a:rPr lang="en-US" sz="3183" b="1" dirty="0">
                <a:solidFill>
                  <a:srgbClr val="00206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567</a:t>
            </a:r>
          </a:p>
        </p:txBody>
      </p:sp>
      <p:sp>
        <p:nvSpPr>
          <p:cNvPr id="28" name="Freeform 135">
            <a:extLst>
              <a:ext uri="{FF2B5EF4-FFF2-40B4-BE49-F238E27FC236}">
                <a16:creationId xmlns:a16="http://schemas.microsoft.com/office/drawing/2014/main" id="{42FB7646-404A-478A-AEA1-DBB62AE80F5F}"/>
              </a:ext>
            </a:extLst>
          </p:cNvPr>
          <p:cNvSpPr>
            <a:spLocks noEditPoints="1"/>
          </p:cNvSpPr>
          <p:nvPr/>
        </p:nvSpPr>
        <p:spPr bwMode="auto">
          <a:xfrm>
            <a:off x="5181601" y="1499706"/>
            <a:ext cx="526516" cy="508288"/>
          </a:xfrm>
          <a:custGeom>
            <a:avLst/>
            <a:gdLst>
              <a:gd name="T0" fmla="*/ 749 w 813"/>
              <a:gd name="T1" fmla="*/ 15 h 866"/>
              <a:gd name="T2" fmla="*/ 664 w 813"/>
              <a:gd name="T3" fmla="*/ 19 h 866"/>
              <a:gd name="T4" fmla="*/ 640 w 813"/>
              <a:gd name="T5" fmla="*/ 2 h 866"/>
              <a:gd name="T6" fmla="*/ 354 w 813"/>
              <a:gd name="T7" fmla="*/ 410 h 866"/>
              <a:gd name="T8" fmla="*/ 308 w 813"/>
              <a:gd name="T9" fmla="*/ 481 h 866"/>
              <a:gd name="T10" fmla="*/ 334 w 813"/>
              <a:gd name="T11" fmla="*/ 481 h 866"/>
              <a:gd name="T12" fmla="*/ 431 w 813"/>
              <a:gd name="T13" fmla="*/ 449 h 866"/>
              <a:gd name="T14" fmla="*/ 636 w 813"/>
              <a:gd name="T15" fmla="*/ 336 h 866"/>
              <a:gd name="T16" fmla="*/ 492 w 813"/>
              <a:gd name="T17" fmla="*/ 324 h 866"/>
              <a:gd name="T18" fmla="*/ 691 w 813"/>
              <a:gd name="T19" fmla="*/ 287 h 866"/>
              <a:gd name="T20" fmla="*/ 691 w 813"/>
              <a:gd name="T21" fmla="*/ 251 h 866"/>
              <a:gd name="T22" fmla="*/ 600 w 813"/>
              <a:gd name="T23" fmla="*/ 215 h 866"/>
              <a:gd name="T24" fmla="*/ 761 w 813"/>
              <a:gd name="T25" fmla="*/ 206 h 866"/>
              <a:gd name="T26" fmla="*/ 565 w 813"/>
              <a:gd name="T27" fmla="*/ 360 h 866"/>
              <a:gd name="T28" fmla="*/ 455 w 813"/>
              <a:gd name="T29" fmla="*/ 360 h 866"/>
              <a:gd name="T30" fmla="*/ 628 w 813"/>
              <a:gd name="T31" fmla="*/ 136 h 866"/>
              <a:gd name="T32" fmla="*/ 578 w 813"/>
              <a:gd name="T33" fmla="*/ 186 h 866"/>
              <a:gd name="T34" fmla="*/ 506 w 813"/>
              <a:gd name="T35" fmla="*/ 258 h 866"/>
              <a:gd name="T36" fmla="*/ 433 w 813"/>
              <a:gd name="T37" fmla="*/ 331 h 866"/>
              <a:gd name="T38" fmla="*/ 493 w 813"/>
              <a:gd name="T39" fmla="*/ 143 h 866"/>
              <a:gd name="T40" fmla="*/ 628 w 813"/>
              <a:gd name="T41" fmla="*/ 136 h 866"/>
              <a:gd name="T42" fmla="*/ 636 w 813"/>
              <a:gd name="T43" fmla="*/ 179 h 866"/>
              <a:gd name="T44" fmla="*/ 735 w 813"/>
              <a:gd name="T45" fmla="*/ 179 h 866"/>
              <a:gd name="T46" fmla="*/ 331 w 813"/>
              <a:gd name="T47" fmla="*/ 631 h 866"/>
              <a:gd name="T48" fmla="*/ 367 w 813"/>
              <a:gd name="T49" fmla="*/ 523 h 866"/>
              <a:gd name="T50" fmla="*/ 150 w 813"/>
              <a:gd name="T51" fmla="*/ 631 h 866"/>
              <a:gd name="T52" fmla="*/ 186 w 813"/>
              <a:gd name="T53" fmla="*/ 652 h 866"/>
              <a:gd name="T54" fmla="*/ 0 w 813"/>
              <a:gd name="T55" fmla="*/ 866 h 866"/>
              <a:gd name="T56" fmla="*/ 511 w 813"/>
              <a:gd name="T57" fmla="*/ 847 h 866"/>
              <a:gd name="T58" fmla="*/ 40 w 813"/>
              <a:gd name="T59" fmla="*/ 830 h 866"/>
              <a:gd name="T60" fmla="*/ 222 w 813"/>
              <a:gd name="T61" fmla="*/ 683 h 866"/>
              <a:gd name="T62" fmla="*/ 186 w 813"/>
              <a:gd name="T63" fmla="*/ 595 h 866"/>
              <a:gd name="T64" fmla="*/ 331 w 813"/>
              <a:gd name="T65" fmla="*/ 559 h 866"/>
              <a:gd name="T66" fmla="*/ 295 w 813"/>
              <a:gd name="T67" fmla="*/ 595 h 866"/>
              <a:gd name="T68" fmla="*/ 310 w 813"/>
              <a:gd name="T69" fmla="*/ 685 h 866"/>
              <a:gd name="T70" fmla="*/ 40 w 813"/>
              <a:gd name="T71" fmla="*/ 830 h 8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813" h="866">
                <a:moveTo>
                  <a:pt x="774" y="15"/>
                </a:moveTo>
                <a:cubicBezTo>
                  <a:pt x="767" y="8"/>
                  <a:pt x="756" y="8"/>
                  <a:pt x="749" y="15"/>
                </a:cubicBezTo>
                <a:cubicBezTo>
                  <a:pt x="664" y="100"/>
                  <a:pt x="664" y="100"/>
                  <a:pt x="664" y="100"/>
                </a:cubicBezTo>
                <a:cubicBezTo>
                  <a:pt x="664" y="19"/>
                  <a:pt x="664" y="19"/>
                  <a:pt x="664" y="19"/>
                </a:cubicBezTo>
                <a:cubicBezTo>
                  <a:pt x="664" y="14"/>
                  <a:pt x="662" y="8"/>
                  <a:pt x="657" y="5"/>
                </a:cubicBezTo>
                <a:cubicBezTo>
                  <a:pt x="652" y="1"/>
                  <a:pt x="646" y="0"/>
                  <a:pt x="640" y="2"/>
                </a:cubicBezTo>
                <a:cubicBezTo>
                  <a:pt x="584" y="22"/>
                  <a:pt x="522" y="63"/>
                  <a:pt x="467" y="118"/>
                </a:cubicBezTo>
                <a:cubicBezTo>
                  <a:pt x="361" y="224"/>
                  <a:pt x="315" y="347"/>
                  <a:pt x="354" y="410"/>
                </a:cubicBezTo>
                <a:cubicBezTo>
                  <a:pt x="308" y="456"/>
                  <a:pt x="308" y="456"/>
                  <a:pt x="308" y="456"/>
                </a:cubicBezTo>
                <a:cubicBezTo>
                  <a:pt x="301" y="463"/>
                  <a:pt x="301" y="474"/>
                  <a:pt x="308" y="481"/>
                </a:cubicBezTo>
                <a:cubicBezTo>
                  <a:pt x="312" y="485"/>
                  <a:pt x="316" y="487"/>
                  <a:pt x="321" y="487"/>
                </a:cubicBezTo>
                <a:cubicBezTo>
                  <a:pt x="326" y="487"/>
                  <a:pt x="330" y="485"/>
                  <a:pt x="334" y="481"/>
                </a:cubicBezTo>
                <a:cubicBezTo>
                  <a:pt x="379" y="436"/>
                  <a:pt x="379" y="436"/>
                  <a:pt x="379" y="436"/>
                </a:cubicBezTo>
                <a:cubicBezTo>
                  <a:pt x="394" y="445"/>
                  <a:pt x="411" y="449"/>
                  <a:pt x="431" y="449"/>
                </a:cubicBezTo>
                <a:cubicBezTo>
                  <a:pt x="486" y="449"/>
                  <a:pt x="558" y="417"/>
                  <a:pt x="630" y="356"/>
                </a:cubicBezTo>
                <a:cubicBezTo>
                  <a:pt x="636" y="351"/>
                  <a:pt x="638" y="343"/>
                  <a:pt x="636" y="336"/>
                </a:cubicBezTo>
                <a:cubicBezTo>
                  <a:pt x="633" y="328"/>
                  <a:pt x="626" y="324"/>
                  <a:pt x="619" y="324"/>
                </a:cubicBezTo>
                <a:cubicBezTo>
                  <a:pt x="492" y="324"/>
                  <a:pt x="492" y="324"/>
                  <a:pt x="492" y="324"/>
                </a:cubicBezTo>
                <a:cubicBezTo>
                  <a:pt x="528" y="287"/>
                  <a:pt x="528" y="287"/>
                  <a:pt x="528" y="287"/>
                </a:cubicBezTo>
                <a:cubicBezTo>
                  <a:pt x="691" y="287"/>
                  <a:pt x="691" y="287"/>
                  <a:pt x="691" y="287"/>
                </a:cubicBezTo>
                <a:cubicBezTo>
                  <a:pt x="701" y="287"/>
                  <a:pt x="709" y="279"/>
                  <a:pt x="709" y="269"/>
                </a:cubicBezTo>
                <a:cubicBezTo>
                  <a:pt x="709" y="259"/>
                  <a:pt x="701" y="251"/>
                  <a:pt x="691" y="251"/>
                </a:cubicBezTo>
                <a:cubicBezTo>
                  <a:pt x="564" y="251"/>
                  <a:pt x="564" y="251"/>
                  <a:pt x="564" y="251"/>
                </a:cubicBezTo>
                <a:cubicBezTo>
                  <a:pt x="600" y="215"/>
                  <a:pt x="600" y="215"/>
                  <a:pt x="600" y="215"/>
                </a:cubicBezTo>
                <a:cubicBezTo>
                  <a:pt x="745" y="215"/>
                  <a:pt x="745" y="215"/>
                  <a:pt x="745" y="215"/>
                </a:cubicBezTo>
                <a:cubicBezTo>
                  <a:pt x="752" y="215"/>
                  <a:pt x="758" y="212"/>
                  <a:pt x="761" y="206"/>
                </a:cubicBezTo>
                <a:cubicBezTo>
                  <a:pt x="808" y="124"/>
                  <a:pt x="813" y="54"/>
                  <a:pt x="774" y="15"/>
                </a:cubicBezTo>
                <a:close/>
                <a:moveTo>
                  <a:pt x="565" y="360"/>
                </a:moveTo>
                <a:cubicBezTo>
                  <a:pt x="501" y="404"/>
                  <a:pt x="441" y="423"/>
                  <a:pt x="406" y="409"/>
                </a:cubicBezTo>
                <a:cubicBezTo>
                  <a:pt x="455" y="360"/>
                  <a:pt x="455" y="360"/>
                  <a:pt x="455" y="360"/>
                </a:cubicBezTo>
                <a:lnTo>
                  <a:pt x="565" y="360"/>
                </a:lnTo>
                <a:close/>
                <a:moveTo>
                  <a:pt x="628" y="136"/>
                </a:moveTo>
                <a:cubicBezTo>
                  <a:pt x="581" y="183"/>
                  <a:pt x="581" y="183"/>
                  <a:pt x="581" y="183"/>
                </a:cubicBezTo>
                <a:cubicBezTo>
                  <a:pt x="580" y="184"/>
                  <a:pt x="579" y="185"/>
                  <a:pt x="578" y="186"/>
                </a:cubicBezTo>
                <a:cubicBezTo>
                  <a:pt x="509" y="255"/>
                  <a:pt x="509" y="255"/>
                  <a:pt x="509" y="255"/>
                </a:cubicBezTo>
                <a:cubicBezTo>
                  <a:pt x="508" y="256"/>
                  <a:pt x="507" y="257"/>
                  <a:pt x="506" y="258"/>
                </a:cubicBezTo>
                <a:cubicBezTo>
                  <a:pt x="437" y="327"/>
                  <a:pt x="437" y="327"/>
                  <a:pt x="437" y="327"/>
                </a:cubicBezTo>
                <a:cubicBezTo>
                  <a:pt x="435" y="328"/>
                  <a:pt x="434" y="329"/>
                  <a:pt x="433" y="331"/>
                </a:cubicBezTo>
                <a:cubicBezTo>
                  <a:pt x="381" y="383"/>
                  <a:pt x="381" y="383"/>
                  <a:pt x="381" y="383"/>
                </a:cubicBezTo>
                <a:cubicBezTo>
                  <a:pt x="363" y="336"/>
                  <a:pt x="400" y="236"/>
                  <a:pt x="493" y="143"/>
                </a:cubicBezTo>
                <a:cubicBezTo>
                  <a:pt x="535" y="101"/>
                  <a:pt x="584" y="66"/>
                  <a:pt x="628" y="46"/>
                </a:cubicBezTo>
                <a:lnTo>
                  <a:pt x="628" y="136"/>
                </a:lnTo>
                <a:close/>
                <a:moveTo>
                  <a:pt x="735" y="179"/>
                </a:moveTo>
                <a:cubicBezTo>
                  <a:pt x="636" y="179"/>
                  <a:pt x="636" y="179"/>
                  <a:pt x="636" y="179"/>
                </a:cubicBezTo>
                <a:cubicBezTo>
                  <a:pt x="759" y="56"/>
                  <a:pt x="759" y="56"/>
                  <a:pt x="759" y="56"/>
                </a:cubicBezTo>
                <a:cubicBezTo>
                  <a:pt x="771" y="84"/>
                  <a:pt x="762" y="128"/>
                  <a:pt x="735" y="179"/>
                </a:cubicBezTo>
                <a:close/>
                <a:moveTo>
                  <a:pt x="331" y="652"/>
                </a:moveTo>
                <a:cubicBezTo>
                  <a:pt x="331" y="631"/>
                  <a:pt x="331" y="631"/>
                  <a:pt x="331" y="631"/>
                </a:cubicBezTo>
                <a:cubicBezTo>
                  <a:pt x="367" y="631"/>
                  <a:pt x="367" y="631"/>
                  <a:pt x="367" y="631"/>
                </a:cubicBezTo>
                <a:cubicBezTo>
                  <a:pt x="367" y="523"/>
                  <a:pt x="367" y="523"/>
                  <a:pt x="367" y="523"/>
                </a:cubicBezTo>
                <a:cubicBezTo>
                  <a:pt x="150" y="523"/>
                  <a:pt x="150" y="523"/>
                  <a:pt x="150" y="523"/>
                </a:cubicBezTo>
                <a:cubicBezTo>
                  <a:pt x="150" y="631"/>
                  <a:pt x="150" y="631"/>
                  <a:pt x="150" y="631"/>
                </a:cubicBezTo>
                <a:cubicBezTo>
                  <a:pt x="186" y="631"/>
                  <a:pt x="186" y="631"/>
                  <a:pt x="186" y="631"/>
                </a:cubicBezTo>
                <a:cubicBezTo>
                  <a:pt x="186" y="652"/>
                  <a:pt x="186" y="652"/>
                  <a:pt x="186" y="652"/>
                </a:cubicBezTo>
                <a:cubicBezTo>
                  <a:pt x="72" y="671"/>
                  <a:pt x="10" y="737"/>
                  <a:pt x="2" y="847"/>
                </a:cubicBezTo>
                <a:cubicBezTo>
                  <a:pt x="0" y="866"/>
                  <a:pt x="0" y="866"/>
                  <a:pt x="0" y="866"/>
                </a:cubicBezTo>
                <a:cubicBezTo>
                  <a:pt x="512" y="866"/>
                  <a:pt x="512" y="866"/>
                  <a:pt x="512" y="866"/>
                </a:cubicBezTo>
                <a:cubicBezTo>
                  <a:pt x="511" y="847"/>
                  <a:pt x="511" y="847"/>
                  <a:pt x="511" y="847"/>
                </a:cubicBezTo>
                <a:cubicBezTo>
                  <a:pt x="502" y="735"/>
                  <a:pt x="443" y="671"/>
                  <a:pt x="331" y="652"/>
                </a:cubicBezTo>
                <a:close/>
                <a:moveTo>
                  <a:pt x="40" y="830"/>
                </a:moveTo>
                <a:cubicBezTo>
                  <a:pt x="53" y="745"/>
                  <a:pt x="106" y="698"/>
                  <a:pt x="207" y="685"/>
                </a:cubicBezTo>
                <a:cubicBezTo>
                  <a:pt x="222" y="683"/>
                  <a:pt x="222" y="683"/>
                  <a:pt x="222" y="683"/>
                </a:cubicBezTo>
                <a:cubicBezTo>
                  <a:pt x="222" y="595"/>
                  <a:pt x="222" y="595"/>
                  <a:pt x="222" y="595"/>
                </a:cubicBezTo>
                <a:cubicBezTo>
                  <a:pt x="186" y="595"/>
                  <a:pt x="186" y="595"/>
                  <a:pt x="186" y="595"/>
                </a:cubicBezTo>
                <a:cubicBezTo>
                  <a:pt x="186" y="559"/>
                  <a:pt x="186" y="559"/>
                  <a:pt x="186" y="559"/>
                </a:cubicBezTo>
                <a:cubicBezTo>
                  <a:pt x="331" y="559"/>
                  <a:pt x="331" y="559"/>
                  <a:pt x="331" y="559"/>
                </a:cubicBezTo>
                <a:cubicBezTo>
                  <a:pt x="331" y="595"/>
                  <a:pt x="331" y="595"/>
                  <a:pt x="331" y="595"/>
                </a:cubicBezTo>
                <a:cubicBezTo>
                  <a:pt x="295" y="595"/>
                  <a:pt x="295" y="595"/>
                  <a:pt x="295" y="595"/>
                </a:cubicBezTo>
                <a:cubicBezTo>
                  <a:pt x="295" y="683"/>
                  <a:pt x="295" y="683"/>
                  <a:pt x="295" y="683"/>
                </a:cubicBezTo>
                <a:cubicBezTo>
                  <a:pt x="310" y="685"/>
                  <a:pt x="310" y="685"/>
                  <a:pt x="310" y="685"/>
                </a:cubicBezTo>
                <a:cubicBezTo>
                  <a:pt x="409" y="698"/>
                  <a:pt x="460" y="743"/>
                  <a:pt x="472" y="830"/>
                </a:cubicBezTo>
                <a:lnTo>
                  <a:pt x="40" y="83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88312" tIns="44155" rIns="88312" bIns="44155" numCol="1" anchor="t" anchorCtr="0" compatLnSpc="1">
            <a:prstTxWarp prst="textNoShape">
              <a:avLst/>
            </a:prstTxWarp>
          </a:bodyPr>
          <a:lstStyle/>
          <a:p>
            <a:pPr defTabSz="1402158">
              <a:defRPr/>
            </a:pPr>
            <a:endParaRPr lang="en-US" sz="4376" ker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Freeform 151">
            <a:extLst>
              <a:ext uri="{FF2B5EF4-FFF2-40B4-BE49-F238E27FC236}">
                <a16:creationId xmlns:a16="http://schemas.microsoft.com/office/drawing/2014/main" id="{17AFB22D-40F4-458A-845E-8349A8528C86}"/>
              </a:ext>
            </a:extLst>
          </p:cNvPr>
          <p:cNvSpPr>
            <a:spLocks noEditPoints="1"/>
          </p:cNvSpPr>
          <p:nvPr/>
        </p:nvSpPr>
        <p:spPr bwMode="auto">
          <a:xfrm>
            <a:off x="5196228" y="3002781"/>
            <a:ext cx="346689" cy="466937"/>
          </a:xfrm>
          <a:custGeom>
            <a:avLst/>
            <a:gdLst>
              <a:gd name="T0" fmla="*/ 400 w 800"/>
              <a:gd name="T1" fmla="*/ 225 h 1193"/>
              <a:gd name="T2" fmla="*/ 225 w 800"/>
              <a:gd name="T3" fmla="*/ 400 h 1193"/>
              <a:gd name="T4" fmla="*/ 400 w 800"/>
              <a:gd name="T5" fmla="*/ 575 h 1193"/>
              <a:gd name="T6" fmla="*/ 575 w 800"/>
              <a:gd name="T7" fmla="*/ 400 h 1193"/>
              <a:gd name="T8" fmla="*/ 400 w 800"/>
              <a:gd name="T9" fmla="*/ 225 h 1193"/>
              <a:gd name="T10" fmla="*/ 400 w 800"/>
              <a:gd name="T11" fmla="*/ 525 h 1193"/>
              <a:gd name="T12" fmla="*/ 275 w 800"/>
              <a:gd name="T13" fmla="*/ 400 h 1193"/>
              <a:gd name="T14" fmla="*/ 400 w 800"/>
              <a:gd name="T15" fmla="*/ 275 h 1193"/>
              <a:gd name="T16" fmla="*/ 525 w 800"/>
              <a:gd name="T17" fmla="*/ 400 h 1193"/>
              <a:gd name="T18" fmla="*/ 400 w 800"/>
              <a:gd name="T19" fmla="*/ 525 h 1193"/>
              <a:gd name="T20" fmla="*/ 400 w 800"/>
              <a:gd name="T21" fmla="*/ 0 h 1193"/>
              <a:gd name="T22" fmla="*/ 0 w 800"/>
              <a:gd name="T23" fmla="*/ 400 h 1193"/>
              <a:gd name="T24" fmla="*/ 379 w 800"/>
              <a:gd name="T25" fmla="*/ 1164 h 1193"/>
              <a:gd name="T26" fmla="*/ 400 w 800"/>
              <a:gd name="T27" fmla="*/ 1193 h 1193"/>
              <a:gd name="T28" fmla="*/ 420 w 800"/>
              <a:gd name="T29" fmla="*/ 1164 h 1193"/>
              <a:gd name="T30" fmla="*/ 800 w 800"/>
              <a:gd name="T31" fmla="*/ 400 h 1193"/>
              <a:gd name="T32" fmla="*/ 400 w 800"/>
              <a:gd name="T33" fmla="*/ 0 h 1193"/>
              <a:gd name="T34" fmla="*/ 400 w 800"/>
              <a:gd name="T35" fmla="*/ 1105 h 1193"/>
              <a:gd name="T36" fmla="*/ 50 w 800"/>
              <a:gd name="T37" fmla="*/ 400 h 1193"/>
              <a:gd name="T38" fmla="*/ 400 w 800"/>
              <a:gd name="T39" fmla="*/ 50 h 1193"/>
              <a:gd name="T40" fmla="*/ 750 w 800"/>
              <a:gd name="T41" fmla="*/ 400 h 1193"/>
              <a:gd name="T42" fmla="*/ 400 w 800"/>
              <a:gd name="T43" fmla="*/ 1105 h 11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800" h="1193">
                <a:moveTo>
                  <a:pt x="400" y="225"/>
                </a:moveTo>
                <a:cubicBezTo>
                  <a:pt x="303" y="225"/>
                  <a:pt x="225" y="303"/>
                  <a:pt x="225" y="400"/>
                </a:cubicBezTo>
                <a:cubicBezTo>
                  <a:pt x="225" y="496"/>
                  <a:pt x="303" y="575"/>
                  <a:pt x="400" y="575"/>
                </a:cubicBezTo>
                <a:cubicBezTo>
                  <a:pt x="496" y="575"/>
                  <a:pt x="575" y="496"/>
                  <a:pt x="575" y="400"/>
                </a:cubicBezTo>
                <a:cubicBezTo>
                  <a:pt x="575" y="303"/>
                  <a:pt x="496" y="225"/>
                  <a:pt x="400" y="225"/>
                </a:cubicBezTo>
                <a:close/>
                <a:moveTo>
                  <a:pt x="400" y="525"/>
                </a:moveTo>
                <a:cubicBezTo>
                  <a:pt x="331" y="525"/>
                  <a:pt x="275" y="468"/>
                  <a:pt x="275" y="400"/>
                </a:cubicBezTo>
                <a:cubicBezTo>
                  <a:pt x="275" y="331"/>
                  <a:pt x="331" y="275"/>
                  <a:pt x="400" y="275"/>
                </a:cubicBezTo>
                <a:cubicBezTo>
                  <a:pt x="469" y="275"/>
                  <a:pt x="525" y="331"/>
                  <a:pt x="525" y="400"/>
                </a:cubicBezTo>
                <a:cubicBezTo>
                  <a:pt x="525" y="468"/>
                  <a:pt x="469" y="525"/>
                  <a:pt x="400" y="525"/>
                </a:cubicBezTo>
                <a:close/>
                <a:moveTo>
                  <a:pt x="400" y="0"/>
                </a:moveTo>
                <a:cubicBezTo>
                  <a:pt x="179" y="0"/>
                  <a:pt x="0" y="179"/>
                  <a:pt x="0" y="400"/>
                </a:cubicBezTo>
                <a:cubicBezTo>
                  <a:pt x="0" y="612"/>
                  <a:pt x="364" y="1141"/>
                  <a:pt x="379" y="1164"/>
                </a:cubicBezTo>
                <a:cubicBezTo>
                  <a:pt x="400" y="1193"/>
                  <a:pt x="400" y="1193"/>
                  <a:pt x="400" y="1193"/>
                </a:cubicBezTo>
                <a:cubicBezTo>
                  <a:pt x="420" y="1164"/>
                  <a:pt x="420" y="1164"/>
                  <a:pt x="420" y="1164"/>
                </a:cubicBezTo>
                <a:cubicBezTo>
                  <a:pt x="436" y="1141"/>
                  <a:pt x="800" y="612"/>
                  <a:pt x="800" y="400"/>
                </a:cubicBezTo>
                <a:cubicBezTo>
                  <a:pt x="800" y="179"/>
                  <a:pt x="620" y="0"/>
                  <a:pt x="400" y="0"/>
                </a:cubicBezTo>
                <a:close/>
                <a:moveTo>
                  <a:pt x="400" y="1105"/>
                </a:moveTo>
                <a:cubicBezTo>
                  <a:pt x="322" y="988"/>
                  <a:pt x="50" y="569"/>
                  <a:pt x="50" y="400"/>
                </a:cubicBezTo>
                <a:cubicBezTo>
                  <a:pt x="50" y="207"/>
                  <a:pt x="207" y="50"/>
                  <a:pt x="400" y="50"/>
                </a:cubicBezTo>
                <a:cubicBezTo>
                  <a:pt x="593" y="50"/>
                  <a:pt x="750" y="207"/>
                  <a:pt x="750" y="400"/>
                </a:cubicBezTo>
                <a:cubicBezTo>
                  <a:pt x="750" y="569"/>
                  <a:pt x="478" y="988"/>
                  <a:pt x="400" y="1105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88312" tIns="44155" rIns="88312" bIns="44155" numCol="1" anchor="t" anchorCtr="0" compatLnSpc="1">
            <a:prstTxWarp prst="textNoShape">
              <a:avLst/>
            </a:prstTxWarp>
          </a:bodyPr>
          <a:lstStyle/>
          <a:p>
            <a:pPr defTabSz="1402158">
              <a:defRPr/>
            </a:pPr>
            <a:endParaRPr lang="en-US" sz="4376" ker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537308" y="1352550"/>
            <a:ext cx="31865" cy="27432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Овал 4"/>
          <p:cNvSpPr/>
          <p:nvPr/>
        </p:nvSpPr>
        <p:spPr>
          <a:xfrm>
            <a:off x="1179950" y="1629287"/>
            <a:ext cx="620693" cy="538096"/>
          </a:xfrm>
          <a:prstGeom prst="ellipse">
            <a:avLst/>
          </a:prstGeom>
          <a:solidFill>
            <a:srgbClr val="C00000"/>
          </a:solidFill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87" b="1" dirty="0">
                <a:solidFill>
                  <a:schemeClr val="bg1"/>
                </a:solidFill>
              </a:rPr>
              <a:t>1</a:t>
            </a:r>
            <a:endParaRPr lang="ru-RU" sz="2387" b="1" dirty="0">
              <a:solidFill>
                <a:schemeClr val="bg1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1193471" y="3333548"/>
            <a:ext cx="620693" cy="538096"/>
          </a:xfrm>
          <a:prstGeom prst="ellipse">
            <a:avLst/>
          </a:prstGeom>
          <a:solidFill>
            <a:srgbClr val="00B050"/>
          </a:solidFill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87" b="1" dirty="0">
                <a:solidFill>
                  <a:schemeClr val="tx1"/>
                </a:solidFill>
              </a:rPr>
              <a:t>3</a:t>
            </a:r>
            <a:endParaRPr lang="ru-RU" sz="2387" b="1" dirty="0">
              <a:solidFill>
                <a:schemeClr val="tx1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1193471" y="2463257"/>
            <a:ext cx="620693" cy="538096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87" b="1" dirty="0">
                <a:solidFill>
                  <a:schemeClr val="tx1"/>
                </a:solidFill>
              </a:rPr>
              <a:t>2</a:t>
            </a:r>
            <a:endParaRPr lang="ru-RU" sz="2387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045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  <p:bldP spid="23" grpId="0"/>
      <p:bldP spid="25" grpId="0"/>
      <p:bldP spid="28" grpId="0" animBg="1"/>
      <p:bldP spid="3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926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5448453"/>
              </p:ext>
            </p:extLst>
          </p:nvPr>
        </p:nvGraphicFramePr>
        <p:xfrm>
          <a:off x="516950" y="1120055"/>
          <a:ext cx="1655981" cy="12131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3" imgW="431613" imgH="418918" progId="">
                  <p:embed/>
                </p:oleObj>
              </mc:Choice>
              <mc:Fallback>
                <p:oleObj name="Equation" r:id="rId3" imgW="431613" imgH="418918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950" y="1120055"/>
                        <a:ext cx="1655981" cy="1213140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CCFF66"/>
                          </a:gs>
                          <a:gs pos="50000">
                            <a:schemeClr val="bg1"/>
                          </a:gs>
                          <a:gs pos="100000">
                            <a:srgbClr val="CCFF66"/>
                          </a:gs>
                        </a:gsLst>
                        <a:lin ang="5400000" scaled="1"/>
                      </a:gradFill>
                      <a:ln w="38100">
                        <a:solidFill>
                          <a:srgbClr val="00008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26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2603239"/>
              </p:ext>
            </p:extLst>
          </p:nvPr>
        </p:nvGraphicFramePr>
        <p:xfrm>
          <a:off x="3810000" y="1299914"/>
          <a:ext cx="2184346" cy="9181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5" imgW="545626" imgH="304536" progId="">
                  <p:embed/>
                </p:oleObj>
              </mc:Choice>
              <mc:Fallback>
                <p:oleObj name="Equation" r:id="rId5" imgW="545626" imgH="304536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1299914"/>
                        <a:ext cx="2184346" cy="918103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FF9900"/>
                          </a:gs>
                          <a:gs pos="50000">
                            <a:schemeClr val="bg1"/>
                          </a:gs>
                          <a:gs pos="100000">
                            <a:srgbClr val="FF9900"/>
                          </a:gs>
                        </a:gsLst>
                        <a:lin ang="5400000" scaled="1"/>
                      </a:gradFill>
                      <a:ln w="38100">
                        <a:solidFill>
                          <a:srgbClr val="00008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27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4920433"/>
              </p:ext>
            </p:extLst>
          </p:nvPr>
        </p:nvGraphicFramePr>
        <p:xfrm>
          <a:off x="4825145" y="2633892"/>
          <a:ext cx="3022496" cy="9181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7" imgW="748975" imgH="304668" progId="">
                  <p:embed/>
                </p:oleObj>
              </mc:Choice>
              <mc:Fallback>
                <p:oleObj name="Equation" r:id="rId7" imgW="748975" imgH="304668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5145" y="2633892"/>
                        <a:ext cx="3022496" cy="918103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CCFF66"/>
                          </a:gs>
                          <a:gs pos="50000">
                            <a:schemeClr val="bg1"/>
                          </a:gs>
                          <a:gs pos="100000">
                            <a:srgbClr val="CCFF66"/>
                          </a:gs>
                        </a:gsLst>
                        <a:lin ang="5400000" scaled="1"/>
                      </a:gradFill>
                      <a:ln w="38100">
                        <a:solidFill>
                          <a:srgbClr val="00008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27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8432122"/>
              </p:ext>
            </p:extLst>
          </p:nvPr>
        </p:nvGraphicFramePr>
        <p:xfrm>
          <a:off x="1136689" y="2757471"/>
          <a:ext cx="2015977" cy="15849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9" imgW="583947" imgH="609336" progId="">
                  <p:embed/>
                </p:oleObj>
              </mc:Choice>
              <mc:Fallback>
                <p:oleObj name="Equation" r:id="rId9" imgW="583947" imgH="609336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6689" y="2757471"/>
                        <a:ext cx="2015977" cy="1584939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FF9900"/>
                          </a:gs>
                          <a:gs pos="50000">
                            <a:schemeClr val="bg1"/>
                          </a:gs>
                          <a:gs pos="100000">
                            <a:srgbClr val="FF9900"/>
                          </a:gs>
                        </a:gsLst>
                        <a:lin ang="5400000" scaled="1"/>
                      </a:gradFill>
                      <a:ln w="38100">
                        <a:solidFill>
                          <a:srgbClr val="00008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27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2305845"/>
              </p:ext>
            </p:extLst>
          </p:nvPr>
        </p:nvGraphicFramePr>
        <p:xfrm>
          <a:off x="3429000" y="4046498"/>
          <a:ext cx="2080671" cy="7560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11" imgW="571252" imgH="279279" progId="">
                  <p:embed/>
                </p:oleObj>
              </mc:Choice>
              <mc:Fallback>
                <p:oleObj name="Equation" r:id="rId11" imgW="571252" imgH="279279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046498"/>
                        <a:ext cx="2080671" cy="756084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CCFF66"/>
                          </a:gs>
                          <a:gs pos="50000">
                            <a:schemeClr val="bg1"/>
                          </a:gs>
                          <a:gs pos="100000">
                            <a:srgbClr val="CCFF66"/>
                          </a:gs>
                        </a:gsLst>
                        <a:lin ang="5400000" scaled="1"/>
                      </a:gradFill>
                      <a:ln w="38100">
                        <a:solidFill>
                          <a:srgbClr val="00008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252050" y="0"/>
            <a:ext cx="8603394" cy="894943"/>
          </a:xfrm>
          <a:prstGeom prst="roundRect">
            <a:avLst>
              <a:gd name="adj" fmla="val 50000"/>
            </a:avLst>
          </a:prstGeom>
          <a:solidFill>
            <a:srgbClr val="0070C0"/>
          </a:solidFill>
          <a:ln w="38100">
            <a:solidFill>
              <a:srgbClr val="0000FF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81637" tIns="40818" rIns="81637" bIns="40818">
            <a:spAutoFit/>
          </a:bodyPr>
          <a:lstStyle/>
          <a:p>
            <a:r>
              <a:rPr lang="ru-RU" sz="2858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</a:t>
            </a:r>
            <a:r>
              <a:rPr lang="en-US" sz="36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Soddalashtiring</a:t>
            </a:r>
            <a:r>
              <a:rPr lang="ru-RU" sz="3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2858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2144677" y="1484880"/>
                <a:ext cx="1197379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sz="32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𝟗</m:t>
                          </m:r>
                          <m:r>
                            <a:rPr lang="en-US" sz="32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 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4677" y="1484880"/>
                <a:ext cx="1197379" cy="595932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6138621" y="1428659"/>
                <a:ext cx="1412181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𝒄</m:t>
                          </m:r>
                        </m:e>
                        <m:sup>
                          <m:r>
                            <a:rPr lang="en-US" sz="32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𝟐𝟒</m:t>
                          </m:r>
                          <m:r>
                            <a:rPr lang="en-US" sz="32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  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8621" y="1428659"/>
                <a:ext cx="1412181" cy="595932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8077200" y="2831333"/>
            <a:ext cx="6944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</a:t>
            </a:r>
            <a:endParaRPr lang="ru-RU" sz="2800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3123556" y="3251974"/>
                <a:ext cx="1101199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𝒄</m:t>
                          </m:r>
                        </m:e>
                        <m:sup>
                          <m:r>
                            <a:rPr lang="en-US" sz="32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𝟔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3556" y="3251974"/>
                <a:ext cx="1101199" cy="595932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/>
          <p:cNvSpPr/>
          <p:nvPr/>
        </p:nvSpPr>
        <p:spPr>
          <a:xfrm>
            <a:off x="5516520" y="4170050"/>
            <a:ext cx="8947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81</a:t>
            </a:r>
            <a:endParaRPr lang="ru-RU" sz="28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1143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85625" y="1751576"/>
                <a:ext cx="1229888" cy="867995"/>
              </a:xfrm>
              <a:prstGeom prst="rect">
                <a:avLst/>
              </a:prstGeom>
              <a:noFill/>
              <a:ln w="28575">
                <a:solidFill>
                  <a:srgbClr val="00B05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ctrlPr>
                            <a:rPr lang="ru-RU" sz="495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en-US" sz="495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deg>
                        <m:e>
                          <m:r>
                            <a:rPr lang="en-US" sz="495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rad>
                    </m:oMath>
                  </m:oMathPara>
                </a14:m>
                <a:endParaRPr lang="ru-RU" sz="2175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625" y="1751576"/>
                <a:ext cx="1229888" cy="86799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 w="28575"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рямоугольник 9"/>
          <p:cNvSpPr/>
          <p:nvPr/>
        </p:nvSpPr>
        <p:spPr>
          <a:xfrm>
            <a:off x="1966961" y="1751576"/>
            <a:ext cx="686453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sonning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n-</a:t>
            </a:r>
            <a:r>
              <a:rPr lang="ru-RU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darajali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arifmetik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ildizi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1603317" y="2632491"/>
                <a:ext cx="3795911" cy="7269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405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405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rad>
                  </m:oMath>
                </a14:m>
                <a:r>
                  <a:rPr lang="en-US" sz="1800" dirty="0"/>
                  <a:t>   </a:t>
                </a:r>
                <a:r>
                  <a:rPr lang="en-US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5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kvadrat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ildiz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3317" y="2632491"/>
                <a:ext cx="3795911" cy="726994"/>
              </a:xfrm>
              <a:prstGeom prst="rect">
                <a:avLst/>
              </a:prstGeom>
              <a:blipFill rotWithShape="0">
                <a:blip r:embed="rId4"/>
                <a:stretch>
                  <a:fillRect t="-4202" r="-4173" b="-294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2670562" y="3339548"/>
                <a:ext cx="3173176" cy="8017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ctrlPr>
                          <a:rPr lang="ru-RU" sz="45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45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g>
                      <m:e>
                        <m:r>
                          <a:rPr lang="en-US" sz="45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rad>
                  </m:oMath>
                </a14:m>
                <a:r>
                  <a:rPr lang="en-US" sz="4500" dirty="0">
                    <a:solidFill>
                      <a:srgbClr val="C00000"/>
                    </a:solidFill>
                  </a:rPr>
                  <a:t> </a:t>
                </a:r>
                <a:r>
                  <a:rPr lang="en-US" sz="4500" dirty="0"/>
                  <a:t>  </a:t>
                </a:r>
                <a:r>
                  <a:rPr lang="en-US" sz="4500" i="1" dirty="0">
                    <a:solidFill>
                      <a:srgbClr val="C00000"/>
                    </a:solidFill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kub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ildiz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0562" y="3339548"/>
                <a:ext cx="3173176" cy="801758"/>
              </a:xfrm>
              <a:prstGeom prst="rect">
                <a:avLst/>
              </a:prstGeom>
              <a:blipFill rotWithShape="0">
                <a:blip r:embed="rId5"/>
                <a:stretch>
                  <a:fillRect r="-4990" b="-229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3564142" y="4036973"/>
                <a:ext cx="4199548" cy="7270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ctrlPr>
                          <a:rPr lang="ru-RU" sz="405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en-US" sz="405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g>
                      <m:e>
                        <m:r>
                          <a:rPr lang="en-US" sz="405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rad>
                  </m:oMath>
                </a14:m>
                <a:r>
                  <a:rPr lang="en-US" sz="4050" dirty="0">
                    <a:solidFill>
                      <a:srgbClr val="C00000"/>
                    </a:solidFill>
                  </a:rPr>
                  <a:t> </a:t>
                </a:r>
                <a:r>
                  <a:rPr lang="en-US" sz="4050" dirty="0"/>
                  <a:t>  </a:t>
                </a:r>
                <a:r>
                  <a:rPr lang="en-US" sz="4050" dirty="0">
                    <a:solidFill>
                      <a:srgbClr val="C00000"/>
                    </a:solidFill>
                  </a:rPr>
                  <a:t> </a:t>
                </a:r>
                <a:r>
                  <a:rPr lang="en-US" sz="3300" dirty="0">
                    <a:latin typeface="Arial" panose="020B0604020202020204" pitchFamily="34" charset="0"/>
                    <a:cs typeface="Arial" panose="020B0604020202020204" pitchFamily="34" charset="0"/>
                  </a:rPr>
                  <a:t>4- </a:t>
                </a:r>
                <a:r>
                  <a:rPr lang="en-US" sz="33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darajali</a:t>
                </a:r>
                <a:r>
                  <a:rPr lang="en-US" sz="33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3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ildiz</a:t>
                </a:r>
                <a:endParaRPr lang="ru-RU" sz="33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4142" y="4036973"/>
                <a:ext cx="4199548" cy="727059"/>
              </a:xfrm>
              <a:prstGeom prst="rect">
                <a:avLst/>
              </a:prstGeom>
              <a:blipFill rotWithShape="0">
                <a:blip r:embed="rId6"/>
                <a:stretch>
                  <a:fillRect r="-2612" b="-2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-18836" y="641477"/>
            <a:ext cx="9067800" cy="4887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467741" y="20177"/>
                <a:ext cx="8094645" cy="15234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3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Ta‘rif</a:t>
                </a:r>
                <a:r>
                  <a:rPr lang="en-US" sz="3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:r>
                  <a:rPr lang="en-US" sz="3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nomanfiy</a:t>
                </a:r>
                <a:r>
                  <a:rPr lang="en-US" sz="3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sonning</a:t>
                </a:r>
                <a:r>
                  <a:rPr lang="en-US" sz="3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n </a:t>
                </a:r>
                <a14:m>
                  <m:oMath xmlns:m="http://schemas.openxmlformats.org/officeDocument/2006/math">
                    <m:r>
                      <a:rPr lang="en-US" sz="3000" b="1" i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≥</m:t>
                    </m:r>
                  </m:oMath>
                </a14:m>
                <a:r>
                  <a:rPr lang="en-US" sz="3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2 natural </a:t>
                </a:r>
                <a:r>
                  <a:rPr lang="en-US" sz="3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ko‘rsatkichli</a:t>
                </a:r>
                <a:r>
                  <a:rPr lang="en-US" sz="3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arifmetik</a:t>
                </a:r>
                <a:r>
                  <a:rPr lang="en-US" sz="3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ildizi</a:t>
                </a:r>
                <a:r>
                  <a:rPr lang="en-US" sz="3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deb, </a:t>
                </a:r>
                <a:r>
                  <a:rPr lang="en-US" sz="30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en-US" sz="3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:r>
                  <a:rPr lang="ru-RU" sz="3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darajasi</a:t>
                </a:r>
                <a:r>
                  <a:rPr lang="en-US" sz="3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000" b="1" i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𝐚</m:t>
                    </m:r>
                  </m:oMath>
                </a14:m>
                <a:r>
                  <a:rPr lang="en-US" sz="3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3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nomanfiy</a:t>
                </a:r>
                <a:r>
                  <a:rPr lang="en-US" sz="3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songa</a:t>
                </a:r>
                <a:r>
                  <a:rPr lang="en-US" sz="3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aytiladi</a:t>
                </a:r>
                <a:r>
                  <a:rPr lang="en-US" sz="3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741" y="20177"/>
                <a:ext cx="8094645" cy="1523494"/>
              </a:xfrm>
              <a:prstGeom prst="rect">
                <a:avLst/>
              </a:prstGeom>
              <a:blipFill>
                <a:blip r:embed="rId7"/>
                <a:stretch>
                  <a:fillRect l="-2033" t="-5200" r="-151" b="-112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8831494" y="826371"/>
            <a:ext cx="388706" cy="418377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-142350" y="4764032"/>
            <a:ext cx="9470359" cy="3794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-18836" y="947002"/>
            <a:ext cx="399836" cy="406314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0568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53" name="Object 9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395800" y="1329929"/>
          <a:ext cx="1655559" cy="65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Формула" r:id="rId3" imgW="482400" imgH="253800" progId="Equation.3">
                  <p:embed/>
                </p:oleObj>
              </mc:Choice>
              <mc:Fallback>
                <p:oleObj name="Формула" r:id="rId3" imgW="48240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800" y="1329929"/>
                        <a:ext cx="1655559" cy="652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523276353"/>
              </p:ext>
            </p:extLst>
          </p:nvPr>
        </p:nvGraphicFramePr>
        <p:xfrm>
          <a:off x="4185326" y="2733001"/>
          <a:ext cx="2296831" cy="63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Формула" r:id="rId5" imgW="622080" imgH="228600" progId="Equation.3">
                  <p:embed/>
                </p:oleObj>
              </mc:Choice>
              <mc:Fallback>
                <p:oleObj name="Формула" r:id="rId5" imgW="6220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5326" y="2733001"/>
                        <a:ext cx="2296831" cy="633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6875131"/>
              </p:ext>
            </p:extLst>
          </p:nvPr>
        </p:nvGraphicFramePr>
        <p:xfrm>
          <a:off x="383086" y="3662115"/>
          <a:ext cx="2736514" cy="65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Формула" r:id="rId7" imgW="799920" imgH="253800" progId="Equation.3">
                  <p:embed/>
                </p:oleObj>
              </mc:Choice>
              <mc:Fallback>
                <p:oleObj name="Формула" r:id="rId7" imgW="79992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086" y="3662115"/>
                        <a:ext cx="2736514" cy="652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0358259"/>
              </p:ext>
            </p:extLst>
          </p:nvPr>
        </p:nvGraphicFramePr>
        <p:xfrm>
          <a:off x="383086" y="2127418"/>
          <a:ext cx="2049212" cy="12227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Формула" r:id="rId9" imgW="558720" imgH="444240" progId="Equation.3">
                  <p:embed/>
                </p:oleObj>
              </mc:Choice>
              <mc:Fallback>
                <p:oleObj name="Формула" r:id="rId9" imgW="55872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086" y="2127418"/>
                        <a:ext cx="2049212" cy="12227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4756469"/>
              </p:ext>
            </p:extLst>
          </p:nvPr>
        </p:nvGraphicFramePr>
        <p:xfrm>
          <a:off x="4416581" y="3790950"/>
          <a:ext cx="1726988" cy="6681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Формула" r:id="rId11" imgW="533160" imgH="228600" progId="Equation.3">
                  <p:embed/>
                </p:oleObj>
              </mc:Choice>
              <mc:Fallback>
                <p:oleObj name="Формула" r:id="rId11" imgW="5331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6581" y="3790950"/>
                        <a:ext cx="1726988" cy="6681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2051360" y="1491854"/>
            <a:ext cx="661799" cy="619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637" tIns="40818" rIns="81637" bIns="40818">
            <a:spAutoFit/>
          </a:bodyPr>
          <a:lstStyle>
            <a:lvl1pPr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3492" i="0">
                <a:solidFill>
                  <a:srgbClr val="0000FF"/>
                </a:solidFill>
              </a:rPr>
              <a:t>13</a:t>
            </a:r>
          </a:p>
        </p:txBody>
      </p:sp>
      <p:graphicFrame>
        <p:nvGraphicFramePr>
          <p:cNvPr id="6166" name="Object 22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6781766"/>
              </p:ext>
            </p:extLst>
          </p:nvPr>
        </p:nvGraphicFramePr>
        <p:xfrm>
          <a:off x="4249483" y="1267229"/>
          <a:ext cx="2998421" cy="10489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Формула" r:id="rId13" imgW="952200" imgH="444240" progId="Equation.3">
                  <p:embed/>
                </p:oleObj>
              </mc:Choice>
              <mc:Fallback>
                <p:oleObj name="Формула" r:id="rId13" imgW="95220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9483" y="1267229"/>
                        <a:ext cx="2998421" cy="10489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8" name="Text Box 24"/>
          <p:cNvSpPr txBox="1">
            <a:spLocks noChangeArrowheads="1"/>
          </p:cNvSpPr>
          <p:nvPr/>
        </p:nvSpPr>
        <p:spPr bwMode="auto">
          <a:xfrm>
            <a:off x="6138433" y="3839259"/>
            <a:ext cx="687447" cy="619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637" tIns="40818" rIns="81637" bIns="40818">
            <a:spAutoFit/>
          </a:bodyPr>
          <a:lstStyle>
            <a:lvl1pPr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3492" i="0" dirty="0">
                <a:solidFill>
                  <a:srgbClr val="0000FF"/>
                </a:solidFill>
              </a:rPr>
              <a:t>- 2</a:t>
            </a:r>
          </a:p>
        </p:txBody>
      </p:sp>
      <p:sp>
        <p:nvSpPr>
          <p:cNvPr id="6169" name="Text Box 25"/>
          <p:cNvSpPr txBox="1">
            <a:spLocks noChangeArrowheads="1"/>
          </p:cNvSpPr>
          <p:nvPr/>
        </p:nvSpPr>
        <p:spPr bwMode="auto">
          <a:xfrm>
            <a:off x="6482157" y="2700496"/>
            <a:ext cx="687447" cy="619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637" tIns="40818" rIns="81637" bIns="40818">
            <a:spAutoFit/>
          </a:bodyPr>
          <a:lstStyle>
            <a:lvl1pPr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3492" i="0" dirty="0">
                <a:solidFill>
                  <a:srgbClr val="0000FF"/>
                </a:solidFill>
              </a:rPr>
              <a:t>- 4</a:t>
            </a:r>
          </a:p>
        </p:txBody>
      </p:sp>
      <p:sp>
        <p:nvSpPr>
          <p:cNvPr id="6170" name="Text Box 26"/>
          <p:cNvSpPr txBox="1">
            <a:spLocks noChangeArrowheads="1"/>
          </p:cNvSpPr>
          <p:nvPr/>
        </p:nvSpPr>
        <p:spPr bwMode="auto">
          <a:xfrm>
            <a:off x="2362200" y="2463405"/>
            <a:ext cx="562413" cy="619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637" tIns="40818" rIns="81637" bIns="40818">
            <a:spAutoFit/>
          </a:bodyPr>
          <a:lstStyle>
            <a:lvl1pPr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3492" i="0" dirty="0">
                <a:solidFill>
                  <a:srgbClr val="0000FF"/>
                </a:solidFill>
              </a:rPr>
              <a:t>1-</a:t>
            </a:r>
          </a:p>
        </p:txBody>
      </p:sp>
      <p:sp>
        <p:nvSpPr>
          <p:cNvPr id="6171" name="Text Box 27"/>
          <p:cNvSpPr txBox="1">
            <a:spLocks noChangeArrowheads="1"/>
          </p:cNvSpPr>
          <p:nvPr/>
        </p:nvSpPr>
        <p:spPr bwMode="auto">
          <a:xfrm>
            <a:off x="2599904" y="2316170"/>
            <a:ext cx="431747" cy="522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1637" tIns="40818" rIns="81637" bIns="40818">
            <a:spAutoFit/>
          </a:bodyPr>
          <a:lstStyle>
            <a:lvl1pPr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2858" i="0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6172" name="Text Box 28"/>
          <p:cNvSpPr txBox="1">
            <a:spLocks noChangeArrowheads="1"/>
          </p:cNvSpPr>
          <p:nvPr/>
        </p:nvSpPr>
        <p:spPr bwMode="auto">
          <a:xfrm flipH="1">
            <a:off x="2589952" y="2788591"/>
            <a:ext cx="279177" cy="522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1637" tIns="40818" rIns="81637" bIns="40818">
            <a:spAutoFit/>
          </a:bodyPr>
          <a:lstStyle>
            <a:lvl1pPr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2858" i="0" dirty="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6173" name="Text Box 29"/>
          <p:cNvSpPr txBox="1">
            <a:spLocks noChangeArrowheads="1"/>
          </p:cNvSpPr>
          <p:nvPr/>
        </p:nvSpPr>
        <p:spPr bwMode="auto">
          <a:xfrm>
            <a:off x="2960953" y="3749848"/>
            <a:ext cx="413334" cy="619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637" tIns="40818" rIns="81637" bIns="40818">
            <a:spAutoFit/>
          </a:bodyPr>
          <a:lstStyle>
            <a:lvl1pPr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3492" i="0" dirty="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6174" name="Text Box 30"/>
          <p:cNvSpPr txBox="1">
            <a:spLocks noChangeArrowheads="1"/>
          </p:cNvSpPr>
          <p:nvPr/>
        </p:nvSpPr>
        <p:spPr bwMode="auto">
          <a:xfrm>
            <a:off x="7259034" y="1491854"/>
            <a:ext cx="687447" cy="619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637" tIns="40818" rIns="81637" bIns="40818">
            <a:spAutoFit/>
          </a:bodyPr>
          <a:lstStyle>
            <a:lvl1pPr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3492" i="0" dirty="0">
                <a:solidFill>
                  <a:srgbClr val="0000FF"/>
                </a:solidFill>
              </a:rPr>
              <a:t>-</a:t>
            </a:r>
            <a:r>
              <a:rPr lang="en-US" sz="3492" i="0" dirty="0">
                <a:solidFill>
                  <a:srgbClr val="0000FF"/>
                </a:solidFill>
              </a:rPr>
              <a:t> </a:t>
            </a:r>
            <a:r>
              <a:rPr lang="ru-RU" sz="3492" i="0" dirty="0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6177" name="Text Box 33"/>
          <p:cNvSpPr txBox="1">
            <a:spLocks noChangeArrowheads="1"/>
          </p:cNvSpPr>
          <p:nvPr/>
        </p:nvSpPr>
        <p:spPr bwMode="auto">
          <a:xfrm>
            <a:off x="561" y="171249"/>
            <a:ext cx="9086670" cy="66874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lIns="81637" tIns="40818" rIns="81637" bIns="40818">
            <a:spAutoFit/>
          </a:bodyPr>
          <a:lstStyle>
            <a:lvl1pPr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600" b="1" i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810" i="0" dirty="0" err="1">
                <a:solidFill>
                  <a:schemeClr val="bg1"/>
                </a:solidFill>
              </a:rPr>
              <a:t>Hisoblang</a:t>
            </a:r>
            <a:r>
              <a:rPr lang="ru-RU" sz="3810" i="0" dirty="0">
                <a:solidFill>
                  <a:schemeClr val="bg1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49602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2" grpId="0"/>
      <p:bldP spid="6168" grpId="0"/>
      <p:bldP spid="6169" grpId="0"/>
      <p:bldP spid="6170" grpId="0"/>
      <p:bldP spid="6171" grpId="0"/>
      <p:bldP spid="6172" grpId="0"/>
      <p:bldP spid="6173" grpId="0"/>
      <p:bldP spid="617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ChangeArrowheads="1"/>
          </p:cNvSpPr>
          <p:nvPr/>
        </p:nvSpPr>
        <p:spPr bwMode="auto">
          <a:xfrm>
            <a:off x="5642417" y="609913"/>
            <a:ext cx="846782" cy="22099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lIns="81637" tIns="40818" rIns="81637" bIns="40818" anchor="ctr"/>
          <a:lstStyle/>
          <a:p>
            <a:endParaRPr lang="ru-RU" sz="4604"/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16163"/>
            <a:ext cx="9142880" cy="836604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l"/>
            <a:r>
              <a:rPr lang="en-US" sz="3492" dirty="0">
                <a:solidFill>
                  <a:prstClr val="white"/>
                </a:solidFill>
              </a:rPr>
              <a:t>   n- </a:t>
            </a:r>
            <a:r>
              <a:rPr lang="en-US" sz="3492" dirty="0" err="1">
                <a:solidFill>
                  <a:prstClr val="white"/>
                </a:solidFill>
              </a:rPr>
              <a:t>darajali</a:t>
            </a:r>
            <a:r>
              <a:rPr lang="en-US" sz="3492" dirty="0">
                <a:solidFill>
                  <a:prstClr val="white"/>
                </a:solidFill>
              </a:rPr>
              <a:t> </a:t>
            </a:r>
            <a:r>
              <a:rPr lang="en-US" sz="3492" dirty="0" err="1">
                <a:solidFill>
                  <a:prstClr val="white"/>
                </a:solidFill>
              </a:rPr>
              <a:t>ildiz</a:t>
            </a:r>
            <a:r>
              <a:rPr lang="en-US" sz="3492" dirty="0">
                <a:solidFill>
                  <a:prstClr val="white"/>
                </a:solidFill>
              </a:rPr>
              <a:t> </a:t>
            </a:r>
            <a:r>
              <a:rPr lang="en-US" sz="3492" dirty="0" err="1">
                <a:solidFill>
                  <a:prstClr val="white"/>
                </a:solidFill>
              </a:rPr>
              <a:t>xossasi</a:t>
            </a:r>
            <a:endParaRPr lang="ru-RU" sz="3810" dirty="0">
              <a:solidFill>
                <a:schemeClr val="bg1"/>
              </a:solidFill>
            </a:endParaRPr>
          </a:p>
        </p:txBody>
      </p:sp>
      <p:graphicFrame>
        <p:nvGraphicFramePr>
          <p:cNvPr id="8194" name="Object 6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982232954"/>
              </p:ext>
            </p:extLst>
          </p:nvPr>
        </p:nvGraphicFramePr>
        <p:xfrm>
          <a:off x="5805919" y="146611"/>
          <a:ext cx="2749415" cy="6779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Формула" r:id="rId3" imgW="927000" imgH="228600" progId="Equation.3">
                  <p:embed/>
                </p:oleObj>
              </mc:Choice>
              <mc:Fallback>
                <p:oleObj name="Формула" r:id="rId3" imgW="9270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5919" y="146611"/>
                        <a:ext cx="2749415" cy="677905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bg1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1514449"/>
              </p:ext>
            </p:extLst>
          </p:nvPr>
        </p:nvGraphicFramePr>
        <p:xfrm>
          <a:off x="1337978" y="3576183"/>
          <a:ext cx="2547938" cy="7509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Уравнение" r:id="rId5" imgW="914400" imgH="228600" progId="Equation.3">
                  <p:embed/>
                </p:oleObj>
              </mc:Choice>
              <mc:Fallback>
                <p:oleObj name="Уравнение" r:id="rId5" imgW="9144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7978" y="3576183"/>
                        <a:ext cx="2547938" cy="7509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2894031"/>
              </p:ext>
            </p:extLst>
          </p:nvPr>
        </p:nvGraphicFramePr>
        <p:xfrm>
          <a:off x="2209800" y="1215987"/>
          <a:ext cx="4503484" cy="8593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Уравнение" r:id="rId7" imgW="1574640" imgH="266400" progId="Equation.3">
                  <p:embed/>
                </p:oleObj>
              </mc:Choice>
              <mc:Fallback>
                <p:oleObj name="Уравнение" r:id="rId7" imgW="1574640" imgH="26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215987"/>
                        <a:ext cx="4503484" cy="85939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4249072"/>
              </p:ext>
            </p:extLst>
          </p:nvPr>
        </p:nvGraphicFramePr>
        <p:xfrm>
          <a:off x="703753" y="2318081"/>
          <a:ext cx="4358216" cy="16581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Уравнение" r:id="rId9" imgW="1676160" imgH="533160" progId="Equation.3">
                  <p:embed/>
                </p:oleObj>
              </mc:Choice>
              <mc:Fallback>
                <p:oleObj name="Уравнение" r:id="rId9" imgW="1676160" imgH="533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753" y="2318081"/>
                        <a:ext cx="4358216" cy="16581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9159542"/>
              </p:ext>
            </p:extLst>
          </p:nvPr>
        </p:nvGraphicFramePr>
        <p:xfrm>
          <a:off x="5151184" y="1605404"/>
          <a:ext cx="3124200" cy="16091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Уравнение" r:id="rId11" imgW="1117440" imgH="507960" progId="Equation.3">
                  <p:embed/>
                </p:oleObj>
              </mc:Choice>
              <mc:Fallback>
                <p:oleObj name="Уравнение" r:id="rId11" imgW="1117440" imgH="507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1184" y="1605404"/>
                        <a:ext cx="3124200" cy="16091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2808700"/>
              </p:ext>
            </p:extLst>
          </p:nvPr>
        </p:nvGraphicFramePr>
        <p:xfrm>
          <a:off x="3907320" y="3511086"/>
          <a:ext cx="3026880" cy="8445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Уравнение" r:id="rId13" imgW="1054080" imgH="253800" progId="Equation.3">
                  <p:embed/>
                </p:oleObj>
              </mc:Choice>
              <mc:Fallback>
                <p:oleObj name="Уравнение" r:id="rId13" imgW="105408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7320" y="3511086"/>
                        <a:ext cx="3026880" cy="8445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10498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37365"/>
            <a:ext cx="9220199" cy="1123950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492" dirty="0">
                <a:solidFill>
                  <a:prstClr val="white"/>
                </a:solidFill>
              </a:rPr>
              <a:t>     n- </a:t>
            </a:r>
            <a:r>
              <a:rPr lang="en-US" sz="3492" dirty="0" err="1">
                <a:solidFill>
                  <a:prstClr val="white"/>
                </a:solidFill>
              </a:rPr>
              <a:t>darajali</a:t>
            </a:r>
            <a:r>
              <a:rPr lang="en-US" sz="3492" dirty="0">
                <a:solidFill>
                  <a:prstClr val="white"/>
                </a:solidFill>
              </a:rPr>
              <a:t> </a:t>
            </a:r>
            <a:r>
              <a:rPr lang="en-US" sz="3492" dirty="0" err="1">
                <a:solidFill>
                  <a:prstClr val="white"/>
                </a:solidFill>
              </a:rPr>
              <a:t>ildiz</a:t>
            </a:r>
            <a:r>
              <a:rPr lang="en-US" sz="3492" dirty="0">
                <a:solidFill>
                  <a:prstClr val="white"/>
                </a:solidFill>
              </a:rPr>
              <a:t> </a:t>
            </a:r>
            <a:r>
              <a:rPr lang="en-US" sz="3492" dirty="0" err="1">
                <a:solidFill>
                  <a:prstClr val="white"/>
                </a:solidFill>
              </a:rPr>
              <a:t>xossasi</a:t>
            </a:r>
            <a:endParaRPr lang="ru-RU" sz="3810" dirty="0">
              <a:solidFill>
                <a:schemeClr val="bg1"/>
              </a:solidFill>
            </a:endParaRPr>
          </a:p>
        </p:txBody>
      </p:sp>
      <p:sp>
        <p:nvSpPr>
          <p:cNvPr id="922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42545" y="843559"/>
            <a:ext cx="4877076" cy="4158258"/>
          </a:xfrm>
        </p:spPr>
        <p:txBody>
          <a:bodyPr/>
          <a:lstStyle/>
          <a:p>
            <a:pPr marL="544257" indent="-544257">
              <a:spcBef>
                <a:spcPct val="0"/>
              </a:spcBef>
              <a:buFontTx/>
              <a:buAutoNum type="arabicParenR"/>
            </a:pPr>
            <a:endParaRPr lang="ru-RU" sz="2064" dirty="0">
              <a:cs typeface="Times New Roman" pitchFamily="18" charset="0"/>
            </a:endParaRPr>
          </a:p>
          <a:p>
            <a:pPr marL="544257" indent="-544257">
              <a:spcBef>
                <a:spcPct val="0"/>
              </a:spcBef>
              <a:buFontTx/>
              <a:buAutoNum type="arabicParenR"/>
            </a:pPr>
            <a:endParaRPr lang="ru-RU" dirty="0">
              <a:cs typeface="Times New Roman" pitchFamily="18" charset="0"/>
            </a:endParaRPr>
          </a:p>
          <a:p>
            <a:pPr marL="544257" indent="-544257">
              <a:spcBef>
                <a:spcPct val="0"/>
              </a:spcBef>
              <a:buFontTx/>
              <a:buAutoNum type="arabicParenR" startAt="3"/>
            </a:pPr>
            <a:endParaRPr lang="ru-RU" dirty="0"/>
          </a:p>
        </p:txBody>
      </p:sp>
      <p:graphicFrame>
        <p:nvGraphicFramePr>
          <p:cNvPr id="921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4035450"/>
              </p:ext>
            </p:extLst>
          </p:nvPr>
        </p:nvGraphicFramePr>
        <p:xfrm>
          <a:off x="6267410" y="206275"/>
          <a:ext cx="1828800" cy="8430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Уравнение" r:id="rId3" imgW="647640" imgH="457200" progId="Equation.3">
                  <p:embed/>
                </p:oleObj>
              </mc:Choice>
              <mc:Fallback>
                <p:oleObj name="Уравнение" r:id="rId3" imgW="64764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7410" y="206275"/>
                        <a:ext cx="1828800" cy="843081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bg1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2717328"/>
              </p:ext>
            </p:extLst>
          </p:nvPr>
        </p:nvGraphicFramePr>
        <p:xfrm>
          <a:off x="4127667" y="1724104"/>
          <a:ext cx="1789113" cy="1273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Уравнение" r:id="rId5" imgW="622080" imgH="545760" progId="Equation.3">
                  <p:embed/>
                </p:oleObj>
              </mc:Choice>
              <mc:Fallback>
                <p:oleObj name="Уравнение" r:id="rId5" imgW="622080" imgH="5457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667" y="1724104"/>
                        <a:ext cx="1789113" cy="1273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4470137"/>
              </p:ext>
            </p:extLst>
          </p:nvPr>
        </p:nvGraphicFramePr>
        <p:xfrm>
          <a:off x="702881" y="1700810"/>
          <a:ext cx="1570037" cy="11757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Уравнение" r:id="rId7" imgW="545760" imgH="444240" progId="Equation.3">
                  <p:embed/>
                </p:oleObj>
              </mc:Choice>
              <mc:Fallback>
                <p:oleObj name="Уравнение" r:id="rId7" imgW="54576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881" y="1700810"/>
                        <a:ext cx="1570037" cy="11757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7043763"/>
              </p:ext>
            </p:extLst>
          </p:nvPr>
        </p:nvGraphicFramePr>
        <p:xfrm>
          <a:off x="2335985" y="1723561"/>
          <a:ext cx="1789113" cy="1214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Уравнение" r:id="rId9" imgW="622080" imgH="520560" progId="Equation.3">
                  <p:embed/>
                </p:oleObj>
              </mc:Choice>
              <mc:Fallback>
                <p:oleObj name="Уравнение" r:id="rId9" imgW="622080" imgH="5205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5985" y="1723561"/>
                        <a:ext cx="1789113" cy="1214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2647247"/>
              </p:ext>
            </p:extLst>
          </p:nvPr>
        </p:nvGraphicFramePr>
        <p:xfrm>
          <a:off x="5940133" y="1800524"/>
          <a:ext cx="1970087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Уравнение" r:id="rId11" imgW="685800" imgH="419040" progId="Equation.3">
                  <p:embed/>
                </p:oleObj>
              </mc:Choice>
              <mc:Fallback>
                <p:oleObj name="Уравнение" r:id="rId11" imgW="6858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33" y="1800524"/>
                        <a:ext cx="1970087" cy="976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67058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14" name="Object 14"/>
          <p:cNvGraphicFramePr>
            <a:graphicFrameLocks noChangeAspect="1"/>
          </p:cNvGraphicFramePr>
          <p:nvPr/>
        </p:nvGraphicFramePr>
        <p:xfrm>
          <a:off x="4529138" y="2490788"/>
          <a:ext cx="85725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Формула" r:id="rId3" imgW="114120" imgH="215640" progId="Equation.3">
                  <p:embed/>
                </p:oleObj>
              </mc:Choice>
              <mc:Fallback>
                <p:oleObj name="Формула" r:id="rId3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9138" y="2490788"/>
                        <a:ext cx="85725" cy="16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89858" y="4192660"/>
                <a:ext cx="1529201" cy="71237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3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3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rad>
                    <m:r>
                      <a:rPr lang="en-US" sz="3300" b="1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sz="33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3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f>
                          <m:fPr>
                            <m:ctrlPr>
                              <a:rPr lang="ru-RU" sz="33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300" b="1" i="1"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33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1500" dirty="0"/>
                  <a:t> </a:t>
                </a:r>
                <a:endParaRPr lang="ru-RU" sz="2175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858" y="4192660"/>
                <a:ext cx="1529201" cy="71237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6200" y="151264"/>
                <a:ext cx="8999220" cy="137390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2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Ratsional</a:t>
                </a:r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sonlar</a:t>
                </a:r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deb,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3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3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num>
                      <m:den>
                        <m:r>
                          <a:rPr lang="en-US" sz="33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den>
                    </m:f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ko‘rinishidagi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sonlarga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aytiladi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(m, n –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butun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sonlar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). 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Masalan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7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7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27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7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7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7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7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27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2700" dirty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14:m>
                  <m:oMath xmlns:m="http://schemas.openxmlformats.org/officeDocument/2006/math">
                    <m:r>
                      <a:rPr lang="en-US" sz="2700">
                        <a:solidFill>
                          <a:srgbClr val="8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27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7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27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endParaRPr lang="ru-RU" sz="27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151264"/>
                <a:ext cx="8999220" cy="1373902"/>
              </a:xfrm>
              <a:prstGeom prst="rect">
                <a:avLst/>
              </a:prstGeom>
              <a:blipFill rotWithShape="0">
                <a:blip r:embed="rId6"/>
                <a:stretch>
                  <a:fillRect b="-4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16774" y="1645486"/>
                <a:ext cx="2782300" cy="946669"/>
              </a:xfrm>
              <a:prstGeom prst="rect">
                <a:avLst/>
              </a:prstGeom>
              <a:noFill/>
              <a:ln w="38100">
                <a:solidFill>
                  <a:srgbClr val="7030A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50" b="1" i="1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ad>
                            <m:radPr>
                              <m:ctrlPr>
                                <a:rPr lang="ru-RU" sz="4050" b="1" i="1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>
                              <m:r>
                                <m:rPr>
                                  <m:brk m:alnAt="7"/>
                                </m:rPr>
                                <a:rPr lang="en-US" sz="4050" b="1" i="1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deg>
                            <m:e>
                              <m:sSup>
                                <m:sSupPr>
                                  <m:ctrlPr>
                                    <a:rPr lang="ru-RU" sz="4050" b="1" i="1">
                                      <a:solidFill>
                                        <a:srgbClr val="8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50" b="1" i="1">
                                      <a:solidFill>
                                        <a:srgbClr val="8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𝒂</m:t>
                                  </m:r>
                                </m:e>
                                <m:sup>
                                  <m:r>
                                    <a:rPr lang="en-US" sz="4050" b="1" i="1">
                                      <a:solidFill>
                                        <a:srgbClr val="8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𝒎</m:t>
                                  </m:r>
                                </m:sup>
                              </m:sSup>
                            </m:e>
                          </m:rad>
                          <m:r>
                            <a:rPr lang="en-US" sz="4050" b="1" i="1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4050" b="1" i="1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f>
                            <m:fPr>
                              <m:ctrlPr>
                                <a:rPr lang="ru-RU" sz="4050" b="1" i="1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50" b="1" i="1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num>
                            <m:den>
                              <m:r>
                                <a:rPr lang="en-US" sz="4050" b="1" i="1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ru-RU" sz="2175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774" y="1645486"/>
                <a:ext cx="2782300" cy="946669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  <a:ln w="38100">
                <a:solidFill>
                  <a:srgbClr val="7030A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322001" y="1501581"/>
                <a:ext cx="5753419" cy="13218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Agar, n- natural son, n ≥ 2, m- </a:t>
                </a:r>
                <a:r>
                  <a:rPr lang="en-US" sz="2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butun</a:t>
                </a:r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son </a:t>
                </a:r>
                <a:r>
                  <a:rPr lang="en-US" sz="2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𝐦</m:t>
                        </m:r>
                      </m:num>
                      <m:den>
                        <m:r>
                          <a:rPr lang="en-US" sz="2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𝐧</m:t>
                        </m:r>
                      </m:den>
                    </m:f>
                  </m:oMath>
                </a14:m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2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butun</a:t>
                </a:r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son </a:t>
                </a:r>
                <a:r>
                  <a:rPr lang="en-US" sz="2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, u </a:t>
                </a:r>
                <a:r>
                  <a:rPr lang="en-US" sz="2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holda</a:t>
                </a:r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a&gt;0 </a:t>
                </a:r>
                <a:r>
                  <a:rPr lang="en-US" sz="2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bo‘lganda</a:t>
                </a:r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tenglik</a:t>
                </a:r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o‘rinli</a:t>
                </a:r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2001" y="1501581"/>
                <a:ext cx="5753419" cy="1321837"/>
              </a:xfrm>
              <a:prstGeom prst="rect">
                <a:avLst/>
              </a:prstGeom>
              <a:blipFill rotWithShape="0">
                <a:blip r:embed="rId8"/>
                <a:stretch>
                  <a:fillRect l="-1695" t="-3226" b="-96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316774" y="3045264"/>
                <a:ext cx="2782300" cy="946669"/>
              </a:xfrm>
              <a:prstGeom prst="rect">
                <a:avLst/>
              </a:prstGeom>
              <a:ln w="38100">
                <a:solidFill>
                  <a:srgbClr val="7030A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50" b="1" i="1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50" b="1" i="1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f>
                            <m:fPr>
                              <m:ctrlPr>
                                <a:rPr lang="en-US" sz="4050" b="1" i="1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50" b="1" i="1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num>
                            <m:den>
                              <m:r>
                                <a:rPr lang="en-US" sz="4050" b="1" i="1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den>
                          </m:f>
                        </m:sup>
                      </m:sSup>
                      <m:r>
                        <a:rPr lang="en-US" sz="4050" b="1" i="1">
                          <a:solidFill>
                            <a:srgbClr val="8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ctrlPr>
                            <a:rPr lang="en-US" sz="4050" b="1" i="1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en-US" sz="4050" b="1" i="1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deg>
                        <m:e>
                          <m:sSup>
                            <m:sSupPr>
                              <m:ctrlPr>
                                <a:rPr lang="en-US" sz="4050" b="1" i="1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50" b="1" i="1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sz="4050" b="1" i="1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ru-RU" sz="2175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774" y="3045264"/>
                <a:ext cx="2782300" cy="946669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  <a:ln w="38100">
                <a:solidFill>
                  <a:srgbClr val="7030A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3895390" y="3067578"/>
                <a:ext cx="2435154" cy="924227"/>
              </a:xfrm>
              <a:prstGeom prst="rect">
                <a:avLst/>
              </a:prstGeom>
              <a:ln w="38100">
                <a:solidFill>
                  <a:srgbClr val="7030A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f>
                            <m:fPr>
                              <m:ctrlPr>
                                <a:rPr lang="en-US" sz="3600" b="1" i="1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600" b="1" i="1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num>
                            <m:den>
                              <m:r>
                                <a:rPr lang="en-US" sz="3600" b="1" i="1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den>
                          </m:f>
                        </m:sup>
                      </m:sSup>
                      <m:r>
                        <a:rPr lang="en-US" sz="3600" b="1" i="1">
                          <a:solidFill>
                            <a:srgbClr val="80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sSup>
                        <m:sSupPr>
                          <m:ctrlPr>
                            <a:rPr lang="en-US" sz="3600" b="1" i="1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f>
                            <m:fPr>
                              <m:ctrlPr>
                                <a:rPr lang="en-US" sz="3600" b="1" i="1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600" b="1" i="1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</a:rPr>
                                <m:t>𝒌𝒎</m:t>
                              </m:r>
                            </m:num>
                            <m:den>
                              <m:r>
                                <a:rPr lang="en-US" sz="3600" b="1" i="1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</a:rPr>
                                <m:t>𝒌𝒏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ru-RU" sz="3300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5390" y="3067578"/>
                <a:ext cx="2435154" cy="924227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  <a:ln w="38100">
                <a:solidFill>
                  <a:srgbClr val="7030A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2462928" y="4173735"/>
                <a:ext cx="2123210" cy="8442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ctrlPr>
                            <a:rPr lang="en-US" sz="33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en-US" sz="33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deg>
                        <m:e>
                          <m:sSup>
                            <m:sSupPr>
                              <m:ctrlPr>
                                <a:rPr lang="en-US" sz="33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300" b="1" i="1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sz="33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  <m:r>
                        <a:rPr lang="en-US" sz="3300" b="1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3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300" b="1" i="1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f>
                            <m:fPr>
                              <m:ctrlPr>
                                <a:rPr lang="en-US" sz="33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3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num>
                            <m:den>
                              <m:r>
                                <a:rPr lang="en-US" sz="3300" b="1" i="1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ru-RU" sz="3600" b="1" i="1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928" y="4173735"/>
                <a:ext cx="2123210" cy="844205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4925220" y="4299321"/>
                <a:ext cx="1760225" cy="7088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7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700" b="1" i="1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f>
                            <m:fPr>
                              <m:ctrlPr>
                                <a:rPr lang="en-US" sz="27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700" b="1" i="1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num>
                            <m:den>
                              <m:r>
                                <a:rPr lang="en-US" sz="2700" b="1" i="1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den>
                          </m:f>
                        </m:sup>
                      </m:sSup>
                      <m:r>
                        <a:rPr lang="en-US" sz="2700" b="1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ctrlPr>
                            <a:rPr lang="en-US" sz="27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en-US" sz="2700" b="1" i="1">
                              <a:latin typeface="Cambria Math" panose="02040503050406030204" pitchFamily="18" charset="0"/>
                            </a:rPr>
                            <m:t>𝟓</m:t>
                          </m:r>
                        </m:deg>
                        <m:e>
                          <m:sSup>
                            <m:sSupPr>
                              <m:ctrlPr>
                                <a:rPr lang="en-US" sz="27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700" b="1" i="1"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  <m:sup>
                              <m:r>
                                <a:rPr lang="en-US" sz="2700" b="1" i="1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ru-RU" sz="2700" b="1" i="1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5220" y="4299321"/>
                <a:ext cx="1760225" cy="708848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0" y="1501581"/>
            <a:ext cx="152400" cy="36419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50776" y="5008169"/>
            <a:ext cx="9147571" cy="23058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8915400" y="1501581"/>
            <a:ext cx="685800" cy="36419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2191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10" grpId="0" animBg="1"/>
      <p:bldP spid="11" grpId="0"/>
      <p:bldP spid="13" grpId="0" animBg="1"/>
      <p:bldP spid="14" grpId="0" animBg="1"/>
      <p:bldP spid="16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0" y="60142"/>
            <a:ext cx="9144000" cy="794727"/>
          </a:xfrm>
        </p:spPr>
        <p:txBody>
          <a:bodyPr>
            <a:normAutofit fontScale="90000"/>
          </a:bodyPr>
          <a:lstStyle/>
          <a:p>
            <a:pPr algn="ctr">
              <a:buFontTx/>
              <a:buChar char="•"/>
            </a:pPr>
            <a:r>
              <a:rPr lang="en-US" altLang="ru-RU" sz="2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Arifmetik</a:t>
            </a:r>
            <a:r>
              <a:rPr lang="en-US" altLang="ru-RU" sz="2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2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ildizni</a:t>
            </a:r>
            <a:r>
              <a:rPr lang="en-US" altLang="ru-RU" sz="2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ratsional</a:t>
            </a:r>
            <a:r>
              <a:rPr lang="en-US" altLang="ru-RU" sz="2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2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ko‘rsatkichli</a:t>
            </a:r>
            <a:r>
              <a:rPr lang="en-US" altLang="ru-RU" sz="2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</a:t>
            </a:r>
            <a:r>
              <a:rPr lang="en-US" altLang="ru-RU" sz="2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ko‘rinishiga</a:t>
            </a:r>
            <a:r>
              <a:rPr lang="en-US" altLang="ru-RU" sz="2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kelting</a:t>
            </a:r>
            <a:r>
              <a:rPr lang="ru-RU" altLang="ru-RU" sz="2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graphicFrame>
        <p:nvGraphicFramePr>
          <p:cNvPr id="56324" name="Object 4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2789636" y="1437085"/>
          <a:ext cx="864394" cy="5560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Формула" r:id="rId3" imgW="355320" imgH="228600" progId="Equation.3">
                  <p:embed/>
                </p:oleObj>
              </mc:Choice>
              <mc:Fallback>
                <p:oleObj name="Формула" r:id="rId3" imgW="35532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9636" y="1437085"/>
                        <a:ext cx="864394" cy="556022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6" name="Object 6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2897981" y="1977629"/>
          <a:ext cx="1133475" cy="6941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Формула" r:id="rId5" imgW="431640" imgH="253800" progId="Equation.3">
                  <p:embed/>
                </p:oleObj>
              </mc:Choice>
              <mc:Fallback>
                <p:oleObj name="Формула" r:id="rId5" imgW="43164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7981" y="1977629"/>
                        <a:ext cx="1133475" cy="694134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8" name="Object 8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2789635" y="2571751"/>
          <a:ext cx="885825" cy="10132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Формула" r:id="rId7" imgW="380880" imgH="419040" progId="Equation.3">
                  <p:embed/>
                </p:oleObj>
              </mc:Choice>
              <mc:Fallback>
                <p:oleObj name="Формула" r:id="rId7" imgW="38088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9635" y="2571751"/>
                        <a:ext cx="885825" cy="1013222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0" name="Object 10"/>
          <p:cNvGraphicFramePr>
            <a:graphicFrameLocks noGrp="1" noChangeAspect="1"/>
          </p:cNvGraphicFramePr>
          <p:nvPr>
            <p:ph sz="quarter" idx="4"/>
          </p:nvPr>
        </p:nvGraphicFramePr>
        <p:xfrm>
          <a:off x="2789636" y="3543300"/>
          <a:ext cx="1134665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Формула" r:id="rId9" imgW="431640" imgH="228600" progId="Equation.3">
                  <p:embed/>
                </p:oleObj>
              </mc:Choice>
              <mc:Fallback>
                <p:oleObj name="Формула" r:id="rId9" imgW="43164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9636" y="3543300"/>
                        <a:ext cx="1134665" cy="623888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2" name="Object 12"/>
          <p:cNvGraphicFramePr>
            <a:graphicFrameLocks noChangeAspect="1"/>
          </p:cNvGraphicFramePr>
          <p:nvPr/>
        </p:nvGraphicFramePr>
        <p:xfrm>
          <a:off x="2844405" y="4192192"/>
          <a:ext cx="1782365" cy="7072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Формула" r:id="rId11" imgW="736560" imgH="291960" progId="Equation.3">
                  <p:embed/>
                </p:oleObj>
              </mc:Choice>
              <mc:Fallback>
                <p:oleObj name="Формула" r:id="rId11" imgW="73656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4405" y="4192192"/>
                        <a:ext cx="1782365" cy="707231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33" name="Text Box 13"/>
          <p:cNvSpPr txBox="1">
            <a:spLocks noChangeArrowheads="1"/>
          </p:cNvSpPr>
          <p:nvPr/>
        </p:nvSpPr>
        <p:spPr bwMode="auto">
          <a:xfrm>
            <a:off x="2412207" y="1545432"/>
            <a:ext cx="38824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ru-RU" altLang="ru-RU" sz="2400" b="1" i="1">
                <a:solidFill>
                  <a:srgbClr val="B80606"/>
                </a:solidFill>
                <a:latin typeface="Monotype Corsiva" panose="03010101010201010101" pitchFamily="66" charset="0"/>
              </a:rPr>
              <a:t>1.</a:t>
            </a:r>
          </a:p>
        </p:txBody>
      </p:sp>
      <p:graphicFrame>
        <p:nvGraphicFramePr>
          <p:cNvPr id="56334" name="Object 14"/>
          <p:cNvGraphicFramePr>
            <a:graphicFrameLocks noChangeAspect="1"/>
          </p:cNvGraphicFramePr>
          <p:nvPr/>
        </p:nvGraphicFramePr>
        <p:xfrm>
          <a:off x="3654030" y="1221583"/>
          <a:ext cx="472678" cy="7560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Формула" r:id="rId13" imgW="190440" imgH="304560" progId="Equation.3">
                  <p:embed/>
                </p:oleObj>
              </mc:Choice>
              <mc:Fallback>
                <p:oleObj name="Формула" r:id="rId13" imgW="190440" imgH="3045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4030" y="1221583"/>
                        <a:ext cx="472678" cy="7560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35" name="Text Box 15"/>
          <p:cNvSpPr txBox="1">
            <a:spLocks noChangeArrowheads="1"/>
          </p:cNvSpPr>
          <p:nvPr/>
        </p:nvSpPr>
        <p:spPr bwMode="auto">
          <a:xfrm>
            <a:off x="2412207" y="2193132"/>
            <a:ext cx="38824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ru-RU" altLang="ru-RU" sz="2400" b="1" i="1">
                <a:solidFill>
                  <a:srgbClr val="B80606"/>
                </a:solidFill>
                <a:latin typeface="Monotype Corsiva" panose="03010101010201010101" pitchFamily="66" charset="0"/>
              </a:rPr>
              <a:t>2.</a:t>
            </a:r>
          </a:p>
        </p:txBody>
      </p:sp>
      <p:graphicFrame>
        <p:nvGraphicFramePr>
          <p:cNvPr id="56336" name="Object 16"/>
          <p:cNvGraphicFramePr>
            <a:graphicFrameLocks noChangeAspect="1"/>
          </p:cNvGraphicFramePr>
          <p:nvPr/>
        </p:nvGraphicFramePr>
        <p:xfrm>
          <a:off x="4086225" y="1869282"/>
          <a:ext cx="510779" cy="8167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Формула" r:id="rId15" imgW="190440" imgH="304560" progId="Equation.3">
                  <p:embed/>
                </p:oleObj>
              </mc:Choice>
              <mc:Fallback>
                <p:oleObj name="Формула" r:id="rId15" imgW="190440" imgH="3045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6225" y="1869282"/>
                        <a:ext cx="510779" cy="8167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38" name="Text Box 18"/>
          <p:cNvSpPr txBox="1">
            <a:spLocks noChangeArrowheads="1"/>
          </p:cNvSpPr>
          <p:nvPr/>
        </p:nvSpPr>
        <p:spPr bwMode="auto">
          <a:xfrm>
            <a:off x="2412207" y="2895600"/>
            <a:ext cx="34051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1" lang="ru-RU" altLang="ru-RU" sz="2400" b="1" i="1">
                <a:solidFill>
                  <a:srgbClr val="B80606"/>
                </a:solidFill>
                <a:latin typeface="Monotype Corsiva" panose="03010101010201010101" pitchFamily="66" charset="0"/>
              </a:rPr>
              <a:t>3.</a:t>
            </a:r>
          </a:p>
        </p:txBody>
      </p:sp>
      <p:graphicFrame>
        <p:nvGraphicFramePr>
          <p:cNvPr id="56339" name="Object 19"/>
          <p:cNvGraphicFramePr>
            <a:graphicFrameLocks noChangeAspect="1"/>
          </p:cNvGraphicFramePr>
          <p:nvPr/>
        </p:nvGraphicFramePr>
        <p:xfrm>
          <a:off x="3924300" y="2571750"/>
          <a:ext cx="934641" cy="747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Формула" r:id="rId17" imgW="380880" imgH="304560" progId="Equation.3">
                  <p:embed/>
                </p:oleObj>
              </mc:Choice>
              <mc:Fallback>
                <p:oleObj name="Формула" r:id="rId17" imgW="380880" imgH="3045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2571750"/>
                        <a:ext cx="934641" cy="747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40" name="Text Box 20"/>
          <p:cNvSpPr txBox="1">
            <a:spLocks noChangeArrowheads="1"/>
          </p:cNvSpPr>
          <p:nvPr/>
        </p:nvSpPr>
        <p:spPr bwMode="auto">
          <a:xfrm>
            <a:off x="2412207" y="3651648"/>
            <a:ext cx="38824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ru-RU" altLang="ru-RU" sz="2400" b="1" i="1">
                <a:solidFill>
                  <a:srgbClr val="B80606"/>
                </a:solidFill>
                <a:latin typeface="Monotype Corsiva" panose="03010101010201010101" pitchFamily="66" charset="0"/>
              </a:rPr>
              <a:t>4.</a:t>
            </a:r>
          </a:p>
        </p:txBody>
      </p:sp>
      <p:graphicFrame>
        <p:nvGraphicFramePr>
          <p:cNvPr id="56341" name="Object 21"/>
          <p:cNvGraphicFramePr>
            <a:graphicFrameLocks noChangeAspect="1"/>
          </p:cNvGraphicFramePr>
          <p:nvPr/>
        </p:nvGraphicFramePr>
        <p:xfrm>
          <a:off x="4031456" y="3327799"/>
          <a:ext cx="1890713" cy="8393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Формула" r:id="rId19" imgW="685800" imgH="304560" progId="Equation.3">
                  <p:embed/>
                </p:oleObj>
              </mc:Choice>
              <mc:Fallback>
                <p:oleObj name="Формула" r:id="rId19" imgW="685800" imgH="3045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1456" y="3327799"/>
                        <a:ext cx="1890713" cy="8393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42" name="Text Box 22"/>
          <p:cNvSpPr txBox="1">
            <a:spLocks noChangeArrowheads="1"/>
          </p:cNvSpPr>
          <p:nvPr/>
        </p:nvSpPr>
        <p:spPr bwMode="auto">
          <a:xfrm>
            <a:off x="2412207" y="4354117"/>
            <a:ext cx="38824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ru-RU" altLang="ru-RU" sz="2400" b="1" i="1">
                <a:solidFill>
                  <a:srgbClr val="B80606"/>
                </a:solidFill>
                <a:latin typeface="Monotype Corsiva" panose="03010101010201010101" pitchFamily="66" charset="0"/>
              </a:rPr>
              <a:t>5.</a:t>
            </a:r>
          </a:p>
        </p:txBody>
      </p:sp>
      <p:graphicFrame>
        <p:nvGraphicFramePr>
          <p:cNvPr id="56343" name="Object 23"/>
          <p:cNvGraphicFramePr>
            <a:graphicFrameLocks noChangeAspect="1"/>
          </p:cNvGraphicFramePr>
          <p:nvPr/>
        </p:nvGraphicFramePr>
        <p:xfrm>
          <a:off x="4625580" y="4137422"/>
          <a:ext cx="2915840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Формула" r:id="rId21" imgW="1168200" imgH="291960" progId="Equation.3">
                  <p:embed/>
                </p:oleObj>
              </mc:Choice>
              <mc:Fallback>
                <p:oleObj name="Формула" r:id="rId21" imgW="116820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5580" y="4137422"/>
                        <a:ext cx="2915840" cy="728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6344" name="Picture 24" descr="CRCTR142"/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8060" y="1295997"/>
            <a:ext cx="1485900" cy="1782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3">
            <a:extLst>
              <a:ext uri="{FF2B5EF4-FFF2-40B4-BE49-F238E27FC236}">
                <a16:creationId xmlns:a16="http://schemas.microsoft.com/office/drawing/2014/main" id="{7EC4FC6C-69CA-4BED-B27F-3203DCC1BD17}"/>
              </a:ext>
            </a:extLst>
          </p:cNvPr>
          <p:cNvSpPr txBox="1">
            <a:spLocks noChangeArrowheads="1"/>
          </p:cNvSpPr>
          <p:nvPr/>
        </p:nvSpPr>
        <p:spPr>
          <a:xfrm>
            <a:off x="-8765" y="1"/>
            <a:ext cx="9144000" cy="976310"/>
          </a:xfrm>
          <a:prstGeom prst="rect">
            <a:avLst/>
          </a:prstGeom>
          <a:solidFill>
            <a:srgbClr val="0070C0"/>
          </a:solidFill>
        </p:spPr>
        <p:txBody>
          <a:bodyPr wrap="square" lIns="0" tIns="0" rIns="0" bIns="0">
            <a:normAutofit fontScale="25000" lnSpcReduction="20000"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914400">
              <a:lnSpc>
                <a:spcPct val="150000"/>
              </a:lnSpc>
            </a:pPr>
            <a:r>
              <a:rPr lang="en-US" altLang="ru-RU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9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Arifmetik</a:t>
            </a:r>
            <a:r>
              <a:rPr lang="en-US" altLang="ru-RU" sz="9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9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ildizni</a:t>
            </a:r>
            <a:r>
              <a:rPr lang="en-US" altLang="ru-RU" sz="9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9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ratsional</a:t>
            </a:r>
            <a:r>
              <a:rPr lang="en-US" altLang="ru-RU" sz="9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9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ko‘rsatkichli</a:t>
            </a:r>
            <a:r>
              <a:rPr lang="en-US" altLang="ru-RU" sz="9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9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</a:t>
            </a:r>
            <a:r>
              <a:rPr lang="en-US" altLang="ru-RU" sz="9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9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ko‘rinishiga</a:t>
            </a:r>
            <a:r>
              <a:rPr lang="en-US" altLang="ru-RU" sz="9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9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keltirng</a:t>
            </a:r>
            <a:r>
              <a:rPr lang="ru-RU" altLang="ru-RU" sz="9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810" kern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5547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6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6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6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63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63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63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63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63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63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63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63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63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6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6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6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6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56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63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6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6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6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6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56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63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6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6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56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56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56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56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6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0" dur="1000"/>
                                        <p:tgtEl>
                                          <p:spTgt spid="56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9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63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6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6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563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563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56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56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6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1" dur="1000"/>
                                        <p:tgtEl>
                                          <p:spTgt spid="56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63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6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6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563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563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56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56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56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2" dur="1000"/>
                                        <p:tgtEl>
                                          <p:spTgt spid="56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33" grpId="0"/>
      <p:bldP spid="56335" grpId="0"/>
      <p:bldP spid="56338" grpId="0"/>
      <p:bldP spid="56340" grpId="0"/>
      <p:bldP spid="5634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27154" y="1327356"/>
                <a:ext cx="2861203" cy="160441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40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ctrlPr>
                              <a:rPr lang="ru-RU" sz="40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m:rPr>
                                <m:brk m:alnAt="7"/>
                              </m:rPr>
                              <a:rPr lang="en-US" sz="40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g>
                          <m:e>
                            <m:sSup>
                              <m:sSupPr>
                                <m:ctrlPr>
                                  <a:rPr lang="en-US" sz="40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0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40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  <m:rad>
                              <m:radPr>
                                <m:ctrlPr>
                                  <a:rPr lang="en-US" sz="40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>
                                <m:r>
                                  <m:rPr>
                                    <m:brk m:alnAt="7"/>
                                  </m:rPr>
                                  <a:rPr lang="en-US" sz="40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g>
                              <m:e>
                                <m:r>
                                  <a:rPr lang="en-US" sz="40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rad>
                          </m:e>
                        </m:rad>
                      </m:num>
                      <m:den>
                        <m:sSup>
                          <m:sSupPr>
                            <m:ctrlPr>
                              <a:rPr lang="ru-RU" sz="400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f>
                              <m:fPr>
                                <m:ctrlPr>
                                  <a:rPr lang="ru-RU" sz="400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4000" b="0" i="1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4000" b="0" i="1" dirty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sup>
                        </m:sSup>
                      </m:den>
                    </m:f>
                  </m:oMath>
                </a14:m>
                <a:r>
                  <a:rPr lang="en-US" sz="4000" dirty="0"/>
                  <a:t> =</a:t>
                </a:r>
                <a:endParaRPr lang="ru-RU" sz="32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154" y="1327356"/>
                <a:ext cx="2861203" cy="1604414"/>
              </a:xfrm>
              <a:prstGeom prst="rect">
                <a:avLst/>
              </a:prstGeom>
              <a:blipFill rotWithShape="0">
                <a:blip r:embed="rId2"/>
                <a:stretch>
                  <a:fillRect l="-2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718337" y="3362525"/>
                <a:ext cx="2641108" cy="9365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f>
                          <m:fPr>
                            <m:ctrlPr>
                              <a:rPr lang="ru-RU" sz="4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num>
                          <m:den>
                            <m:r>
                              <a:rPr lang="en-US" sz="4000" i="1">
                                <a:latin typeface="Cambria Math" panose="02040503050406030204" pitchFamily="18" charset="0"/>
                              </a:rPr>
                              <m:t>12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4000" i="1" dirty="0"/>
                  <a:t> 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f>
                          <m:fPr>
                            <m:ctrlPr>
                              <a:rPr lang="en-US" sz="4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4000" dirty="0"/>
                  <a:t> =</a:t>
                </a:r>
                <a:endParaRPr lang="ru-RU" sz="40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337" y="3362525"/>
                <a:ext cx="2641108" cy="936538"/>
              </a:xfrm>
              <a:prstGeom prst="rect">
                <a:avLst/>
              </a:prstGeom>
              <a:blipFill rotWithShape="0">
                <a:blip r:embed="rId3"/>
                <a:stretch>
                  <a:fillRect r="-7159" b="-281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3221463" y="3384423"/>
                <a:ext cx="1688026" cy="10303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f>
                          <m:fPr>
                            <m:ctrlPr>
                              <a:rPr lang="ru-RU" sz="4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den>
                        </m:f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4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4800" dirty="0"/>
                  <a:t> =</a:t>
                </a:r>
                <a:endParaRPr lang="ru-RU" sz="48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1463" y="3384423"/>
                <a:ext cx="1688026" cy="1030347"/>
              </a:xfrm>
              <a:prstGeom prst="rect">
                <a:avLst/>
              </a:prstGeom>
              <a:blipFill rotWithShape="0">
                <a:blip r:embed="rId4"/>
                <a:stretch>
                  <a:fillRect r="-15884" b="-313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4909489" y="3357181"/>
                <a:ext cx="1149417" cy="10176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f>
                          <m:fPr>
                            <m:ctrlPr>
                              <a:rPr lang="ru-RU" sz="4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4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4400" dirty="0"/>
                  <a:t> =</a:t>
                </a:r>
                <a:endParaRPr lang="ru-RU" sz="4800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9489" y="3357181"/>
                <a:ext cx="1149417" cy="1017651"/>
              </a:xfrm>
              <a:prstGeom prst="rect">
                <a:avLst/>
              </a:prstGeom>
              <a:blipFill rotWithShape="0">
                <a:blip r:embed="rId5"/>
                <a:stretch>
                  <a:fillRect r="-20635" b="-281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925722" y="3588357"/>
                <a:ext cx="748858" cy="62683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ru-RU" sz="40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rad>
                    </m:oMath>
                  </m:oMathPara>
                </a14:m>
                <a:endParaRPr lang="ru-RU" sz="44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5722" y="3588357"/>
                <a:ext cx="748858" cy="626838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Прямоугольник 13"/>
          <p:cNvSpPr/>
          <p:nvPr/>
        </p:nvSpPr>
        <p:spPr>
          <a:xfrm>
            <a:off x="0" y="0"/>
            <a:ext cx="9144000" cy="94296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№565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Ifodani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soddalashtiring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405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2743200" y="1121213"/>
                <a:ext cx="2314864" cy="18569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4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ctrlPr>
                              <a:rPr lang="ru-RU" sz="44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m:rPr>
                                <m:brk m:alnAt="7"/>
                              </m:rPr>
                              <a:rPr lang="en-US" sz="44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g>
                          <m:e>
                            <m:rad>
                              <m:radPr>
                                <m:ctrlPr>
                                  <a:rPr lang="en-US" sz="44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>
                                <m:r>
                                  <m:rPr>
                                    <m:brk m:alnAt="7"/>
                                  </m:rPr>
                                  <a:rPr lang="en-US" sz="44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g>
                              <m:e>
                                <m:sSup>
                                  <m:sSupPr>
                                    <m:ctrlPr>
                                      <a:rPr lang="en-US" sz="4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44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4400" i="1">
                                        <a:latin typeface="Cambria Math" panose="02040503050406030204" pitchFamily="18" charset="0"/>
                                      </a:rPr>
                                      <m:t>9</m:t>
                                    </m:r>
                                  </m:sup>
                                </m:sSup>
                                <m:r>
                                  <a:rPr lang="en-US" sz="4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rad>
                          </m:e>
                        </m:rad>
                        <m:r>
                          <m:rPr>
                            <m:nor/>
                          </m:rPr>
                          <a:rPr lang="ru-RU" sz="4400" dirty="0"/>
                          <m:t> </m:t>
                        </m:r>
                      </m:num>
                      <m:den>
                        <m:sSup>
                          <m:sSupPr>
                            <m:ctrlPr>
                              <a:rPr lang="ru-RU" sz="44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i="1" dirty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f>
                              <m:fPr>
                                <m:ctrlPr>
                                  <a:rPr lang="ru-RU" sz="4400" i="1" dirty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4400" i="1" dirty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4400" i="1" dirty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sup>
                        </m:sSup>
                      </m:den>
                    </m:f>
                  </m:oMath>
                </a14:m>
                <a:r>
                  <a:rPr lang="en-US" sz="4000" dirty="0"/>
                  <a:t> = </a:t>
                </a:r>
                <a:endParaRPr lang="ru-RU" sz="40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3200" y="1121213"/>
                <a:ext cx="2314864" cy="1856919"/>
              </a:xfrm>
              <a:prstGeom prst="rect">
                <a:avLst/>
              </a:prstGeom>
              <a:blipFill rotWithShape="0">
                <a:blip r:embed="rId7"/>
                <a:stretch>
                  <a:fillRect r="-81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5054639" y="1480881"/>
                <a:ext cx="2106218" cy="14802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4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ctrlPr>
                              <a:rPr lang="ru-RU" sz="44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m:rPr>
                                <m:brk m:alnAt="7"/>
                              </m:rP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g>
                          <m:e>
                            <m:sSup>
                              <m:sSupPr>
                                <m:ctrlPr>
                                  <a:rPr lang="en-US" sz="440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4400" b="0" i="1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sup>
                            </m:sSup>
                          </m:e>
                        </m:rad>
                        <m:r>
                          <m:rPr>
                            <m:nor/>
                          </m:rPr>
                          <a:rPr lang="ru-RU" sz="4400" dirty="0"/>
                          <m:t> </m:t>
                        </m:r>
                      </m:num>
                      <m:den>
                        <m:sSup>
                          <m:sSupPr>
                            <m:ctrlPr>
                              <a:rPr lang="ru-RU" sz="44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i="1" dirty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f>
                              <m:fPr>
                                <m:ctrlPr>
                                  <a:rPr lang="ru-RU" sz="4400" i="1" dirty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4400" i="1" dirty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4400" i="1" dirty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sup>
                        </m:sSup>
                      </m:den>
                    </m:f>
                  </m:oMath>
                </a14:m>
                <a:r>
                  <a:rPr lang="en-US" sz="4400" dirty="0"/>
                  <a:t> = </a:t>
                </a:r>
                <a:endParaRPr lang="ru-RU" sz="4400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4639" y="1480881"/>
                <a:ext cx="2106218" cy="1480213"/>
              </a:xfrm>
              <a:prstGeom prst="rect">
                <a:avLst/>
              </a:prstGeom>
              <a:blipFill rotWithShape="0">
                <a:blip r:embed="rId8"/>
                <a:stretch>
                  <a:fillRect r="-106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8502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2" grpId="0"/>
      <p:bldP spid="13" grpId="0"/>
      <p:bldP spid="10" grpId="0"/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644</TotalTime>
  <Words>163</Words>
  <Application>Microsoft Office PowerPoint</Application>
  <PresentationFormat>Экран (16:9)</PresentationFormat>
  <Paragraphs>82</Paragraphs>
  <Slides>12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12</vt:i4>
      </vt:variant>
    </vt:vector>
  </HeadingPairs>
  <TitlesOfParts>
    <vt:vector size="22" baseType="lpstr">
      <vt:lpstr>Arial</vt:lpstr>
      <vt:lpstr>Calibri</vt:lpstr>
      <vt:lpstr>Cambria Math</vt:lpstr>
      <vt:lpstr>Monotype Corsiva</vt:lpstr>
      <vt:lpstr>Open Sans</vt:lpstr>
      <vt:lpstr>Times New Roman</vt:lpstr>
      <vt:lpstr>Office Theme</vt:lpstr>
      <vt:lpstr>Equation</vt:lpstr>
      <vt:lpstr>Формула</vt:lpstr>
      <vt:lpstr>Уравнение</vt:lpstr>
      <vt:lpstr>ALGEBRA</vt:lpstr>
      <vt:lpstr>Презентация PowerPoint</vt:lpstr>
      <vt:lpstr>Презентация PowerPoint</vt:lpstr>
      <vt:lpstr>Презентация PowerPoint</vt:lpstr>
      <vt:lpstr>   n- darajali ildiz xossasi</vt:lpstr>
      <vt:lpstr>     n- darajali ildiz xossasi</vt:lpstr>
      <vt:lpstr>Презентация PowerPoint</vt:lpstr>
      <vt:lpstr> Arifmetik  ildizni ratsional  ko‘rsatkichli daraja ko‘rinishiga kelting:</vt:lpstr>
      <vt:lpstr>Презентация PowerPoint</vt:lpstr>
      <vt:lpstr>Презентация PowerPoint</vt:lpstr>
      <vt:lpstr>           Tenglamani yeching:</vt:lpstr>
      <vt:lpstr>Mustahkamlash uchun topshiriq: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Пользователь</cp:lastModifiedBy>
  <cp:revision>87</cp:revision>
  <dcterms:created xsi:type="dcterms:W3CDTF">2020-04-09T07:32:19Z</dcterms:created>
  <dcterms:modified xsi:type="dcterms:W3CDTF">2021-04-02T14:23:41Z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