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</p:sldMasterIdLst>
  <p:notesMasterIdLst>
    <p:notesMasterId r:id="rId31"/>
  </p:notesMasterIdLst>
  <p:sldIdLst>
    <p:sldId id="600" r:id="rId2"/>
    <p:sldId id="660" r:id="rId3"/>
    <p:sldId id="601" r:id="rId4"/>
    <p:sldId id="641" r:id="rId5"/>
    <p:sldId id="648" r:id="rId6"/>
    <p:sldId id="615" r:id="rId7"/>
    <p:sldId id="661" r:id="rId8"/>
    <p:sldId id="664" r:id="rId9"/>
    <p:sldId id="634" r:id="rId10"/>
    <p:sldId id="643" r:id="rId11"/>
    <p:sldId id="650" r:id="rId12"/>
    <p:sldId id="618" r:id="rId13"/>
    <p:sldId id="635" r:id="rId14"/>
    <p:sldId id="651" r:id="rId15"/>
    <p:sldId id="636" r:id="rId16"/>
    <p:sldId id="652" r:id="rId17"/>
    <p:sldId id="653" r:id="rId18"/>
    <p:sldId id="656" r:id="rId19"/>
    <p:sldId id="657" r:id="rId20"/>
    <p:sldId id="654" r:id="rId21"/>
    <p:sldId id="655" r:id="rId22"/>
    <p:sldId id="658" r:id="rId23"/>
    <p:sldId id="668" r:id="rId24"/>
    <p:sldId id="665" r:id="rId25"/>
    <p:sldId id="659" r:id="rId26"/>
    <p:sldId id="666" r:id="rId27"/>
    <p:sldId id="649" r:id="rId28"/>
    <p:sldId id="617" r:id="rId29"/>
    <p:sldId id="667" r:id="rId30"/>
  </p:sldIdLst>
  <p:sldSz cx="12192000" cy="6858000"/>
  <p:notesSz cx="6858000" cy="9144000"/>
  <p:custDataLst>
    <p:tags r:id="rId32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22" autoAdjust="0"/>
    <p:restoredTop sz="94660"/>
  </p:normalViewPr>
  <p:slideViewPr>
    <p:cSldViewPr snapToGrid="0">
      <p:cViewPr varScale="1">
        <p:scale>
          <a:sx n="40" d="100"/>
          <a:sy n="40" d="100"/>
        </p:scale>
        <p:origin x="880" y="40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C47145F-37F7-43DF-BD0C-C3B69079732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F96DAA-376F-4E07-B291-4EDD142EBCB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0F796312-55D1-413A-B5FC-9BA24107C61A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2832A275-13FA-44EC-ABF8-283A8A2D1C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06F91F28-E534-4F40-BB3A-7C6025FB18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34AC04-D84A-4595-9C6A-5835068BE8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B34B418-26C4-4278-B4D8-A75E1F7872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54FF500-5E09-4F5C-B899-5AC31B7C4D4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643476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6FEED3-411B-4D1E-8265-7A38ECF82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7AB5F-4140-4C1F-92C5-C748319295A5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B1BCC-FAF4-4E57-8B7D-B66C0B8E2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252F9D-439E-4A7B-B0D8-0652AF6B9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78F51D-7E7B-44D2-9011-A4A28CD1C6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1647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1CC256-9A21-41FF-A7B0-D5D79FCFB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77144-F5DC-46FC-A9D2-3ABE723F37A0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5A9862-C619-43CD-908A-A1E47841B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B7749F-3DD5-4C47-AD4A-A1FB56D93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1E3C96-EB43-4259-8136-AA3D745BDB7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4525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6AD9EC-DE93-43F4-BA5A-55BF604B7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E9841-6019-4903-8CD4-65D457E233D0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FC10A8-167D-40C6-A4AC-F02556B93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E23D1A-59E1-470B-B98D-EDFBA443C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C64781-8133-4C26-AF7C-3D3D5FF09E1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213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29249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>
            <a:extLst>
              <a:ext uri="{FF2B5EF4-FFF2-40B4-BE49-F238E27FC236}">
                <a16:creationId xmlns:a16="http://schemas.microsoft.com/office/drawing/2014/main" id="{31A6969F-F3F0-4D83-B13D-72486A140BFC}"/>
              </a:ext>
            </a:extLst>
          </p:cNvPr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7 w 5650865"/>
              <a:gd name="T1" fmla="*/ 2147483647 h 2649220"/>
              <a:gd name="T2" fmla="*/ 2147483647 w 5650865"/>
              <a:gd name="T3" fmla="*/ 2147483647 h 2649220"/>
              <a:gd name="T4" fmla="*/ 2147483647 w 5650865"/>
              <a:gd name="T5" fmla="*/ 2147483647 h 2649220"/>
              <a:gd name="T6" fmla="*/ 2147483647 w 5650865"/>
              <a:gd name="T7" fmla="*/ 2147483647 h 2649220"/>
              <a:gd name="T8" fmla="*/ 2147483647 w 5650865"/>
              <a:gd name="T9" fmla="*/ 2147483647 h 2649220"/>
              <a:gd name="T10" fmla="*/ 2147483647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7 h 2649220"/>
              <a:gd name="T16" fmla="*/ 0 w 5650865"/>
              <a:gd name="T17" fmla="*/ 2147483647 h 2649220"/>
              <a:gd name="T18" fmla="*/ 0 w 5650865"/>
              <a:gd name="T19" fmla="*/ 2147483647 h 2649220"/>
              <a:gd name="T20" fmla="*/ 2147483647 w 5650865"/>
              <a:gd name="T21" fmla="*/ 2147483647 h 2649220"/>
              <a:gd name="T22" fmla="*/ 2147483647 w 5650865"/>
              <a:gd name="T23" fmla="*/ 2147483647 h 2649220"/>
              <a:gd name="T24" fmla="*/ 2147483647 w 5650865"/>
              <a:gd name="T25" fmla="*/ 2147483647 h 2649220"/>
              <a:gd name="T26" fmla="*/ 2147483647 w 5650865"/>
              <a:gd name="T27" fmla="*/ 2147483647 h 2649220"/>
              <a:gd name="T28" fmla="*/ 2147483647 w 5650865"/>
              <a:gd name="T29" fmla="*/ 2147483647 h 2649220"/>
              <a:gd name="T30" fmla="*/ 2147483647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bg object 17">
            <a:extLst>
              <a:ext uri="{FF2B5EF4-FFF2-40B4-BE49-F238E27FC236}">
                <a16:creationId xmlns:a16="http://schemas.microsoft.com/office/drawing/2014/main" id="{25E9430E-8DA3-45FB-85A7-D74C5D5E0659}"/>
              </a:ext>
            </a:extLst>
          </p:cNvPr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7 w 5650865"/>
              <a:gd name="T1" fmla="*/ 0 h 429259"/>
              <a:gd name="T2" fmla="*/ 0 w 5650865"/>
              <a:gd name="T3" fmla="*/ 0 h 429259"/>
              <a:gd name="T4" fmla="*/ 0 w 5650865"/>
              <a:gd name="T5" fmla="*/ 2147483647 h 429259"/>
              <a:gd name="T6" fmla="*/ 2147483647 w 5650865"/>
              <a:gd name="T7" fmla="*/ 2147483647 h 429259"/>
              <a:gd name="T8" fmla="*/ 2147483647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>
            <a:extLst>
              <a:ext uri="{FF2B5EF4-FFF2-40B4-BE49-F238E27FC236}">
                <a16:creationId xmlns:a16="http://schemas.microsoft.com/office/drawing/2014/main" id="{2101A1DB-503C-4444-8832-69A7BA4B20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90DE2EB7-FB92-4672-925B-A6D87347DEB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2A48C8F-2AA5-485C-A2A2-05A580D9CC2E}" type="datetimeFigureOut">
              <a:rPr lang="en-US"/>
              <a:pPr>
                <a:defRPr/>
              </a:pPr>
              <a:t>3/30/2021</a:t>
            </a:fld>
            <a:endParaRPr lang="en-US"/>
          </a:p>
        </p:txBody>
      </p:sp>
      <p:sp>
        <p:nvSpPr>
          <p:cNvPr id="9" name="Holder 7">
            <a:extLst>
              <a:ext uri="{FF2B5EF4-FFF2-40B4-BE49-F238E27FC236}">
                <a16:creationId xmlns:a16="http://schemas.microsoft.com/office/drawing/2014/main" id="{17182CA2-0AAE-47AC-96C5-87CBC875F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172A86BA-86BF-45E8-A648-DCF83EE369F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0237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753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98E1EE-99B0-4859-95F5-5D40862A0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BD494-989E-4DCD-9CF5-893FADF93E86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A6C80E-23E9-44FE-A8C3-645C439F1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40F7D4-7B5D-4161-890F-A197B620B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9AB0B7-EB2C-4BC0-AA67-0D09D064BDC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6562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6DCF0A-F24B-43F4-A171-669C4792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BCE9D-FB94-448C-9E59-1060F571AFCD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8995A1-769B-4F14-8B0E-BB9AD52EE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FF5AA0-34A4-4B33-934F-33D7A33FA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2FDA1-2130-4EEF-AA40-10638EACB43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2358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B278E5F-46EF-4726-9DB2-E3BC391AE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F6B6E-FAAF-410F-B86C-684A51E71D5D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4474B1C8-FA72-4239-ACA1-CA707A86E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957F8FB0-DCBF-4807-B4DF-0A68757C4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A9DE6E-3593-4816-B73C-977C64FD7BD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481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52AC808B-9895-443F-A125-EBC61D871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C9B16-D923-4950-9665-4B9684E84361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81E03721-1CA1-4518-A364-E41BA5AC1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2165D175-A7C9-4D4D-B5A8-1F12DE880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B45CEA-A2F6-47EC-A9B1-058249C0AF3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6060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7F8446E2-BBF8-4F3B-9DDF-2584852F2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A0B59-B9A3-401D-A4D7-007C0DB905A8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32644CE4-0A54-4342-A5EF-5E951C0DB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1426FD4B-A8D3-40E2-A27D-067ECA0C5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CA6299-5883-4987-B7BF-94F86850670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3776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A9BC4D5F-B88E-4AF1-A31A-2A78CE2BC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C2953-4F13-4AD6-83EE-E679B3181439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B3172F9C-5AB6-4A80-987A-D2C7586D1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BD8AE825-A0EA-4FE7-89FD-175FFC6E5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9812FD-9527-4DDB-B401-F07240A8D82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3214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81DEAC78-0965-4FF6-8EA5-16DCED586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AB325-613D-4A50-967D-CB14CC45C457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1446464C-C706-43D3-BD80-5BB7A192C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A7299E1C-1EFD-4321-A0FE-76E7CACF9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CC8D6F-D643-4B64-B244-33500DA64A6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48457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F3588CCD-09E1-43AB-8077-D58C5D45E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DAADB-6A94-4F89-AED1-58BED60DDC01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4305BD92-5745-4E10-B6A4-514B6BBD4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D2E71C95-4B72-4909-93B4-A1C1BDC9D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3CF1D2-1726-416A-B085-E6CFF390095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0665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C52EB9F6-C564-4120-B7A0-F86E754B37C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9E175D8D-96ED-4997-9314-1D4E232EE9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0CDBB2-4837-4F44-81C8-839B524F26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AA260145-727E-48C5-92D5-580DABFD2EB0}" type="datetimeFigureOut">
              <a:rPr lang="ru-RU"/>
              <a:pPr>
                <a:defRPr/>
              </a:pPr>
              <a:t>30.03.2021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FDF8E5-CA41-469E-8AE3-7678AE461A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B97FB8-8C7F-4122-B75A-8D0E929FF7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A2A0695-006F-4D19-9841-0BA7CC8ED67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85" r:id="rId1"/>
    <p:sldLayoutId id="2147486386" r:id="rId2"/>
    <p:sldLayoutId id="2147486387" r:id="rId3"/>
    <p:sldLayoutId id="2147486388" r:id="rId4"/>
    <p:sldLayoutId id="2147486389" r:id="rId5"/>
    <p:sldLayoutId id="2147486390" r:id="rId6"/>
    <p:sldLayoutId id="2147486391" r:id="rId7"/>
    <p:sldLayoutId id="2147486392" r:id="rId8"/>
    <p:sldLayoutId id="2147486393" r:id="rId9"/>
    <p:sldLayoutId id="2147486394" r:id="rId10"/>
    <p:sldLayoutId id="2147486395" r:id="rId11"/>
    <p:sldLayoutId id="2147486396" r:id="rId12"/>
    <p:sldLayoutId id="2147486397" r:id="rId13"/>
    <p:sldLayoutId id="2147486398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07112CB-6E6B-48C3-8ADE-EB15C215053B}"/>
              </a:ext>
            </a:extLst>
          </p:cNvPr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2396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47DE9F8-7963-497B-AEBC-EF750C496BD7}"/>
              </a:ext>
            </a:extLst>
          </p:cNvPr>
          <p:cNvSpPr/>
          <p:nvPr/>
        </p:nvSpPr>
        <p:spPr>
          <a:xfrm>
            <a:off x="635000" y="2579688"/>
            <a:ext cx="585788" cy="16017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2396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32C6B9C-BF37-4661-88F6-646556B5DE22}"/>
              </a:ext>
            </a:extLst>
          </p:cNvPr>
          <p:cNvSpPr/>
          <p:nvPr/>
        </p:nvSpPr>
        <p:spPr>
          <a:xfrm>
            <a:off x="633413" y="4494213"/>
            <a:ext cx="587375" cy="17176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2396" dirty="0"/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AA3E3E07-95D0-4930-B465-72759A3168E1}"/>
              </a:ext>
            </a:extLst>
          </p:cNvPr>
          <p:cNvSpPr txBox="1">
            <a:spLocks/>
          </p:cNvSpPr>
          <p:nvPr/>
        </p:nvSpPr>
        <p:spPr>
          <a:xfrm>
            <a:off x="2536825" y="527050"/>
            <a:ext cx="6981825" cy="1046163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6600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ru-RU" sz="4000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40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4F00286-6A0C-4667-80C8-1BB369C85F73}"/>
              </a:ext>
            </a:extLst>
          </p:cNvPr>
          <p:cNvSpPr/>
          <p:nvPr/>
        </p:nvSpPr>
        <p:spPr>
          <a:xfrm>
            <a:off x="1042988" y="584200"/>
            <a:ext cx="241300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344481AD-642A-4071-8ECB-E873E9F15F62}"/>
              </a:ext>
            </a:extLst>
          </p:cNvPr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38CCF0CB-053F-44B1-B6ED-055C7D2F8050}"/>
              </a:ext>
            </a:extLst>
          </p:cNvPr>
          <p:cNvSpPr/>
          <p:nvPr/>
        </p:nvSpPr>
        <p:spPr>
          <a:xfrm>
            <a:off x="1220788" y="1255713"/>
            <a:ext cx="339725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A8DE657F-3431-4D92-AC74-79BE2879995B}"/>
              </a:ext>
            </a:extLst>
          </p:cNvPr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CCBFE2F2-C0A8-4A1E-B033-7D83F17ED338}"/>
              </a:ext>
            </a:extLst>
          </p:cNvPr>
          <p:cNvSpPr/>
          <p:nvPr/>
        </p:nvSpPr>
        <p:spPr>
          <a:xfrm>
            <a:off x="755650" y="1179513"/>
            <a:ext cx="365125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9">
            <a:extLst>
              <a:ext uri="{FF2B5EF4-FFF2-40B4-BE49-F238E27FC236}">
                <a16:creationId xmlns:a16="http://schemas.microsoft.com/office/drawing/2014/main" id="{A142C5D8-C35D-4C95-B294-28ED133824A5}"/>
              </a:ext>
            </a:extLst>
          </p:cNvPr>
          <p:cNvSpPr/>
          <p:nvPr/>
        </p:nvSpPr>
        <p:spPr>
          <a:xfrm>
            <a:off x="10015538" y="512763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lIns="0" tIns="0" rIns="0" bIns="0"/>
          <a:lstStyle/>
          <a:p>
            <a:pPr eaLnBrk="1" hangingPunct="1">
              <a:defRPr/>
            </a:pPr>
            <a:endParaRPr lang="ru-RU" sz="2396" dirty="0"/>
          </a:p>
          <a:p>
            <a:pPr eaLnBrk="1" hangingPunct="1">
              <a:defRPr/>
            </a:pPr>
            <a:r>
              <a:rPr lang="ru-RU" sz="2396" dirty="0"/>
              <a:t>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</a:rPr>
              <a:t>6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-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</a:rPr>
              <a:t>sinf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0" name="object 10">
            <a:extLst>
              <a:ext uri="{FF2B5EF4-FFF2-40B4-BE49-F238E27FC236}">
                <a16:creationId xmlns:a16="http://schemas.microsoft.com/office/drawing/2014/main" id="{5FF0E49C-AA9C-45BB-BD94-A4218E670193}"/>
              </a:ext>
            </a:extLst>
          </p:cNvPr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eaLnBrk="1" hangingPunct="1">
              <a:defRPr/>
            </a:pPr>
            <a:endParaRPr sz="2396"/>
          </a:p>
        </p:txBody>
      </p:sp>
      <p:pic>
        <p:nvPicPr>
          <p:cNvPr id="5133" name="Picture 2" descr="Животные и растения Узбекистана: описание, фото природы ...">
            <a:extLst>
              <a:ext uri="{FF2B5EF4-FFF2-40B4-BE49-F238E27FC236}">
                <a16:creationId xmlns:a16="http://schemas.microsoft.com/office/drawing/2014/main" id="{7B7BED74-4008-42B6-8985-129D1C864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679700"/>
            <a:ext cx="7477125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>
            <a:extLst>
              <a:ext uri="{FF2B5EF4-FFF2-40B4-BE49-F238E27FC236}">
                <a16:creationId xmlns:a16="http://schemas.microsoft.com/office/drawing/2014/main" id="{B0769752-50AF-4D9D-927B-57D1F31CF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OSHQOVOQLAR</a:t>
            </a:r>
            <a:endParaRPr lang="ru-RU" alt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0505C931-4CD4-4E52-82DA-79491380A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509" y="1242332"/>
            <a:ext cx="11798508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Qovoqdoshlarning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mevasi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–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etdor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sersuv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soxta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qovoq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meva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Oshqovoq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qovoq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turkumiga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mansub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1yillik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poliz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o‘simligidir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26AA42DB-ADC4-DF48-B43D-B3AA7A6AE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09" y="2471223"/>
            <a:ext cx="4696746" cy="4203247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0AA14F4A-9D48-4445-A9F4-B273FD9BB8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837" y="2471224"/>
            <a:ext cx="6910176" cy="420324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>
            <a:extLst>
              <a:ext uri="{FF2B5EF4-FFF2-40B4-BE49-F238E27FC236}">
                <a16:creationId xmlns:a16="http://schemas.microsoft.com/office/drawing/2014/main" id="{B0769752-50AF-4D9D-927B-57D1F31CF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OSHQOVOQLAR</a:t>
            </a:r>
            <a:endParaRPr lang="ru-RU" altLang="ru-RU" sz="3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0505C931-4CD4-4E52-82DA-79491380A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40" y="1218894"/>
            <a:ext cx="11621956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Poyasi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silindrsimon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mayin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tuklar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bilan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qoplangan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o‘rmalab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yoki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jingalaklari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bilan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ilashib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o‘sadi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589" y="2253657"/>
            <a:ext cx="6388906" cy="4365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11" y="2253657"/>
            <a:ext cx="5316077" cy="4365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37984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F0C9DAB5-274D-8442-8FAA-7C4F5C288D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375" y="1282701"/>
            <a:ext cx="5912304" cy="5339963"/>
          </a:xfrm>
          <a:prstGeom prst="rect">
            <a:avLst/>
          </a:prstGeom>
        </p:spPr>
      </p:pic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id="{54633647-C6FF-42F8-B840-A57F41746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OSHQOVOQLAR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80758EB4-D663-4949-82FE-3585DE6E1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622" y="1138238"/>
            <a:ext cx="11763057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Barglari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yirik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buyraksimon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yaprog‘i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5-7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bo‘lingan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Uning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changchi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va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urug‘chi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gullari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bitta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tupda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yetishadi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Gullari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sariq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14340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59DC9A51-83AB-4562-850E-BDBBE5D9A7C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6DB694B9-9917-3C45-88F1-19E3BBCA89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2276476"/>
            <a:ext cx="5622019" cy="434618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549DAC37-4A15-4CE9-ADBB-5A048F2C0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OSHQOVOQLAR</a:t>
            </a:r>
            <a:endParaRPr lang="ru-RU" alt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EA9EBA28-2887-4292-B7CC-68F98E37C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8" y="1164206"/>
            <a:ext cx="11831229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Changchili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gullari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nisbatan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yirik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bo‘lib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urug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‘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chili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gullardan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oldinroq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ochiladi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Changchilari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 5 ta.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Urug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‘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chili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gullarida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3 ta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tumshuqchali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bitta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urug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‘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chisi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bor. </a:t>
            </a:r>
          </a:p>
        </p:txBody>
      </p:sp>
      <p:sp>
        <p:nvSpPr>
          <p:cNvPr id="16388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C05F2E15-EF47-4BE0-94E5-7931E1AF21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4E674FC9-9EEC-6246-8290-85728FBF59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950" y="2575169"/>
            <a:ext cx="6291263" cy="3966239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58DE5DD8-F02C-2D49-A8A2-B6B7ABD9E1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86" y="2575169"/>
            <a:ext cx="5237163" cy="396623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549DAC37-4A15-4CE9-ADBB-5A048F2C0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OSHQOVOQLAR</a:t>
            </a:r>
            <a:endParaRPr lang="ru-RU" altLang="ru-RU" sz="4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EA9EBA28-2887-4292-B7CC-68F98E37C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975" y="1217968"/>
            <a:ext cx="11552238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Oshqovoqning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mevasi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yirik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soxta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meva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Mevaning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tashqi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qavati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qattiq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ichki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qavati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shirador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va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etdor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16388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C05F2E15-EF47-4BE0-94E5-7931E1AF21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6" y="2374916"/>
            <a:ext cx="6202006" cy="4216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982" y="2374917"/>
            <a:ext cx="5350231" cy="4216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43372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35C0B14C-3567-4206-AC88-21C71887C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QOVOQDOSHLAR </a:t>
            </a:r>
            <a:r>
              <a:rPr lang="en-US" alt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FA8BE8A6-AF2F-4319-887F-14D545530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8" y="1138238"/>
            <a:ext cx="11868150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Qovoqdoshlar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oilasiga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mansub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itqovun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ekinlar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orasida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begona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</a:t>
            </a: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‘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simlik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sifatida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uchraydi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</a:p>
        </p:txBody>
      </p:sp>
      <p:sp>
        <p:nvSpPr>
          <p:cNvPr id="17412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C21E472E-D5AF-4DE1-A7C2-C2A4744603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7C4395B7-70B7-3D4D-B4A8-8F6DF87B7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8" y="2092345"/>
            <a:ext cx="4247778" cy="4489125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21B6E023-F864-7F4A-9C87-F023613B88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00" y="2092345"/>
            <a:ext cx="3656013" cy="4489126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210D70DE-65F9-334D-AE8E-83646481C8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516" y="2092345"/>
            <a:ext cx="3821484" cy="44891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35C0B14C-3567-4206-AC88-21C71887C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QOVOQDOSHLAR </a:t>
            </a:r>
            <a:r>
              <a:rPr lang="en-US" altLang="ru-RU" sz="4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FA8BE8A6-AF2F-4319-887F-14D545530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8" y="1138238"/>
            <a:ext cx="11868150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Respublikamizda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keng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miqyosda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ekiladigan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shirin-shakar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handalak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qovun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tarvuz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hamda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bodring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turli-tuman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shakldagi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idish-qovoqlar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qozonyuvg‘ichlar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ham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qovoqdoshlar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oilasiga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kiradi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17412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C21E472E-D5AF-4DE1-A7C2-C2A4744603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2523233"/>
            <a:ext cx="5614561" cy="4177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299" y="2523233"/>
            <a:ext cx="6252250" cy="4177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25668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35C0B14C-3567-4206-AC88-21C71887C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QOVOQNING FOYDALI </a:t>
            </a:r>
            <a:r>
              <a:rPr lang="en-US" alt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USUSIYATLARI</a:t>
            </a:r>
            <a:endParaRPr lang="ru-RU" alt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FA8BE8A6-AF2F-4319-887F-14D545530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1250" y="1282701"/>
            <a:ext cx="5813515" cy="39703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Qovoq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ftor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poliz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ekinlariga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Etida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 A, S, V</a:t>
            </a:r>
            <a:r>
              <a:rPr lang="en-US" b="1" dirty="0"/>
              <a:t>1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V</a:t>
            </a:r>
            <a:r>
              <a:rPr lang="en-US" b="1" dirty="0"/>
              <a:t>2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RR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vitaminlari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karotinoidlar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uglevodlarning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sabziga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qoramol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jigariga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ko‘pdir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anose="020B0604020202020204" pitchFamily="34" charset="0"/>
            </a:endParaRPr>
          </a:p>
        </p:txBody>
      </p:sp>
      <p:sp>
        <p:nvSpPr>
          <p:cNvPr id="17412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C21E472E-D5AF-4DE1-A7C2-C2A4744603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4049486"/>
            <a:ext cx="6005513" cy="266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9" y="1138239"/>
            <a:ext cx="6005512" cy="291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4988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35C0B14C-3567-4206-AC88-21C71887C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QOVOQNING FOYDALI </a:t>
            </a:r>
            <a:r>
              <a:rPr lang="en-US" alt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USUSIYATLARI</a:t>
            </a:r>
            <a:endParaRPr lang="ru-RU" alt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FA8BE8A6-AF2F-4319-887F-14D545530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8" y="1186958"/>
            <a:ext cx="11851878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qovoqni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kungi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taom­nomasiga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kiritganini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mutaxassisilar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aniqlagan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Operatsiyadan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kuchsizlangan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organizmning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infeksiyalarga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chidamliligini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oshiradi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412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C21E472E-D5AF-4DE1-A7C2-C2A4744603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2620673"/>
            <a:ext cx="5934075" cy="4080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677" y="2620674"/>
            <a:ext cx="5925939" cy="408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38381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35C0B14C-3567-4206-AC88-21C71887C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QOVOQNING FOYDALI </a:t>
            </a:r>
            <a:r>
              <a:rPr lang="en-US" alt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USUSIYATLARI</a:t>
            </a:r>
            <a:endParaRPr lang="ru-RU" alt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FA8BE8A6-AF2F-4319-887F-14D545530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8" y="1064128"/>
            <a:ext cx="11868150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Ateroskleroz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tomir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shishlar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buyrak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jigar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qovuq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kasalliklari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gipertoniya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buzilganda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qovoq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foydalidir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anose="020B0604020202020204" pitchFamily="34" charset="0"/>
            </a:endParaRPr>
          </a:p>
        </p:txBody>
      </p:sp>
      <p:sp>
        <p:nvSpPr>
          <p:cNvPr id="17412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C21E472E-D5AF-4DE1-A7C2-C2A4744603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0" b="12295"/>
          <a:stretch/>
        </p:blipFill>
        <p:spPr bwMode="auto">
          <a:xfrm>
            <a:off x="185738" y="2552131"/>
            <a:ext cx="5653767" cy="4121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505" y="2552131"/>
            <a:ext cx="6204046" cy="412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61885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7171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7172" name="Прямоугольник 22"/>
          <p:cNvSpPr>
            <a:spLocks noChangeArrowheads="1"/>
          </p:cNvSpPr>
          <p:nvPr/>
        </p:nvSpPr>
        <p:spPr bwMode="auto">
          <a:xfrm>
            <a:off x="204788" y="204788"/>
            <a:ext cx="118189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TOKDOSHLAR 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solidFill>
                <a:schemeClr val="bg1"/>
              </a:solidFill>
              <a:latin typeface="Tw Cen MT" panose="020B0602020104020603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8026400" y="3333750"/>
            <a:ext cx="590550" cy="35401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14313" y="1231900"/>
          <a:ext cx="11809412" cy="543015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614310">
                  <a:extLst>
                    <a:ext uri="{9D8B030D-6E8A-4147-A177-3AD203B41FA5}">
                      <a16:colId xmlns:a16="http://schemas.microsoft.com/office/drawing/2014/main" val="773411517"/>
                    </a:ext>
                  </a:extLst>
                </a:gridCol>
                <a:gridCol w="6195102">
                  <a:extLst>
                    <a:ext uri="{9D8B030D-6E8A-4147-A177-3AD203B41FA5}">
                      <a16:colId xmlns:a16="http://schemas.microsoft.com/office/drawing/2014/main" val="623135061"/>
                    </a:ext>
                  </a:extLst>
                </a:gridCol>
              </a:tblGrid>
              <a:tr h="563554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Tokdoshlar</a:t>
                      </a:r>
                      <a:r>
                        <a:rPr lang="en-US" sz="24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oilasining</a:t>
                      </a:r>
                      <a:r>
                        <a:rPr lang="en-US" sz="24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400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o‘ziga</a:t>
                      </a:r>
                      <a:r>
                        <a:rPr lang="en-US" sz="24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xos</a:t>
                      </a:r>
                      <a:r>
                        <a:rPr lang="en-US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xususiyatlari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6111194"/>
                  </a:ext>
                </a:extLst>
              </a:tr>
              <a:tr h="59883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yuzida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turkum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4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turlar</a:t>
                      </a:r>
                      <a:r>
                        <a:rPr lang="en-US" sz="24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5104061"/>
                  </a:ext>
                </a:extLst>
              </a:tr>
              <a:tr h="586358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Hayotiy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shakllari</a:t>
                      </a:r>
                      <a:endParaRPr lang="en-US" sz="24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745249"/>
                  </a:ext>
                </a:extLst>
              </a:tr>
              <a:tr h="587624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Ildizi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871750"/>
                  </a:ext>
                </a:extLst>
              </a:tr>
              <a:tr h="471924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Bargi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9861485"/>
                  </a:ext>
                </a:extLst>
              </a:tr>
              <a:tr h="471924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Gullari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to‘pguli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072750"/>
                  </a:ext>
                </a:extLst>
              </a:tr>
              <a:tr h="582381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Gulqo‘rg‘oni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oddiy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murakkab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3700376"/>
                  </a:ext>
                </a:extLst>
              </a:tr>
              <a:tr h="471924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Mevasi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8449261"/>
                  </a:ext>
                </a:extLst>
              </a:tr>
              <a:tr h="612312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 </a:t>
                      </a:r>
                      <a:r>
                        <a:rPr lang="en-US" sz="24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formulasi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971457"/>
                  </a:ext>
                </a:extLst>
              </a:tr>
              <a:tr h="48332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45715" marB="4571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07129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851525" y="1816100"/>
            <a:ext cx="6172200" cy="5619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6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51525" y="2401888"/>
            <a:ext cx="6172200" cy="5603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51525" y="2982866"/>
            <a:ext cx="6172200" cy="56201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51525" y="3534424"/>
            <a:ext cx="6172200" cy="4714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51525" y="3991747"/>
            <a:ext cx="6172200" cy="5183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1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jinsli</a:t>
            </a:r>
            <a:r>
              <a:rPr lang="en-US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to‘pguli</a:t>
            </a:r>
            <a:r>
              <a:rPr lang="en-US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shingil</a:t>
            </a:r>
            <a:endParaRPr lang="ru-RU" sz="21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51525" y="4530680"/>
            <a:ext cx="6172200" cy="5350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851525" y="5065758"/>
            <a:ext cx="6172200" cy="4762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Rezavor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5824764" y="5562600"/>
            <a:ext cx="6164262" cy="6461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Gk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4-5  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Gt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5,(5)  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 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267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35C0B14C-3567-4206-AC88-21C71887C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9" y="0"/>
            <a:ext cx="11496746" cy="1138238"/>
          </a:xfrm>
        </p:spPr>
        <p:txBody>
          <a:bodyPr/>
          <a:lstStyle/>
          <a:p>
            <a:r>
              <a:rPr lang="en-US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QOVOQNING FOYDALI </a:t>
            </a:r>
            <a:r>
              <a:rPr lang="en-US" alt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USUSIYATLARI</a:t>
            </a:r>
            <a:endParaRPr lang="ru-RU" alt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FA8BE8A6-AF2F-4319-887F-14D545530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8" y="1234960"/>
            <a:ext cx="11564984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</a:endParaRPr>
          </a:p>
        </p:txBody>
      </p:sp>
      <p:sp>
        <p:nvSpPr>
          <p:cNvPr id="17412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C21E472E-D5AF-4DE1-A7C2-C2A4744603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57" b="5142"/>
          <a:stretch/>
        </p:blipFill>
        <p:spPr bwMode="auto">
          <a:xfrm>
            <a:off x="0" y="0"/>
            <a:ext cx="12192000" cy="6740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7053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35C0B14C-3567-4206-AC88-21C71887C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9" y="0"/>
            <a:ext cx="11496746" cy="1138238"/>
          </a:xfrm>
        </p:spPr>
        <p:txBody>
          <a:bodyPr/>
          <a:lstStyle/>
          <a:p>
            <a:r>
              <a:rPr lang="en-US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QOVOQNING FOYDALI </a:t>
            </a:r>
            <a:r>
              <a:rPr lang="en-US" alt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USUSIYATLARI</a:t>
            </a:r>
            <a:endParaRPr lang="ru-RU" alt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2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C21E472E-D5AF-4DE1-A7C2-C2A4744603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2" name="AutoShape 2" descr="Qovoq: foydali xususiyatlari va kontrendikatsiyalar - Umumiy ma'lumot - 202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392072"/>
            <a:ext cx="5355455" cy="5158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437" y="1371439"/>
            <a:ext cx="5495889" cy="2600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673" y="4073857"/>
            <a:ext cx="5445653" cy="2477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58240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35C0B14C-3567-4206-AC88-21C71887C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9" y="0"/>
            <a:ext cx="11496746" cy="1138238"/>
          </a:xfrm>
        </p:spPr>
        <p:txBody>
          <a:bodyPr/>
          <a:lstStyle/>
          <a:p>
            <a:r>
              <a:rPr lang="en-US" altLang="ru-RU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QIZIQ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2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C21E472E-D5AF-4DE1-A7C2-C2A4744603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2" name="AutoShape 2" descr="Qovoq: foydali xususiyatlari va kontrendikatsiyalar - Umumiy ma'lumot - 202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12"/>
          <a:stretch/>
        </p:blipFill>
        <p:spPr bwMode="auto">
          <a:xfrm>
            <a:off x="307976" y="1228297"/>
            <a:ext cx="6324836" cy="5407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724253" y="1228297"/>
            <a:ext cx="5295330" cy="174008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qovoq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1056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kilogrammni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812" y="3058445"/>
            <a:ext cx="5295331" cy="3577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84954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id="{D2C1DD86-F6CA-498E-9F16-88AB7FCA2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QOVOQDOSHLAR </a:t>
            </a:r>
            <a:r>
              <a:rPr lang="en-US" alt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8" y="1240564"/>
            <a:ext cx="3994376" cy="34751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743" y="1240564"/>
            <a:ext cx="4446814" cy="25215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743" y="3762104"/>
            <a:ext cx="4446814" cy="28765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30" y="4818017"/>
            <a:ext cx="3901984" cy="18206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557" y="1177426"/>
            <a:ext cx="3273334" cy="325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9036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609600" y="177800"/>
            <a:ext cx="10972800" cy="990600"/>
          </a:xfrm>
        </p:spPr>
        <p:txBody>
          <a:bodyPr/>
          <a:lstStyle/>
          <a:p>
            <a:r>
              <a:rPr lang="en-US" altLang="ru-RU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2575" y="1479550"/>
            <a:ext cx="11909425" cy="43396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JAVOBINGIZ  ANIQMI?      JAVOB:  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HA  </a:t>
            </a:r>
            <a:r>
              <a:rPr 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YO‘Q 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Qovoqning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mevasi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-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soxta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qovoq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meva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</a:endParaRPr>
          </a:p>
          <a:p>
            <a:pPr>
              <a:defRPr/>
            </a:pPr>
            <a:r>
              <a:rPr lang="ru-RU" sz="3600" dirty="0">
                <a:latin typeface="Arial" pitchFamily="34" charset="0"/>
                <a:cs typeface="Arial" pitchFamily="34" charset="0"/>
              </a:rPr>
              <a:t>2.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</a:rPr>
              <a:t>Gullari</a:t>
            </a:r>
            <a:r>
              <a:rPr lang="en-US" sz="3600" dirty="0" smtClean="0">
                <a:latin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</a:rPr>
              <a:t>qiyshiq</a:t>
            </a:r>
            <a:r>
              <a:rPr lang="en-US" sz="3600" dirty="0" smtClean="0">
                <a:latin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</a:rPr>
              <a:t>ayrim</a:t>
            </a:r>
            <a:r>
              <a:rPr lang="en-US" sz="3600" dirty="0" smtClean="0">
                <a:latin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</a:rPr>
              <a:t>jinsli</a:t>
            </a:r>
            <a:r>
              <a:rPr lang="en-US" sz="3600" dirty="0" smtClean="0">
                <a:latin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</a:rPr>
              <a:t>gul</a:t>
            </a:r>
            <a:r>
              <a:rPr lang="en-US" sz="3600" dirty="0" smtClean="0">
                <a:latin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3600" dirty="0">
                <a:latin typeface="Arial" pitchFamily="34" charset="0"/>
                <a:cs typeface="Arial" pitchFamily="34" charset="0"/>
              </a:rPr>
              <a:t>3.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</a:rPr>
              <a:t>Urug‘ida</a:t>
            </a:r>
            <a:r>
              <a:rPr lang="en-US" sz="3600" dirty="0" smtClean="0">
                <a:latin typeface="Arial" pitchFamily="34" charset="0"/>
              </a:rPr>
              <a:t> 50% </a:t>
            </a:r>
            <a:r>
              <a:rPr lang="en-US" sz="3600" dirty="0" err="1" smtClean="0">
                <a:latin typeface="Arial" pitchFamily="34" charset="0"/>
              </a:rPr>
              <a:t>gacha</a:t>
            </a:r>
            <a:r>
              <a:rPr lang="en-US" sz="3600" dirty="0" smtClean="0">
                <a:latin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</a:rPr>
              <a:t>moylar</a:t>
            </a:r>
            <a:r>
              <a:rPr lang="en-US" sz="3600" dirty="0" smtClean="0">
                <a:latin typeface="Arial" pitchFamily="34" charset="0"/>
              </a:rPr>
              <a:t> bor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3600" dirty="0">
                <a:latin typeface="Arial" pitchFamily="34" charset="0"/>
                <a:cs typeface="Arial" pitchFamily="34" charset="0"/>
              </a:rPr>
              <a:t>4.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</a:rPr>
              <a:t>Qovoqdoshlar</a:t>
            </a:r>
            <a:r>
              <a:rPr lang="en-US" sz="3600" dirty="0" smtClean="0">
                <a:latin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</a:rPr>
              <a:t>oilasiga</a:t>
            </a:r>
            <a:r>
              <a:rPr lang="en-US" sz="3600" dirty="0" smtClean="0">
                <a:latin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</a:rPr>
              <a:t>bodring</a:t>
            </a:r>
            <a:r>
              <a:rPr lang="en-US" sz="3600" dirty="0" smtClean="0">
                <a:latin typeface="Arial" pitchFamily="34" charset="0"/>
              </a:rPr>
              <a:t> ham </a:t>
            </a:r>
            <a:r>
              <a:rPr lang="en-US" sz="3600" dirty="0" err="1" smtClean="0">
                <a:latin typeface="Arial" pitchFamily="34" charset="0"/>
              </a:rPr>
              <a:t>kiradi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3600" dirty="0">
                <a:latin typeface="Arial" pitchFamily="34" charset="0"/>
                <a:cs typeface="Arial" pitchFamily="34" charset="0"/>
              </a:rPr>
              <a:t>5.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</a:rPr>
              <a:t>Oddiy</a:t>
            </a:r>
            <a:r>
              <a:rPr lang="en-US" sz="3600" dirty="0" smtClean="0">
                <a:latin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</a:rPr>
              <a:t>gulqo‘rg‘onga</a:t>
            </a:r>
            <a:r>
              <a:rPr lang="en-US" sz="3600" dirty="0" smtClean="0">
                <a:latin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</a:rPr>
              <a:t>ega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3600" dirty="0">
                <a:latin typeface="Arial" pitchFamily="34" charset="0"/>
                <a:cs typeface="Arial" pitchFamily="34" charset="0"/>
              </a:rPr>
              <a:t>6.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Barglari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oddiy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hasharotlar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changlanadi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309754"/>
              </p:ext>
            </p:extLst>
          </p:nvPr>
        </p:nvGraphicFramePr>
        <p:xfrm>
          <a:off x="8739052" y="2451001"/>
          <a:ext cx="862148" cy="5177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21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HA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876" marR="121876" marT="45502" marB="4550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127825"/>
              </p:ext>
            </p:extLst>
          </p:nvPr>
        </p:nvGraphicFramePr>
        <p:xfrm>
          <a:off x="7132457" y="2978349"/>
          <a:ext cx="1143000" cy="5177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YO‘Q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54" marR="121954" marT="45502" marB="4550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3085395"/>
              </p:ext>
            </p:extLst>
          </p:nvPr>
        </p:nvGraphicFramePr>
        <p:xfrm>
          <a:off x="7985126" y="3528219"/>
          <a:ext cx="868362" cy="5191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8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911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HA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875" marR="121875" marT="45758" marB="4575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492764"/>
              </p:ext>
            </p:extLst>
          </p:nvPr>
        </p:nvGraphicFramePr>
        <p:xfrm>
          <a:off x="9417052" y="4098925"/>
          <a:ext cx="830262" cy="5191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0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911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HA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13" marR="121913" marT="45758" marB="4575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068111"/>
              </p:ext>
            </p:extLst>
          </p:nvPr>
        </p:nvGraphicFramePr>
        <p:xfrm>
          <a:off x="6237287" y="4618038"/>
          <a:ext cx="1203325" cy="5177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3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YO‘Q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856" marR="121856" marT="45502" marB="4550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898385"/>
              </p:ext>
            </p:extLst>
          </p:nvPr>
        </p:nvGraphicFramePr>
        <p:xfrm>
          <a:off x="11191876" y="5135762"/>
          <a:ext cx="825953" cy="5177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5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HA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862" marR="121862" marT="45502" marB="4550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284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4"/>
          <p:cNvSpPr>
            <a:spLocks noChangeArrowheads="1"/>
          </p:cNvSpPr>
          <p:nvPr/>
        </p:nvSpPr>
        <p:spPr bwMode="auto">
          <a:xfrm>
            <a:off x="238125" y="1789113"/>
            <a:ext cx="9118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191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191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191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3600">
                <a:latin typeface="Arial" panose="020B0604020202020204" pitchFamily="34" charset="0"/>
              </a:rPr>
              <a:t> </a:t>
            </a:r>
            <a:r>
              <a:rPr lang="uz-Latn-UZ" altLang="ru-RU" sz="3600">
                <a:latin typeface="Arial" panose="020B0604020202020204" pitchFamily="34" charset="0"/>
              </a:rPr>
              <a:t> </a:t>
            </a:r>
            <a:r>
              <a:rPr lang="ru-RU" altLang="ru-RU" sz="180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endParaRPr lang="en-US" altLang="ru-RU" sz="1800">
              <a:latin typeface="Arial" panose="020B0604020202020204" pitchFamily="34" charset="0"/>
            </a:endParaRPr>
          </a:p>
        </p:txBody>
      </p:sp>
      <p:sp>
        <p:nvSpPr>
          <p:cNvPr id="27651" name="Прямоугольник 6"/>
          <p:cNvSpPr>
            <a:spLocks noChangeArrowheads="1"/>
          </p:cNvSpPr>
          <p:nvPr/>
        </p:nvSpPr>
        <p:spPr bwMode="auto">
          <a:xfrm>
            <a:off x="271463" y="204788"/>
            <a:ext cx="117506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>
                <a:solidFill>
                  <a:schemeClr val="bg1"/>
                </a:solidFill>
                <a:latin typeface="Arial" panose="020B0604020202020204" pitchFamily="34" charset="0"/>
              </a:rPr>
              <a:t>MUSTAQIL BAJARISH UCHUN TOPSHIRIQLAR</a:t>
            </a:r>
            <a:r>
              <a:rPr lang="en-US" altLang="ru-RU" sz="4400" b="1">
                <a:solidFill>
                  <a:schemeClr val="bg1"/>
                </a:solidFill>
                <a:latin typeface="Arial" panose="020B0604020202020204" pitchFamily="34" charset="0"/>
              </a:rPr>
              <a:t>:</a:t>
            </a:r>
            <a:endParaRPr lang="ru-RU" altLang="ru-RU" sz="4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6628" name="TextBox 1"/>
          <p:cNvSpPr txBox="1">
            <a:spLocks noChangeArrowheads="1"/>
          </p:cNvSpPr>
          <p:nvPr/>
        </p:nvSpPr>
        <p:spPr bwMode="auto">
          <a:xfrm>
            <a:off x="679450" y="1533525"/>
            <a:ext cx="10418763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42950" indent="-7429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7938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793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793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en-US" altLang="ru-RU" sz="3600" dirty="0" err="1" smtClean="0">
                <a:latin typeface="Arial" panose="020B0604020202020204" pitchFamily="34" charset="0"/>
              </a:rPr>
              <a:t>Darslikning</a:t>
            </a:r>
            <a:r>
              <a:rPr lang="en-US" altLang="ru-RU" sz="3600" dirty="0">
                <a:latin typeface="Arial" panose="020B0604020202020204" pitchFamily="34" charset="0"/>
              </a:rPr>
              <a:t> </a:t>
            </a:r>
            <a:r>
              <a:rPr lang="en-US" altLang="ru-RU" sz="3600" dirty="0" smtClean="0">
                <a:latin typeface="Arial" panose="020B0604020202020204" pitchFamily="34" charset="0"/>
              </a:rPr>
              <a:t>128-129-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sahifalaridagi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“</a:t>
            </a:r>
            <a:r>
              <a:rPr lang="en-US" altLang="ru-RU" sz="3600" b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Qovoq</a:t>
            </a:r>
            <a:r>
              <a:rPr lang="en-US" sz="3600" b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doshlar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r>
              <a:rPr lang="en-US" altLang="ru-RU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”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mavzusini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o‘qing</a:t>
            </a:r>
            <a:r>
              <a:rPr lang="en-US" altLang="ru-RU" sz="3600" dirty="0" smtClean="0"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ru-RU" sz="3600" dirty="0" smtClean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ru-RU" sz="3600" dirty="0" smtClean="0">
                <a:latin typeface="Arial" panose="020B0604020202020204" pitchFamily="34" charset="0"/>
              </a:rPr>
              <a:t>2.  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Mavzuga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oid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rasmlarni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chizing</a:t>
            </a:r>
            <a:r>
              <a:rPr lang="en-US" altLang="ru-RU" sz="3600" dirty="0" smtClean="0">
                <a:latin typeface="Arial" panose="020B0604020202020204" pitchFamily="34" charset="0"/>
              </a:rPr>
              <a:t>.</a:t>
            </a:r>
          </a:p>
          <a:p>
            <a:pPr algn="just" eaLnBrk="1" hangingPunct="1">
              <a:spcBef>
                <a:spcPct val="0"/>
              </a:spcBef>
              <a:buFontTx/>
              <a:buAutoNum type="arabicPeriod"/>
              <a:defRPr/>
            </a:pPr>
            <a:endParaRPr lang="ru-RU" altLang="ru-RU" sz="3600" dirty="0" smtClean="0">
              <a:latin typeface="Arial" panose="020B0604020202020204" pitchFamily="34" charset="0"/>
            </a:endParaRPr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738" y="3195638"/>
            <a:ext cx="2339975" cy="247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5737136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26627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26628" name="Прямоугольник 22"/>
          <p:cNvSpPr>
            <a:spLocks noChangeArrowheads="1"/>
          </p:cNvSpPr>
          <p:nvPr/>
        </p:nvSpPr>
        <p:spPr bwMode="auto">
          <a:xfrm>
            <a:off x="204788" y="204788"/>
            <a:ext cx="118189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4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QOVOQDOSHLAR 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solidFill>
                <a:schemeClr val="bg1"/>
              </a:solidFill>
              <a:latin typeface="Tw Cen MT" panose="020B0602020104020603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8026400" y="3333750"/>
            <a:ext cx="590550" cy="35401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7" name="Объект 3"/>
          <p:cNvGraphicFramePr>
            <a:graphicFrameLocks noGrp="1"/>
          </p:cNvGraphicFramePr>
          <p:nvPr>
            <p:ph idx="4294967295"/>
          </p:nvPr>
        </p:nvGraphicFramePr>
        <p:xfrm>
          <a:off x="204788" y="1231900"/>
          <a:ext cx="11818938" cy="2499016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534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9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20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15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215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4467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O‘simlik</a:t>
                      </a:r>
                      <a:r>
                        <a:rPr lang="en-US" sz="28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Hayotiy</a:t>
                      </a:r>
                      <a:r>
                        <a:rPr lang="en-US" sz="28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shakli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Bargi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To‘pguli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Mevasi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01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016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016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95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>
            <a:extLst>
              <a:ext uri="{FF2B5EF4-FFF2-40B4-BE49-F238E27FC236}">
                <a16:creationId xmlns:a16="http://schemas.microsoft.com/office/drawing/2014/main" id="{B0769752-50AF-4D9D-927B-57D1F31CF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OSHQOVOQLAR</a:t>
            </a:r>
            <a:endParaRPr lang="ru-RU" altLang="ru-RU" sz="3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0505C931-4CD4-4E52-82DA-79491380A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40" y="1223501"/>
            <a:ext cx="11567364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Oshqovoq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qovoq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turkumiga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mansub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1yillik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poliz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o’simligidir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 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541" y="1869550"/>
            <a:ext cx="6340271" cy="4763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812" y="1869551"/>
            <a:ext cx="5227092" cy="4763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57039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id="{351D6BF3-8F36-4F05-9429-7FE8BF5C1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150" y="78657"/>
            <a:ext cx="11725275" cy="1138238"/>
          </a:xfrm>
        </p:spPr>
        <p:txBody>
          <a:bodyPr/>
          <a:lstStyle/>
          <a:p>
            <a:r>
              <a:rPr lang="en-US" altLang="ru-RU"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QOVOQLAR BARGLARINING TURLARI</a:t>
            </a:r>
            <a:endParaRPr lang="ru-RU" altLang="ru-RU" sz="4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3" name="AutoShape 5" descr="Картинки по запросу &quot;Inson va tabiat rasmlar&quot;">
            <a:extLst>
              <a:ext uri="{FF2B5EF4-FFF2-40B4-BE49-F238E27FC236}">
                <a16:creationId xmlns:a16="http://schemas.microsoft.com/office/drawing/2014/main" id="{961416D9-E3F5-48AC-BF68-4E96A7CA59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15364" name="AutoShape 7" descr="Картинки по запросу &quot;Inson va tabiat rasmlar&quot;">
            <a:extLst>
              <a:ext uri="{FF2B5EF4-FFF2-40B4-BE49-F238E27FC236}">
                <a16:creationId xmlns:a16="http://schemas.microsoft.com/office/drawing/2014/main" id="{4E74D6F8-75DC-472D-B21C-10714C7821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15365" name="AutoShape 9" descr="Картинки по запросу &quot;Inson va tabiat rasmlar&quot;">
            <a:extLst>
              <a:ext uri="{FF2B5EF4-FFF2-40B4-BE49-F238E27FC236}">
                <a16:creationId xmlns:a16="http://schemas.microsoft.com/office/drawing/2014/main" id="{F7801917-3247-4CE5-A7AA-8534A2236D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15366" name="AutoShape 11" descr="Картинки по запросу &quot;Inson va tabiat rasmlar&quot;">
            <a:extLst>
              <a:ext uri="{FF2B5EF4-FFF2-40B4-BE49-F238E27FC236}">
                <a16:creationId xmlns:a16="http://schemas.microsoft.com/office/drawing/2014/main" id="{03EE8FDC-9F07-4EFA-AFCA-9394F02E85B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702F71F4-2BD1-D742-87FB-29126E521C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113" y="2538483"/>
            <a:ext cx="3452883" cy="416495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996" y="1278995"/>
            <a:ext cx="3984151" cy="3514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278995"/>
            <a:ext cx="3909183" cy="3838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id="{D2C1DD86-F6CA-498E-9F16-88AB7FCA2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QOVOQDOSHLAR </a:t>
            </a:r>
            <a:r>
              <a:rPr lang="en-US" alt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5138E38F-A13E-E040-82C7-2D2C082A8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99" y="1368877"/>
            <a:ext cx="6135915" cy="4854123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EC51E5D-05B5-D64A-9141-AE6F73D36E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715" y="1368876"/>
            <a:ext cx="5192485" cy="48541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587" y="1933302"/>
            <a:ext cx="9648825" cy="442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7797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3F92807D-FA06-46BD-8A7C-BEF44802C255}"/>
              </a:ext>
            </a:extLst>
          </p:cNvPr>
          <p:cNvSpPr/>
          <p:nvPr/>
        </p:nvSpPr>
        <p:spPr>
          <a:xfrm>
            <a:off x="0" y="0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 dirty="0">
              <a:cs typeface="+mn-cs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5B8673CA-0885-4F71-91E1-3650FADD608A}"/>
              </a:ext>
            </a:extLst>
          </p:cNvPr>
          <p:cNvSpPr/>
          <p:nvPr/>
        </p:nvSpPr>
        <p:spPr>
          <a:xfrm>
            <a:off x="496389" y="2579688"/>
            <a:ext cx="391885" cy="16017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 dirty="0">
              <a:cs typeface="+mn-cs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985AC8EE-6F73-447F-8E55-9379F716D098}"/>
              </a:ext>
            </a:extLst>
          </p:cNvPr>
          <p:cNvSpPr/>
          <p:nvPr/>
        </p:nvSpPr>
        <p:spPr>
          <a:xfrm>
            <a:off x="496389" y="4494213"/>
            <a:ext cx="391885" cy="17176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 dirty="0">
              <a:cs typeface="+mn-cs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3DF4B039-849A-4F86-B2D2-4BE7EA97B3AF}"/>
              </a:ext>
            </a:extLst>
          </p:cNvPr>
          <p:cNvSpPr txBox="1">
            <a:spLocks/>
          </p:cNvSpPr>
          <p:nvPr/>
        </p:nvSpPr>
        <p:spPr>
          <a:xfrm>
            <a:off x="2536825" y="527050"/>
            <a:ext cx="6981825" cy="1046163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fontAlgn="auto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6600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ru-RU" sz="4000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40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50" name="Прямоугольник 1">
            <a:extLst>
              <a:ext uri="{FF2B5EF4-FFF2-40B4-BE49-F238E27FC236}">
                <a16:creationId xmlns:a16="http://schemas.microsoft.com/office/drawing/2014/main" id="{4F2087D8-DC27-43FC-B12A-8C0E20F2A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77" y="2184352"/>
            <a:ext cx="1105117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ru-RU" sz="4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MAVZU</a:t>
            </a:r>
            <a:r>
              <a:rPr lang="en-US" altLang="ru-RU" sz="4800" b="1" dirty="0">
                <a:solidFill>
                  <a:srgbClr val="002060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4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QOVOQDOSHLAR OILASI  </a:t>
            </a:r>
            <a:endParaRPr lang="ru-RU" altLang="ru-RU" sz="48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275" y="3304902"/>
            <a:ext cx="5915025" cy="305303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id="{D504AEB7-291C-4450-9D67-71133BA8D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363" y="165100"/>
            <a:ext cx="10972800" cy="831850"/>
          </a:xfrm>
        </p:spPr>
        <p:txBody>
          <a:bodyPr/>
          <a:lstStyle/>
          <a:p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QOVOQDOSHLAR 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" name="Прямоугольник 1">
            <a:extLst>
              <a:ext uri="{FF2B5EF4-FFF2-40B4-BE49-F238E27FC236}">
                <a16:creationId xmlns:a16="http://schemas.microsoft.com/office/drawing/2014/main" id="{2466A86A-B873-43AF-80EB-1863E4EB3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1174522"/>
            <a:ext cx="1182687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b="1" dirty="0" err="1">
                <a:latin typeface="Arial" panose="020B0604020202020204" pitchFamily="34" charset="0"/>
              </a:rPr>
              <a:t>Yer</a:t>
            </a:r>
            <a:r>
              <a:rPr lang="en-US" altLang="ru-RU" b="1" dirty="0">
                <a:latin typeface="Arial" panose="020B0604020202020204" pitchFamily="34" charset="0"/>
              </a:rPr>
              <a:t> </a:t>
            </a:r>
            <a:r>
              <a:rPr lang="en-US" altLang="ru-RU" b="1" dirty="0" err="1">
                <a:latin typeface="Arial" panose="020B0604020202020204" pitchFamily="34" charset="0"/>
              </a:rPr>
              <a:t>yuzida</a:t>
            </a:r>
            <a:r>
              <a:rPr lang="en-US" altLang="ru-RU" b="1" dirty="0">
                <a:latin typeface="Arial" panose="020B0604020202020204" pitchFamily="34" charset="0"/>
              </a:rPr>
              <a:t> </a:t>
            </a:r>
            <a:r>
              <a:rPr lang="en-US" altLang="ru-RU" b="1" dirty="0" err="1">
                <a:latin typeface="Arial" panose="020B0604020202020204" pitchFamily="34" charset="0"/>
              </a:rPr>
              <a:t>mazkur</a:t>
            </a:r>
            <a:r>
              <a:rPr lang="en-US" altLang="ru-RU" b="1" dirty="0">
                <a:latin typeface="Arial" panose="020B0604020202020204" pitchFamily="34" charset="0"/>
              </a:rPr>
              <a:t> </a:t>
            </a:r>
            <a:r>
              <a:rPr lang="en-US" altLang="ru-RU" b="1" dirty="0" err="1">
                <a:latin typeface="Arial" panose="020B0604020202020204" pitchFamily="34" charset="0"/>
              </a:rPr>
              <a:t>oilaga</a:t>
            </a:r>
            <a:r>
              <a:rPr lang="en-US" altLang="ru-RU" b="1" dirty="0">
                <a:latin typeface="Arial" panose="020B0604020202020204" pitchFamily="34" charset="0"/>
              </a:rPr>
              <a:t> </a:t>
            </a:r>
            <a:r>
              <a:rPr lang="en-US" altLang="ru-RU" b="1" dirty="0" err="1">
                <a:latin typeface="Arial" panose="020B0604020202020204" pitchFamily="34" charset="0"/>
              </a:rPr>
              <a:t>mansub</a:t>
            </a:r>
            <a:r>
              <a:rPr lang="en-US" altLang="ru-RU" b="1" dirty="0">
                <a:latin typeface="Arial" panose="020B0604020202020204" pitchFamily="34" charset="0"/>
              </a:rPr>
              <a:t> 800ga </a:t>
            </a:r>
            <a:r>
              <a:rPr lang="en-US" altLang="ru-RU" b="1" dirty="0" err="1">
                <a:latin typeface="Arial" panose="020B0604020202020204" pitchFamily="34" charset="0"/>
              </a:rPr>
              <a:t>yaqin</a:t>
            </a:r>
            <a:r>
              <a:rPr lang="en-US" altLang="ru-RU" b="1" dirty="0">
                <a:latin typeface="Arial" panose="020B0604020202020204" pitchFamily="34" charset="0"/>
              </a:rPr>
              <a:t> tur </a:t>
            </a:r>
            <a:r>
              <a:rPr lang="en-US" altLang="ru-RU" b="1" dirty="0" err="1" smtClean="0">
                <a:latin typeface="Arial" panose="020B0604020202020204" pitchFamily="34" charset="0"/>
              </a:rPr>
              <a:t>o‘simlik</a:t>
            </a:r>
            <a:r>
              <a:rPr lang="en-US" altLang="ru-RU" b="1" dirty="0" smtClean="0">
                <a:latin typeface="Arial" panose="020B0604020202020204" pitchFamily="34" charset="0"/>
              </a:rPr>
              <a:t> </a:t>
            </a:r>
            <a:r>
              <a:rPr lang="en-US" altLang="ru-RU" b="1" dirty="0" err="1">
                <a:latin typeface="Arial" panose="020B0604020202020204" pitchFamily="34" charset="0"/>
              </a:rPr>
              <a:t>kiradi</a:t>
            </a:r>
            <a:r>
              <a:rPr lang="en-US" altLang="ru-RU" sz="2400" b="1" dirty="0" smtClean="0">
                <a:latin typeface="Arial" panose="020B0604020202020204" pitchFamily="34" charset="0"/>
              </a:rPr>
              <a:t>.</a:t>
            </a:r>
            <a:endParaRPr lang="en-US" altLang="ru-RU" sz="2400" b="1" dirty="0">
              <a:latin typeface="Arial" panose="020B0604020202020204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7811DC0B-D9B0-2941-A3E2-8055521A6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8" y="2251740"/>
            <a:ext cx="5736771" cy="426976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54E6730-4543-5E46-8358-4D4BB6403F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786" y="2251740"/>
            <a:ext cx="5672821" cy="426976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id="{D504AEB7-291C-4450-9D67-71133BA8D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363" y="165100"/>
            <a:ext cx="10972800" cy="831850"/>
          </a:xfrm>
        </p:spPr>
        <p:txBody>
          <a:bodyPr/>
          <a:lstStyle/>
          <a:p>
            <a:r>
              <a:rPr lang="en-US" alt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QOVOQDOSHLAR </a:t>
            </a:r>
            <a:r>
              <a:rPr lang="en-US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" name="Прямоугольник 1">
            <a:extLst>
              <a:ext uri="{FF2B5EF4-FFF2-40B4-BE49-F238E27FC236}">
                <a16:creationId xmlns:a16="http://schemas.microsoft.com/office/drawing/2014/main" id="{2466A86A-B873-43AF-80EB-1863E4EB3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1174522"/>
            <a:ext cx="1182687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ru-RU" sz="2800" b="1" dirty="0" err="1">
                <a:latin typeface="Arial" panose="020B0604020202020204" pitchFamily="34" charset="0"/>
              </a:rPr>
              <a:t>Qovoqdoshlilar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oilasiga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asosan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bir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yillik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va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ko‘p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yillik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o‘tlar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kiradi</a:t>
            </a:r>
            <a:r>
              <a:rPr lang="ru-RU" altLang="ru-RU" sz="2800" b="1" dirty="0" smtClean="0">
                <a:latin typeface="Arial" panose="020B0604020202020204" pitchFamily="34" charset="0"/>
              </a:rPr>
              <a:t>.</a:t>
            </a:r>
            <a:r>
              <a:rPr lang="en-US" altLang="ru-RU" sz="2800" b="1" dirty="0" smtClean="0">
                <a:latin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latin typeface="Arial" panose="020B0604020202020204" pitchFamily="34" charset="0"/>
              </a:rPr>
              <a:t>Ularning</a:t>
            </a:r>
            <a:r>
              <a:rPr lang="en-US" altLang="ru-RU" sz="2800" b="1" dirty="0" smtClean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poyasi</a:t>
            </a:r>
            <a:r>
              <a:rPr lang="en-US" altLang="ru-RU" sz="2800" b="1" dirty="0">
                <a:latin typeface="Arial" panose="020B0604020202020204" pitchFamily="34" charset="0"/>
              </a:rPr>
              <a:t> (</a:t>
            </a:r>
            <a:r>
              <a:rPr lang="en-US" altLang="ru-RU" sz="2800" b="1" dirty="0" err="1">
                <a:latin typeface="Arial" panose="020B0604020202020204" pitchFamily="34" charset="0"/>
              </a:rPr>
              <a:t>palagi</a:t>
            </a:r>
            <a:r>
              <a:rPr lang="en-US" altLang="ru-RU" sz="2800" b="1" dirty="0">
                <a:latin typeface="Arial" panose="020B0604020202020204" pitchFamily="34" charset="0"/>
              </a:rPr>
              <a:t>) </a:t>
            </a:r>
            <a:r>
              <a:rPr lang="en-US" altLang="ru-RU" sz="2800" b="1" dirty="0" err="1">
                <a:latin typeface="Arial" panose="020B0604020202020204" pitchFamily="34" charset="0"/>
              </a:rPr>
              <a:t>yoyilib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yoki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jingalaklarga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>
                <a:latin typeface="Arial" panose="020B0604020202020204" pitchFamily="34" charset="0"/>
              </a:rPr>
              <a:t>ilashib</a:t>
            </a:r>
            <a:r>
              <a:rPr lang="en-US" altLang="ru-RU" sz="2800" b="1" dirty="0">
                <a:latin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latin typeface="Arial" panose="020B0604020202020204" pitchFamily="34" charset="0"/>
              </a:rPr>
              <a:t>o‘sadi</a:t>
            </a:r>
            <a:r>
              <a:rPr lang="en-US" altLang="ru-RU" sz="2800" b="1" dirty="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355" y="2142698"/>
            <a:ext cx="5838864" cy="4462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43" y="2142698"/>
            <a:ext cx="5725111" cy="446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4787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id="{02FC4711-A16F-4D88-B6C1-1AFBB91EB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QOVOQDOSHLAR </a:t>
            </a:r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10F12D2A-C2AE-4D6C-885C-29FFE6FA0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0274" y="1300238"/>
            <a:ext cx="6450739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Barglari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oddiy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gullari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to‘g‘ri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ayrim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jinsli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hasharotlar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bilan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changlanadi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B0700BC0-9A8F-614D-A0F0-B30B3F3FD3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44" y="1300239"/>
            <a:ext cx="4976632" cy="5231191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B4C5899C-53DC-2E49-BEE1-0FA9CF2DCE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841" y="2416345"/>
            <a:ext cx="6011862" cy="41150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609600" y="177800"/>
            <a:ext cx="10972800" cy="990600"/>
          </a:xfrm>
        </p:spPr>
        <p:txBody>
          <a:bodyPr/>
          <a:lstStyle/>
          <a:p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GUL TUZILISHI</a:t>
            </a:r>
            <a:endParaRPr lang="ru-RU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5" name="Прямоугольник 31"/>
          <p:cNvSpPr>
            <a:spLocks noChangeArrowheads="1"/>
          </p:cNvSpPr>
          <p:nvPr/>
        </p:nvSpPr>
        <p:spPr bwMode="auto">
          <a:xfrm>
            <a:off x="449263" y="1704975"/>
            <a:ext cx="50260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Gk</a:t>
            </a: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(5) </a:t>
            </a:r>
            <a:r>
              <a:rPr lang="en-US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Gt</a:t>
            </a:r>
            <a:r>
              <a:rPr lang="en-US" altLang="ru-RU" sz="2000" b="1" dirty="0">
                <a:latin typeface="Arial" panose="020B0604020202020204" pitchFamily="34" charset="0"/>
              </a:rPr>
              <a:t>(5) </a:t>
            </a:r>
            <a:r>
              <a:rPr lang="en-US" altLang="ru-RU" sz="2000" b="1" dirty="0" smtClean="0">
                <a:latin typeface="Arial" panose="020B0604020202020204" pitchFamily="34" charset="0"/>
              </a:rPr>
              <a:t> </a:t>
            </a:r>
            <a:r>
              <a:rPr lang="en-US" alt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2000" b="1" dirty="0" smtClean="0">
                <a:latin typeface="Arial" panose="020B0604020202020204" pitchFamily="34" charset="0"/>
              </a:rPr>
              <a:t>(2</a:t>
            </a:r>
            <a:r>
              <a:rPr lang="en-US" altLang="ru-RU" sz="2000" b="1" dirty="0">
                <a:latin typeface="Arial" panose="020B0604020202020204" pitchFamily="34" charset="0"/>
              </a:rPr>
              <a:t>)+(2)+1 </a:t>
            </a:r>
            <a:r>
              <a:rPr lang="en-US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(0)</a:t>
            </a:r>
            <a:endParaRPr lang="ru-RU" alt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Месяц 2"/>
          <p:cNvSpPr/>
          <p:nvPr/>
        </p:nvSpPr>
        <p:spPr>
          <a:xfrm rot="18299287">
            <a:off x="8107806" y="3256453"/>
            <a:ext cx="322623" cy="1211154"/>
          </a:xfrm>
          <a:prstGeom prst="moon">
            <a:avLst>
              <a:gd name="adj" fmla="val 58210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Месяц 11"/>
          <p:cNvSpPr/>
          <p:nvPr/>
        </p:nvSpPr>
        <p:spPr>
          <a:xfrm rot="719702">
            <a:off x="7619429" y="2267501"/>
            <a:ext cx="366713" cy="1182745"/>
          </a:xfrm>
          <a:prstGeom prst="mo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Месяц 12"/>
          <p:cNvSpPr/>
          <p:nvPr/>
        </p:nvSpPr>
        <p:spPr>
          <a:xfrm rot="9605896">
            <a:off x="9466276" y="2251757"/>
            <a:ext cx="366712" cy="1090232"/>
          </a:xfrm>
          <a:prstGeom prst="mo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Месяц 13"/>
          <p:cNvSpPr/>
          <p:nvPr/>
        </p:nvSpPr>
        <p:spPr>
          <a:xfrm rot="13894437">
            <a:off x="9178131" y="3315494"/>
            <a:ext cx="341313" cy="1069975"/>
          </a:xfrm>
          <a:prstGeom prst="mo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Месяц 14"/>
          <p:cNvSpPr/>
          <p:nvPr/>
        </p:nvSpPr>
        <p:spPr>
          <a:xfrm rot="5400000">
            <a:off x="8534400" y="1539875"/>
            <a:ext cx="341313" cy="1223963"/>
          </a:xfrm>
          <a:prstGeom prst="mo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Левая фигурная скобка 4"/>
          <p:cNvSpPr/>
          <p:nvPr/>
        </p:nvSpPr>
        <p:spPr>
          <a:xfrm rot="3641669">
            <a:off x="7977201" y="1255948"/>
            <a:ext cx="365125" cy="1672105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18" name="Левая фигурная скобка 17"/>
          <p:cNvSpPr/>
          <p:nvPr/>
        </p:nvSpPr>
        <p:spPr>
          <a:xfrm rot="12557551">
            <a:off x="9712528" y="3024578"/>
            <a:ext cx="390525" cy="1362866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19" name="Левая фигурная скобка 18"/>
          <p:cNvSpPr/>
          <p:nvPr/>
        </p:nvSpPr>
        <p:spPr>
          <a:xfrm rot="16432150">
            <a:off x="8557433" y="3569162"/>
            <a:ext cx="365125" cy="1518515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20" name="Левая фигурная скобка 19"/>
          <p:cNvSpPr/>
          <p:nvPr/>
        </p:nvSpPr>
        <p:spPr>
          <a:xfrm rot="8107559">
            <a:off x="9415221" y="1455760"/>
            <a:ext cx="479486" cy="1654588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22" name="Левая фигурная скобка 21"/>
          <p:cNvSpPr/>
          <p:nvPr/>
        </p:nvSpPr>
        <p:spPr>
          <a:xfrm rot="20587857">
            <a:off x="7474455" y="2629632"/>
            <a:ext cx="314325" cy="1650070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8" name="Овал 7"/>
          <p:cNvSpPr/>
          <p:nvPr/>
        </p:nvSpPr>
        <p:spPr>
          <a:xfrm>
            <a:off x="8283381" y="2923242"/>
            <a:ext cx="214313" cy="1730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8197159" y="3119614"/>
            <a:ext cx="214312" cy="1730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9123104" y="3119614"/>
            <a:ext cx="215900" cy="1730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9049856" y="2923242"/>
            <a:ext cx="286649" cy="1889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4" name="Овал 33"/>
          <p:cNvSpPr/>
          <p:nvPr/>
        </p:nvSpPr>
        <p:spPr>
          <a:xfrm>
            <a:off x="8572565" y="2733287"/>
            <a:ext cx="395053" cy="1346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129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5" r="33594"/>
          <a:stretch>
            <a:fillRect/>
          </a:stretch>
        </p:blipFill>
        <p:spPr bwMode="auto">
          <a:xfrm>
            <a:off x="10288588" y="1169988"/>
            <a:ext cx="1704975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Рисунок 2">
            <a:extLst>
              <a:ext uri="{FF2B5EF4-FFF2-40B4-BE49-F238E27FC236}">
                <a16:creationId xmlns:a16="http://schemas.microsoft.com/office/drawing/2014/main" id="{C950CCFC-DCDC-9F4B-844B-7EE8928A5E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09" y="2923242"/>
            <a:ext cx="5327976" cy="354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67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3" grpId="0" animBg="1"/>
      <p:bldP spid="14" grpId="0" animBg="1"/>
      <p:bldP spid="15" grpId="0" animBg="1"/>
      <p:bldP spid="5" grpId="0" animBg="1"/>
      <p:bldP spid="18" grpId="0" animBg="1"/>
      <p:bldP spid="19" grpId="0" animBg="1"/>
      <p:bldP spid="20" grpId="0" animBg="1"/>
      <p:bldP spid="22" grpId="0" animBg="1"/>
      <p:bldP spid="8" grpId="0" animBg="1"/>
      <p:bldP spid="26" grpId="0" animBg="1"/>
      <p:bldP spid="31" grpId="0" animBg="1"/>
      <p:bldP spid="32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609600" y="177800"/>
            <a:ext cx="10972800" cy="990600"/>
          </a:xfrm>
        </p:spPr>
        <p:txBody>
          <a:bodyPr/>
          <a:lstStyle/>
          <a:p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GUL TUZILISHI</a:t>
            </a:r>
            <a:endParaRPr lang="ru-RU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5" name="Прямоугольник 31"/>
          <p:cNvSpPr>
            <a:spLocks noChangeArrowheads="1"/>
          </p:cNvSpPr>
          <p:nvPr/>
        </p:nvSpPr>
        <p:spPr bwMode="auto">
          <a:xfrm>
            <a:off x="449263" y="1704975"/>
            <a:ext cx="50260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Gk</a:t>
            </a: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(5) </a:t>
            </a:r>
            <a:r>
              <a:rPr lang="en-US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Gt</a:t>
            </a:r>
            <a:r>
              <a:rPr lang="en-US" altLang="ru-RU" sz="2000" b="1" dirty="0">
                <a:latin typeface="Arial" panose="020B0604020202020204" pitchFamily="34" charset="0"/>
              </a:rPr>
              <a:t>(5) </a:t>
            </a:r>
            <a:r>
              <a:rPr lang="en-US" altLang="ru-RU" sz="2000" b="1" dirty="0" smtClean="0">
                <a:latin typeface="Arial" panose="020B0604020202020204" pitchFamily="34" charset="0"/>
              </a:rPr>
              <a:t> </a:t>
            </a:r>
            <a:r>
              <a:rPr lang="en-US" alt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2000" b="1" dirty="0" smtClean="0">
                <a:latin typeface="Arial" panose="020B0604020202020204" pitchFamily="34" charset="0"/>
              </a:rPr>
              <a:t>(2</a:t>
            </a:r>
            <a:r>
              <a:rPr lang="en-US" altLang="ru-RU" sz="2000" b="1" dirty="0">
                <a:latin typeface="Arial" panose="020B0604020202020204" pitchFamily="34" charset="0"/>
              </a:rPr>
              <a:t>)+(2)+1 </a:t>
            </a:r>
            <a:r>
              <a:rPr lang="en-US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(0)</a:t>
            </a:r>
            <a:endParaRPr lang="ru-RU" alt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Месяц 2"/>
          <p:cNvSpPr/>
          <p:nvPr/>
        </p:nvSpPr>
        <p:spPr>
          <a:xfrm rot="18299287">
            <a:off x="8107806" y="3256453"/>
            <a:ext cx="322623" cy="1211154"/>
          </a:xfrm>
          <a:prstGeom prst="moon">
            <a:avLst>
              <a:gd name="adj" fmla="val 58210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Месяц 11"/>
          <p:cNvSpPr/>
          <p:nvPr/>
        </p:nvSpPr>
        <p:spPr>
          <a:xfrm rot="719702">
            <a:off x="7619429" y="2267501"/>
            <a:ext cx="366713" cy="1182745"/>
          </a:xfrm>
          <a:prstGeom prst="mo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Месяц 12"/>
          <p:cNvSpPr/>
          <p:nvPr/>
        </p:nvSpPr>
        <p:spPr>
          <a:xfrm rot="9605896">
            <a:off x="9466276" y="2251757"/>
            <a:ext cx="366712" cy="1090232"/>
          </a:xfrm>
          <a:prstGeom prst="mo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Месяц 13"/>
          <p:cNvSpPr/>
          <p:nvPr/>
        </p:nvSpPr>
        <p:spPr>
          <a:xfrm rot="13894437">
            <a:off x="9178131" y="3315494"/>
            <a:ext cx="341313" cy="1069975"/>
          </a:xfrm>
          <a:prstGeom prst="mo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Месяц 14"/>
          <p:cNvSpPr/>
          <p:nvPr/>
        </p:nvSpPr>
        <p:spPr>
          <a:xfrm rot="5400000">
            <a:off x="8534400" y="1539875"/>
            <a:ext cx="341313" cy="1223963"/>
          </a:xfrm>
          <a:prstGeom prst="mo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Левая фигурная скобка 4"/>
          <p:cNvSpPr/>
          <p:nvPr/>
        </p:nvSpPr>
        <p:spPr>
          <a:xfrm rot="3641669">
            <a:off x="7977201" y="1255948"/>
            <a:ext cx="365125" cy="1672105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18" name="Левая фигурная скобка 17"/>
          <p:cNvSpPr/>
          <p:nvPr/>
        </p:nvSpPr>
        <p:spPr>
          <a:xfrm rot="12557551">
            <a:off x="9711063" y="3030187"/>
            <a:ext cx="390525" cy="1356874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19" name="Левая фигурная скобка 18"/>
          <p:cNvSpPr/>
          <p:nvPr/>
        </p:nvSpPr>
        <p:spPr>
          <a:xfrm rot="16432150">
            <a:off x="8497888" y="3636963"/>
            <a:ext cx="365125" cy="1400175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20" name="Левая фигурная скобка 19"/>
          <p:cNvSpPr/>
          <p:nvPr/>
        </p:nvSpPr>
        <p:spPr>
          <a:xfrm rot="8107559">
            <a:off x="9415221" y="1455760"/>
            <a:ext cx="479486" cy="1654588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</p:txBody>
      </p:sp>
      <p:sp>
        <p:nvSpPr>
          <p:cNvPr id="22" name="Левая фигурная скобка 21"/>
          <p:cNvSpPr/>
          <p:nvPr/>
        </p:nvSpPr>
        <p:spPr>
          <a:xfrm rot="20587857">
            <a:off x="7439444" y="2711778"/>
            <a:ext cx="314325" cy="1490663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/>
          </a:p>
        </p:txBody>
      </p:sp>
      <p:pic>
        <p:nvPicPr>
          <p:cNvPr id="1129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5" r="33594"/>
          <a:stretch>
            <a:fillRect/>
          </a:stretch>
        </p:blipFill>
        <p:spPr bwMode="auto">
          <a:xfrm>
            <a:off x="10288588" y="1169988"/>
            <a:ext cx="1704975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Рисунок 2">
            <a:extLst>
              <a:ext uri="{FF2B5EF4-FFF2-40B4-BE49-F238E27FC236}">
                <a16:creationId xmlns:a16="http://schemas.microsoft.com/office/drawing/2014/main" id="{C950CCFC-DCDC-9F4B-844B-7EE8928A5E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09" y="3475441"/>
            <a:ext cx="5327976" cy="2990674"/>
          </a:xfrm>
          <a:prstGeom prst="rect">
            <a:avLst/>
          </a:prstGeom>
        </p:spPr>
      </p:pic>
      <p:sp>
        <p:nvSpPr>
          <p:cNvPr id="29" name="Прямоугольник 31"/>
          <p:cNvSpPr>
            <a:spLocks noChangeArrowheads="1"/>
          </p:cNvSpPr>
          <p:nvPr/>
        </p:nvSpPr>
        <p:spPr bwMode="auto">
          <a:xfrm>
            <a:off x="469124" y="2533937"/>
            <a:ext cx="50260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b="1" dirty="0" smtClean="0">
                <a:latin typeface="Arial" panose="020B0604020202020204" pitchFamily="34" charset="0"/>
              </a:rPr>
              <a:t>2</a:t>
            </a:r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Gk</a:t>
            </a: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(5) </a:t>
            </a:r>
            <a:r>
              <a:rPr lang="en-US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Gt</a:t>
            </a:r>
            <a:r>
              <a:rPr lang="en-US" altLang="ru-RU" sz="2000" b="1" dirty="0">
                <a:latin typeface="Arial" panose="020B0604020202020204" pitchFamily="34" charset="0"/>
              </a:rPr>
              <a:t>(5) </a:t>
            </a:r>
            <a:r>
              <a:rPr lang="en-US" altLang="ru-RU" sz="2000" b="1" dirty="0" smtClean="0">
                <a:latin typeface="Arial" panose="020B0604020202020204" pitchFamily="34" charset="0"/>
              </a:rPr>
              <a:t> </a:t>
            </a:r>
            <a:r>
              <a:rPr lang="en-US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altLang="ru-RU" sz="2000" b="1" dirty="0" smtClean="0">
                <a:latin typeface="Arial" panose="020B0604020202020204" pitchFamily="34" charset="0"/>
              </a:rPr>
              <a:t>0 </a:t>
            </a:r>
            <a:r>
              <a:rPr lang="en-US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endParaRPr lang="ru-RU" alt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ый треугольник 34"/>
          <p:cNvSpPr/>
          <p:nvPr/>
        </p:nvSpPr>
        <p:spPr>
          <a:xfrm rot="8133889">
            <a:off x="8542538" y="2975640"/>
            <a:ext cx="476250" cy="471487"/>
          </a:xfrm>
          <a:prstGeom prst="rt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8680650" y="2961352"/>
            <a:ext cx="214313" cy="26035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73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3" grpId="0" animBg="1"/>
      <p:bldP spid="14" grpId="0" animBg="1"/>
      <p:bldP spid="15" grpId="0" animBg="1"/>
      <p:bldP spid="5" grpId="0" animBg="1"/>
      <p:bldP spid="18" grpId="0" animBg="1"/>
      <p:bldP spid="19" grpId="0" animBg="1"/>
      <p:bldP spid="20" grpId="0" animBg="1"/>
      <p:bldP spid="22" grpId="0" animBg="1"/>
      <p:bldP spid="35" grpId="0" animBg="1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>
            <a:extLst>
              <a:ext uri="{FF2B5EF4-FFF2-40B4-BE49-F238E27FC236}">
                <a16:creationId xmlns:a16="http://schemas.microsoft.com/office/drawing/2014/main" id="{5F497183-55CD-46D7-9732-78776C647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QOVOQDOSHLAR </a:t>
            </a:r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412A4683-A8E7-4998-A8D5-158BD0CAF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4714" y="1231639"/>
            <a:ext cx="6486299" cy="22467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Qovoqdoshlarga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mansub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o‘simliklarning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gullari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ayrim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jinsli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bo‘lgani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uchun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ularni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changchi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va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urug‘chi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gullariga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alohida-alohida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formula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va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diagrammalar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beriladi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3D51605-BEBF-C14B-AA45-4541EBDD31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40" y="1395411"/>
            <a:ext cx="4971143" cy="508158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433" y="3556376"/>
            <a:ext cx="6284860" cy="2920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3626f37b710e835224579a1b0dd8fa272a2"/>
  <p:tag name="ISPRING_PROJECT_FOLDER_UPDATED" val="1"/>
  <p:tag name="ISPRING_UUID" val="{0A3261ED-E5B9-4156-ABC6-04A1CCD77A4E}"/>
  <p:tag name="ISPRING_RESOURCE_FOLDER" val="C:\Users\USER\Downloads\Telegram Desktop\o'simliklarning ko'payishi 5\"/>
  <p:tag name="ISPRING_PRESENTATION_PATH" val="C:\Users\USER\Downloads\Telegram Desktop\o'simliklarning ko'payishi 5.ppt"/>
  <p:tag name="ISPRING_SCREEN_RECS_UPDATED" val="C:\Users\USER\Downloads\Telegram Desktop\o'simliklarning ko'payishi 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7964</TotalTime>
  <Words>551</Words>
  <Application>Microsoft Office PowerPoint</Application>
  <PresentationFormat>Широкоэкранный</PresentationFormat>
  <Paragraphs>92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Times New Roman</vt:lpstr>
      <vt:lpstr>Tw Cen MT</vt:lpstr>
      <vt:lpstr>Тема Office</vt:lpstr>
      <vt:lpstr>Презентация PowerPoint</vt:lpstr>
      <vt:lpstr>Презентация PowerPoint</vt:lpstr>
      <vt:lpstr>Презентация PowerPoint</vt:lpstr>
      <vt:lpstr>QOVOQDOSHLAR OILASI</vt:lpstr>
      <vt:lpstr>QOVOQDOSHLAR OILASI</vt:lpstr>
      <vt:lpstr>QOVOQDOSHLAR OILASI</vt:lpstr>
      <vt:lpstr>GUL TUZILISHI</vt:lpstr>
      <vt:lpstr>GUL TUZILISHI</vt:lpstr>
      <vt:lpstr>QOVOQDOSHLAR OILASI</vt:lpstr>
      <vt:lpstr>OSHQOVOQLAR</vt:lpstr>
      <vt:lpstr>OSHQOVOQLAR</vt:lpstr>
      <vt:lpstr>OSHQOVOQLAR</vt:lpstr>
      <vt:lpstr>OSHQOVOQLAR</vt:lpstr>
      <vt:lpstr>OSHQOVOQLAR</vt:lpstr>
      <vt:lpstr>QOVOQDOSHLAR OILASI</vt:lpstr>
      <vt:lpstr>QOVOQDOSHLAR OILASI</vt:lpstr>
      <vt:lpstr>QOVOQNING FOYDALI XUSUSIYATLARI</vt:lpstr>
      <vt:lpstr>QOVOQNING FOYDALI XUSUSIYATLARI</vt:lpstr>
      <vt:lpstr>QOVOQNING FOYDALI XUSUSIYATLARI</vt:lpstr>
      <vt:lpstr>QOVOQNING FOYDALI XUSUSIYATLARI</vt:lpstr>
      <vt:lpstr>QOVOQNING FOYDALI XUSUSIYATLARI</vt:lpstr>
      <vt:lpstr>BU QIZIQ</vt:lpstr>
      <vt:lpstr>QOVOQDOSHLAR OILASI</vt:lpstr>
      <vt:lpstr>MUSTAHKAMLASH</vt:lpstr>
      <vt:lpstr>Презентация PowerPoint</vt:lpstr>
      <vt:lpstr>Презентация PowerPoint</vt:lpstr>
      <vt:lpstr>OSHQOVOQLAR</vt:lpstr>
      <vt:lpstr>QOVOQLAR BARGLARINING TURLARI</vt:lpstr>
      <vt:lpstr>QOVOQDOSHLAR OILASI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1162</cp:revision>
  <dcterms:created xsi:type="dcterms:W3CDTF">2020-05-11T10:31:43Z</dcterms:created>
  <dcterms:modified xsi:type="dcterms:W3CDTF">2021-03-30T10:22:37Z</dcterms:modified>
</cp:coreProperties>
</file>