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708" r:id="rId5"/>
    <p:sldId id="1734" r:id="rId6"/>
    <p:sldId id="1709" r:id="rId7"/>
    <p:sldId id="1735" r:id="rId8"/>
    <p:sldId id="1710" r:id="rId9"/>
    <p:sldId id="1737" r:id="rId10"/>
    <p:sldId id="1733" r:id="rId11"/>
    <p:sldId id="1736" r:id="rId12"/>
    <p:sldId id="1690" r:id="rId13"/>
    <p:sldId id="1738" r:id="rId14"/>
    <p:sldId id="1717" r:id="rId15"/>
    <p:sldId id="1740" r:id="rId16"/>
    <p:sldId id="1739" r:id="rId17"/>
    <p:sldId id="16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38865" y="2201391"/>
            <a:ext cx="9807677" cy="27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cs typeface="Arial" pitchFamily="34" charset="0"/>
              </a:rPr>
              <a:t>M</a:t>
            </a:r>
            <a:r>
              <a:rPr lang="en-US" sz="4400" b="1" dirty="0">
                <a:cs typeface="Arial" pitchFamily="34" charset="0"/>
              </a:rPr>
              <a:t>AVZU</a:t>
            </a:r>
            <a:r>
              <a:rPr lang="ru-RU" sz="4400" b="1" dirty="0">
                <a:cs typeface="Arial" pitchFamily="34" charset="0"/>
              </a:rPr>
              <a:t>:</a:t>
            </a:r>
            <a:r>
              <a:rPr lang="en-US" sz="4400" b="1" dirty="0">
                <a:cs typeface="Arial" panose="020B0604020202020204" pitchFamily="34" charset="0"/>
              </a:rPr>
              <a:t>SHISHA PRIZMA</a:t>
            </a:r>
            <a:r>
              <a:rPr lang="ru-RU" sz="4400" b="1" dirty="0">
                <a:cs typeface="Arial" panose="020B0604020202020204" pitchFamily="34" charset="0"/>
              </a:rPr>
              <a:t> </a:t>
            </a:r>
            <a:r>
              <a:rPr lang="en-US" sz="4400" b="1" dirty="0">
                <a:cs typeface="Arial" panose="020B0604020202020204" pitchFamily="34" charset="0"/>
              </a:rPr>
              <a:t>YORDAMIDA  YORUG‘LIKNING SPEKTRGA AJRALISHINI  O‘RGANISH 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39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рямым доступом 22">
            <a:extLst>
              <a:ext uri="{FF2B5EF4-FFF2-40B4-BE49-F238E27FC236}">
                <a16:creationId xmlns:a16="http://schemas.microsoft.com/office/drawing/2014/main" id="{DBA413EF-E31D-474F-AFDF-05FDF9097242}"/>
              </a:ext>
            </a:extLst>
          </p:cNvPr>
          <p:cNvSpPr/>
          <p:nvPr/>
        </p:nvSpPr>
        <p:spPr>
          <a:xfrm rot="20212560">
            <a:off x="764765" y="4800812"/>
            <a:ext cx="2077638" cy="78418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 E K T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107B3-5127-4294-92FB-56A5FBF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58" y="1085800"/>
            <a:ext cx="9748684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Yorug‘likning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spektrga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endParaRPr lang="ru-RU" sz="4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693146D4-AC55-40CA-989A-11F910AF3E49}"/>
              </a:ext>
            </a:extLst>
          </p:cNvPr>
          <p:cNvSpPr/>
          <p:nvPr/>
        </p:nvSpPr>
        <p:spPr>
          <a:xfrm rot="10800000">
            <a:off x="4580370" y="3476184"/>
            <a:ext cx="1796099" cy="236308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A254A7-B762-4AAC-B5E1-EAC0D99D4E69}"/>
              </a:ext>
            </a:extLst>
          </p:cNvPr>
          <p:cNvSpPr/>
          <p:nvPr/>
        </p:nvSpPr>
        <p:spPr>
          <a:xfrm>
            <a:off x="1008234" y="5286915"/>
            <a:ext cx="400929" cy="386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95AE2E-8AB5-40EA-96BE-DF31CA65309A}"/>
              </a:ext>
            </a:extLst>
          </p:cNvPr>
          <p:cNvSpPr/>
          <p:nvPr/>
        </p:nvSpPr>
        <p:spPr>
          <a:xfrm>
            <a:off x="1545926" y="5093907"/>
            <a:ext cx="400929" cy="386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AB36113-ACF7-4EE8-9337-C68C624552A6}"/>
              </a:ext>
            </a:extLst>
          </p:cNvPr>
          <p:cNvSpPr/>
          <p:nvPr/>
        </p:nvSpPr>
        <p:spPr>
          <a:xfrm>
            <a:off x="2221600" y="4747107"/>
            <a:ext cx="381185" cy="386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2B485EA-217D-4182-9197-98F12B4D2078}"/>
              </a:ext>
            </a:extLst>
          </p:cNvPr>
          <p:cNvCxnSpPr>
            <a:cxnSpLocks/>
          </p:cNvCxnSpPr>
          <p:nvPr/>
        </p:nvCxnSpPr>
        <p:spPr>
          <a:xfrm flipV="1">
            <a:off x="2496744" y="4635062"/>
            <a:ext cx="2658580" cy="3050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3DED205-4DA9-443F-8D06-F4B985DD395E}"/>
              </a:ext>
            </a:extLst>
          </p:cNvPr>
          <p:cNvCxnSpPr>
            <a:cxnSpLocks/>
          </p:cNvCxnSpPr>
          <p:nvPr/>
        </p:nvCxnSpPr>
        <p:spPr>
          <a:xfrm flipV="1">
            <a:off x="4863476" y="4505550"/>
            <a:ext cx="1296145" cy="1971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838A68-FF29-40E2-B5FA-ECBDFD3B0B86}"/>
              </a:ext>
            </a:extLst>
          </p:cNvPr>
          <p:cNvCxnSpPr>
            <a:cxnSpLocks/>
          </p:cNvCxnSpPr>
          <p:nvPr/>
        </p:nvCxnSpPr>
        <p:spPr>
          <a:xfrm flipV="1">
            <a:off x="4863475" y="4605510"/>
            <a:ext cx="1260142" cy="1071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C562BD9-A2AD-40E8-8482-12AACBA5C07A}"/>
              </a:ext>
            </a:extLst>
          </p:cNvPr>
          <p:cNvCxnSpPr>
            <a:cxnSpLocks/>
          </p:cNvCxnSpPr>
          <p:nvPr/>
        </p:nvCxnSpPr>
        <p:spPr>
          <a:xfrm flipV="1">
            <a:off x="6159621" y="3233958"/>
            <a:ext cx="3096344" cy="1222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67A1DE3-646D-417C-9D12-64B6986B8FCD}"/>
              </a:ext>
            </a:extLst>
          </p:cNvPr>
          <p:cNvCxnSpPr>
            <a:cxnSpLocks/>
          </p:cNvCxnSpPr>
          <p:nvPr/>
        </p:nvCxnSpPr>
        <p:spPr>
          <a:xfrm flipV="1">
            <a:off x="6195624" y="3574134"/>
            <a:ext cx="3060341" cy="93141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7517998-1685-4246-A252-2E44DF514D0C}"/>
              </a:ext>
            </a:extLst>
          </p:cNvPr>
          <p:cNvCxnSpPr>
            <a:cxnSpLocks/>
          </p:cNvCxnSpPr>
          <p:nvPr/>
        </p:nvCxnSpPr>
        <p:spPr>
          <a:xfrm flipV="1">
            <a:off x="5943597" y="3845108"/>
            <a:ext cx="3312368" cy="72554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AD767DD-0A19-443F-BB3A-283F85B5E9A8}"/>
              </a:ext>
            </a:extLst>
          </p:cNvPr>
          <p:cNvCxnSpPr>
            <a:cxnSpLocks/>
          </p:cNvCxnSpPr>
          <p:nvPr/>
        </p:nvCxnSpPr>
        <p:spPr>
          <a:xfrm flipV="1">
            <a:off x="6156840" y="4094824"/>
            <a:ext cx="3099125" cy="47583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E32369A-7692-4BEA-B4AE-635DD657D8A4}"/>
              </a:ext>
            </a:extLst>
          </p:cNvPr>
          <p:cNvCxnSpPr>
            <a:cxnSpLocks/>
          </p:cNvCxnSpPr>
          <p:nvPr/>
        </p:nvCxnSpPr>
        <p:spPr>
          <a:xfrm flipV="1">
            <a:off x="6078079" y="4371280"/>
            <a:ext cx="3177886" cy="1993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E4280A5-843A-4742-9E35-A48F467B0FD4}"/>
              </a:ext>
            </a:extLst>
          </p:cNvPr>
          <p:cNvCxnSpPr>
            <a:cxnSpLocks/>
          </p:cNvCxnSpPr>
          <p:nvPr/>
        </p:nvCxnSpPr>
        <p:spPr>
          <a:xfrm>
            <a:off x="6016300" y="4604134"/>
            <a:ext cx="3239665" cy="158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E77CE92-73F3-4FD9-B154-178889CB44E5}"/>
              </a:ext>
            </a:extLst>
          </p:cNvPr>
          <p:cNvCxnSpPr>
            <a:cxnSpLocks/>
          </p:cNvCxnSpPr>
          <p:nvPr/>
        </p:nvCxnSpPr>
        <p:spPr>
          <a:xfrm flipV="1">
            <a:off x="6016300" y="2863647"/>
            <a:ext cx="3239665" cy="16425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9AE08E-1C64-4EBD-ACBC-C998CBFE8922}"/>
              </a:ext>
            </a:extLst>
          </p:cNvPr>
          <p:cNvCxnSpPr>
            <a:cxnSpLocks/>
          </p:cNvCxnSpPr>
          <p:nvPr/>
        </p:nvCxnSpPr>
        <p:spPr>
          <a:xfrm>
            <a:off x="9255965" y="2302541"/>
            <a:ext cx="0" cy="42436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9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рямым доступом 22">
            <a:extLst>
              <a:ext uri="{FF2B5EF4-FFF2-40B4-BE49-F238E27FC236}">
                <a16:creationId xmlns:a16="http://schemas.microsoft.com/office/drawing/2014/main" id="{DBA413EF-E31D-474F-AFDF-05FDF9097242}"/>
              </a:ext>
            </a:extLst>
          </p:cNvPr>
          <p:cNvSpPr/>
          <p:nvPr/>
        </p:nvSpPr>
        <p:spPr>
          <a:xfrm rot="20212560">
            <a:off x="764765" y="4800812"/>
            <a:ext cx="2077638" cy="78418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 E K T 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107B3-5127-4294-92FB-56A5FBF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58" y="1085800"/>
            <a:ext cx="9748684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Yorug‘likning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spektrga</a:t>
            </a:r>
            <a:r>
              <a:rPr lang="en-US" sz="4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endParaRPr lang="ru-RU" sz="4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693146D4-AC55-40CA-989A-11F910AF3E49}"/>
              </a:ext>
            </a:extLst>
          </p:cNvPr>
          <p:cNvSpPr/>
          <p:nvPr/>
        </p:nvSpPr>
        <p:spPr>
          <a:xfrm rot="21427499">
            <a:off x="4095268" y="3248198"/>
            <a:ext cx="2796556" cy="264491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A254A7-B762-4AAC-B5E1-EAC0D99D4E69}"/>
              </a:ext>
            </a:extLst>
          </p:cNvPr>
          <p:cNvSpPr/>
          <p:nvPr/>
        </p:nvSpPr>
        <p:spPr>
          <a:xfrm>
            <a:off x="1008234" y="5286915"/>
            <a:ext cx="400929" cy="386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95AE2E-8AB5-40EA-96BE-DF31CA65309A}"/>
              </a:ext>
            </a:extLst>
          </p:cNvPr>
          <p:cNvSpPr/>
          <p:nvPr/>
        </p:nvSpPr>
        <p:spPr>
          <a:xfrm>
            <a:off x="1545926" y="5093907"/>
            <a:ext cx="400929" cy="3860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AB36113-ACF7-4EE8-9337-C68C624552A6}"/>
              </a:ext>
            </a:extLst>
          </p:cNvPr>
          <p:cNvSpPr/>
          <p:nvPr/>
        </p:nvSpPr>
        <p:spPr>
          <a:xfrm>
            <a:off x="2221600" y="4747107"/>
            <a:ext cx="381185" cy="386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2B485EA-217D-4182-9197-98F12B4D2078}"/>
              </a:ext>
            </a:extLst>
          </p:cNvPr>
          <p:cNvCxnSpPr>
            <a:cxnSpLocks/>
          </p:cNvCxnSpPr>
          <p:nvPr/>
        </p:nvCxnSpPr>
        <p:spPr>
          <a:xfrm flipV="1">
            <a:off x="2496744" y="4802678"/>
            <a:ext cx="2330727" cy="1374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3DED205-4DA9-443F-8D06-F4B985DD395E}"/>
              </a:ext>
            </a:extLst>
          </p:cNvPr>
          <p:cNvCxnSpPr>
            <a:cxnSpLocks/>
          </p:cNvCxnSpPr>
          <p:nvPr/>
        </p:nvCxnSpPr>
        <p:spPr>
          <a:xfrm flipV="1">
            <a:off x="4691632" y="4630161"/>
            <a:ext cx="1587583" cy="1725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838A68-FF29-40E2-B5FA-ECBDFD3B0B86}"/>
              </a:ext>
            </a:extLst>
          </p:cNvPr>
          <p:cNvCxnSpPr>
            <a:cxnSpLocks/>
          </p:cNvCxnSpPr>
          <p:nvPr/>
        </p:nvCxnSpPr>
        <p:spPr>
          <a:xfrm flipV="1">
            <a:off x="4669933" y="4715512"/>
            <a:ext cx="1609282" cy="1274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9AE08E-1C64-4EBD-ACBC-C998CBFE8922}"/>
              </a:ext>
            </a:extLst>
          </p:cNvPr>
          <p:cNvCxnSpPr>
            <a:cxnSpLocks/>
          </p:cNvCxnSpPr>
          <p:nvPr/>
        </p:nvCxnSpPr>
        <p:spPr>
          <a:xfrm>
            <a:off x="9493610" y="2257092"/>
            <a:ext cx="0" cy="42436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DE1646A-382D-46DC-A2E6-01CF47C4C510}"/>
              </a:ext>
            </a:extLst>
          </p:cNvPr>
          <p:cNvCxnSpPr>
            <a:cxnSpLocks/>
          </p:cNvCxnSpPr>
          <p:nvPr/>
        </p:nvCxnSpPr>
        <p:spPr>
          <a:xfrm flipV="1">
            <a:off x="6141247" y="2905217"/>
            <a:ext cx="3392397" cy="16367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F91BF87-5E7F-4D0D-A647-FE24390AF776}"/>
              </a:ext>
            </a:extLst>
          </p:cNvPr>
          <p:cNvCxnSpPr>
            <a:cxnSpLocks/>
          </p:cNvCxnSpPr>
          <p:nvPr/>
        </p:nvCxnSpPr>
        <p:spPr>
          <a:xfrm flipV="1">
            <a:off x="6159578" y="3407047"/>
            <a:ext cx="3334031" cy="11348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FB31623-CB1F-4456-AC8C-DB96AB38D035}"/>
              </a:ext>
            </a:extLst>
          </p:cNvPr>
          <p:cNvCxnSpPr>
            <a:cxnSpLocks/>
          </p:cNvCxnSpPr>
          <p:nvPr/>
        </p:nvCxnSpPr>
        <p:spPr>
          <a:xfrm flipV="1">
            <a:off x="6119543" y="3829133"/>
            <a:ext cx="3395767" cy="7680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5D00DF4-F674-40FE-9974-EABE4C6A31C9}"/>
              </a:ext>
            </a:extLst>
          </p:cNvPr>
          <p:cNvCxnSpPr>
            <a:cxnSpLocks/>
          </p:cNvCxnSpPr>
          <p:nvPr/>
        </p:nvCxnSpPr>
        <p:spPr>
          <a:xfrm flipV="1">
            <a:off x="6266382" y="4127633"/>
            <a:ext cx="3227228" cy="50252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C875735-8EC5-4A52-BE3C-B53BDB1E10AE}"/>
              </a:ext>
            </a:extLst>
          </p:cNvPr>
          <p:cNvCxnSpPr>
            <a:cxnSpLocks/>
          </p:cNvCxnSpPr>
          <p:nvPr/>
        </p:nvCxnSpPr>
        <p:spPr>
          <a:xfrm flipV="1">
            <a:off x="6181322" y="4409435"/>
            <a:ext cx="3312287" cy="27920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6C90219-709A-41A5-A2F8-6350FD9C5A43}"/>
              </a:ext>
            </a:extLst>
          </p:cNvPr>
          <p:cNvCxnSpPr>
            <a:cxnSpLocks/>
          </p:cNvCxnSpPr>
          <p:nvPr/>
        </p:nvCxnSpPr>
        <p:spPr>
          <a:xfrm flipV="1">
            <a:off x="6279216" y="4732193"/>
            <a:ext cx="3214394" cy="1951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C07E5D6-0F3A-4115-9D41-CD4D99435769}"/>
              </a:ext>
            </a:extLst>
          </p:cNvPr>
          <p:cNvCxnSpPr>
            <a:cxnSpLocks/>
          </p:cNvCxnSpPr>
          <p:nvPr/>
        </p:nvCxnSpPr>
        <p:spPr>
          <a:xfrm flipV="1">
            <a:off x="6181322" y="2456119"/>
            <a:ext cx="3312287" cy="20331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0C7284E-2D93-4BFF-A8DC-7F034B738411}"/>
              </a:ext>
            </a:extLst>
          </p:cNvPr>
          <p:cNvCxnSpPr>
            <a:cxnSpLocks/>
            <a:endCxn id="6" idx="5"/>
          </p:cNvCxnSpPr>
          <p:nvPr/>
        </p:nvCxnSpPr>
        <p:spPr>
          <a:xfrm flipV="1">
            <a:off x="4665910" y="4535587"/>
            <a:ext cx="1525895" cy="268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8DC945E-945A-4AC3-BC1A-5D2DC335A38E}"/>
              </a:ext>
            </a:extLst>
          </p:cNvPr>
          <p:cNvSpPr txBox="1">
            <a:spLocks/>
          </p:cNvSpPr>
          <p:nvPr/>
        </p:nvSpPr>
        <p:spPr>
          <a:xfrm>
            <a:off x="471948" y="2396612"/>
            <a:ext cx="11415252" cy="3346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2D7F7D3-8E05-4883-9B39-D07B5537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1047134"/>
            <a:ext cx="10913805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Kuzatuvlar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natijalardan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3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85033C3-B9EE-4ABA-8B8E-717A1D690CBD}"/>
              </a:ext>
            </a:extLst>
          </p:cNvPr>
          <p:cNvSpPr txBox="1">
            <a:spLocks/>
          </p:cNvSpPr>
          <p:nvPr/>
        </p:nvSpPr>
        <p:spPr>
          <a:xfrm>
            <a:off x="290053" y="1078764"/>
            <a:ext cx="11685637" cy="4929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  -                    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2 .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Tavsifi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(2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-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---------     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-----------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 -  ---------   -----------   -------------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 startAt="4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 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   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(1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    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40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12687BC-640C-444B-A1CA-5BB30F9CB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926" y="849825"/>
            <a:ext cx="31684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6A46C2A-2D30-483C-90F1-30A7D4D1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871" y="1562065"/>
            <a:ext cx="55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Katta,</a:t>
            </a:r>
            <a:r>
              <a:rPr lang="uz-Cyrl-UZ" altLang="ru-R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ru-RU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ru-RU" alt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45189F7-09F4-4EA4-B39A-CB3DF534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704" y="2175852"/>
            <a:ext cx="7774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O‘qitadi</a:t>
            </a:r>
            <a:r>
              <a:rPr lang="en-US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tarbiyalaydi</a:t>
            </a:r>
            <a:endParaRPr lang="ru-RU" altLang="ru-RU" sz="32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B5A7F4C6-E2C5-4672-A618-A474F0643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090" y="3565327"/>
            <a:ext cx="7692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uz-Cyrl-UZ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uz-Cyrl-UZ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fan      </a:t>
            </a:r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maskani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DE3442B-C604-4163-A51A-27FE69FF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295" y="4326311"/>
            <a:ext cx="2619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Bilimgoh</a:t>
            </a:r>
            <a:endParaRPr lang="ru-RU" alt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85033C3-B9EE-4ABA-8B8E-717A1D690CBD}"/>
              </a:ext>
            </a:extLst>
          </p:cNvPr>
          <p:cNvSpPr txBox="1">
            <a:spLocks/>
          </p:cNvSpPr>
          <p:nvPr/>
        </p:nvSpPr>
        <p:spPr>
          <a:xfrm>
            <a:off x="290053" y="1078764"/>
            <a:ext cx="11685637" cy="49294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  -                    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2 .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Tavsifi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(2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-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---------     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-----------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   -  ---------   -----------   -------------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 startAt="4"/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(4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----------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------ 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   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Sinonim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(1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        </a:t>
            </a:r>
            <a:r>
              <a:rPr lang="uz-Cyrl-UZ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----------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400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24C28F5-EBEA-4B52-81F8-99AA6021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31" y="839252"/>
            <a:ext cx="2463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endParaRPr lang="ru-RU" alt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3999235-115C-4A1F-8554-C87D6C26E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099" y="1469922"/>
            <a:ext cx="5296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altLang="ru-RU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        </a:t>
            </a:r>
            <a:r>
              <a:rPr lang="en-US" altLang="ru-RU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endParaRPr lang="ru-RU" altLang="ru-RU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6221569-5790-472A-842C-864B8497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975" y="2208694"/>
            <a:ext cx="7327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Qizdiradi</a:t>
            </a:r>
            <a:r>
              <a:rPr lang="en-US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yoritadi</a:t>
            </a:r>
            <a:r>
              <a:rPr lang="en-US" alt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altLang="ru-RU" sz="3200" b="1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eritadi</a:t>
            </a:r>
            <a:endParaRPr lang="ru-RU" altLang="ru-RU" sz="32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3F27E004-EA27-40A1-92EF-39AFD7A6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245" y="3631011"/>
            <a:ext cx="8482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tushuradi</a:t>
            </a:r>
            <a:r>
              <a:rPr lang="en-US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C84E76D-9655-4983-B518-39C51806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66" y="4234818"/>
            <a:ext cx="1368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ru-RU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</a:t>
            </a:r>
            <a:endParaRPr lang="ru-RU" alt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94967" y="1038608"/>
            <a:ext cx="112481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Kamalak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Tx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burchagi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FontTx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FontTx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 TO‘LDIRING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47E2A8-BBFE-4595-AB48-742609CC4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225580"/>
              </p:ext>
            </p:extLst>
          </p:nvPr>
        </p:nvGraphicFramePr>
        <p:xfrm>
          <a:off x="188802" y="1037192"/>
          <a:ext cx="11371943" cy="51783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5598">
                  <a:extLst>
                    <a:ext uri="{9D8B030D-6E8A-4147-A177-3AD203B41FA5}">
                      <a16:colId xmlns:a16="http://schemas.microsoft.com/office/drawing/2014/main" val="1975168113"/>
                    </a:ext>
                  </a:extLst>
                </a:gridCol>
                <a:gridCol w="7502048">
                  <a:extLst>
                    <a:ext uri="{9D8B030D-6E8A-4147-A177-3AD203B41FA5}">
                      <a16:colId xmlns:a16="http://schemas.microsoft.com/office/drawing/2014/main" val="2985583935"/>
                    </a:ext>
                  </a:extLst>
                </a:gridCol>
                <a:gridCol w="3144297">
                  <a:extLst>
                    <a:ext uri="{9D8B030D-6E8A-4147-A177-3AD203B41FA5}">
                      <a16:colId xmlns:a16="http://schemas.microsoft.com/office/drawing/2014/main" val="2442143217"/>
                    </a:ext>
                  </a:extLst>
                </a:gridCol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83639"/>
                  </a:ext>
                </a:extLst>
              </a:tr>
              <a:tr h="86473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Fizika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so‘zining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ma’nosi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ta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876442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Jism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davomida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o‘zidan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keyin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qoldirgan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yoki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chizig‘iga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deb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ataladi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(12 ta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72047"/>
                  </a:ext>
                </a:extLst>
              </a:tr>
              <a:tr h="8339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Moddaning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zarrasi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(4 ta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24733"/>
                  </a:ext>
                </a:extLst>
              </a:tr>
              <a:tr h="99663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Moddalarning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xossasini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saqlab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qoluvchi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zarra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  (8 ta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harf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255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7397D3-6719-478A-99DC-B001F13B299E}"/>
              </a:ext>
            </a:extLst>
          </p:cNvPr>
          <p:cNvSpPr txBox="1"/>
          <p:nvPr/>
        </p:nvSpPr>
        <p:spPr>
          <a:xfrm>
            <a:off x="8721829" y="1721853"/>
            <a:ext cx="264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abia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E5F8D-7EAA-4103-935F-8AF283F8DE12}"/>
              </a:ext>
            </a:extLst>
          </p:cNvPr>
          <p:cNvSpPr txBox="1"/>
          <p:nvPr/>
        </p:nvSpPr>
        <p:spPr>
          <a:xfrm>
            <a:off x="8613058" y="2844225"/>
            <a:ext cx="311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rayektoriy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966D4-D953-478F-8508-D8A19A545F43}"/>
              </a:ext>
            </a:extLst>
          </p:cNvPr>
          <p:cNvSpPr txBox="1"/>
          <p:nvPr/>
        </p:nvSpPr>
        <p:spPr>
          <a:xfrm>
            <a:off x="9273359" y="4459557"/>
            <a:ext cx="24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779B8-0806-4537-99AB-2852E55FB8F6}"/>
              </a:ext>
            </a:extLst>
          </p:cNvPr>
          <p:cNvSpPr txBox="1"/>
          <p:nvPr/>
        </p:nvSpPr>
        <p:spPr>
          <a:xfrm>
            <a:off x="8890352" y="5345322"/>
            <a:ext cx="311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olekul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0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48812F-57A3-49FA-90C8-6D4F47EA2575}"/>
              </a:ext>
            </a:extLst>
          </p:cNvPr>
          <p:cNvSpPr/>
          <p:nvPr/>
        </p:nvSpPr>
        <p:spPr>
          <a:xfrm>
            <a:off x="2278624" y="2666181"/>
            <a:ext cx="1902543" cy="81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6F74061A-21A0-4C43-9B3D-E76F1B91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394203"/>
            <a:ext cx="6602381" cy="59039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F27982C-3D66-441F-8EEF-F47EE6D28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78" y="319806"/>
            <a:ext cx="2529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endParaRPr lang="ru-RU" alt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1707C693-04BF-477B-BE64-0347D1FB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383" y="668249"/>
            <a:ext cx="6504439" cy="59039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B3F9D-EC4D-4CA6-BD2A-6DE1964C4786}"/>
              </a:ext>
            </a:extLst>
          </p:cNvPr>
          <p:cNvSpPr txBox="1"/>
          <p:nvPr/>
        </p:nvSpPr>
        <p:spPr>
          <a:xfrm>
            <a:off x="9923432" y="281073"/>
            <a:ext cx="145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3FF10-283F-4272-899E-5683B97AA3A4}"/>
              </a:ext>
            </a:extLst>
          </p:cNvPr>
          <p:cNvPicPr/>
          <p:nvPr/>
        </p:nvPicPr>
        <p:blipFill rotWithShape="1">
          <a:blip r:embed="rId2"/>
          <a:srcRect l="46121" t="28581" b="48304"/>
          <a:stretch/>
        </p:blipFill>
        <p:spPr bwMode="auto">
          <a:xfrm>
            <a:off x="3753158" y="599941"/>
            <a:ext cx="1291793" cy="1114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8D70AC6-9449-4626-B6B5-F087FE0619A7}"/>
              </a:ext>
            </a:extLst>
          </p:cNvPr>
          <p:cNvPicPr/>
          <p:nvPr/>
        </p:nvPicPr>
        <p:blipFill rotWithShape="1">
          <a:blip r:embed="rId3"/>
          <a:srcRect l="7057" t="44454" r="16916" b="28054"/>
          <a:stretch/>
        </p:blipFill>
        <p:spPr bwMode="auto">
          <a:xfrm>
            <a:off x="1507612" y="1718208"/>
            <a:ext cx="2204878" cy="1114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3" descr="321">
            <a:extLst>
              <a:ext uri="{FF2B5EF4-FFF2-40B4-BE49-F238E27FC236}">
                <a16:creationId xmlns:a16="http://schemas.microsoft.com/office/drawing/2014/main" id="{F8D1AE60-3383-4984-8AB5-404CA5EE1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062" t="8557" r="11234" b="11864"/>
          <a:stretch/>
        </p:blipFill>
        <p:spPr bwMode="auto">
          <a:xfrm>
            <a:off x="7212149" y="914122"/>
            <a:ext cx="1512402" cy="91962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</p:pic>
      <p:pic>
        <p:nvPicPr>
          <p:cNvPr id="26" name="Picture 26" descr="456">
            <a:extLst>
              <a:ext uri="{FF2B5EF4-FFF2-40B4-BE49-F238E27FC236}">
                <a16:creationId xmlns:a16="http://schemas.microsoft.com/office/drawing/2014/main" id="{F418BF35-C9C3-43F0-ADBB-B86819F52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8845" t="7465" r="9134" b="12516"/>
          <a:stretch/>
        </p:blipFill>
        <p:spPr bwMode="auto">
          <a:xfrm>
            <a:off x="8881005" y="1903796"/>
            <a:ext cx="1370506" cy="8946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2EC392F-868E-4463-ABDF-89E4A7CD292D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11389" y="3092186"/>
            <a:ext cx="1285292" cy="87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Объект 4">
            <a:extLst>
              <a:ext uri="{FF2B5EF4-FFF2-40B4-BE49-F238E27FC236}">
                <a16:creationId xmlns:a16="http://schemas.microsoft.com/office/drawing/2014/main" id="{FCA321BB-D73D-4E43-BC0F-E3C1487B2C18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63361" y="4168581"/>
            <a:ext cx="1512402" cy="7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A0D0F46F-414E-4273-9E4E-CD562321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51" y="3429000"/>
            <a:ext cx="1342402" cy="9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1DC9D8A3-6B2A-4F5E-B82F-8F66ABDD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51" y="2079615"/>
            <a:ext cx="1106616" cy="142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5A2C52DD-968F-42CA-A49D-69F39D81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09" y="4616099"/>
            <a:ext cx="1302884" cy="67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969AC6-1252-4AC2-B355-47FFB8670E7C}"/>
              </a:ext>
            </a:extLst>
          </p:cNvPr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733234" y="5467911"/>
            <a:ext cx="2348034" cy="571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FCCE8DB-5A87-445A-9D8E-95C7B48502E1}"/>
              </a:ext>
            </a:extLst>
          </p:cNvPr>
          <p:cNvSpPr/>
          <p:nvPr/>
        </p:nvSpPr>
        <p:spPr>
          <a:xfrm>
            <a:off x="1115610" y="3116409"/>
            <a:ext cx="3313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avtomobillarda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2F2AF45-2380-435F-83D0-DEFAEFFB6683}"/>
              </a:ext>
            </a:extLst>
          </p:cNvPr>
          <p:cNvSpPr/>
          <p:nvPr/>
        </p:nvSpPr>
        <p:spPr>
          <a:xfrm>
            <a:off x="2080957" y="4191203"/>
            <a:ext cx="3740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Botiq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projektorlarda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chiroqlarda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C1BAB-7450-42C5-92F8-65A75106C023}"/>
              </a:ext>
            </a:extLst>
          </p:cNvPr>
          <p:cNvSpPr txBox="1"/>
          <p:nvPr/>
        </p:nvSpPr>
        <p:spPr>
          <a:xfrm>
            <a:off x="5044951" y="1770363"/>
            <a:ext cx="2364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Ko‘zgu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plastina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F56BCB-EA23-48D1-B2BF-271CD4ACFC49}"/>
              </a:ext>
            </a:extLst>
          </p:cNvPr>
          <p:cNvSpPr txBox="1"/>
          <p:nvPr/>
        </p:nvSpPr>
        <p:spPr>
          <a:xfrm>
            <a:off x="4568267" y="3162110"/>
            <a:ext cx="286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sferik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shaffof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jism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7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6E2812-ABC9-4598-8C59-DBA6C73B8F5C}"/>
              </a:ext>
            </a:extLst>
          </p:cNvPr>
          <p:cNvSpPr/>
          <p:nvPr/>
        </p:nvSpPr>
        <p:spPr>
          <a:xfrm>
            <a:off x="1976283" y="3053404"/>
            <a:ext cx="2079523" cy="87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ашивка 9">
            <a:extLst>
              <a:ext uri="{FF2B5EF4-FFF2-40B4-BE49-F238E27FC236}">
                <a16:creationId xmlns:a16="http://schemas.microsoft.com/office/drawing/2014/main" id="{84F6AEA4-F23B-4C8F-B40C-04D81D83A7D6}"/>
              </a:ext>
            </a:extLst>
          </p:cNvPr>
          <p:cNvSpPr/>
          <p:nvPr/>
        </p:nvSpPr>
        <p:spPr bwMode="auto">
          <a:xfrm>
            <a:off x="752168" y="1272157"/>
            <a:ext cx="4516539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Нашивка 10">
            <a:extLst>
              <a:ext uri="{FF2B5EF4-FFF2-40B4-BE49-F238E27FC236}">
                <a16:creationId xmlns:a16="http://schemas.microsoft.com/office/drawing/2014/main" id="{9CCAA1BC-A473-4A54-8FC0-D6E6C13CA4EC}"/>
              </a:ext>
            </a:extLst>
          </p:cNvPr>
          <p:cNvSpPr/>
          <p:nvPr/>
        </p:nvSpPr>
        <p:spPr bwMode="auto">
          <a:xfrm>
            <a:off x="5647034" y="1272157"/>
            <a:ext cx="6028507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a) </a:t>
            </a:r>
            <a:r>
              <a:rPr lang="en-US" sz="2800" b="1" dirty="0" err="1">
                <a:solidFill>
                  <a:schemeClr val="bg1"/>
                </a:solidFill>
              </a:rPr>
              <a:t>d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ioptriya</a:t>
            </a:r>
            <a:endParaRPr lang="ru-RU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Нашивка 11">
            <a:extLst>
              <a:ext uri="{FF2B5EF4-FFF2-40B4-BE49-F238E27FC236}">
                <a16:creationId xmlns:a16="http://schemas.microsoft.com/office/drawing/2014/main" id="{6702851C-B337-4160-B20F-DBD76C6D6C98}"/>
              </a:ext>
            </a:extLst>
          </p:cNvPr>
          <p:cNvSpPr/>
          <p:nvPr/>
        </p:nvSpPr>
        <p:spPr bwMode="auto">
          <a:xfrm>
            <a:off x="752168" y="2367532"/>
            <a:ext cx="4516539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yorug‘likning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Нашивка 12">
            <a:extLst>
              <a:ext uri="{FF2B5EF4-FFF2-40B4-BE49-F238E27FC236}">
                <a16:creationId xmlns:a16="http://schemas.microsoft.com/office/drawing/2014/main" id="{92DABF00-1579-4609-9BDE-2937232E8098}"/>
              </a:ext>
            </a:extLst>
          </p:cNvPr>
          <p:cNvSpPr/>
          <p:nvPr/>
        </p:nvSpPr>
        <p:spPr bwMode="auto">
          <a:xfrm>
            <a:off x="5755454" y="2356419"/>
            <a:ext cx="6028507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b) </a:t>
            </a:r>
            <a:r>
              <a:rPr lang="en-US" sz="2800" b="1" dirty="0" err="1">
                <a:solidFill>
                  <a:schemeClr val="bg1"/>
                </a:solidFill>
              </a:rPr>
              <a:t>y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etti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xil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rangdan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tashkil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topgan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tasvirga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Нашивка 13">
            <a:extLst>
              <a:ext uri="{FF2B5EF4-FFF2-40B4-BE49-F238E27FC236}">
                <a16:creationId xmlns:a16="http://schemas.microsoft.com/office/drawing/2014/main" id="{C9597CEF-6110-4F81-ACDB-9DC966038A1F}"/>
              </a:ext>
            </a:extLst>
          </p:cNvPr>
          <p:cNvSpPr/>
          <p:nvPr/>
        </p:nvSpPr>
        <p:spPr bwMode="auto">
          <a:xfrm>
            <a:off x="752168" y="3404170"/>
            <a:ext cx="4507014" cy="825500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ашивка 14">
            <a:extLst>
              <a:ext uri="{FF2B5EF4-FFF2-40B4-BE49-F238E27FC236}">
                <a16:creationId xmlns:a16="http://schemas.microsoft.com/office/drawing/2014/main" id="{47EFEF39-BD78-46E3-8AB8-9BD1FC685613}"/>
              </a:ext>
            </a:extLst>
          </p:cNvPr>
          <p:cNvSpPr/>
          <p:nvPr/>
        </p:nvSpPr>
        <p:spPr bwMode="auto">
          <a:xfrm>
            <a:off x="5571918" y="5447282"/>
            <a:ext cx="6103622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+mn-cs"/>
              </a:rPr>
              <a:t>e) 1666-yilda Isaak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+mn-cs"/>
              </a:rPr>
              <a:t>Nyuton</a:t>
            </a:r>
            <a:endParaRPr lang="ru-RU" sz="28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Нашивка 15">
            <a:extLst>
              <a:ext uri="{FF2B5EF4-FFF2-40B4-BE49-F238E27FC236}">
                <a16:creationId xmlns:a16="http://schemas.microsoft.com/office/drawing/2014/main" id="{BB81E94E-39D0-41AA-AB5F-8385C46755B1}"/>
              </a:ext>
            </a:extLst>
          </p:cNvPr>
          <p:cNvSpPr/>
          <p:nvPr/>
        </p:nvSpPr>
        <p:spPr bwMode="auto">
          <a:xfrm>
            <a:off x="752168" y="4456682"/>
            <a:ext cx="4522889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nurga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ашивка 16">
            <a:extLst>
              <a:ext uri="{FF2B5EF4-FFF2-40B4-BE49-F238E27FC236}">
                <a16:creationId xmlns:a16="http://schemas.microsoft.com/office/drawing/2014/main" id="{85AD46B6-16CE-4D6E-8BAB-81A48CCD7F4D}"/>
              </a:ext>
            </a:extLst>
          </p:cNvPr>
          <p:cNvSpPr/>
          <p:nvPr/>
        </p:nvSpPr>
        <p:spPr bwMode="auto">
          <a:xfrm>
            <a:off x="5578267" y="4443982"/>
            <a:ext cx="6097273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d) </a:t>
            </a:r>
            <a:r>
              <a:rPr lang="en-US" sz="2800" b="1" dirty="0" err="1">
                <a:solidFill>
                  <a:schemeClr val="bg1"/>
                </a:solidFill>
              </a:rPr>
              <a:t>ikki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yoki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tomoni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sferik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sirt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bilan</a:t>
            </a:r>
            <a:endParaRPr lang="en-US" sz="28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chegaralangan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shaffof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jismga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Нашивка 17">
            <a:extLst>
              <a:ext uri="{FF2B5EF4-FFF2-40B4-BE49-F238E27FC236}">
                <a16:creationId xmlns:a16="http://schemas.microsoft.com/office/drawing/2014/main" id="{74475F93-9419-4C48-9B92-2FCC536A2944}"/>
              </a:ext>
            </a:extLst>
          </p:cNvPr>
          <p:cNvSpPr/>
          <p:nvPr/>
        </p:nvSpPr>
        <p:spPr bwMode="auto">
          <a:xfrm>
            <a:off x="804555" y="5459982"/>
            <a:ext cx="4522889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Linzaning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optik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ашивка 18">
            <a:extLst>
              <a:ext uri="{FF2B5EF4-FFF2-40B4-BE49-F238E27FC236}">
                <a16:creationId xmlns:a16="http://schemas.microsoft.com/office/drawing/2014/main" id="{CCC14C4A-A7B1-462F-9B76-6FB3CB98F8FF}"/>
              </a:ext>
            </a:extLst>
          </p:cNvPr>
          <p:cNvSpPr/>
          <p:nvPr/>
        </p:nvSpPr>
        <p:spPr bwMode="auto">
          <a:xfrm>
            <a:off x="5647034" y="3380210"/>
            <a:ext cx="6028507" cy="827088"/>
          </a:xfrm>
          <a:prstGeom prst="chevron">
            <a:avLst>
              <a:gd name="adj" fmla="val 15608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c) </a:t>
            </a:r>
            <a:r>
              <a:rPr lang="en-US" sz="2800" b="1" dirty="0" err="1">
                <a:solidFill>
                  <a:schemeClr val="bg1"/>
                </a:solidFill>
              </a:rPr>
              <a:t>b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inafsha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nurga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56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329 -0.463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17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462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509 L -0.00174 -0.446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05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79191E-6 L 0.00053 0.453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00365 0.303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1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5387 L 0.00052 0.149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30394 L 0.00122 0.15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724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46196 L 0.00052 0.607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60718 L -0.04775 0.6076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15648 L -0.05903 0.15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581 L -0.0493 0.15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46203 L -0.04705 -0.463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6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44745 L -0.04323 -0.4479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FF7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  <p:bldP spid="17" grpId="1" animBg="1"/>
      <p:bldP spid="17" grpId="2" animBg="1"/>
      <p:bldP spid="18" grpId="0" animBg="1"/>
      <p:bldP spid="19" grpId="0" animBg="1"/>
      <p:bldP spid="19" grpId="1" animBg="1"/>
      <p:bldP spid="19" grpId="2" animBg="1"/>
      <p:bldP spid="20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D31461-F9B6-40BB-862E-E248172410B8}"/>
              </a:ext>
            </a:extLst>
          </p:cNvPr>
          <p:cNvSpPr txBox="1"/>
          <p:nvPr/>
        </p:nvSpPr>
        <p:spPr>
          <a:xfrm>
            <a:off x="1018430" y="105007"/>
            <a:ext cx="10455816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Картинки по запросу spektr">
            <a:extLst>
              <a:ext uri="{FF2B5EF4-FFF2-40B4-BE49-F238E27FC236}">
                <a16:creationId xmlns:a16="http://schemas.microsoft.com/office/drawing/2014/main" id="{97B5399F-A727-4608-8ED2-36B8C5CC1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8610"/>
          <a:stretch/>
        </p:blipFill>
        <p:spPr bwMode="auto">
          <a:xfrm>
            <a:off x="1910683" y="2044906"/>
            <a:ext cx="7560840" cy="75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Картинки по запросу spektr">
            <a:extLst>
              <a:ext uri="{FF2B5EF4-FFF2-40B4-BE49-F238E27FC236}">
                <a16:creationId xmlns:a16="http://schemas.microsoft.com/office/drawing/2014/main" id="{E431B139-4BEB-4D23-9602-FDA75FD4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987" y="3229897"/>
            <a:ext cx="7231971" cy="348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83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NYUTON TAJRIBASI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0979E9-C87B-4B45-A948-8A6F89FF4109}"/>
              </a:ext>
            </a:extLst>
          </p:cNvPr>
          <p:cNvSpPr/>
          <p:nvPr/>
        </p:nvSpPr>
        <p:spPr>
          <a:xfrm>
            <a:off x="3837965" y="2066111"/>
            <a:ext cx="435512" cy="693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spektr">
            <a:extLst>
              <a:ext uri="{FF2B5EF4-FFF2-40B4-BE49-F238E27FC236}">
                <a16:creationId xmlns:a16="http://schemas.microsoft.com/office/drawing/2014/main" id="{379A828E-B25A-4B1D-8EF0-3057BD5DE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966"/>
          <a:stretch>
            <a:fillRect/>
          </a:stretch>
        </p:blipFill>
        <p:spPr bwMode="auto">
          <a:xfrm>
            <a:off x="683567" y="1298426"/>
            <a:ext cx="8814393" cy="5154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60798B9-E7EC-4232-BEEF-D19187D9BC8B}"/>
              </a:ext>
            </a:extLst>
          </p:cNvPr>
          <p:cNvSpPr txBox="1"/>
          <p:nvPr/>
        </p:nvSpPr>
        <p:spPr>
          <a:xfrm>
            <a:off x="4406687" y="1295342"/>
            <a:ext cx="136815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Prizma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1AD9E-5A72-4525-8A49-892C7BB87CDC}"/>
              </a:ext>
            </a:extLst>
          </p:cNvPr>
          <p:cNvSpPr txBox="1"/>
          <p:nvPr/>
        </p:nvSpPr>
        <p:spPr>
          <a:xfrm>
            <a:off x="3008480" y="3327953"/>
            <a:ext cx="13681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Tirqish</a:t>
            </a:r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82848-AD88-4DBA-87F2-C67642578FA6}"/>
              </a:ext>
            </a:extLst>
          </p:cNvPr>
          <p:cNvSpPr txBox="1"/>
          <p:nvPr/>
        </p:nvSpPr>
        <p:spPr>
          <a:xfrm>
            <a:off x="5157974" y="4870161"/>
            <a:ext cx="29831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Quyosh</a:t>
            </a:r>
            <a:r>
              <a:rPr lang="en-US" sz="2400" dirty="0"/>
              <a:t> </a:t>
            </a:r>
            <a:r>
              <a:rPr lang="en-US" sz="2400" dirty="0" err="1"/>
              <a:t>spektri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428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амять с прямым доступом 12">
            <a:extLst>
              <a:ext uri="{FF2B5EF4-FFF2-40B4-BE49-F238E27FC236}">
                <a16:creationId xmlns:a16="http://schemas.microsoft.com/office/drawing/2014/main" id="{C6E8DA3C-0C07-430B-9D35-C254689BDC55}"/>
              </a:ext>
            </a:extLst>
          </p:cNvPr>
          <p:cNvSpPr/>
          <p:nvPr/>
        </p:nvSpPr>
        <p:spPr>
          <a:xfrm rot="20212560">
            <a:off x="2236894" y="3867739"/>
            <a:ext cx="2077638" cy="78418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ASBOBLAR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0979E9-C87B-4B45-A948-8A6F89FF4109}"/>
              </a:ext>
            </a:extLst>
          </p:cNvPr>
          <p:cNvSpPr/>
          <p:nvPr/>
        </p:nvSpPr>
        <p:spPr>
          <a:xfrm>
            <a:off x="3837965" y="2066111"/>
            <a:ext cx="435512" cy="693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0F66D0-817D-4136-8F1D-36C16474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79" y="1055942"/>
            <a:ext cx="9527459" cy="1555983"/>
          </a:xfrm>
        </p:spPr>
        <p:txBody>
          <a:bodyPr>
            <a:noAutofit/>
          </a:bodyPr>
          <a:lstStyle/>
          <a:p>
            <a:pPr algn="l"/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proyeksion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apparat;</a:t>
            </a:r>
            <a:b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shishadan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prizmalar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0" dirty="0">
              <a:solidFill>
                <a:schemeClr val="tx1"/>
              </a:solidFill>
            </a:endParaRPr>
          </a:p>
        </p:txBody>
      </p:sp>
      <p:sp>
        <p:nvSpPr>
          <p:cNvPr id="6" name="Блок-схема: память с прямым доступом 5">
            <a:extLst>
              <a:ext uri="{FF2B5EF4-FFF2-40B4-BE49-F238E27FC236}">
                <a16:creationId xmlns:a16="http://schemas.microsoft.com/office/drawing/2014/main" id="{D910FBF8-0904-4B6C-B74E-0A425EB8211C}"/>
              </a:ext>
            </a:extLst>
          </p:cNvPr>
          <p:cNvSpPr/>
          <p:nvPr/>
        </p:nvSpPr>
        <p:spPr>
          <a:xfrm rot="20212560">
            <a:off x="3902121" y="3657064"/>
            <a:ext cx="585973" cy="397768"/>
          </a:xfrm>
          <a:prstGeom prst="flowChartMagneticDru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B54BF2A-6CB8-4612-B29A-BF766046EC4D}"/>
              </a:ext>
            </a:extLst>
          </p:cNvPr>
          <p:cNvSpPr/>
          <p:nvPr/>
        </p:nvSpPr>
        <p:spPr>
          <a:xfrm>
            <a:off x="5287714" y="2924944"/>
            <a:ext cx="1276728" cy="1800200"/>
          </a:xfrm>
          <a:prstGeom prst="triangle">
            <a:avLst>
              <a:gd name="adj" fmla="val 4443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FE63B38-56B2-4290-86DC-E9C13E4EC1AD}"/>
              </a:ext>
            </a:extLst>
          </p:cNvPr>
          <p:cNvSpPr/>
          <p:nvPr/>
        </p:nvSpPr>
        <p:spPr>
          <a:xfrm>
            <a:off x="6564442" y="2666949"/>
            <a:ext cx="2232248" cy="1152128"/>
          </a:xfrm>
          <a:prstGeom prst="triangle">
            <a:avLst>
              <a:gd name="adj" fmla="val 4443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2CACBA-C687-48D0-9FC8-D36CDD515109}"/>
              </a:ext>
            </a:extLst>
          </p:cNvPr>
          <p:cNvSpPr/>
          <p:nvPr/>
        </p:nvSpPr>
        <p:spPr>
          <a:xfrm rot="1341470">
            <a:off x="9146905" y="2483850"/>
            <a:ext cx="149372" cy="41155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99E074D-A962-4F77-AC08-3E594546045B}"/>
              </a:ext>
            </a:extLst>
          </p:cNvPr>
          <p:cNvCxnSpPr>
            <a:cxnSpLocks/>
          </p:cNvCxnSpPr>
          <p:nvPr/>
        </p:nvCxnSpPr>
        <p:spPr>
          <a:xfrm flipH="1">
            <a:off x="9104138" y="4153916"/>
            <a:ext cx="360040" cy="2083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B8484D5-8E7B-4C45-A84F-7FEF703897F5}"/>
              </a:ext>
            </a:extLst>
          </p:cNvPr>
          <p:cNvCxnSpPr>
            <a:cxnSpLocks/>
          </p:cNvCxnSpPr>
          <p:nvPr/>
        </p:nvCxnSpPr>
        <p:spPr>
          <a:xfrm>
            <a:off x="9464178" y="4153916"/>
            <a:ext cx="360040" cy="10416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forum-morim.org/math/1stationery15-med.gif">
            <a:extLst>
              <a:ext uri="{FF2B5EF4-FFF2-40B4-BE49-F238E27FC236}">
                <a16:creationId xmlns:a16="http://schemas.microsoft.com/office/drawing/2014/main" id="{8416CC3C-DC8B-4D80-8F83-A3FF23E8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" y="5155551"/>
            <a:ext cx="2040210" cy="13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6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0979E9-C87B-4B45-A948-8A6F89FF4109}"/>
              </a:ext>
            </a:extLst>
          </p:cNvPr>
          <p:cNvSpPr/>
          <p:nvPr/>
        </p:nvSpPr>
        <p:spPr>
          <a:xfrm>
            <a:off x="3837965" y="2066111"/>
            <a:ext cx="435512" cy="693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B48540BB-1C59-4AC2-8EE6-AD33E39D7E00}"/>
              </a:ext>
            </a:extLst>
          </p:cNvPr>
          <p:cNvSpPr txBox="1">
            <a:spLocks/>
          </p:cNvSpPr>
          <p:nvPr/>
        </p:nvSpPr>
        <p:spPr>
          <a:xfrm>
            <a:off x="526026" y="1074968"/>
            <a:ext cx="10948220" cy="19822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Proyeksion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apparat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ingichka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proyeksion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apparatdan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chiquvchi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tirqishdan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3D50E4A4-70E3-4FD7-99F0-74B5562CF729}"/>
              </a:ext>
            </a:extLst>
          </p:cNvPr>
          <p:cNvSpPr txBox="1">
            <a:spLocks/>
          </p:cNvSpPr>
          <p:nvPr/>
        </p:nvSpPr>
        <p:spPr>
          <a:xfrm>
            <a:off x="414416" y="3601495"/>
            <a:ext cx="11363167" cy="2181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ekranda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Ekranda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69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87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 TARTIBI: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C0979E9-C87B-4B45-A948-8A6F89FF4109}"/>
              </a:ext>
            </a:extLst>
          </p:cNvPr>
          <p:cNvSpPr/>
          <p:nvPr/>
        </p:nvSpPr>
        <p:spPr>
          <a:xfrm>
            <a:off x="3837965" y="2066111"/>
            <a:ext cx="435512" cy="693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9213200-54F4-40B9-A064-C2F43D3AB34E}"/>
              </a:ext>
            </a:extLst>
          </p:cNvPr>
          <p:cNvSpPr txBox="1">
            <a:spLocks/>
          </p:cNvSpPr>
          <p:nvPr/>
        </p:nvSpPr>
        <p:spPr>
          <a:xfrm>
            <a:off x="543232" y="1196752"/>
            <a:ext cx="11105536" cy="4464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kengligiga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37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7007</TotalTime>
  <Words>632</Words>
  <Application>Microsoft Office PowerPoint</Application>
  <PresentationFormat>Широкоэкранный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Open Sans</vt:lpstr>
      <vt:lpstr>Times New Roman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1) proyeksion apparat; 2) turli shishadan yasalgan prizmalar; 3) ko‘chma ekran.</vt:lpstr>
      <vt:lpstr>Презентация PowerPoint</vt:lpstr>
      <vt:lpstr>Презентация PowerPoint</vt:lpstr>
      <vt:lpstr>Yorug‘likning prizmadan o‘tgandan keyin spektrga ajralishi</vt:lpstr>
      <vt:lpstr>Yorug‘likning prizmadan o‘tgandan keyin spektrga ajralishi</vt:lpstr>
      <vt:lpstr>Kuzatuvlar  va olingan natijalardan so‘ng quyidagi savollarga javob bering.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User</cp:lastModifiedBy>
  <cp:revision>712</cp:revision>
  <dcterms:created xsi:type="dcterms:W3CDTF">2020-03-24T02:20:14Z</dcterms:created>
  <dcterms:modified xsi:type="dcterms:W3CDTF">2021-03-30T12:06:03Z</dcterms:modified>
</cp:coreProperties>
</file>