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385" r:id="rId2"/>
    <p:sldId id="383" r:id="rId3"/>
    <p:sldId id="386" r:id="rId4"/>
    <p:sldId id="390" r:id="rId5"/>
    <p:sldId id="387" r:id="rId6"/>
    <p:sldId id="388" r:id="rId7"/>
    <p:sldId id="389" r:id="rId8"/>
    <p:sldId id="376" r:id="rId9"/>
    <p:sldId id="381" r:id="rId10"/>
    <p:sldId id="380" r:id="rId11"/>
    <p:sldId id="378" r:id="rId12"/>
    <p:sldId id="379" r:id="rId13"/>
    <p:sldId id="366" r:id="rId14"/>
    <p:sldId id="384" r:id="rId15"/>
  </p:sldIdLst>
  <p:sldSz cx="12801600" cy="7200900"/>
  <p:notesSz cx="5765800" cy="3244850"/>
  <p:defaultTextStyle>
    <a:defPPr>
      <a:defRPr lang="ru-RU"/>
    </a:defPPr>
    <a:lvl1pPr marL="0" algn="l" defTabSz="193609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044" algn="l" defTabSz="193609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090" algn="l" defTabSz="193609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134" algn="l" defTabSz="193609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178" algn="l" defTabSz="193609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225" algn="l" defTabSz="193609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270" algn="l" defTabSz="193609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314" algn="l" defTabSz="193609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359" algn="l" defTabSz="193609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  <p15:guide id="5" pos="23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624" autoAdjust="0"/>
  </p:normalViewPr>
  <p:slideViewPr>
    <p:cSldViewPr>
      <p:cViewPr varScale="1">
        <p:scale>
          <a:sx n="100" d="100"/>
          <a:sy n="100" d="100"/>
        </p:scale>
        <p:origin x="846" y="84"/>
      </p:cViewPr>
      <p:guideLst>
        <p:guide orient="horz" pos="2880"/>
        <p:guide pos="2327"/>
        <p:guide orient="horz" pos="6391"/>
        <p:guide pos="4796"/>
        <p:guide pos="23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0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8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8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7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6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95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44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93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052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055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60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262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2" y="2232276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2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2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8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5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2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1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2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82342-C82B-48BC-83C8-8F19BE20E11C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A87A6-1BAB-46AF-82BA-2BF137CB04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5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9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067">
        <a:defRPr>
          <a:latin typeface="+mn-lt"/>
          <a:ea typeface="+mn-ea"/>
          <a:cs typeface="+mn-cs"/>
        </a:defRPr>
      </a:lvl2pPr>
      <a:lvl3pPr marL="2086137">
        <a:defRPr>
          <a:latin typeface="+mn-lt"/>
          <a:ea typeface="+mn-ea"/>
          <a:cs typeface="+mn-cs"/>
        </a:defRPr>
      </a:lvl3pPr>
      <a:lvl4pPr marL="3129204">
        <a:defRPr>
          <a:latin typeface="+mn-lt"/>
          <a:ea typeface="+mn-ea"/>
          <a:cs typeface="+mn-cs"/>
        </a:defRPr>
      </a:lvl4pPr>
      <a:lvl5pPr marL="4172272">
        <a:defRPr>
          <a:latin typeface="+mn-lt"/>
          <a:ea typeface="+mn-ea"/>
          <a:cs typeface="+mn-cs"/>
        </a:defRPr>
      </a:lvl5pPr>
      <a:lvl6pPr marL="5215342">
        <a:defRPr>
          <a:latin typeface="+mn-lt"/>
          <a:ea typeface="+mn-ea"/>
          <a:cs typeface="+mn-cs"/>
        </a:defRPr>
      </a:lvl6pPr>
      <a:lvl7pPr marL="6258411">
        <a:defRPr>
          <a:latin typeface="+mn-lt"/>
          <a:ea typeface="+mn-ea"/>
          <a:cs typeface="+mn-cs"/>
        </a:defRPr>
      </a:lvl7pPr>
      <a:lvl8pPr marL="7301478">
        <a:defRPr>
          <a:latin typeface="+mn-lt"/>
          <a:ea typeface="+mn-ea"/>
          <a:cs typeface="+mn-cs"/>
        </a:defRPr>
      </a:lvl8pPr>
      <a:lvl9pPr marL="834454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067">
        <a:defRPr>
          <a:latin typeface="+mn-lt"/>
          <a:ea typeface="+mn-ea"/>
          <a:cs typeface="+mn-cs"/>
        </a:defRPr>
      </a:lvl2pPr>
      <a:lvl3pPr marL="2086137">
        <a:defRPr>
          <a:latin typeface="+mn-lt"/>
          <a:ea typeface="+mn-ea"/>
          <a:cs typeface="+mn-cs"/>
        </a:defRPr>
      </a:lvl3pPr>
      <a:lvl4pPr marL="3129204">
        <a:defRPr>
          <a:latin typeface="+mn-lt"/>
          <a:ea typeface="+mn-ea"/>
          <a:cs typeface="+mn-cs"/>
        </a:defRPr>
      </a:lvl4pPr>
      <a:lvl5pPr marL="4172272">
        <a:defRPr>
          <a:latin typeface="+mn-lt"/>
          <a:ea typeface="+mn-ea"/>
          <a:cs typeface="+mn-cs"/>
        </a:defRPr>
      </a:lvl5pPr>
      <a:lvl6pPr marL="5215342">
        <a:defRPr>
          <a:latin typeface="+mn-lt"/>
          <a:ea typeface="+mn-ea"/>
          <a:cs typeface="+mn-cs"/>
        </a:defRPr>
      </a:lvl6pPr>
      <a:lvl7pPr marL="6258411">
        <a:defRPr>
          <a:latin typeface="+mn-lt"/>
          <a:ea typeface="+mn-ea"/>
          <a:cs typeface="+mn-cs"/>
        </a:defRPr>
      </a:lvl7pPr>
      <a:lvl8pPr marL="7301478">
        <a:defRPr>
          <a:latin typeface="+mn-lt"/>
          <a:ea typeface="+mn-ea"/>
          <a:cs typeface="+mn-cs"/>
        </a:defRPr>
      </a:lvl8pPr>
      <a:lvl9pPr marL="834454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/>
          <a:srcRect l="47767" t="29297" r="18741" b="13086"/>
          <a:stretch>
            <a:fillRect/>
          </a:stretch>
        </p:blipFill>
        <p:spPr bwMode="auto">
          <a:xfrm>
            <a:off x="4816624" y="4783765"/>
            <a:ext cx="1743603" cy="1686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Полилиния 12"/>
          <p:cNvSpPr/>
          <p:nvPr/>
        </p:nvSpPr>
        <p:spPr>
          <a:xfrm>
            <a:off x="5979094" y="5074584"/>
            <a:ext cx="2500313" cy="1285875"/>
          </a:xfrm>
          <a:custGeom>
            <a:avLst/>
            <a:gdLst>
              <a:gd name="connsiteX0" fmla="*/ 0 w 1571625"/>
              <a:gd name="connsiteY0" fmla="*/ 1285875 h 1285875"/>
              <a:gd name="connsiteX1" fmla="*/ 785813 w 1571625"/>
              <a:gd name="connsiteY1" fmla="*/ 0 h 1285875"/>
              <a:gd name="connsiteX2" fmla="*/ 1571625 w 1571625"/>
              <a:gd name="connsiteY2" fmla="*/ 1285875 h 1285875"/>
              <a:gd name="connsiteX3" fmla="*/ 0 w 1571625"/>
              <a:gd name="connsiteY3" fmla="*/ 1285875 h 1285875"/>
              <a:gd name="connsiteX0" fmla="*/ 0 w 2500351"/>
              <a:gd name="connsiteY0" fmla="*/ 1285875 h 1285875"/>
              <a:gd name="connsiteX1" fmla="*/ 1714539 w 2500351"/>
              <a:gd name="connsiteY1" fmla="*/ 0 h 1285875"/>
              <a:gd name="connsiteX2" fmla="*/ 2500351 w 2500351"/>
              <a:gd name="connsiteY2" fmla="*/ 1285875 h 1285875"/>
              <a:gd name="connsiteX3" fmla="*/ 0 w 2500351"/>
              <a:gd name="connsiteY3" fmla="*/ 1285875 h 128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0351" h="1285875">
                <a:moveTo>
                  <a:pt x="0" y="1285875"/>
                </a:moveTo>
                <a:lnTo>
                  <a:pt x="1714539" y="0"/>
                </a:lnTo>
                <a:lnTo>
                  <a:pt x="2500351" y="1285875"/>
                </a:lnTo>
                <a:lnTo>
                  <a:pt x="0" y="1285875"/>
                </a:lnTo>
                <a:close/>
              </a:path>
            </a:pathLst>
          </a:cu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" name="object 2"/>
          <p:cNvSpPr/>
          <p:nvPr/>
        </p:nvSpPr>
        <p:spPr>
          <a:xfrm>
            <a:off x="33902" y="0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383859" y="2426446"/>
            <a:ext cx="10689049" cy="3103956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 algn="ctr">
              <a:spcBef>
                <a:spcPts val="245"/>
              </a:spcBef>
            </a:pPr>
            <a:r>
              <a:rPr lang="en-US" sz="6600" b="1" dirty="0">
                <a:solidFill>
                  <a:srgbClr val="002060"/>
                </a:solidFill>
                <a:latin typeface="Arial"/>
                <a:cs typeface="Arial"/>
              </a:rPr>
              <a:t>MAVZU: GEOMETRIK  MATERIALLAR </a:t>
            </a:r>
          </a:p>
          <a:p>
            <a:pPr indent="39688" algn="ctr">
              <a:spcBef>
                <a:spcPts val="245"/>
              </a:spcBef>
            </a:pPr>
            <a:endParaRPr lang="en-US" sz="66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6-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5" y="4680570"/>
            <a:ext cx="789421" cy="189282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pPr algn="ctr"/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5581313" y="4680571"/>
            <a:ext cx="2210603" cy="2088232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0" tIns="45716" rIns="91430" bIns="45716"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4097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9087" y="237029"/>
            <a:ext cx="6194895" cy="833961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>
              <a:spcBef>
                <a:spcPts val="296"/>
              </a:spcBef>
            </a:pPr>
            <a:r>
              <a:rPr lang="en-US" sz="4741" dirty="0"/>
              <a:t>         </a:t>
            </a:r>
            <a:r>
              <a:rPr lang="en-US" sz="5172" dirty="0"/>
              <a:t>1243-masa</a:t>
            </a:r>
            <a:r>
              <a:rPr sz="5172" dirty="0"/>
              <a:t>la</a:t>
            </a:r>
            <a:endParaRPr sz="4741" dirty="0"/>
          </a:p>
        </p:txBody>
      </p:sp>
      <p:sp>
        <p:nvSpPr>
          <p:cNvPr id="5" name="object 5"/>
          <p:cNvSpPr/>
          <p:nvPr/>
        </p:nvSpPr>
        <p:spPr>
          <a:xfrm>
            <a:off x="549220" y="1337404"/>
            <a:ext cx="3051212" cy="727137"/>
          </a:xfrm>
          <a:custGeom>
            <a:avLst/>
            <a:gdLst/>
            <a:ahLst/>
            <a:cxnLst/>
            <a:rect l="l" t="t" r="r" b="b"/>
            <a:pathLst>
              <a:path w="1076325" h="257175">
                <a:moveTo>
                  <a:pt x="1076328" y="0"/>
                </a:moveTo>
                <a:lnTo>
                  <a:pt x="179999" y="0"/>
                </a:lnTo>
                <a:lnTo>
                  <a:pt x="132291" y="6458"/>
                </a:lnTo>
                <a:lnTo>
                  <a:pt x="89333" y="24666"/>
                </a:lnTo>
                <a:lnTo>
                  <a:pt x="52875" y="52874"/>
                </a:lnTo>
                <a:lnTo>
                  <a:pt x="24666" y="89332"/>
                </a:lnTo>
                <a:lnTo>
                  <a:pt x="6458" y="132290"/>
                </a:lnTo>
                <a:lnTo>
                  <a:pt x="0" y="179997"/>
                </a:lnTo>
                <a:lnTo>
                  <a:pt x="0" y="257175"/>
                </a:lnTo>
                <a:lnTo>
                  <a:pt x="896324" y="257175"/>
                </a:lnTo>
                <a:lnTo>
                  <a:pt x="944032" y="250716"/>
                </a:lnTo>
                <a:lnTo>
                  <a:pt x="986992" y="232508"/>
                </a:lnTo>
                <a:lnTo>
                  <a:pt x="1023451" y="204300"/>
                </a:lnTo>
                <a:lnTo>
                  <a:pt x="1051660" y="167842"/>
                </a:lnTo>
                <a:lnTo>
                  <a:pt x="1069870" y="124884"/>
                </a:lnTo>
                <a:lnTo>
                  <a:pt x="1076328" y="77177"/>
                </a:lnTo>
                <a:lnTo>
                  <a:pt x="1076328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6" name="object 6"/>
          <p:cNvSpPr txBox="1">
            <a:spLocks noGrp="1"/>
          </p:cNvSpPr>
          <p:nvPr>
            <p:ph sz="half" idx="2"/>
          </p:nvPr>
        </p:nvSpPr>
        <p:spPr>
          <a:xfrm>
            <a:off x="500022" y="1445169"/>
            <a:ext cx="3249583" cy="518939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28920">
              <a:spcBef>
                <a:spcPts val="296"/>
              </a:spcBef>
            </a:pPr>
            <a:r>
              <a:rPr lang="en-US" b="1" spc="23" dirty="0"/>
              <a:t>   </a:t>
            </a:r>
            <a:r>
              <a:rPr lang="en-US" b="1" spc="23" dirty="0" err="1"/>
              <a:t>Masala</a:t>
            </a:r>
            <a:r>
              <a:rPr lang="en-US" b="1" spc="23" dirty="0"/>
              <a:t>:</a:t>
            </a:r>
            <a:endParaRPr b="1" spc="23" dirty="0"/>
          </a:p>
        </p:txBody>
      </p:sp>
      <p:sp>
        <p:nvSpPr>
          <p:cNvPr id="7" name="object 7"/>
          <p:cNvSpPr/>
          <p:nvPr/>
        </p:nvSpPr>
        <p:spPr>
          <a:xfrm>
            <a:off x="5134062" y="1445222"/>
            <a:ext cx="2915607" cy="5593738"/>
          </a:xfrm>
          <a:custGeom>
            <a:avLst/>
            <a:gdLst/>
            <a:ahLst/>
            <a:cxnLst/>
            <a:rect l="l" t="t" r="r" b="b"/>
            <a:pathLst>
              <a:path w="1313179" h="2339340">
                <a:moveTo>
                  <a:pt x="24396" y="0"/>
                </a:moveTo>
                <a:lnTo>
                  <a:pt x="0" y="0"/>
                </a:lnTo>
                <a:lnTo>
                  <a:pt x="0" y="2339251"/>
                </a:lnTo>
                <a:lnTo>
                  <a:pt x="24396" y="2339251"/>
                </a:lnTo>
                <a:lnTo>
                  <a:pt x="24396" y="0"/>
                </a:lnTo>
                <a:close/>
              </a:path>
              <a:path w="1313179" h="2339340">
                <a:moveTo>
                  <a:pt x="1312570" y="1828"/>
                </a:moveTo>
                <a:lnTo>
                  <a:pt x="416255" y="1828"/>
                </a:lnTo>
                <a:lnTo>
                  <a:pt x="368541" y="8293"/>
                </a:lnTo>
                <a:lnTo>
                  <a:pt x="325577" y="26504"/>
                </a:lnTo>
                <a:lnTo>
                  <a:pt x="289115" y="54711"/>
                </a:lnTo>
                <a:lnTo>
                  <a:pt x="260908" y="91173"/>
                </a:lnTo>
                <a:lnTo>
                  <a:pt x="242697" y="134124"/>
                </a:lnTo>
                <a:lnTo>
                  <a:pt x="236245" y="181825"/>
                </a:lnTo>
                <a:lnTo>
                  <a:pt x="236245" y="259003"/>
                </a:lnTo>
                <a:lnTo>
                  <a:pt x="1132573" y="259003"/>
                </a:lnTo>
                <a:lnTo>
                  <a:pt x="1180274" y="252552"/>
                </a:lnTo>
                <a:lnTo>
                  <a:pt x="1223225" y="234340"/>
                </a:lnTo>
                <a:lnTo>
                  <a:pt x="1259687" y="206133"/>
                </a:lnTo>
                <a:lnTo>
                  <a:pt x="1287894" y="169672"/>
                </a:lnTo>
                <a:lnTo>
                  <a:pt x="1306106" y="126720"/>
                </a:lnTo>
                <a:lnTo>
                  <a:pt x="1312570" y="79006"/>
                </a:lnTo>
                <a:lnTo>
                  <a:pt x="1312570" y="1828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 dirty="0"/>
          </a:p>
        </p:txBody>
      </p:sp>
      <p:sp>
        <p:nvSpPr>
          <p:cNvPr id="8" name="object 8"/>
          <p:cNvSpPr txBox="1"/>
          <p:nvPr/>
        </p:nvSpPr>
        <p:spPr>
          <a:xfrm>
            <a:off x="5600696" y="1229642"/>
            <a:ext cx="2600344" cy="760336"/>
          </a:xfrm>
          <a:prstGeom prst="rect">
            <a:avLst/>
          </a:prstGeom>
        </p:spPr>
        <p:txBody>
          <a:bodyPr vert="horz" wrap="square" lIns="0" tIns="276733" rIns="0" bIns="0" rtlCol="0">
            <a:spAutoFit/>
          </a:bodyPr>
          <a:lstStyle/>
          <a:p>
            <a:pPr marL="257897">
              <a:spcBef>
                <a:spcPts val="2179"/>
              </a:spcBef>
            </a:pPr>
            <a:r>
              <a:rPr lang="en-US" sz="3125" b="1" dirty="0" err="1">
                <a:solidFill>
                  <a:schemeClr val="bg1"/>
                </a:solidFill>
                <a:latin typeface="Arial"/>
                <a:cs typeface="Arial"/>
              </a:rPr>
              <a:t>Yechish</a:t>
            </a:r>
            <a:r>
              <a:rPr lang="en-US" sz="3125" b="1" dirty="0">
                <a:solidFill>
                  <a:schemeClr val="bg1"/>
                </a:solidFill>
                <a:latin typeface="Arial"/>
                <a:cs typeface="Arial"/>
              </a:rPr>
              <a:t>:</a:t>
            </a:r>
            <a:endParaRPr sz="3125" b="1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07" y="2415047"/>
            <a:ext cx="4900647" cy="45102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741" dirty="0" err="1">
                <a:latin typeface="Arial" pitchFamily="34" charset="0"/>
                <a:cs typeface="Arial" pitchFamily="34" charset="0"/>
              </a:rPr>
              <a:t>Doiraning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yuzi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9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marta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ortishi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radiusini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necha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martaga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orttirish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kerak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?</a:t>
            </a:r>
            <a:endParaRPr lang="ru-RU" sz="463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00655" y="2307282"/>
            <a:ext cx="7500946" cy="465968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172" dirty="0">
                <a:latin typeface="Arial" pitchFamily="34" charset="0"/>
                <a:cs typeface="Arial" pitchFamily="34" charset="0"/>
              </a:rPr>
              <a:t>S=</a:t>
            </a:r>
            <a:r>
              <a:rPr lang="el-GR" sz="5172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5172" dirty="0">
                <a:cs typeface="Arial" pitchFamily="34" charset="0"/>
              </a:rPr>
              <a:t>π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r² ,    S</a:t>
            </a:r>
            <a:r>
              <a:rPr lang="en-US" sz="2586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 =  9S </a:t>
            </a:r>
          </a:p>
          <a:p>
            <a:r>
              <a:rPr lang="en-US" sz="5172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5172" dirty="0">
                <a:latin typeface="Arial" pitchFamily="34" charset="0"/>
                <a:cs typeface="Arial" pitchFamily="34" charset="0"/>
              </a:rPr>
              <a:t>π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r</a:t>
            </a:r>
            <a:r>
              <a:rPr lang="en-US" sz="2586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² = 9</a:t>
            </a:r>
            <a:r>
              <a:rPr lang="el-GR" sz="5172" dirty="0">
                <a:latin typeface="Arial" pitchFamily="34" charset="0"/>
                <a:cs typeface="Arial" pitchFamily="34" charset="0"/>
              </a:rPr>
              <a:t> π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r² =</a:t>
            </a:r>
            <a:r>
              <a:rPr lang="el-GR" sz="5172" dirty="0">
                <a:latin typeface="Arial" pitchFamily="34" charset="0"/>
                <a:cs typeface="Arial" pitchFamily="34" charset="0"/>
              </a:rPr>
              <a:t> π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(3r)² </a:t>
            </a:r>
          </a:p>
          <a:p>
            <a:r>
              <a:rPr lang="en-US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19" dirty="0">
                <a:latin typeface="Arial" pitchFamily="34" charset="0"/>
                <a:cs typeface="Arial" pitchFamily="34" charset="0"/>
              </a:rPr>
              <a:t>r</a:t>
            </a:r>
            <a:r>
              <a:rPr lang="en-US" sz="2586" dirty="0">
                <a:latin typeface="Arial" pitchFamily="34" charset="0"/>
                <a:cs typeface="Arial" pitchFamily="34" charset="0"/>
              </a:rPr>
              <a:t>1 = 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5819" dirty="0">
                <a:latin typeface="Arial" pitchFamily="34" charset="0"/>
                <a:cs typeface="Arial" pitchFamily="34" charset="0"/>
              </a:rPr>
              <a:t>r</a:t>
            </a:r>
          </a:p>
          <a:p>
            <a:endParaRPr lang="en-US" sz="3987" dirty="0">
              <a:latin typeface="Arial" pitchFamily="34" charset="0"/>
              <a:cs typeface="Arial" pitchFamily="34" charset="0"/>
            </a:endParaRPr>
          </a:p>
          <a:p>
            <a:r>
              <a:rPr lang="en-US" sz="4633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633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633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633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4633" dirty="0" err="1">
                <a:latin typeface="Arial" panose="020B0604020202020204" pitchFamily="34" charset="0"/>
                <a:cs typeface="Arial" panose="020B0604020202020204" pitchFamily="34" charset="0"/>
              </a:rPr>
              <a:t>martaga</a:t>
            </a:r>
            <a:r>
              <a:rPr lang="en-US" sz="46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633" dirty="0" err="1">
                <a:latin typeface="Arial" panose="020B0604020202020204" pitchFamily="34" charset="0"/>
                <a:cs typeface="Arial" panose="020B0604020202020204" pitchFamily="34" charset="0"/>
              </a:rPr>
              <a:t>orttirish</a:t>
            </a:r>
            <a:r>
              <a:rPr lang="en-US" sz="46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33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633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 txBox="1">
            <a:spLocks noChangeArrowheads="1"/>
          </p:cNvSpPr>
          <p:nvPr/>
        </p:nvSpPr>
        <p:spPr>
          <a:xfrm>
            <a:off x="0" y="-17351"/>
            <a:ext cx="12801600" cy="917340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15619" tIns="60121" rIns="115619" bIns="60121" anchor="ctr" anchorCtr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defTabSz="985156">
              <a:buClr>
                <a:srgbClr val="CC3300"/>
              </a:buClr>
              <a:tabLst>
                <a:tab pos="0" algn="l"/>
                <a:tab pos="1174701" algn="l"/>
                <a:tab pos="2349401" algn="l"/>
                <a:tab pos="3524103" algn="l"/>
                <a:tab pos="4698803" algn="l"/>
                <a:tab pos="5873504" algn="l"/>
                <a:tab pos="7048203" algn="l"/>
                <a:tab pos="8222904" algn="l"/>
                <a:tab pos="9397605" algn="l"/>
                <a:tab pos="10572305" algn="l"/>
                <a:tab pos="11747006" algn="l"/>
                <a:tab pos="12921706" algn="l"/>
              </a:tabLst>
              <a:defRPr/>
            </a:pPr>
            <a:r>
              <a:rPr lang="en-US" sz="5172" b="1" kern="0" dirty="0">
                <a:ln w="1143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1244-masala</a:t>
            </a:r>
            <a:endParaRPr lang="en-GB" sz="5172" b="1" kern="0" dirty="0">
              <a:ln w="1143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6801" y="1137272"/>
            <a:ext cx="11866013" cy="746132"/>
          </a:xfrm>
          <a:prstGeom prst="rect">
            <a:avLst/>
          </a:prstGeom>
          <a:noFill/>
        </p:spPr>
        <p:txBody>
          <a:bodyPr wrap="square" lIns="98516" tIns="49259" rIns="98516" bIns="49259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    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1614" y="1272169"/>
            <a:ext cx="9689586" cy="2039435"/>
          </a:xfrm>
          <a:prstGeom prst="rect">
            <a:avLst/>
          </a:prstGeom>
          <a:noFill/>
        </p:spPr>
        <p:txBody>
          <a:bodyPr wrap="square" lIns="98516" tIns="49259" rIns="98516" bIns="49259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Yer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ekvatorining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radiusi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6378 km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.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Yer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ekvatorining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uzunligini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toping.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12596" y="3446502"/>
            <a:ext cx="10622461" cy="2752514"/>
          </a:xfrm>
          <a:prstGeom prst="rect">
            <a:avLst/>
          </a:prstGeom>
        </p:spPr>
        <p:txBody>
          <a:bodyPr wrap="square" lIns="98516" tIns="49259" rIns="98516" bIns="49259">
            <a:spAutoFit/>
          </a:bodyPr>
          <a:lstStyle/>
          <a:p>
            <a:r>
              <a:rPr lang="en-US" sz="431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31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310" dirty="0">
                <a:latin typeface="Arial" pitchFamily="34" charset="0"/>
                <a:cs typeface="Arial" pitchFamily="34" charset="0"/>
              </a:rPr>
              <a:t>C = 2</a:t>
            </a:r>
            <a:r>
              <a:rPr lang="el-GR" sz="4310" dirty="0">
                <a:latin typeface="Arial" pitchFamily="34" charset="0"/>
                <a:cs typeface="Arial" pitchFamily="34" charset="0"/>
              </a:rPr>
              <a:t>π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r = 2 · 3,14 · 6378 = 40 053,84(km)</a:t>
            </a:r>
          </a:p>
          <a:p>
            <a:endParaRPr lang="en-US" sz="4310" dirty="0">
              <a:latin typeface="Arial" pitchFamily="34" charset="0"/>
              <a:cs typeface="Arial" pitchFamily="34" charset="0"/>
            </a:endParaRPr>
          </a:p>
          <a:p>
            <a:r>
              <a:rPr lang="en-US" sz="431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31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40 053,84 km  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/>
          <a:srcRect l="66537" t="42997" r="14563" b="28990"/>
          <a:stretch/>
        </p:blipFill>
        <p:spPr>
          <a:xfrm>
            <a:off x="9425136" y="1512218"/>
            <a:ext cx="3174521" cy="26317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5600702" y="1899352"/>
            <a:ext cx="6500813" cy="5010996"/>
            <a:chOff x="288" y="480"/>
            <a:chExt cx="1728" cy="1698"/>
          </a:xfrm>
        </p:grpSpPr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19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20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21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22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23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</p:grpSp>
        <p:grpSp>
          <p:nvGrpSpPr>
            <p:cNvPr id="4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11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12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13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14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15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16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17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6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  <p:sp>
            <p:nvSpPr>
              <p:cNvPr id="18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2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4202" dirty="0"/>
              </a:p>
            </p:txBody>
          </p:sp>
        </p:grpSp>
      </p:grpSp>
      <p:sp>
        <p:nvSpPr>
          <p:cNvPr id="46084" name="Freeform 45"/>
          <p:cNvSpPr>
            <a:spLocks/>
          </p:cNvSpPr>
          <p:nvPr/>
        </p:nvSpPr>
        <p:spPr bwMode="auto">
          <a:xfrm>
            <a:off x="6554749" y="2599785"/>
            <a:ext cx="4618461" cy="3541822"/>
          </a:xfrm>
          <a:custGeom>
            <a:avLst/>
            <a:gdLst>
              <a:gd name="T0" fmla="*/ 2147483647 w 2118"/>
              <a:gd name="T1" fmla="*/ 0 h 1972"/>
              <a:gd name="T2" fmla="*/ 0 w 2118"/>
              <a:gd name="T3" fmla="*/ 2147483647 h 1972"/>
              <a:gd name="T4" fmla="*/ 2147483647 w 2118"/>
              <a:gd name="T5" fmla="*/ 2147483647 h 1972"/>
              <a:gd name="T6" fmla="*/ 2147483647 w 2118"/>
              <a:gd name="T7" fmla="*/ 2147483647 h 1972"/>
              <a:gd name="T8" fmla="*/ 2147483647 w 2118"/>
              <a:gd name="T9" fmla="*/ 2147483647 h 1972"/>
              <a:gd name="T10" fmla="*/ 2147483647 w 2118"/>
              <a:gd name="T11" fmla="*/ 2147483647 h 1972"/>
              <a:gd name="T12" fmla="*/ 2147483647 w 2118"/>
              <a:gd name="T13" fmla="*/ 2147483647 h 1972"/>
              <a:gd name="T14" fmla="*/ 2147483647 w 2118"/>
              <a:gd name="T15" fmla="*/ 2147483647 h 1972"/>
              <a:gd name="T16" fmla="*/ 2147483647 w 2118"/>
              <a:gd name="T17" fmla="*/ 0 h 19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18"/>
              <a:gd name="T28" fmla="*/ 0 h 1972"/>
              <a:gd name="T29" fmla="*/ 2118 w 2118"/>
              <a:gd name="T30" fmla="*/ 1972 h 197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18" h="1972">
                <a:moveTo>
                  <a:pt x="831" y="0"/>
                </a:moveTo>
                <a:lnTo>
                  <a:pt x="0" y="793"/>
                </a:lnTo>
                <a:lnTo>
                  <a:pt x="855" y="1195"/>
                </a:lnTo>
                <a:lnTo>
                  <a:pt x="1249" y="1972"/>
                </a:lnTo>
                <a:lnTo>
                  <a:pt x="2080" y="1579"/>
                </a:lnTo>
                <a:cubicBezTo>
                  <a:pt x="2093" y="1319"/>
                  <a:pt x="2105" y="1058"/>
                  <a:pt x="2118" y="798"/>
                </a:cubicBezTo>
                <a:cubicBezTo>
                  <a:pt x="2117" y="801"/>
                  <a:pt x="2116" y="468"/>
                  <a:pt x="2115" y="401"/>
                </a:cubicBezTo>
                <a:cubicBezTo>
                  <a:pt x="2114" y="334"/>
                  <a:pt x="2112" y="398"/>
                  <a:pt x="2111" y="397"/>
                </a:cubicBezTo>
                <a:lnTo>
                  <a:pt x="831" y="0"/>
                </a:ln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7470" tIns="58736" rIns="117470" bIns="58736"/>
          <a:lstStyle/>
          <a:p>
            <a:endParaRPr lang="ru-RU" sz="4202"/>
          </a:p>
        </p:txBody>
      </p:sp>
      <p:sp>
        <p:nvSpPr>
          <p:cNvPr id="51" name="Овал 50"/>
          <p:cNvSpPr/>
          <p:nvPr/>
        </p:nvSpPr>
        <p:spPr>
          <a:xfrm>
            <a:off x="9201150" y="3225751"/>
            <a:ext cx="202249" cy="161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52" name="Овал 51"/>
          <p:cNvSpPr/>
          <p:nvPr/>
        </p:nvSpPr>
        <p:spPr>
          <a:xfrm>
            <a:off x="7343993" y="3934072"/>
            <a:ext cx="202246" cy="161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53" name="Овал 52"/>
          <p:cNvSpPr/>
          <p:nvPr/>
        </p:nvSpPr>
        <p:spPr>
          <a:xfrm>
            <a:off x="8271626" y="3225751"/>
            <a:ext cx="202246" cy="161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54" name="Овал 53"/>
          <p:cNvSpPr/>
          <p:nvPr/>
        </p:nvSpPr>
        <p:spPr>
          <a:xfrm>
            <a:off x="10101264" y="5371253"/>
            <a:ext cx="202246" cy="161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55" name="Овал 54"/>
          <p:cNvSpPr/>
          <p:nvPr/>
        </p:nvSpPr>
        <p:spPr>
          <a:xfrm>
            <a:off x="9198929" y="3931154"/>
            <a:ext cx="202246" cy="161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56" name="Овал 55"/>
          <p:cNvSpPr/>
          <p:nvPr/>
        </p:nvSpPr>
        <p:spPr>
          <a:xfrm>
            <a:off x="10101264" y="3948777"/>
            <a:ext cx="202246" cy="161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57" name="Овал 56"/>
          <p:cNvSpPr/>
          <p:nvPr/>
        </p:nvSpPr>
        <p:spPr>
          <a:xfrm>
            <a:off x="8271626" y="3931154"/>
            <a:ext cx="202246" cy="161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58" name="Овал 57"/>
          <p:cNvSpPr/>
          <p:nvPr/>
        </p:nvSpPr>
        <p:spPr>
          <a:xfrm>
            <a:off x="9201150" y="4658556"/>
            <a:ext cx="202249" cy="161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59" name="Овал 58"/>
          <p:cNvSpPr/>
          <p:nvPr/>
        </p:nvSpPr>
        <p:spPr>
          <a:xfrm>
            <a:off x="10101264" y="4658556"/>
            <a:ext cx="202246" cy="161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60" name="Овал 59"/>
          <p:cNvSpPr/>
          <p:nvPr/>
        </p:nvSpPr>
        <p:spPr>
          <a:xfrm>
            <a:off x="9201150" y="5356548"/>
            <a:ext cx="202249" cy="161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61" name="Овал 60"/>
          <p:cNvSpPr/>
          <p:nvPr/>
        </p:nvSpPr>
        <p:spPr>
          <a:xfrm>
            <a:off x="7330325" y="3255162"/>
            <a:ext cx="202246" cy="16164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62" name="Овал 61"/>
          <p:cNvSpPr/>
          <p:nvPr/>
        </p:nvSpPr>
        <p:spPr>
          <a:xfrm>
            <a:off x="6430211" y="3916447"/>
            <a:ext cx="202249" cy="16164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63" name="Овал 62"/>
          <p:cNvSpPr/>
          <p:nvPr/>
        </p:nvSpPr>
        <p:spPr>
          <a:xfrm>
            <a:off x="9201150" y="6032538"/>
            <a:ext cx="202249" cy="16164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64" name="Овал 63"/>
          <p:cNvSpPr/>
          <p:nvPr/>
        </p:nvSpPr>
        <p:spPr>
          <a:xfrm>
            <a:off x="11048673" y="3270152"/>
            <a:ext cx="202246" cy="16164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65" name="Овал 64"/>
          <p:cNvSpPr/>
          <p:nvPr/>
        </p:nvSpPr>
        <p:spPr>
          <a:xfrm>
            <a:off x="8245144" y="2527759"/>
            <a:ext cx="202249" cy="16164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66" name="Овал 65"/>
          <p:cNvSpPr/>
          <p:nvPr/>
        </p:nvSpPr>
        <p:spPr>
          <a:xfrm>
            <a:off x="11001376" y="5297725"/>
            <a:ext cx="202249" cy="16164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67" name="Овал 66"/>
          <p:cNvSpPr/>
          <p:nvPr/>
        </p:nvSpPr>
        <p:spPr>
          <a:xfrm>
            <a:off x="11001376" y="4570321"/>
            <a:ext cx="202249" cy="16164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68" name="TextBox 67"/>
          <p:cNvSpPr txBox="1"/>
          <p:nvPr/>
        </p:nvSpPr>
        <p:spPr>
          <a:xfrm>
            <a:off x="858647" y="3138604"/>
            <a:ext cx="4100513" cy="665820"/>
          </a:xfrm>
          <a:prstGeom prst="rect">
            <a:avLst/>
          </a:prstGeom>
          <a:noFill/>
        </p:spPr>
        <p:txBody>
          <a:bodyPr lIns="117470" tIns="58736" rIns="117470" bIns="58736">
            <a:spAutoFit/>
          </a:bodyPr>
          <a:lstStyle/>
          <a:p>
            <a:pPr>
              <a:defRPr/>
            </a:pPr>
            <a:r>
              <a:rPr lang="en-US" sz="3556" b="1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556" b="1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=11</a:t>
            </a:r>
          </a:p>
        </p:txBody>
      </p:sp>
      <p:sp>
        <p:nvSpPr>
          <p:cNvPr id="38935" name="TextBox 68"/>
          <p:cNvSpPr txBox="1">
            <a:spLocks noChangeArrowheads="1"/>
          </p:cNvSpPr>
          <p:nvPr/>
        </p:nvSpPr>
        <p:spPr bwMode="auto">
          <a:xfrm>
            <a:off x="858647" y="3754399"/>
            <a:ext cx="3300413" cy="665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70" tIns="58736" rIns="117470" bIns="58736">
            <a:spAutoFit/>
          </a:bodyPr>
          <a:lstStyle/>
          <a:p>
            <a:r>
              <a:rPr lang="en-US" sz="3556" b="1" dirty="0">
                <a:solidFill>
                  <a:srgbClr val="C00000"/>
                </a:solidFill>
                <a:latin typeface="Verdana" pitchFamily="34" charset="0"/>
              </a:rPr>
              <a:t>M</a:t>
            </a:r>
            <a:r>
              <a:rPr lang="ru-RU" sz="3556" b="1" dirty="0">
                <a:solidFill>
                  <a:srgbClr val="C00000"/>
                </a:solidFill>
                <a:latin typeface="Verdana" pitchFamily="34" charset="0"/>
              </a:rPr>
              <a:t>=9</a:t>
            </a:r>
          </a:p>
        </p:txBody>
      </p:sp>
      <p:sp>
        <p:nvSpPr>
          <p:cNvPr id="38936" name="TextBox 70"/>
          <p:cNvSpPr txBox="1">
            <a:spLocks noChangeArrowheads="1"/>
          </p:cNvSpPr>
          <p:nvPr/>
        </p:nvSpPr>
        <p:spPr bwMode="auto">
          <a:xfrm>
            <a:off x="396801" y="4832040"/>
            <a:ext cx="5300658" cy="1312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70" tIns="58736" rIns="117470" bIns="58736">
            <a:spAutoFit/>
          </a:bodyPr>
          <a:lstStyle/>
          <a:p>
            <a:r>
              <a:rPr lang="en-US" sz="3879" dirty="0">
                <a:latin typeface="Arial" pitchFamily="34" charset="0"/>
                <a:cs typeface="Arial" pitchFamily="34" charset="0"/>
              </a:rPr>
              <a:t>S=M/2+N-1=</a:t>
            </a:r>
          </a:p>
          <a:p>
            <a:r>
              <a:rPr lang="en-US" sz="3879" dirty="0">
                <a:latin typeface="Verdana" pitchFamily="34" charset="0"/>
              </a:rPr>
              <a:t>=</a:t>
            </a:r>
            <a:r>
              <a:rPr lang="ru-RU" sz="3879" dirty="0">
                <a:latin typeface="Verdana" pitchFamily="34" charset="0"/>
              </a:rPr>
              <a:t>9:</a:t>
            </a:r>
            <a:r>
              <a:rPr lang="en-US" sz="3879" dirty="0">
                <a:latin typeface="Verdana" pitchFamily="34" charset="0"/>
              </a:rPr>
              <a:t>2+1</a:t>
            </a:r>
            <a:r>
              <a:rPr lang="ru-RU" sz="3879" dirty="0">
                <a:latin typeface="Verdana" pitchFamily="34" charset="0"/>
              </a:rPr>
              <a:t>1</a:t>
            </a:r>
            <a:r>
              <a:rPr lang="en-US" sz="3879" dirty="0">
                <a:latin typeface="Verdana" pitchFamily="34" charset="0"/>
              </a:rPr>
              <a:t>-1=1</a:t>
            </a:r>
            <a:r>
              <a:rPr lang="ru-RU" sz="3879" dirty="0">
                <a:latin typeface="Verdana" pitchFamily="34" charset="0"/>
              </a:rPr>
              <a:t>4</a:t>
            </a:r>
            <a:r>
              <a:rPr lang="en-US" sz="3879" dirty="0">
                <a:latin typeface="Verdana" pitchFamily="34" charset="0"/>
              </a:rPr>
              <a:t>,5 </a:t>
            </a:r>
            <a:endParaRPr lang="ru-RU" sz="3879" dirty="0">
              <a:latin typeface="Verdana" pitchFamily="34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8301038" y="4678093"/>
            <a:ext cx="202246" cy="16164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44" name="Овал 43"/>
          <p:cNvSpPr/>
          <p:nvPr/>
        </p:nvSpPr>
        <p:spPr>
          <a:xfrm>
            <a:off x="11047938" y="3985323"/>
            <a:ext cx="202246" cy="16164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45" name="Овал 44"/>
          <p:cNvSpPr/>
          <p:nvPr/>
        </p:nvSpPr>
        <p:spPr>
          <a:xfrm>
            <a:off x="10101264" y="3240457"/>
            <a:ext cx="202246" cy="16164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70" tIns="58736" rIns="117470" bIns="58736" anchor="ctr"/>
          <a:lstStyle/>
          <a:p>
            <a:pPr algn="ctr">
              <a:defRPr/>
            </a:pPr>
            <a:endParaRPr lang="ru-RU" sz="4202" dirty="0"/>
          </a:p>
        </p:txBody>
      </p:sp>
      <p:sp>
        <p:nvSpPr>
          <p:cNvPr id="47" name="TextBox 46"/>
          <p:cNvSpPr txBox="1"/>
          <p:nvPr/>
        </p:nvSpPr>
        <p:spPr>
          <a:xfrm>
            <a:off x="858648" y="1214247"/>
            <a:ext cx="10001320" cy="1312536"/>
          </a:xfrm>
          <a:prstGeom prst="rect">
            <a:avLst/>
          </a:prstGeom>
          <a:noFill/>
        </p:spPr>
        <p:txBody>
          <a:bodyPr wrap="square" lIns="117470" tIns="58736" rIns="117470" bIns="58736" rtlCol="0">
            <a:spAutoFit/>
          </a:bodyPr>
          <a:lstStyle/>
          <a:p>
            <a:r>
              <a:rPr lang="en-US" sz="3879" dirty="0" err="1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yuzini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Pik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formulasidan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foydalanib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 toping</a:t>
            </a:r>
            <a:endParaRPr lang="ru-RU" sz="387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Заголовок 47"/>
          <p:cNvSpPr>
            <a:spLocks noGrp="1"/>
          </p:cNvSpPr>
          <p:nvPr>
            <p:ph type="title"/>
          </p:nvPr>
        </p:nvSpPr>
        <p:spPr>
          <a:xfrm>
            <a:off x="3893761" y="232990"/>
            <a:ext cx="6409749" cy="830997"/>
          </a:xfrm>
        </p:spPr>
        <p:txBody>
          <a:bodyPr/>
          <a:lstStyle/>
          <a:p>
            <a:r>
              <a:rPr lang="en-US" sz="5400" dirty="0"/>
              <a:t>PIK  FORMULASI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5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500"/>
                            </p:stCondLst>
                            <p:childTnLst>
                              <p:par>
                                <p:cTn id="9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500"/>
                            </p:stCondLst>
                            <p:childTnLst>
                              <p:par>
                                <p:cTn id="9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500"/>
                            </p:stCondLst>
                            <p:childTnLst>
                              <p:par>
                                <p:cTn id="10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500"/>
                            </p:stCondLst>
                            <p:childTnLst>
                              <p:par>
                                <p:cTn id="10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8500"/>
                            </p:stCondLst>
                            <p:childTnLst>
                              <p:par>
                                <p:cTn id="111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38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/>
      <p:bldP spid="38935" grpId="0"/>
      <p:bldP spid="38936" grpId="0"/>
      <p:bldP spid="43" grpId="0" animBg="1"/>
      <p:bldP spid="44" grpId="0" animBg="1"/>
      <p:bldP spid="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 txBox="1">
            <a:spLocks noChangeArrowheads="1"/>
          </p:cNvSpPr>
          <p:nvPr/>
        </p:nvSpPr>
        <p:spPr>
          <a:xfrm>
            <a:off x="0" y="-17352"/>
            <a:ext cx="12801600" cy="917340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15619" tIns="60121" rIns="115619" bIns="60121" anchor="ctr" anchorCtr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defTabSz="985156">
              <a:buClr>
                <a:srgbClr val="CC3300"/>
              </a:buClr>
              <a:tabLst>
                <a:tab pos="0" algn="l"/>
                <a:tab pos="1174701" algn="l"/>
                <a:tab pos="2349401" algn="l"/>
                <a:tab pos="3524103" algn="l"/>
                <a:tab pos="4698803" algn="l"/>
                <a:tab pos="5873504" algn="l"/>
                <a:tab pos="7048203" algn="l"/>
                <a:tab pos="8222904" algn="l"/>
                <a:tab pos="9397605" algn="l"/>
                <a:tab pos="10572305" algn="l"/>
                <a:tab pos="11747006" algn="l"/>
                <a:tab pos="12921706" algn="l"/>
              </a:tabLst>
              <a:defRPr/>
            </a:pPr>
            <a:r>
              <a:rPr lang="en-US" sz="5172" b="1" dirty="0">
                <a:latin typeface="Arial" pitchFamily="34" charset="0"/>
                <a:cs typeface="Arial" pitchFamily="34" charset="0"/>
              </a:rPr>
              <a:t>MASALA</a:t>
            </a:r>
            <a:endParaRPr lang="en-GB" sz="5172" b="1" i="1" kern="0" dirty="0">
              <a:ln w="1143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6801" y="1137272"/>
            <a:ext cx="11866013" cy="746132"/>
          </a:xfrm>
          <a:prstGeom prst="rect">
            <a:avLst/>
          </a:prstGeom>
          <a:noFill/>
        </p:spPr>
        <p:txBody>
          <a:bodyPr wrap="square" lIns="98516" tIns="49259" rIns="98516" bIns="49259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    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6801" y="1231854"/>
            <a:ext cx="11931024" cy="3332738"/>
          </a:xfrm>
          <a:prstGeom prst="rect">
            <a:avLst/>
          </a:prstGeom>
          <a:noFill/>
        </p:spPr>
        <p:txBody>
          <a:bodyPr wrap="square" lIns="98516" tIns="49259" rIns="98516" bIns="49259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Uchburchak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uzunliklari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6, 10, 12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sonlariga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proporsional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perimetri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esa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84 cm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Katta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tomoniga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tushirilgan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balandligi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kichik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tomonining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yarimiga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uchburchak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yuzini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toping.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Равнобедренный треугольник 47"/>
          <p:cNvSpPr/>
          <p:nvPr/>
        </p:nvSpPr>
        <p:spPr>
          <a:xfrm>
            <a:off x="4960640" y="4040485"/>
            <a:ext cx="3540820" cy="2477479"/>
          </a:xfrm>
          <a:prstGeom prst="triangle">
            <a:avLst>
              <a:gd name="adj" fmla="val 76716"/>
            </a:avLst>
          </a:prstGeom>
          <a:ln w="5715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741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877540" y="4665512"/>
            <a:ext cx="937276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b="1" dirty="0">
                <a:latin typeface="Arial" pitchFamily="34" charset="0"/>
                <a:cs typeface="Arial" pitchFamily="34" charset="0"/>
              </a:rPr>
              <a:t>c</a:t>
            </a:r>
            <a:endParaRPr lang="ru-RU" sz="431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032822" y="4665512"/>
            <a:ext cx="937276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b="1" dirty="0">
                <a:latin typeface="Arial" pitchFamily="34" charset="0"/>
                <a:cs typeface="Arial" pitchFamily="34" charset="0"/>
              </a:rPr>
              <a:t>a</a:t>
            </a:r>
            <a:endParaRPr lang="ru-RU" sz="431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633700" y="6435922"/>
            <a:ext cx="937276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b="1" dirty="0">
                <a:latin typeface="Arial" pitchFamily="34" charset="0"/>
                <a:cs typeface="Arial" pitchFamily="34" charset="0"/>
              </a:rPr>
              <a:t>b</a:t>
            </a:r>
            <a:endParaRPr lang="ru-RU" sz="431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трелка углом вверх 8"/>
          <p:cNvSpPr/>
          <p:nvPr/>
        </p:nvSpPr>
        <p:spPr>
          <a:xfrm>
            <a:off x="7328" y="15290"/>
            <a:ext cx="332705" cy="288032"/>
          </a:xfrm>
          <a:prstGeom prst="bentUp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202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96870" y="281112"/>
            <a:ext cx="12754937" cy="1231106"/>
          </a:xfrm>
        </p:spPr>
        <p:txBody>
          <a:bodyPr/>
          <a:lstStyle/>
          <a:p>
            <a:r>
              <a:rPr lang="en-US" sz="4000" b="1" dirty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957079" y="1328062"/>
            <a:ext cx="8784976" cy="301383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400" b="1" dirty="0" err="1">
                <a:solidFill>
                  <a:schemeClr val="tx1"/>
                </a:solidFill>
              </a:rPr>
              <a:t>Darslikdagi</a:t>
            </a:r>
            <a:r>
              <a:rPr lang="en-US" sz="4400" b="1" dirty="0">
                <a:solidFill>
                  <a:schemeClr val="tx1"/>
                </a:solidFill>
              </a:rPr>
              <a:t> 1237-, 1238-, 1239-, 1241, 1242-masalalarni  </a:t>
            </a:r>
            <a:r>
              <a:rPr lang="en-US" sz="4400" b="1" dirty="0" err="1">
                <a:solidFill>
                  <a:schemeClr val="tx1"/>
                </a:solidFill>
              </a:rPr>
              <a:t>yechish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tx1"/>
                </a:solidFill>
              </a:rPr>
              <a:t>(230-sahifa).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sc.xzcheng.com/uploads/170112/764-1F112134R63C.jpg"/>
          <p:cNvPicPr/>
          <p:nvPr/>
        </p:nvPicPr>
        <p:blipFill>
          <a:blip r:embed="rId2"/>
          <a:srcRect l="28461" r="24231"/>
          <a:stretch>
            <a:fillRect/>
          </a:stretch>
        </p:blipFill>
        <p:spPr bwMode="auto">
          <a:xfrm>
            <a:off x="10145216" y="1423104"/>
            <a:ext cx="1997294" cy="29492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241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1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6900867" y="3167780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>
              <a:defRPr/>
            </a:pPr>
            <a:r>
              <a:rPr lang="en-US" sz="7200" b="1" dirty="0">
                <a:solidFill>
                  <a:schemeClr val="tx2"/>
                </a:solidFill>
              </a:rPr>
              <a:t>P=2(</a:t>
            </a:r>
            <a:r>
              <a:rPr lang="en-US" sz="7200" b="1" dirty="0" err="1">
                <a:solidFill>
                  <a:schemeClr val="tx2"/>
                </a:solidFill>
              </a:rPr>
              <a:t>a+b+c</a:t>
            </a:r>
            <a:r>
              <a:rPr lang="en-US" sz="7200" b="1" dirty="0">
                <a:solidFill>
                  <a:schemeClr val="tx2"/>
                </a:solidFill>
              </a:rPr>
              <a:t>)</a:t>
            </a:r>
            <a:endParaRPr lang="ru-RU" sz="7200" b="1" baseline="-25000" dirty="0">
              <a:solidFill>
                <a:schemeClr val="tx2"/>
              </a:solidFill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1031780" y="3163790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7200" b="1" dirty="0">
                <a:solidFill>
                  <a:schemeClr val="tx2"/>
                </a:solidFill>
              </a:rPr>
              <a:t>P=</a:t>
            </a:r>
            <a:r>
              <a:rPr lang="en-US" sz="7200" b="1" dirty="0" err="1">
                <a:solidFill>
                  <a:schemeClr val="tx2"/>
                </a:solidFill>
              </a:rPr>
              <a:t>abc</a:t>
            </a:r>
            <a:endParaRPr lang="ru-RU" sz="72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904856" y="4641120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tx2"/>
                </a:solidFill>
              </a:rPr>
              <a:t>P=2(</a:t>
            </a:r>
            <a:r>
              <a:rPr lang="en-US" sz="7200" b="1" dirty="0" err="1">
                <a:solidFill>
                  <a:schemeClr val="tx2"/>
                </a:solidFill>
              </a:rPr>
              <a:t>a+b</a:t>
            </a:r>
            <a:r>
              <a:rPr lang="en-US" sz="7200" b="1" dirty="0">
                <a:solidFill>
                  <a:schemeClr val="tx2"/>
                </a:solidFill>
              </a:rPr>
              <a:t>)</a:t>
            </a:r>
            <a:endParaRPr lang="ru-RU" sz="7200" b="1" dirty="0">
              <a:solidFill>
                <a:schemeClr val="tx2"/>
              </a:solidFill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-1016024" y="1199236"/>
            <a:ext cx="11287203" cy="146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 algn="ctr"/>
            <a:r>
              <a:rPr lang="en-US" sz="4400" dirty="0" err="1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perimetrini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hisoblash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formulasini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aniqlang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8" y="6029343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971514" y="4712558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7200" b="1" dirty="0">
                <a:solidFill>
                  <a:schemeClr val="tx2"/>
                </a:solidFill>
              </a:rPr>
              <a:t>P=</a:t>
            </a:r>
            <a:r>
              <a:rPr lang="en-US" sz="7200" b="1" dirty="0" err="1">
                <a:solidFill>
                  <a:schemeClr val="tx2"/>
                </a:solidFill>
              </a:rPr>
              <a:t>a+b+c</a:t>
            </a:r>
            <a:endParaRPr lang="ru-RU" sz="7200" b="1" dirty="0">
              <a:solidFill>
                <a:schemeClr val="tx2"/>
              </a:solidFill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8725007" y="1317516"/>
            <a:ext cx="2500313" cy="1285875"/>
          </a:xfrm>
          <a:custGeom>
            <a:avLst/>
            <a:gdLst>
              <a:gd name="connsiteX0" fmla="*/ 0 w 1571625"/>
              <a:gd name="connsiteY0" fmla="*/ 1285875 h 1285875"/>
              <a:gd name="connsiteX1" fmla="*/ 785813 w 1571625"/>
              <a:gd name="connsiteY1" fmla="*/ 0 h 1285875"/>
              <a:gd name="connsiteX2" fmla="*/ 1571625 w 1571625"/>
              <a:gd name="connsiteY2" fmla="*/ 1285875 h 1285875"/>
              <a:gd name="connsiteX3" fmla="*/ 0 w 1571625"/>
              <a:gd name="connsiteY3" fmla="*/ 1285875 h 1285875"/>
              <a:gd name="connsiteX0" fmla="*/ 0 w 2500351"/>
              <a:gd name="connsiteY0" fmla="*/ 1285875 h 1285875"/>
              <a:gd name="connsiteX1" fmla="*/ 1714539 w 2500351"/>
              <a:gd name="connsiteY1" fmla="*/ 0 h 1285875"/>
              <a:gd name="connsiteX2" fmla="*/ 2500351 w 2500351"/>
              <a:gd name="connsiteY2" fmla="*/ 1285875 h 1285875"/>
              <a:gd name="connsiteX3" fmla="*/ 0 w 2500351"/>
              <a:gd name="connsiteY3" fmla="*/ 1285875 h 128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0351" h="1285875">
                <a:moveTo>
                  <a:pt x="0" y="1285875"/>
                </a:moveTo>
                <a:lnTo>
                  <a:pt x="1714539" y="0"/>
                </a:lnTo>
                <a:lnTo>
                  <a:pt x="2500351" y="1285875"/>
                </a:lnTo>
                <a:lnTo>
                  <a:pt x="0" y="1285875"/>
                </a:lnTo>
                <a:close/>
              </a:path>
            </a:pathLst>
          </a:cu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9796576" y="2520330"/>
            <a:ext cx="500066" cy="70787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b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53634" y="1388953"/>
            <a:ext cx="500066" cy="70787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a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25270" y="1388953"/>
            <a:ext cx="500066" cy="70787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66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1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1217418" y="4685427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>
              <a:defRPr/>
            </a:pPr>
            <a:r>
              <a:rPr lang="en-US" sz="7200" b="1" dirty="0">
                <a:solidFill>
                  <a:schemeClr val="tx2"/>
                </a:solidFill>
              </a:rPr>
              <a:t>S=(</a:t>
            </a:r>
            <a:r>
              <a:rPr lang="en-US" sz="7200" b="1" dirty="0" err="1">
                <a:solidFill>
                  <a:schemeClr val="tx2"/>
                </a:solidFill>
              </a:rPr>
              <a:t>a+b</a:t>
            </a:r>
            <a:r>
              <a:rPr lang="en-US" sz="7200" b="1" dirty="0">
                <a:solidFill>
                  <a:schemeClr val="tx2"/>
                </a:solidFill>
              </a:rPr>
              <a:t>)/2</a:t>
            </a:r>
            <a:endParaRPr lang="ru-RU" sz="7200" b="1" baseline="-25000" dirty="0">
              <a:solidFill>
                <a:schemeClr val="tx2"/>
              </a:solidFill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1031780" y="3110155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S=ab</a:t>
            </a:r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904854" y="4685427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>
              <a:defRPr/>
            </a:pPr>
            <a:endParaRPr lang="en-US" sz="720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S=½ ·a</a:t>
            </a:r>
            <a:endParaRPr lang="ru-RU" sz="7200" b="1" baseline="-25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7200" b="1" dirty="0">
              <a:solidFill>
                <a:schemeClr val="tx2"/>
              </a:solidFill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-1160040" y="1190707"/>
            <a:ext cx="11287203" cy="146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 algn="ctr"/>
            <a:r>
              <a:rPr lang="en-US" sz="4400" dirty="0" err="1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yuzini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hisoblash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formulasini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aniqlang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8" y="6029343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6809972" y="3110155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S=½·ah</a:t>
            </a:r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8797015" y="1245508"/>
            <a:ext cx="2500313" cy="1285875"/>
          </a:xfrm>
          <a:custGeom>
            <a:avLst/>
            <a:gdLst>
              <a:gd name="connsiteX0" fmla="*/ 0 w 1571625"/>
              <a:gd name="connsiteY0" fmla="*/ 1285875 h 1285875"/>
              <a:gd name="connsiteX1" fmla="*/ 785813 w 1571625"/>
              <a:gd name="connsiteY1" fmla="*/ 0 h 1285875"/>
              <a:gd name="connsiteX2" fmla="*/ 1571625 w 1571625"/>
              <a:gd name="connsiteY2" fmla="*/ 1285875 h 1285875"/>
              <a:gd name="connsiteX3" fmla="*/ 0 w 1571625"/>
              <a:gd name="connsiteY3" fmla="*/ 1285875 h 1285875"/>
              <a:gd name="connsiteX0" fmla="*/ 0 w 2500351"/>
              <a:gd name="connsiteY0" fmla="*/ 1285875 h 1285875"/>
              <a:gd name="connsiteX1" fmla="*/ 1714539 w 2500351"/>
              <a:gd name="connsiteY1" fmla="*/ 0 h 1285875"/>
              <a:gd name="connsiteX2" fmla="*/ 2500351 w 2500351"/>
              <a:gd name="connsiteY2" fmla="*/ 1285875 h 1285875"/>
              <a:gd name="connsiteX3" fmla="*/ 0 w 2500351"/>
              <a:gd name="connsiteY3" fmla="*/ 1285875 h 128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0351" h="1285875">
                <a:moveTo>
                  <a:pt x="0" y="1285875"/>
                </a:moveTo>
                <a:lnTo>
                  <a:pt x="1714539" y="0"/>
                </a:lnTo>
                <a:lnTo>
                  <a:pt x="2500351" y="1285875"/>
                </a:lnTo>
                <a:lnTo>
                  <a:pt x="0" y="1285875"/>
                </a:lnTo>
                <a:close/>
              </a:path>
            </a:pathLst>
          </a:cu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9868584" y="2388516"/>
            <a:ext cx="500066" cy="70787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a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225642" y="1316945"/>
            <a:ext cx="500066" cy="70787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b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97278" y="1316945"/>
            <a:ext cx="500066" cy="70787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>
            <a:stCxn id="9" idx="1"/>
          </p:cNvCxnSpPr>
          <p:nvPr/>
        </p:nvCxnSpPr>
        <p:spPr>
          <a:xfrm flipH="1">
            <a:off x="10511526" y="1245508"/>
            <a:ext cx="2" cy="12858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082898" y="1531259"/>
            <a:ext cx="500066" cy="70787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h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530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1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6900867" y="3167780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7200" b="1" dirty="0">
                <a:solidFill>
                  <a:schemeClr val="tx2"/>
                </a:solidFill>
              </a:rPr>
              <a:t>360⁰</a:t>
            </a:r>
            <a:endParaRPr lang="ru-RU" sz="7200" b="1" dirty="0">
              <a:solidFill>
                <a:schemeClr val="tx2"/>
              </a:solidFill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1031780" y="3163790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7200" b="1" dirty="0">
                <a:solidFill>
                  <a:schemeClr val="tx2"/>
                </a:solidFill>
              </a:rPr>
              <a:t>90⁰</a:t>
            </a:r>
            <a:endParaRPr lang="ru-RU" sz="7200" b="1" dirty="0">
              <a:solidFill>
                <a:schemeClr val="tx2"/>
              </a:solidFill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904856" y="4641120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7200" b="1" dirty="0">
                <a:solidFill>
                  <a:schemeClr val="tx2"/>
                </a:solidFill>
              </a:rPr>
              <a:t>100⁰</a:t>
            </a:r>
            <a:endParaRPr lang="ru-RU" sz="7200" b="1" dirty="0">
              <a:solidFill>
                <a:schemeClr val="tx2"/>
              </a:solidFill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-1016024" y="1199236"/>
            <a:ext cx="11287203" cy="146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 algn="ctr"/>
            <a:r>
              <a:rPr lang="en-US" sz="4400" dirty="0" err="1">
                <a:latin typeface="Arial" pitchFamily="34" charset="0"/>
                <a:cs typeface="Arial" pitchFamily="34" charset="0"/>
              </a:rPr>
              <a:t>Uchburchak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ichki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burchaklarining</a:t>
            </a:r>
            <a:endParaRPr lang="en-US" sz="4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necha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gradus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?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8" y="6029343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971514" y="4712558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7200" b="1" dirty="0">
                <a:solidFill>
                  <a:schemeClr val="tx2"/>
                </a:solidFill>
              </a:rPr>
              <a:t>180⁰</a:t>
            </a:r>
            <a:endParaRPr lang="ru-RU" sz="7200" b="1" dirty="0">
              <a:solidFill>
                <a:schemeClr val="tx2"/>
              </a:solidFill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8725007" y="1554283"/>
            <a:ext cx="2500313" cy="1285875"/>
          </a:xfrm>
          <a:custGeom>
            <a:avLst/>
            <a:gdLst>
              <a:gd name="connsiteX0" fmla="*/ 0 w 1571625"/>
              <a:gd name="connsiteY0" fmla="*/ 1285875 h 1285875"/>
              <a:gd name="connsiteX1" fmla="*/ 785813 w 1571625"/>
              <a:gd name="connsiteY1" fmla="*/ 0 h 1285875"/>
              <a:gd name="connsiteX2" fmla="*/ 1571625 w 1571625"/>
              <a:gd name="connsiteY2" fmla="*/ 1285875 h 1285875"/>
              <a:gd name="connsiteX3" fmla="*/ 0 w 1571625"/>
              <a:gd name="connsiteY3" fmla="*/ 1285875 h 1285875"/>
              <a:gd name="connsiteX0" fmla="*/ 0 w 2500351"/>
              <a:gd name="connsiteY0" fmla="*/ 1285875 h 1285875"/>
              <a:gd name="connsiteX1" fmla="*/ 1714539 w 2500351"/>
              <a:gd name="connsiteY1" fmla="*/ 0 h 1285875"/>
              <a:gd name="connsiteX2" fmla="*/ 2500351 w 2500351"/>
              <a:gd name="connsiteY2" fmla="*/ 1285875 h 1285875"/>
              <a:gd name="connsiteX3" fmla="*/ 0 w 2500351"/>
              <a:gd name="connsiteY3" fmla="*/ 1285875 h 128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0351" h="1285875">
                <a:moveTo>
                  <a:pt x="0" y="1285875"/>
                </a:moveTo>
                <a:lnTo>
                  <a:pt x="1714539" y="0"/>
                </a:lnTo>
                <a:lnTo>
                  <a:pt x="2500351" y="1285875"/>
                </a:lnTo>
                <a:lnTo>
                  <a:pt x="0" y="1285875"/>
                </a:lnTo>
                <a:close/>
              </a:path>
            </a:pathLst>
          </a:cu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0498216" y="1143945"/>
            <a:ext cx="500066" cy="70787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B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94680" y="2460524"/>
            <a:ext cx="500066" cy="70787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A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247841" y="2448866"/>
            <a:ext cx="500066" cy="70787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73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1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1217418" y="4640550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C=</a:t>
            </a:r>
            <a:r>
              <a:rPr lang="el-GR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</a:t>
            </a:r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</a:t>
            </a:r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6931389" y="3056374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C=2</a:t>
            </a:r>
            <a:r>
              <a:rPr lang="el-GR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</a:t>
            </a:r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977798" y="4623281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>
              <a:defRPr/>
            </a:pPr>
            <a:endParaRPr lang="en-US" sz="7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C=2</a:t>
            </a:r>
            <a:r>
              <a:rPr lang="el-GR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</a:t>
            </a:r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r²</a:t>
            </a:r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7200" b="1" dirty="0">
              <a:solidFill>
                <a:schemeClr val="tx2"/>
              </a:solidFill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449457" y="1179226"/>
            <a:ext cx="8884530" cy="158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 algn="ctr"/>
            <a:r>
              <a:rPr lang="en-US" sz="4800" dirty="0" err="1">
                <a:latin typeface="Arial" pitchFamily="34" charset="0"/>
                <a:cs typeface="Arial" pitchFamily="34" charset="0"/>
              </a:rPr>
              <a:t>Aylana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uzunligini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hisoblash</a:t>
            </a:r>
            <a:endParaRPr lang="en-US" sz="4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formulasini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aniqlang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8" y="6029343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1029718" y="2941382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C=2</a:t>
            </a:r>
            <a:r>
              <a:rPr lang="el-GR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</a:t>
            </a:r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</a:t>
            </a:r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9853511" y="3337467"/>
            <a:ext cx="186" cy="58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9496508" y="1269164"/>
            <a:ext cx="1794354" cy="1650960"/>
          </a:xfrm>
          <a:prstGeom prst="ellipse">
            <a:avLst/>
          </a:prstGeom>
          <a:ln w="57150">
            <a:solidFill>
              <a:srgbClr val="00A85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0" tIns="45716" rIns="91430" bIns="45716" rtlCol="0" anchor="ctr"/>
          <a:lstStyle/>
          <a:p>
            <a:pPr algn="ctr"/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10388134" y="2043168"/>
            <a:ext cx="54374" cy="5159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0415912" y="2074917"/>
            <a:ext cx="897180" cy="114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577264" y="1237992"/>
            <a:ext cx="434994" cy="830989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800" dirty="0">
                <a:latin typeface="Arial" pitchFamily="34" charset="0"/>
                <a:cs typeface="Arial" pitchFamily="34" charset="0"/>
              </a:rPr>
              <a:t>r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46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1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1217418" y="4784566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S=</a:t>
            </a:r>
            <a:r>
              <a:rPr lang="el-GR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</a:t>
            </a:r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</a:t>
            </a:r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1031780" y="3264604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S=2</a:t>
            </a:r>
            <a:r>
              <a:rPr lang="el-GR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</a:t>
            </a:r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759274" y="3236406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>
              <a:defRPr/>
            </a:pPr>
            <a:endParaRPr lang="en-US" sz="7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S=2</a:t>
            </a:r>
            <a:r>
              <a:rPr lang="el-GR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</a:t>
            </a:r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r²</a:t>
            </a:r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7200" b="1" dirty="0">
              <a:solidFill>
                <a:schemeClr val="tx2"/>
              </a:solidFill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1575870" y="1224947"/>
            <a:ext cx="6940314" cy="158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 algn="ctr"/>
            <a:r>
              <a:rPr lang="en-US" sz="4800" dirty="0" err="1">
                <a:latin typeface="Arial" pitchFamily="34" charset="0"/>
                <a:cs typeface="Arial" pitchFamily="34" charset="0"/>
              </a:rPr>
              <a:t>Doira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yuzini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hisoblash</a:t>
            </a:r>
            <a:endParaRPr lang="en-US" sz="4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800" dirty="0" err="1">
                <a:latin typeface="Arial" pitchFamily="34" charset="0"/>
                <a:cs typeface="Arial" pitchFamily="34" charset="0"/>
              </a:rPr>
              <a:t>formulasini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aniqlang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8" y="6029343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6806942" y="4758624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endParaRPr lang="en-US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S=</a:t>
            </a:r>
            <a:r>
              <a:rPr lang="el-GR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π</a:t>
            </a:r>
            <a:r>
              <a:rPr lang="en-US" sz="7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r²</a:t>
            </a:r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 flipV="1">
            <a:off x="8369317" y="3059111"/>
            <a:ext cx="76" cy="1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8369317" y="3059111"/>
            <a:ext cx="76" cy="1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9382931" y="1306761"/>
            <a:ext cx="1917064" cy="1789633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30" tIns="45716" rIns="91430" bIns="45716" rtlCol="0" anchor="ctr"/>
          <a:lstStyle/>
          <a:p>
            <a:pPr algn="ctr"/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0375155" y="2161155"/>
            <a:ext cx="58093" cy="559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577427" y="1338675"/>
            <a:ext cx="464742" cy="830989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r>
              <a:rPr lang="en-US" sz="4800" dirty="0">
                <a:latin typeface="Arial" pitchFamily="34" charset="0"/>
                <a:cs typeface="Arial" pitchFamily="34" charset="0"/>
              </a:rPr>
              <a:t>r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0433248" y="2201578"/>
            <a:ext cx="897180" cy="114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61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1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1217418" y="4500338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S=M+N-1</a:t>
            </a:r>
            <a:endParaRPr lang="ru-RU" sz="6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1031780" y="2980376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S=M/2+N</a:t>
            </a:r>
            <a:endParaRPr lang="ru-RU" sz="6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952296" y="4500338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>
              <a:defRPr/>
            </a:pPr>
            <a:endParaRPr lang="en-US" sz="7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6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S=M-N+1</a:t>
            </a:r>
            <a:endParaRPr lang="ru-RU" sz="6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7200" b="1" dirty="0">
              <a:solidFill>
                <a:schemeClr val="tx2"/>
              </a:solidFill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-414202" y="1379091"/>
            <a:ext cx="11287203" cy="84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 algn="ctr"/>
            <a:r>
              <a:rPr lang="en-US" sz="4800" dirty="0" err="1">
                <a:latin typeface="Arial" pitchFamily="34" charset="0"/>
                <a:cs typeface="Arial" pitchFamily="34" charset="0"/>
              </a:rPr>
              <a:t>Pik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formulasini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aniqlang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8" y="6029343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6857414" y="2971333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lIns="109033" tIns="54517" rIns="109033" bIns="54517" anchor="ctr"/>
          <a:lstStyle/>
          <a:p>
            <a:pPr algn="ctr"/>
            <a:endParaRPr lang="en-US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6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S=M/2+N-1</a:t>
            </a:r>
            <a:endParaRPr lang="ru-RU" sz="6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 l="47767" t="29297" r="18741" b="13086"/>
          <a:stretch>
            <a:fillRect/>
          </a:stretch>
        </p:blipFill>
        <p:spPr bwMode="auto">
          <a:xfrm>
            <a:off x="10001200" y="1249176"/>
            <a:ext cx="1743603" cy="1686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8126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 txBox="1">
            <a:spLocks noChangeArrowheads="1"/>
          </p:cNvSpPr>
          <p:nvPr/>
        </p:nvSpPr>
        <p:spPr>
          <a:xfrm>
            <a:off x="0" y="-17352"/>
            <a:ext cx="12801600" cy="917340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15619" tIns="60121" rIns="115619" bIns="60121" anchor="ctr" anchorCtr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defTabSz="985156">
              <a:buClr>
                <a:srgbClr val="CC3300"/>
              </a:buClr>
              <a:tabLst>
                <a:tab pos="0" algn="l"/>
                <a:tab pos="1174701" algn="l"/>
                <a:tab pos="2349401" algn="l"/>
                <a:tab pos="3524103" algn="l"/>
                <a:tab pos="4698803" algn="l"/>
                <a:tab pos="5873504" algn="l"/>
                <a:tab pos="7048203" algn="l"/>
                <a:tab pos="8222904" algn="l"/>
                <a:tab pos="9397605" algn="l"/>
                <a:tab pos="10572305" algn="l"/>
                <a:tab pos="11747006" algn="l"/>
                <a:tab pos="12921706" algn="l"/>
              </a:tabLst>
              <a:defRPr/>
            </a:pPr>
            <a:r>
              <a:rPr lang="en-US" sz="5172" b="1" kern="0" dirty="0">
                <a:ln w="1143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1240-masala</a:t>
            </a:r>
            <a:endParaRPr lang="en-GB" sz="5172" b="1" kern="0" dirty="0">
              <a:ln w="1143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6801" y="1137272"/>
            <a:ext cx="11866013" cy="746132"/>
          </a:xfrm>
          <a:prstGeom prst="rect">
            <a:avLst/>
          </a:prstGeom>
          <a:noFill/>
        </p:spPr>
        <p:txBody>
          <a:bodyPr wrap="square" lIns="98516" tIns="49259" rIns="98516" bIns="49259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    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28193" y="1254549"/>
            <a:ext cx="10873208" cy="2039435"/>
          </a:xfrm>
          <a:prstGeom prst="rect">
            <a:avLst/>
          </a:prstGeom>
          <a:noFill/>
        </p:spPr>
        <p:txBody>
          <a:bodyPr wrap="square" lIns="98516" tIns="49259" rIns="98516" bIns="49259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burchagi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ikkinchisidan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18º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ortiq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uchinchisidan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esa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6º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kam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. Shu 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02" dirty="0" err="1">
                <a:latin typeface="Arial" pitchFamily="34" charset="0"/>
                <a:cs typeface="Arial" pitchFamily="34" charset="0"/>
              </a:rPr>
              <a:t>burchaklarini</a:t>
            </a:r>
            <a:r>
              <a:rPr lang="en-US" sz="4202" dirty="0">
                <a:latin typeface="Arial" pitchFamily="34" charset="0"/>
                <a:cs typeface="Arial" pitchFamily="34" charset="0"/>
              </a:rPr>
              <a:t> toping.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783027" y="4062309"/>
            <a:ext cx="2617110" cy="1770397"/>
          </a:xfrm>
          <a:prstGeom prst="triangle">
            <a:avLst>
              <a:gd name="adj" fmla="val 83252"/>
            </a:avLst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741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21185" y="5642840"/>
            <a:ext cx="461843" cy="622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448" b="1">
                <a:latin typeface="Arial" pitchFamily="34" charset="0"/>
                <a:cs typeface="Arial" pitchFamily="34" charset="0"/>
              </a:rPr>
              <a:t>A</a:t>
            </a:r>
            <a:endParaRPr lang="ru-RU" sz="3448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477112" y="5565866"/>
            <a:ext cx="461843" cy="622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448" b="1">
                <a:latin typeface="Arial" pitchFamily="34" charset="0"/>
                <a:cs typeface="Arial" pitchFamily="34" charset="0"/>
              </a:rPr>
              <a:t>C</a:t>
            </a:r>
            <a:endParaRPr lang="ru-RU" sz="3448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707393" y="3446502"/>
            <a:ext cx="461843" cy="622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448" b="1" dirty="0">
                <a:latin typeface="Arial" pitchFamily="34" charset="0"/>
                <a:cs typeface="Arial" pitchFamily="34" charset="0"/>
              </a:rPr>
              <a:t>B</a:t>
            </a:r>
            <a:endParaRPr lang="ru-RU" sz="3448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 txBox="1">
            <a:spLocks noChangeArrowheads="1"/>
          </p:cNvSpPr>
          <p:nvPr/>
        </p:nvSpPr>
        <p:spPr>
          <a:xfrm>
            <a:off x="0" y="-17352"/>
            <a:ext cx="12801600" cy="917340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15619" tIns="60121" rIns="115619" bIns="60121" anchor="ctr" anchorCtr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defTabSz="985156">
              <a:buClr>
                <a:srgbClr val="CC3300"/>
              </a:buClr>
              <a:tabLst>
                <a:tab pos="0" algn="l"/>
                <a:tab pos="1174701" algn="l"/>
                <a:tab pos="2349401" algn="l"/>
                <a:tab pos="3524103" algn="l"/>
                <a:tab pos="4698803" algn="l"/>
                <a:tab pos="5873504" algn="l"/>
                <a:tab pos="7048203" algn="l"/>
                <a:tab pos="8222904" algn="l"/>
                <a:tab pos="9397605" algn="l"/>
                <a:tab pos="10572305" algn="l"/>
                <a:tab pos="11747006" algn="l"/>
                <a:tab pos="12921706" algn="l"/>
              </a:tabLst>
              <a:defRPr/>
            </a:pPr>
            <a:r>
              <a:rPr lang="en-US" sz="5172" b="1" dirty="0">
                <a:latin typeface="Arial" pitchFamily="34" charset="0"/>
                <a:cs typeface="Arial" pitchFamily="34" charset="0"/>
              </a:rPr>
              <a:t>YECHISH</a:t>
            </a:r>
            <a:endParaRPr lang="en-GB" sz="5172" b="1" i="1" kern="0" dirty="0">
              <a:ln w="1143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" y="983323"/>
            <a:ext cx="11866013" cy="746132"/>
          </a:xfrm>
          <a:prstGeom prst="rect">
            <a:avLst/>
          </a:prstGeom>
          <a:noFill/>
        </p:spPr>
        <p:txBody>
          <a:bodyPr wrap="square" lIns="98516" tIns="49259" rIns="98516" bIns="49259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    </a:t>
            </a:r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1166541" y="1676091"/>
            <a:ext cx="2617110" cy="1770397"/>
          </a:xfrm>
          <a:prstGeom prst="triangle">
            <a:avLst>
              <a:gd name="adj" fmla="val 83252"/>
            </a:avLst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202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938287" y="1060296"/>
            <a:ext cx="5696102" cy="3077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879" dirty="0" err="1"/>
              <a:t>Berilgan</a:t>
            </a:r>
            <a:r>
              <a:rPr lang="en-US" sz="3879" b="1" dirty="0"/>
              <a:t>:</a:t>
            </a:r>
          </a:p>
          <a:p>
            <a:r>
              <a:rPr lang="en-US" sz="3879" b="1" dirty="0"/>
              <a:t>A = x</a:t>
            </a:r>
          </a:p>
          <a:p>
            <a:r>
              <a:rPr lang="en-US" sz="3879" b="1" dirty="0"/>
              <a:t>B= x + 18⁰ </a:t>
            </a:r>
          </a:p>
          <a:p>
            <a:r>
              <a:rPr lang="en-US" sz="3879" b="1" dirty="0"/>
              <a:t>C=  x + 18⁰ +6⁰</a:t>
            </a:r>
          </a:p>
          <a:p>
            <a:r>
              <a:rPr lang="en-US" sz="3879" b="1" dirty="0"/>
              <a:t> </a:t>
            </a:r>
            <a:r>
              <a:rPr lang="en-US" sz="3879" dirty="0" err="1"/>
              <a:t>Topish</a:t>
            </a:r>
            <a:r>
              <a:rPr lang="en-US" sz="3879" dirty="0"/>
              <a:t> k-k</a:t>
            </a:r>
            <a:r>
              <a:rPr lang="en-US" sz="3879" b="1" dirty="0"/>
              <a:t>:    A ,   B,   C</a:t>
            </a:r>
            <a:endParaRPr lang="ru-RU" sz="3879" b="1" dirty="0"/>
          </a:p>
        </p:txBody>
      </p:sp>
      <p:sp>
        <p:nvSpPr>
          <p:cNvPr id="25" name="TextBox 5"/>
          <p:cNvSpPr txBox="1">
            <a:spLocks noChangeArrowheads="1"/>
          </p:cNvSpPr>
          <p:nvPr/>
        </p:nvSpPr>
        <p:spPr bwMode="auto">
          <a:xfrm>
            <a:off x="704699" y="3292541"/>
            <a:ext cx="461843" cy="49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86" b="1"/>
              <a:t>A</a:t>
            </a:r>
            <a:endParaRPr lang="ru-RU" sz="2586" b="1"/>
          </a:p>
        </p:txBody>
      </p:sp>
      <p:sp>
        <p:nvSpPr>
          <p:cNvPr id="26" name="TextBox 6"/>
          <p:cNvSpPr txBox="1">
            <a:spLocks noChangeArrowheads="1"/>
          </p:cNvSpPr>
          <p:nvPr/>
        </p:nvSpPr>
        <p:spPr bwMode="auto">
          <a:xfrm>
            <a:off x="3860625" y="3215567"/>
            <a:ext cx="461843" cy="49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86" b="1"/>
              <a:t>C</a:t>
            </a:r>
            <a:endParaRPr lang="ru-RU" sz="2586" b="1"/>
          </a:p>
        </p:txBody>
      </p:sp>
      <p:sp>
        <p:nvSpPr>
          <p:cNvPr id="27" name="TextBox 7"/>
          <p:cNvSpPr txBox="1">
            <a:spLocks noChangeArrowheads="1"/>
          </p:cNvSpPr>
          <p:nvPr/>
        </p:nvSpPr>
        <p:spPr bwMode="auto">
          <a:xfrm>
            <a:off x="3090907" y="1214245"/>
            <a:ext cx="461843" cy="49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86" b="1" dirty="0"/>
              <a:t>B</a:t>
            </a:r>
            <a:endParaRPr lang="ru-RU" sz="2586" b="1" dirty="0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781673" y="4062296"/>
            <a:ext cx="11546152" cy="141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31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x + x +18⁰ + x +24⁰ = 180⁰</a:t>
            </a:r>
          </a:p>
          <a:p>
            <a:r>
              <a:rPr lang="en-US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3x +42⁰ =180⁰ ,   3x = 138⁰  </a:t>
            </a:r>
            <a:r>
              <a:rPr lang="en-US" sz="3017" b="1" dirty="0">
                <a:solidFill>
                  <a:srgbClr val="002060"/>
                </a:solidFill>
              </a:rPr>
              <a:t>,    </a:t>
            </a:r>
            <a:r>
              <a:rPr lang="en-US" sz="387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x= 46⁰ </a:t>
            </a:r>
            <a:endParaRPr lang="ru-RU" sz="3879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81672" y="5601801"/>
            <a:ext cx="7466512" cy="1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87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A= 46⁰     B = 46⁰ +18⁰ = 64 ⁰              C =64⁰ + 6⁰ = 70⁰</a:t>
            </a:r>
            <a:endParaRPr lang="ru-RU" sz="3879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323159" y="6448501"/>
            <a:ext cx="7235589" cy="622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448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44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46⁰,  64⁰,  70⁰.</a:t>
            </a:r>
            <a:endParaRPr lang="ru-RU" sz="3448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Object 69"/>
          <p:cNvGraphicFramePr>
            <a:graphicFrameLocks noChangeAspect="1"/>
          </p:cNvGraphicFramePr>
          <p:nvPr/>
        </p:nvGraphicFramePr>
        <p:xfrm>
          <a:off x="4614417" y="1830041"/>
          <a:ext cx="631768" cy="367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3" imgW="164957" imgH="152268" progId="Equation.3">
                  <p:embed/>
                </p:oleObj>
              </mc:Choice>
              <mc:Fallback>
                <p:oleObj name="Формула" r:id="rId3" imgW="164957" imgH="152268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4417" y="1830041"/>
                        <a:ext cx="631768" cy="367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9"/>
          <p:cNvGraphicFramePr>
            <a:graphicFrameLocks noChangeAspect="1"/>
          </p:cNvGraphicFramePr>
          <p:nvPr/>
        </p:nvGraphicFramePr>
        <p:xfrm>
          <a:off x="4614417" y="2984656"/>
          <a:ext cx="631768" cy="367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5" imgW="164957" imgH="152268" progId="Equation.3">
                  <p:embed/>
                </p:oleObj>
              </mc:Choice>
              <mc:Fallback>
                <p:oleObj name="Формула" r:id="rId5" imgW="164957" imgH="152268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4417" y="2984656"/>
                        <a:ext cx="631768" cy="367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69"/>
          <p:cNvGraphicFramePr>
            <a:graphicFrameLocks noChangeAspect="1"/>
          </p:cNvGraphicFramePr>
          <p:nvPr/>
        </p:nvGraphicFramePr>
        <p:xfrm>
          <a:off x="4614417" y="2462943"/>
          <a:ext cx="631768" cy="367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6" imgW="164957" imgH="152268" progId="Equation.3">
                  <p:embed/>
                </p:oleObj>
              </mc:Choice>
              <mc:Fallback>
                <p:oleObj name="Формула" r:id="rId6" imgW="164957" imgH="152268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4417" y="2462943"/>
                        <a:ext cx="631768" cy="367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9"/>
          <p:cNvGraphicFramePr>
            <a:graphicFrameLocks noChangeAspect="1"/>
          </p:cNvGraphicFramePr>
          <p:nvPr/>
        </p:nvGraphicFramePr>
        <p:xfrm>
          <a:off x="534776" y="5772840"/>
          <a:ext cx="631768" cy="367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4957" imgH="152268" progId="Equation.DSMT4">
                  <p:embed/>
                </p:oleObj>
              </mc:Choice>
              <mc:Fallback>
                <p:oleObj name="Equation" r:id="rId7" imgW="164957" imgH="152268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776" y="5772840"/>
                        <a:ext cx="631768" cy="367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9"/>
          <p:cNvGraphicFramePr>
            <a:graphicFrameLocks noChangeAspect="1"/>
          </p:cNvGraphicFramePr>
          <p:nvPr/>
        </p:nvGraphicFramePr>
        <p:xfrm>
          <a:off x="2690058" y="5772840"/>
          <a:ext cx="631768" cy="367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4957" imgH="152268" progId="Equation.DSMT4">
                  <p:embed/>
                </p:oleObj>
              </mc:Choice>
              <mc:Fallback>
                <p:oleObj name="Equation" r:id="rId8" imgW="164957" imgH="15226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0058" y="5772840"/>
                        <a:ext cx="631768" cy="367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69"/>
          <p:cNvGraphicFramePr>
            <a:graphicFrameLocks noChangeAspect="1"/>
          </p:cNvGraphicFramePr>
          <p:nvPr/>
        </p:nvGraphicFramePr>
        <p:xfrm>
          <a:off x="534776" y="6388635"/>
          <a:ext cx="631768" cy="367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4957" imgH="152268" progId="Equation.DSMT4">
                  <p:embed/>
                </p:oleObj>
              </mc:Choice>
              <mc:Fallback>
                <p:oleObj name="Equation" r:id="rId9" imgW="164957" imgH="152268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776" y="6388635"/>
                        <a:ext cx="631768" cy="367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8171210" y="3600451"/>
          <a:ext cx="631185" cy="367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0" imgW="164957" imgH="152268" progId="Equation.3">
                  <p:embed/>
                </p:oleObj>
              </mc:Choice>
              <mc:Fallback>
                <p:oleObj name="Формула" r:id="rId10" imgW="164957" imgH="152268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1210" y="3600451"/>
                        <a:ext cx="631185" cy="367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7309103" y="3600451"/>
          <a:ext cx="631185" cy="367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1" imgW="164957" imgH="152268" progId="Equation.3">
                  <p:embed/>
                </p:oleObj>
              </mc:Choice>
              <mc:Fallback>
                <p:oleObj name="Формула" r:id="rId11" imgW="164957" imgH="152268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9103" y="3600451"/>
                        <a:ext cx="631185" cy="367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8925564" y="3600451"/>
          <a:ext cx="631185" cy="367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2" imgW="164957" imgH="152268" progId="Equation.3">
                  <p:embed/>
                </p:oleObj>
              </mc:Choice>
              <mc:Fallback>
                <p:oleObj name="Формула" r:id="rId12" imgW="164957" imgH="152268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5564" y="3600451"/>
                        <a:ext cx="631185" cy="3677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4698</TotalTime>
  <Words>525</Words>
  <Application>Microsoft Office PowerPoint</Application>
  <PresentationFormat>Произвольный</PresentationFormat>
  <Paragraphs>125</Paragraphs>
  <Slides>14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Verdana</vt:lpstr>
      <vt:lpstr>Office Theme</vt:lpstr>
      <vt:lpstr>Формула</vt:lpstr>
      <vt:lpstr>Equation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1243-masala</vt:lpstr>
      <vt:lpstr>Презентация PowerPoint</vt:lpstr>
      <vt:lpstr>PIK  FORMULASI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494</cp:revision>
  <dcterms:created xsi:type="dcterms:W3CDTF">2020-04-09T07:32:19Z</dcterms:created>
  <dcterms:modified xsi:type="dcterms:W3CDTF">2021-04-01T07:34:55Z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