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3" r:id="rId2"/>
    <p:sldId id="386" r:id="rId3"/>
    <p:sldId id="372" r:id="rId4"/>
    <p:sldId id="373" r:id="rId5"/>
    <p:sldId id="374" r:id="rId6"/>
    <p:sldId id="375" r:id="rId7"/>
    <p:sldId id="385" r:id="rId8"/>
    <p:sldId id="367" r:id="rId9"/>
    <p:sldId id="377" r:id="rId10"/>
    <p:sldId id="378" r:id="rId11"/>
    <p:sldId id="379" r:id="rId12"/>
    <p:sldId id="381" r:id="rId13"/>
    <p:sldId id="380" r:id="rId14"/>
    <p:sldId id="382" r:id="rId15"/>
    <p:sldId id="384" r:id="rId16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7312" autoAdjust="0"/>
  </p:normalViewPr>
  <p:slideViewPr>
    <p:cSldViewPr>
      <p:cViewPr varScale="1">
        <p:scale>
          <a:sx n="101" d="100"/>
          <a:sy n="101" d="100"/>
        </p:scale>
        <p:origin x="846" y="120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7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5180-9110-43F5-A82E-2182D8E6D50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24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5180-9110-43F5-A82E-2182D8E6D50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576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5180-9110-43F5-A82E-2182D8E6D5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576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5180-9110-43F5-A82E-2182D8E6D50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67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400381" y="2854584"/>
            <a:ext cx="10689049" cy="954650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endParaRPr sz="6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ru-RU" dirty="0"/>
          </a:p>
        </p:txBody>
      </p:sp>
      <p:pic>
        <p:nvPicPr>
          <p:cNvPr id="11" name="Picture 2" descr="https://cf2.ppt-online.org/files2/slide/z/zYqaKMdNhTBu09mZ8iAbFf5kRtLyl3HrsgU7J6/slide-0.jpg"/>
          <p:cNvPicPr>
            <a:picLocks noChangeAspect="1" noChangeArrowheads="1"/>
          </p:cNvPicPr>
          <p:nvPr/>
        </p:nvPicPr>
        <p:blipFill>
          <a:blip r:embed="rId2"/>
          <a:srcRect l="65495" t="48345" r="2278" b="7229"/>
          <a:stretch>
            <a:fillRect/>
          </a:stretch>
        </p:blipFill>
        <p:spPr bwMode="auto">
          <a:xfrm>
            <a:off x="5773422" y="4638273"/>
            <a:ext cx="3336055" cy="2577861"/>
          </a:xfrm>
          <a:prstGeom prst="rect">
            <a:avLst/>
          </a:prstGeom>
          <a:noFill/>
        </p:spPr>
      </p:pic>
      <p:pic>
        <p:nvPicPr>
          <p:cNvPr id="13" name="Picture 4" descr="https://cf2.ppt-online.org/files2/slide/z/zYqaKMdNhTBu09mZ8iAbFf5kRtLyl3HrsgU7J6/slide-0.jpg"/>
          <p:cNvPicPr>
            <a:picLocks noChangeAspect="1" noChangeArrowheads="1"/>
          </p:cNvPicPr>
          <p:nvPr/>
        </p:nvPicPr>
        <p:blipFill rotWithShape="1">
          <a:blip r:embed="rId2"/>
          <a:srcRect t="64083" r="82410" b="5518"/>
          <a:stretch/>
        </p:blipFill>
        <p:spPr bwMode="auto">
          <a:xfrm>
            <a:off x="3952528" y="4464545"/>
            <a:ext cx="1820894" cy="1764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09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592" y="176699"/>
            <a:ext cx="4549166" cy="979948"/>
          </a:xfrm>
        </p:spPr>
        <p:txBody>
          <a:bodyPr/>
          <a:lstStyle/>
          <a:p>
            <a:r>
              <a:rPr lang="en-US" sz="6368" dirty="0"/>
              <a:t>YECHISH</a:t>
            </a:r>
            <a:endParaRPr lang="ru-RU" sz="6368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40160" y="1156646"/>
            <a:ext cx="11372915" cy="1507699"/>
          </a:xfrm>
        </p:spPr>
        <p:txBody>
          <a:bodyPr/>
          <a:lstStyle/>
          <a:p>
            <a:r>
              <a:rPr lang="en-US" sz="3821" dirty="0">
                <a:solidFill>
                  <a:schemeClr val="tx1"/>
                </a:solidFill>
              </a:rPr>
              <a:t>1) </a:t>
            </a:r>
            <a:r>
              <a:rPr lang="en-US" sz="4245" dirty="0" err="1">
                <a:solidFill>
                  <a:schemeClr val="tx1"/>
                </a:solidFill>
              </a:rPr>
              <a:t>Ko‘paytirish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usulida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jami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nechta</a:t>
            </a:r>
            <a:r>
              <a:rPr lang="en-US" sz="4245" dirty="0">
                <a:solidFill>
                  <a:schemeClr val="tx1"/>
                </a:solidFill>
              </a:rPr>
              <a:t>  son  </a:t>
            </a:r>
            <a:r>
              <a:rPr lang="en-US" sz="4245" dirty="0" err="1">
                <a:solidFill>
                  <a:schemeClr val="tx1"/>
                </a:solidFill>
              </a:rPr>
              <a:t>hosil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bo‘lishini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hisoblab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olamiz</a:t>
            </a:r>
            <a:r>
              <a:rPr lang="en-US" sz="4245" dirty="0">
                <a:solidFill>
                  <a:schemeClr val="tx1"/>
                </a:solidFill>
              </a:rPr>
              <a:t>. </a:t>
            </a:r>
            <a:endParaRPr lang="ru-RU" sz="382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13434"/>
              </p:ext>
            </p:extLst>
          </p:nvPr>
        </p:nvGraphicFramePr>
        <p:xfrm>
          <a:off x="3448472" y="2657499"/>
          <a:ext cx="5004082" cy="41954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86"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Raqam</a:t>
                      </a:r>
                      <a:endParaRPr lang="ru-RU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Variantlar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22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2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4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22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2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4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122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2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4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122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2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4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161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Jami</a:t>
                      </a:r>
                      <a:endParaRPr lang="ru-RU" sz="38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3·</a:t>
                      </a:r>
                      <a:r>
                        <a:rPr lang="en-US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  <a:r>
                        <a:rPr lang="ru-RU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·</a:t>
                      </a:r>
                      <a:r>
                        <a:rPr lang="en-US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  <a:r>
                        <a:rPr lang="ru-RU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·</a:t>
                      </a:r>
                      <a:r>
                        <a:rPr lang="en-US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  <a:r>
                        <a:rPr lang="ru-RU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= </a:t>
                      </a:r>
                      <a:r>
                        <a:rPr lang="en-US" altLang="en-US" sz="3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18</a:t>
                      </a:r>
                      <a:endParaRPr lang="ru-RU" sz="4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592" y="267412"/>
            <a:ext cx="4549166" cy="830997"/>
          </a:xfrm>
        </p:spPr>
        <p:txBody>
          <a:bodyPr/>
          <a:lstStyle/>
          <a:p>
            <a:r>
              <a:rPr lang="en-US" sz="5400" dirty="0"/>
              <a:t>YECHISH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90161" y="1224186"/>
            <a:ext cx="11372915" cy="3266279"/>
          </a:xfrm>
        </p:spPr>
        <p:txBody>
          <a:bodyPr/>
          <a:lstStyle/>
          <a:p>
            <a:r>
              <a:rPr lang="en-US" sz="3821" b="1" dirty="0"/>
              <a:t>2) </a:t>
            </a:r>
            <a:r>
              <a:rPr lang="en-US" sz="4245" dirty="0" err="1">
                <a:solidFill>
                  <a:schemeClr val="tx1"/>
                </a:solidFill>
              </a:rPr>
              <a:t>Ikkiga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bo‘linadi</a:t>
            </a:r>
            <a:r>
              <a:rPr lang="en-US" sz="4245" dirty="0">
                <a:solidFill>
                  <a:schemeClr val="tx1"/>
                </a:solidFill>
              </a:rPr>
              <a:t>:</a:t>
            </a:r>
          </a:p>
          <a:p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oxirgi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raqami</a:t>
            </a:r>
            <a:r>
              <a:rPr lang="en-US" sz="4245" dirty="0">
                <a:solidFill>
                  <a:schemeClr val="tx1"/>
                </a:solidFill>
              </a:rPr>
              <a:t>  0 </a:t>
            </a:r>
            <a:r>
              <a:rPr lang="en-US" sz="4245" dirty="0" err="1">
                <a:solidFill>
                  <a:schemeClr val="tx1"/>
                </a:solidFill>
              </a:rPr>
              <a:t>yoki</a:t>
            </a:r>
            <a:r>
              <a:rPr lang="en-US" sz="4245" dirty="0">
                <a:solidFill>
                  <a:schemeClr val="tx1"/>
                </a:solidFill>
              </a:rPr>
              <a:t> 4 </a:t>
            </a:r>
            <a:r>
              <a:rPr lang="en-US" sz="4245" dirty="0" err="1">
                <a:solidFill>
                  <a:schemeClr val="tx1"/>
                </a:solidFill>
              </a:rPr>
              <a:t>bo‘lsa</a:t>
            </a:r>
            <a:r>
              <a:rPr lang="en-US" sz="4245" dirty="0">
                <a:solidFill>
                  <a:schemeClr val="tx1"/>
                </a:solidFill>
              </a:rPr>
              <a:t>.</a:t>
            </a:r>
          </a:p>
          <a:p>
            <a:r>
              <a:rPr lang="en-US" sz="4245" dirty="0">
                <a:solidFill>
                  <a:schemeClr val="tx1"/>
                </a:solidFill>
              </a:rPr>
              <a:t>0 </a:t>
            </a:r>
            <a:r>
              <a:rPr lang="en-US" sz="4245" dirty="0" err="1">
                <a:solidFill>
                  <a:schemeClr val="tx1"/>
                </a:solidFill>
              </a:rPr>
              <a:t>bilan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tugaydiganlar</a:t>
            </a:r>
            <a:r>
              <a:rPr lang="en-US" sz="4245" dirty="0">
                <a:solidFill>
                  <a:schemeClr val="tx1"/>
                </a:solidFill>
              </a:rPr>
              <a:t>:  </a:t>
            </a:r>
            <a:r>
              <a:rPr lang="en-US" sz="4245" b="1" dirty="0">
                <a:solidFill>
                  <a:schemeClr val="tx1"/>
                </a:solidFill>
              </a:rPr>
              <a:t>3</a:t>
            </a:r>
            <a:r>
              <a:rPr lang="ru-RU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2</a:t>
            </a:r>
            <a:r>
              <a:rPr lang="ru-RU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1 = 6 </a:t>
            </a:r>
            <a:r>
              <a:rPr lang="en-US" altLang="en-US" sz="4245" b="1" dirty="0" err="1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endParaRPr lang="en-US" altLang="en-US" sz="4245" b="1" dirty="0">
              <a:solidFill>
                <a:schemeClr val="tx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sz="4245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4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bilan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sz="4245" dirty="0" err="1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tugaydiganlar</a:t>
            </a:r>
            <a:r>
              <a:rPr lang="en-US" sz="4245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:  </a:t>
            </a:r>
            <a:r>
              <a:rPr lang="en-US" sz="4245" b="1" dirty="0">
                <a:solidFill>
                  <a:schemeClr val="tx1"/>
                </a:solidFill>
              </a:rPr>
              <a:t> 2</a:t>
            </a:r>
            <a:r>
              <a:rPr lang="ru-RU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2</a:t>
            </a:r>
            <a:r>
              <a:rPr lang="ru-RU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1 = 4 </a:t>
            </a:r>
            <a:r>
              <a:rPr lang="en-US" altLang="en-US" sz="4245" b="1" dirty="0" err="1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endParaRPr lang="en-US" altLang="en-US" sz="4245" b="1" dirty="0">
              <a:solidFill>
                <a:schemeClr val="tx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en-US" sz="4245" b="1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endParaRPr lang="ru-RU" sz="382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9509397" y="2463158"/>
            <a:ext cx="606555" cy="1213111"/>
          </a:xfrm>
          <a:prstGeom prst="rightBrace">
            <a:avLst>
              <a:gd name="adj1" fmla="val 34999"/>
              <a:gd name="adj2" fmla="val 4833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139"/>
          </a:p>
        </p:txBody>
      </p:sp>
      <p:sp>
        <p:nvSpPr>
          <p:cNvPr id="7" name="TextBox 6"/>
          <p:cNvSpPr txBox="1"/>
          <p:nvPr/>
        </p:nvSpPr>
        <p:spPr>
          <a:xfrm>
            <a:off x="10115952" y="2690617"/>
            <a:ext cx="1819666" cy="7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b="1" dirty="0"/>
              <a:t>10 </a:t>
            </a:r>
            <a:r>
              <a:rPr lang="en-US" sz="4139" b="1" dirty="0" err="1"/>
              <a:t>ta</a:t>
            </a:r>
            <a:endParaRPr lang="ru-RU" sz="4139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162" y="4131186"/>
            <a:ext cx="11372915" cy="268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dirty="0" err="1">
                <a:latin typeface="Arial" pitchFamily="34" charset="0"/>
                <a:cs typeface="Arial" pitchFamily="34" charset="0"/>
              </a:rPr>
              <a:t>Ular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13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1740 , 1470, 4170, 4710,  7140,  7410,</a:t>
            </a:r>
          </a:p>
          <a:p>
            <a:pPr>
              <a:lnSpc>
                <a:spcPct val="150000"/>
              </a:lnSpc>
            </a:pPr>
            <a:r>
              <a:rPr lang="en-US" sz="424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1074,  1704,  7014,  7104      </a:t>
            </a:r>
            <a:endParaRPr lang="ru-RU" sz="4245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624" y="216074"/>
            <a:ext cx="4549166" cy="830997"/>
          </a:xfrm>
        </p:spPr>
        <p:txBody>
          <a:bodyPr/>
          <a:lstStyle/>
          <a:p>
            <a:r>
              <a:rPr lang="en-US" sz="5400" dirty="0"/>
              <a:t>YECHISH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3" y="1325868"/>
            <a:ext cx="11827831" cy="381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7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7 </a:t>
            </a:r>
            <a:r>
              <a:rPr lang="en-US" sz="4670" dirty="0" err="1">
                <a:latin typeface="Arial" pitchFamily="34" charset="0"/>
                <a:cs typeface="Arial" pitchFamily="34" charset="0"/>
              </a:rPr>
              <a:t>raqami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7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70" dirty="0" err="1">
                <a:latin typeface="Arial" pitchFamily="34" charset="0"/>
                <a:cs typeface="Arial" pitchFamily="34" charset="0"/>
              </a:rPr>
              <a:t>boshlanadiganlari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67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094" b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altLang="en-US" sz="5094" b="1" dirty="0">
                <a:latin typeface="Arial" pitchFamily="34" charset="0"/>
                <a:ea typeface="굴림" charset="-127"/>
                <a:cs typeface="Arial" pitchFamily="34" charset="0"/>
              </a:rPr>
              <a:t>·</a:t>
            </a:r>
            <a:r>
              <a:rPr lang="en-US" altLang="en-US" sz="5094" b="1" dirty="0">
                <a:latin typeface="Arial" pitchFamily="34" charset="0"/>
                <a:ea typeface="굴림" charset="-127"/>
                <a:cs typeface="Arial" pitchFamily="34" charset="0"/>
              </a:rPr>
              <a:t> 2</a:t>
            </a:r>
            <a:r>
              <a:rPr lang="ru-RU" altLang="en-US" sz="5094" b="1" dirty="0"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5094" b="1" dirty="0">
                <a:latin typeface="Arial" pitchFamily="34" charset="0"/>
                <a:ea typeface="굴림" charset="-127"/>
                <a:cs typeface="Arial" pitchFamily="34" charset="0"/>
              </a:rPr>
              <a:t> 1 = 6 </a:t>
            </a:r>
            <a:r>
              <a:rPr lang="en-US" altLang="en-US" sz="5094" b="1" dirty="0" err="1"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670" dirty="0" err="1">
                <a:latin typeface="Arial" pitchFamily="34" charset="0"/>
                <a:cs typeface="Arial" pitchFamily="34" charset="0"/>
              </a:rPr>
              <a:t>Ular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467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67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94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7014,  7041,   7104, 7140, 7401 , 7410 </a:t>
            </a:r>
            <a:endParaRPr lang="ru-RU" sz="467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616" y="267413"/>
            <a:ext cx="4549166" cy="830997"/>
          </a:xfrm>
        </p:spPr>
        <p:txBody>
          <a:bodyPr/>
          <a:lstStyle/>
          <a:p>
            <a:r>
              <a:rPr lang="en-US" sz="5400" dirty="0"/>
              <a:t>YECHISH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486884" y="1477507"/>
            <a:ext cx="11600373" cy="481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9" b="1" dirty="0">
                <a:latin typeface="Arial" pitchFamily="34" charset="0"/>
                <a:cs typeface="Arial" pitchFamily="34" charset="0"/>
              </a:rPr>
              <a:t>4)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Toq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raqamlar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yonma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-yon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turadi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4139" dirty="0">
                <a:latin typeface="Arial" pitchFamily="34" charset="0"/>
                <a:cs typeface="Arial" pitchFamily="34" charset="0"/>
              </a:rPr>
              <a:t>  71 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hol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:   </a:t>
            </a:r>
            <a:r>
              <a:rPr lang="en-US" sz="4245" b="1" dirty="0">
                <a:latin typeface="Arial" pitchFamily="34" charset="0"/>
                <a:cs typeface="Arial" pitchFamily="34" charset="0"/>
              </a:rPr>
              <a:t>2 </a:t>
            </a:r>
            <a:r>
              <a:rPr lang="ru-RU" altLang="en-US" sz="4245" b="1" dirty="0">
                <a:latin typeface="Arial" pitchFamily="34" charset="0"/>
                <a:ea typeface="굴림" charset="-127"/>
                <a:cs typeface="Arial" pitchFamily="34" charset="0"/>
              </a:rPr>
              <a:t>·</a:t>
            </a:r>
            <a:r>
              <a:rPr lang="en-US" altLang="en-US" sz="4245" b="1" dirty="0">
                <a:latin typeface="Arial" pitchFamily="34" charset="0"/>
                <a:ea typeface="굴림" charset="-127"/>
                <a:cs typeface="Arial" pitchFamily="34" charset="0"/>
              </a:rPr>
              <a:t> 2</a:t>
            </a:r>
            <a:r>
              <a:rPr lang="ru-RU" altLang="en-US" sz="4245" b="1" dirty="0"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245" b="1" dirty="0">
                <a:latin typeface="Arial" pitchFamily="34" charset="0"/>
                <a:ea typeface="굴림" charset="-127"/>
                <a:cs typeface="Arial" pitchFamily="34" charset="0"/>
              </a:rPr>
              <a:t> 1 = 4 </a:t>
            </a:r>
            <a:r>
              <a:rPr lang="en-US" altLang="en-US" sz="4245" b="1" dirty="0" err="1"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139" dirty="0">
                <a:latin typeface="Arial" pitchFamily="34" charset="0"/>
                <a:cs typeface="Arial" pitchFamily="34" charset="0"/>
              </a:rPr>
              <a:t>  17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139" dirty="0" err="1">
                <a:latin typeface="Arial" pitchFamily="34" charset="0"/>
                <a:cs typeface="Arial" pitchFamily="34" charset="0"/>
              </a:rPr>
              <a:t>hol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:    </a:t>
            </a:r>
            <a:r>
              <a:rPr lang="en-US" sz="4670" b="1" dirty="0">
                <a:latin typeface="Arial" pitchFamily="34" charset="0"/>
                <a:cs typeface="Arial" pitchFamily="34" charset="0"/>
              </a:rPr>
              <a:t>2 </a:t>
            </a:r>
            <a:r>
              <a:rPr lang="ru-RU" altLang="en-US" sz="4670" b="1" dirty="0">
                <a:latin typeface="Arial" pitchFamily="34" charset="0"/>
                <a:ea typeface="굴림" charset="-127"/>
                <a:cs typeface="Arial" pitchFamily="34" charset="0"/>
              </a:rPr>
              <a:t>·</a:t>
            </a:r>
            <a:r>
              <a:rPr lang="en-US" altLang="en-US" sz="4670" b="1" dirty="0">
                <a:latin typeface="Arial" pitchFamily="34" charset="0"/>
                <a:ea typeface="굴림" charset="-127"/>
                <a:cs typeface="Arial" pitchFamily="34" charset="0"/>
              </a:rPr>
              <a:t> 2</a:t>
            </a:r>
            <a:r>
              <a:rPr lang="ru-RU" altLang="en-US" sz="4670" b="1" dirty="0">
                <a:latin typeface="Arial" pitchFamily="34" charset="0"/>
                <a:ea typeface="굴림" charset="-127"/>
                <a:cs typeface="Arial" pitchFamily="34" charset="0"/>
              </a:rPr>
              <a:t> ·</a:t>
            </a:r>
            <a:r>
              <a:rPr lang="en-US" altLang="en-US" sz="4670" b="1" dirty="0">
                <a:latin typeface="Arial" pitchFamily="34" charset="0"/>
                <a:ea typeface="굴림" charset="-127"/>
                <a:cs typeface="Arial" pitchFamily="34" charset="0"/>
              </a:rPr>
              <a:t> 1 = 4 </a:t>
            </a:r>
            <a:r>
              <a:rPr lang="en-US" altLang="en-US" sz="4670" b="1" dirty="0" err="1"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r>
              <a:rPr lang="en-US" sz="4670" dirty="0">
                <a:latin typeface="Arial" pitchFamily="34" charset="0"/>
                <a:cs typeface="Arial" pitchFamily="34" charset="0"/>
              </a:rPr>
              <a:t> </a:t>
            </a:r>
            <a:endParaRPr lang="en-US" sz="4139" dirty="0">
              <a:latin typeface="Arial" pitchFamily="34" charset="0"/>
              <a:cs typeface="Arial" pitchFamily="34" charset="0"/>
            </a:endParaRPr>
          </a:p>
          <a:p>
            <a:endParaRPr lang="en-US" sz="4139" dirty="0">
              <a:latin typeface="Arial" pitchFamily="34" charset="0"/>
              <a:cs typeface="Arial" pitchFamily="34" charset="0"/>
            </a:endParaRPr>
          </a:p>
          <a:p>
            <a:r>
              <a:rPr lang="en-US" sz="4139" dirty="0" err="1">
                <a:latin typeface="Arial" pitchFamily="34" charset="0"/>
                <a:cs typeface="Arial" pitchFamily="34" charset="0"/>
              </a:rPr>
              <a:t>Ular</a:t>
            </a:r>
            <a:r>
              <a:rPr lang="en-US" sz="4139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67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7104,   7140,   4710,  4071,</a:t>
            </a:r>
          </a:p>
          <a:p>
            <a:r>
              <a:rPr lang="en-US" sz="467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1704,   1740,   4170,   4017</a:t>
            </a:r>
            <a:endParaRPr lang="ru-RU" sz="467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827022" y="2235700"/>
            <a:ext cx="606555" cy="1213111"/>
          </a:xfrm>
          <a:prstGeom prst="rightBrace">
            <a:avLst>
              <a:gd name="adj1" fmla="val 34999"/>
              <a:gd name="adj2" fmla="val 4833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139"/>
          </a:p>
        </p:txBody>
      </p:sp>
      <p:sp>
        <p:nvSpPr>
          <p:cNvPr id="12" name="TextBox 11"/>
          <p:cNvSpPr txBox="1"/>
          <p:nvPr/>
        </p:nvSpPr>
        <p:spPr>
          <a:xfrm>
            <a:off x="9585216" y="2463159"/>
            <a:ext cx="2122944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b="1" dirty="0">
                <a:latin typeface="Arial" pitchFamily="34" charset="0"/>
                <a:cs typeface="Arial" pitchFamily="34" charset="0"/>
              </a:rPr>
              <a:t>8 </a:t>
            </a:r>
            <a:r>
              <a:rPr lang="en-US" sz="4245" b="1" dirty="0" err="1">
                <a:latin typeface="Arial" pitchFamily="34" charset="0"/>
                <a:cs typeface="Arial" pitchFamily="34" charset="0"/>
              </a:rPr>
              <a:t>ta</a:t>
            </a:r>
            <a:endParaRPr lang="ru-RU" sz="4245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11065" y="1401687"/>
            <a:ext cx="11979470" cy="2874633"/>
          </a:xfrm>
        </p:spPr>
        <p:txBody>
          <a:bodyPr/>
          <a:lstStyle/>
          <a:p>
            <a:pPr algn="ctr"/>
            <a:r>
              <a:rPr lang="en-US" sz="4670" dirty="0"/>
              <a:t>     </a:t>
            </a:r>
            <a:r>
              <a:rPr lang="en-US" sz="4670" dirty="0" err="1">
                <a:solidFill>
                  <a:schemeClr val="tx1"/>
                </a:solidFill>
              </a:rPr>
              <a:t>Zulayho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basketbol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to‘riga</a:t>
            </a:r>
            <a:r>
              <a:rPr lang="en-US" sz="4670" dirty="0">
                <a:solidFill>
                  <a:schemeClr val="tx1"/>
                </a:solidFill>
              </a:rPr>
              <a:t>  32 </a:t>
            </a:r>
            <a:r>
              <a:rPr lang="en-US" sz="4670" dirty="0" err="1">
                <a:solidFill>
                  <a:schemeClr val="tx1"/>
                </a:solidFill>
              </a:rPr>
              <a:t>marta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otilgan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to‘pdan</a:t>
            </a:r>
            <a:r>
              <a:rPr lang="en-US" sz="4670" dirty="0">
                <a:solidFill>
                  <a:schemeClr val="tx1"/>
                </a:solidFill>
              </a:rPr>
              <a:t> 22 </a:t>
            </a:r>
            <a:r>
              <a:rPr lang="en-US" sz="4670" dirty="0" err="1">
                <a:solidFill>
                  <a:schemeClr val="tx1"/>
                </a:solidFill>
              </a:rPr>
              <a:t>tasini</a:t>
            </a:r>
            <a:r>
              <a:rPr lang="en-US" sz="4670" dirty="0">
                <a:solidFill>
                  <a:schemeClr val="tx1"/>
                </a:solidFill>
              </a:rPr>
              <a:t>,  </a:t>
            </a:r>
            <a:r>
              <a:rPr lang="en-US" sz="4670" dirty="0" err="1">
                <a:solidFill>
                  <a:schemeClr val="tx1"/>
                </a:solidFill>
              </a:rPr>
              <a:t>Ra’no</a:t>
            </a:r>
            <a:r>
              <a:rPr lang="en-US" sz="4670" dirty="0">
                <a:solidFill>
                  <a:schemeClr val="tx1"/>
                </a:solidFill>
              </a:rPr>
              <a:t> </a:t>
            </a:r>
            <a:r>
              <a:rPr lang="en-US" sz="4670" dirty="0" err="1">
                <a:solidFill>
                  <a:schemeClr val="tx1"/>
                </a:solidFill>
              </a:rPr>
              <a:t>esa</a:t>
            </a:r>
            <a:r>
              <a:rPr lang="en-US" sz="4670" dirty="0">
                <a:solidFill>
                  <a:schemeClr val="tx1"/>
                </a:solidFill>
              </a:rPr>
              <a:t>  28 </a:t>
            </a:r>
            <a:r>
              <a:rPr lang="en-US" sz="4670" dirty="0" err="1">
                <a:solidFill>
                  <a:schemeClr val="tx1"/>
                </a:solidFill>
              </a:rPr>
              <a:t>marta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otilgan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to‘pdan</a:t>
            </a:r>
            <a:r>
              <a:rPr lang="en-US" sz="4670" dirty="0">
                <a:solidFill>
                  <a:schemeClr val="tx1"/>
                </a:solidFill>
              </a:rPr>
              <a:t> 18  </a:t>
            </a:r>
            <a:r>
              <a:rPr lang="en-US" sz="4670" dirty="0" err="1">
                <a:solidFill>
                  <a:schemeClr val="tx1"/>
                </a:solidFill>
              </a:rPr>
              <a:t>tasini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tushirdi</a:t>
            </a:r>
            <a:r>
              <a:rPr lang="en-US" sz="4670" dirty="0">
                <a:solidFill>
                  <a:schemeClr val="tx1"/>
                </a:solidFill>
              </a:rPr>
              <a:t>. </a:t>
            </a:r>
            <a:r>
              <a:rPr lang="en-US" sz="4670" dirty="0" err="1">
                <a:solidFill>
                  <a:schemeClr val="tx1"/>
                </a:solidFill>
              </a:rPr>
              <a:t>Qizlardan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qaysi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biri</a:t>
            </a:r>
            <a:r>
              <a:rPr lang="en-US" sz="4670" dirty="0">
                <a:solidFill>
                  <a:schemeClr val="tx1"/>
                </a:solidFill>
              </a:rPr>
              <a:t>  </a:t>
            </a:r>
            <a:r>
              <a:rPr lang="en-US" sz="4670" dirty="0" err="1">
                <a:solidFill>
                  <a:schemeClr val="tx1"/>
                </a:solidFill>
              </a:rPr>
              <a:t>merganroq</a:t>
            </a:r>
            <a:r>
              <a:rPr lang="en-US" sz="4670" dirty="0">
                <a:solidFill>
                  <a:schemeClr val="tx1"/>
                </a:solidFill>
              </a:rPr>
              <a:t>? </a:t>
            </a:r>
            <a:endParaRPr lang="ru-RU" sz="467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16624" y="216074"/>
            <a:ext cx="357700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70453">
              <a:tabLst>
                <a:tab pos="1718510" algn="l"/>
              </a:tabLst>
              <a:defRPr/>
            </a:pPr>
            <a:r>
              <a:rPr lang="en-US" sz="5400" b="1" kern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</a:t>
            </a:r>
            <a:endParaRPr lang="ru-RU" sz="5400" b="1" kern="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136104" y="144066"/>
            <a:ext cx="388895" cy="351599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139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08112" y="1224186"/>
            <a:ext cx="8784976" cy="30138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400" b="1" dirty="0" err="1">
                <a:solidFill>
                  <a:schemeClr val="tx1"/>
                </a:solidFill>
              </a:rPr>
              <a:t>Darslikdagi</a:t>
            </a:r>
            <a:r>
              <a:rPr lang="en-US" sz="4400" b="1" dirty="0">
                <a:solidFill>
                  <a:schemeClr val="tx1"/>
                </a:solidFill>
              </a:rPr>
              <a:t> 1233-, 1234-, 1235-, 1236-masalalarni  </a:t>
            </a:r>
            <a:r>
              <a:rPr lang="en-US" sz="4400" b="1" dirty="0" err="1">
                <a:solidFill>
                  <a:schemeClr val="tx1"/>
                </a:solidFill>
              </a:rPr>
              <a:t>yechish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</a:rPr>
              <a:t>(233-sahifa).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1249" t="20986" r="12234" b="20986"/>
          <a:stretch/>
        </p:blipFill>
        <p:spPr bwMode="auto">
          <a:xfrm>
            <a:off x="9209112" y="2016274"/>
            <a:ext cx="219075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95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959" y="1251106"/>
            <a:ext cx="1260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arifmetigi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medianasini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toping:  12; 24; 45; 33; 24; 48; 55; 11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45" y="2518049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847" y="2700937"/>
            <a:ext cx="87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952" y="272007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45;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2336" y="271157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12;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2693" y="270314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872" y="2697826"/>
            <a:ext cx="89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7436" y="271157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383" y="4988507"/>
            <a:ext cx="817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 55 – 11 = 44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844" y="3666118"/>
                <a:ext cx="9609481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11+12+24+24+33+45+48+55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4" y="3666118"/>
                <a:ext cx="9609481" cy="1168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85325" y="3635052"/>
                <a:ext cx="1812342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25" y="3635052"/>
                <a:ext cx="1812342" cy="1168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551123" y="3911763"/>
                <a:ext cx="100811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sz="4000" dirty="0"/>
                  <a:t>5</a:t>
                </a:r>
                <a:endParaRPr lang="ru-RU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123" y="3911763"/>
                <a:ext cx="1008112" cy="615553"/>
              </a:xfrm>
              <a:prstGeom prst="rect">
                <a:avLst/>
              </a:prstGeom>
              <a:blipFill rotWithShape="0">
                <a:blip r:embed="rId5"/>
                <a:stretch>
                  <a:fillRect t="-25743" r="-21818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84376" y="197509"/>
            <a:ext cx="7200950" cy="948954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uz-Cyrl-UZ" altLang="en-US" sz="5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5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MASALA </a:t>
            </a:r>
            <a:endParaRPr lang="ru-RU" sz="5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6468" y="272007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48;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5984" y="271157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176" y="5992207"/>
            <a:ext cx="269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24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70935" y="5992207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28792" y="5696393"/>
                <a:ext cx="4660200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24+33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28,5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92" y="5696393"/>
                <a:ext cx="4660200" cy="11524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10" y="210416"/>
            <a:ext cx="12801600" cy="783933"/>
          </a:xfrm>
        </p:spPr>
        <p:txBody>
          <a:bodyPr/>
          <a:lstStyle/>
          <a:p>
            <a:pPr>
              <a:defRPr/>
            </a:pPr>
            <a:r>
              <a:rPr lang="ru-RU" altLang="en-US" sz="5094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6551" y="1250048"/>
            <a:ext cx="3453591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4139" b="1" dirty="0" err="1">
                <a:solidFill>
                  <a:schemeClr val="tx2"/>
                </a:solidFill>
              </a:rPr>
              <a:t>Tanlash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usuli</a:t>
            </a:r>
            <a:r>
              <a:rPr lang="en-US" altLang="ru-RU" sz="4139" dirty="0">
                <a:solidFill>
                  <a:schemeClr val="tx2"/>
                </a:solidFill>
              </a:rPr>
              <a:t>;</a:t>
            </a:r>
            <a:endParaRPr lang="ru-RU" sz="4139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6551" y="2084061"/>
            <a:ext cx="4574860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sz="4139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Variantlar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jadvali</a:t>
            </a:r>
            <a:r>
              <a:rPr lang="en-US" altLang="ru-RU" sz="4139" b="1" dirty="0">
                <a:solidFill>
                  <a:schemeClr val="tx2"/>
                </a:solidFill>
              </a:rPr>
              <a:t>;</a:t>
            </a:r>
            <a:endParaRPr lang="ru-RU" altLang="ru-RU" sz="4139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6551" y="2993895"/>
            <a:ext cx="4555624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4139" b="1" dirty="0" err="1">
                <a:solidFill>
                  <a:schemeClr val="tx2"/>
                </a:solidFill>
              </a:rPr>
              <a:t>Variantlar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daraxti</a:t>
            </a:r>
            <a:r>
              <a:rPr lang="en-US" altLang="ru-RU" sz="4139" b="1" dirty="0">
                <a:solidFill>
                  <a:schemeClr val="tx2"/>
                </a:solidFill>
              </a:rPr>
              <a:t>;</a:t>
            </a:r>
            <a:endParaRPr lang="ru-RU" sz="4139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06552" y="5799213"/>
            <a:ext cx="5160341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413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Ko‘paytirish</a:t>
            </a:r>
            <a:r>
              <a:rPr lang="en-US" altLang="ru-RU" sz="413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139" b="1" dirty="0" err="1">
                <a:solidFill>
                  <a:schemeClr val="tx2"/>
                </a:solidFill>
              </a:rPr>
              <a:t>usuli</a:t>
            </a:r>
            <a:r>
              <a:rPr lang="en-US" altLang="ru-RU" sz="4139" b="1" dirty="0">
                <a:solidFill>
                  <a:schemeClr val="tx2"/>
                </a:solidFill>
              </a:rPr>
              <a:t>;</a:t>
            </a:r>
            <a:endParaRPr lang="ru-RU" sz="4139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20006" y="4889380"/>
            <a:ext cx="6727373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4139" b="1" dirty="0" err="1">
                <a:solidFill>
                  <a:schemeClr val="tx2"/>
                </a:solidFill>
              </a:rPr>
              <a:t>Grafalar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yordamida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yechish</a:t>
            </a:r>
            <a:r>
              <a:rPr lang="ru-RU" altLang="ru-RU" sz="4139" dirty="0">
                <a:solidFill>
                  <a:schemeClr val="tx2"/>
                </a:solidFill>
              </a:rPr>
              <a:t>.</a:t>
            </a:r>
            <a:endParaRPr lang="ru-RU" sz="4139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06551" y="3903728"/>
            <a:ext cx="4520743" cy="754926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4139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Uchburchak</a:t>
            </a:r>
            <a:r>
              <a:rPr lang="en-US" altLang="ru-RU" sz="4139" b="1" dirty="0">
                <a:solidFill>
                  <a:schemeClr val="tx2"/>
                </a:solidFill>
              </a:rPr>
              <a:t> </a:t>
            </a:r>
            <a:r>
              <a:rPr lang="en-US" altLang="ru-RU" sz="4139" b="1" dirty="0" err="1">
                <a:solidFill>
                  <a:schemeClr val="tx2"/>
                </a:solidFill>
              </a:rPr>
              <a:t>usuli</a:t>
            </a:r>
            <a:r>
              <a:rPr lang="en-US" altLang="ru-RU" sz="4139" b="1" dirty="0">
                <a:solidFill>
                  <a:schemeClr val="tx2"/>
                </a:solidFill>
              </a:rPr>
              <a:t>;</a:t>
            </a:r>
            <a:endParaRPr lang="ru-RU" sz="4139" b="1" dirty="0"/>
          </a:p>
        </p:txBody>
      </p:sp>
      <p:pic>
        <p:nvPicPr>
          <p:cNvPr id="8194" name="Picture 2" descr="https://cf2.ppt-online.org/files2/slide/z/zYqaKMdNhTBu09mZ8iAbFf5kRtLyl3HrsgU7J6/slide-0.jpg"/>
          <p:cNvPicPr>
            <a:picLocks noChangeAspect="1" noChangeArrowheads="1"/>
          </p:cNvPicPr>
          <p:nvPr/>
        </p:nvPicPr>
        <p:blipFill>
          <a:blip r:embed="rId3"/>
          <a:srcRect l="31289" t="48684" r="38471" b="1316"/>
          <a:stretch>
            <a:fillRect/>
          </a:stretch>
        </p:blipFill>
        <p:spPr bwMode="auto">
          <a:xfrm>
            <a:off x="9244027" y="1463769"/>
            <a:ext cx="3108597" cy="2881138"/>
          </a:xfrm>
          <a:prstGeom prst="rect">
            <a:avLst/>
          </a:prstGeom>
          <a:noFill/>
        </p:spPr>
      </p:pic>
      <p:pic>
        <p:nvPicPr>
          <p:cNvPr id="8196" name="Picture 4" descr="https://cf2.ppt-online.org/files2/slide/z/zYqaKMdNhTBu09mZ8iAbFf5kRtLyl3HrsgU7J6/slide-0.jpg"/>
          <p:cNvPicPr>
            <a:picLocks noChangeAspect="1" noChangeArrowheads="1"/>
          </p:cNvPicPr>
          <p:nvPr/>
        </p:nvPicPr>
        <p:blipFill>
          <a:blip r:embed="rId3"/>
          <a:srcRect r="80567" b="5517"/>
          <a:stretch>
            <a:fillRect/>
          </a:stretch>
        </p:blipFill>
        <p:spPr bwMode="auto">
          <a:xfrm>
            <a:off x="259426" y="1250048"/>
            <a:ext cx="2011697" cy="548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523" y="1174229"/>
            <a:ext cx="11903651" cy="2874633"/>
          </a:xfrm>
        </p:spPr>
        <p:txBody>
          <a:bodyPr/>
          <a:lstStyle/>
          <a:p>
            <a:r>
              <a:rPr lang="uz-Cyrl-UZ" altLang="en-US" sz="4139" dirty="0">
                <a:solidFill>
                  <a:srgbClr val="040E08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uz-Cyrl-UZ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9, 4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raqamlaridan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nechta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xonali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sonlar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tuzish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1)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takrorlanmasin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2)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67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takrorlansin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67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altLang="en-US" sz="4139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376" y="197509"/>
            <a:ext cx="7200950" cy="948954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uz-Cyrl-UZ" altLang="en-US" sz="5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5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MASALA </a:t>
            </a:r>
            <a:endParaRPr lang="ru-RU" sz="5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Куб 6"/>
          <p:cNvGrpSpPr>
            <a:grpSpLocks/>
          </p:cNvGrpSpPr>
          <p:nvPr/>
        </p:nvGrpSpPr>
        <p:grpSpPr bwMode="auto">
          <a:xfrm>
            <a:off x="2154913" y="4189073"/>
            <a:ext cx="2700356" cy="2216696"/>
            <a:chOff x="-274" y="-9"/>
            <a:chExt cx="1059" cy="983"/>
          </a:xfrm>
        </p:grpSpPr>
        <p:pic>
          <p:nvPicPr>
            <p:cNvPr id="30" name="Куб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4" y="-9"/>
              <a:ext cx="105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 rot="655611">
              <a:off x="-8" y="25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uz-Cyrl-UZ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" name="Куб 17"/>
          <p:cNvGrpSpPr>
            <a:grpSpLocks/>
          </p:cNvGrpSpPr>
          <p:nvPr/>
        </p:nvGrpSpPr>
        <p:grpSpPr bwMode="auto">
          <a:xfrm>
            <a:off x="4310241" y="3183444"/>
            <a:ext cx="3000393" cy="2388311"/>
            <a:chOff x="4773" y="193"/>
            <a:chExt cx="1086" cy="1018"/>
          </a:xfrm>
        </p:grpSpPr>
        <p:pic>
          <p:nvPicPr>
            <p:cNvPr id="33" name="Куб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" y="193"/>
              <a:ext cx="10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 rot="20773083">
              <a:off x="5047" y="513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uz-Cyrl-UZ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9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" name="Куб 15"/>
          <p:cNvGrpSpPr>
            <a:grpSpLocks/>
          </p:cNvGrpSpPr>
          <p:nvPr/>
        </p:nvGrpSpPr>
        <p:grpSpPr bwMode="auto">
          <a:xfrm>
            <a:off x="7234813" y="3676270"/>
            <a:ext cx="3100410" cy="2706754"/>
            <a:chOff x="3994" y="280"/>
            <a:chExt cx="1117" cy="1026"/>
          </a:xfrm>
        </p:grpSpPr>
        <p:pic>
          <p:nvPicPr>
            <p:cNvPr id="39" name="Куб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80"/>
              <a:ext cx="111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 rot="20773083">
              <a:off x="4317" y="600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uz-Cyrl-UZ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4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32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90162" y="6329950"/>
            <a:ext cx="10235623" cy="758194"/>
          </a:xfrm>
          <a:prstGeom prst="rect">
            <a:avLst/>
          </a:prstGeom>
        </p:spPr>
        <p:txBody>
          <a:bodyPr wrap="square" lIns="116817" tIns="58408" rIns="116817" bIns="58408"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6 </a:t>
            </a:r>
            <a:r>
              <a:rPr lang="en-US" altLang="en-US" sz="15283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ta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son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: 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r>
              <a:rPr lang="en-US" altLang="en-US" sz="15283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149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,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19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4,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4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19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,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4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91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,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914</a:t>
            </a:r>
            <a:r>
              <a:rPr lang="ru-RU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,</a:t>
            </a:r>
            <a:r>
              <a:rPr lang="en-US" altLang="en-US" sz="1528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941</a:t>
            </a:r>
          </a:p>
          <a:p>
            <a:pPr>
              <a:lnSpc>
                <a:spcPct val="80000"/>
              </a:lnSpc>
            </a:pPr>
            <a:endParaRPr lang="ru-RU" altLang="en-US" sz="7535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547" dirty="0">
              <a:solidFill>
                <a:schemeClr val="tx1"/>
              </a:solidFill>
              <a:latin typeface="18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3"/>
          </p:nvPr>
        </p:nvSpPr>
        <p:spPr>
          <a:xfrm>
            <a:off x="6043238" y="2234501"/>
            <a:ext cx="6118285" cy="338554"/>
          </a:xfrm>
        </p:spPr>
        <p:txBody>
          <a:bodyPr/>
          <a:lstStyle/>
          <a:p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3"/>
          <a:srcRect l="37444" t="41640" r="15769" b="44223"/>
          <a:stretch>
            <a:fillRect/>
          </a:stretch>
        </p:blipFill>
        <p:spPr bwMode="auto">
          <a:xfrm>
            <a:off x="5718426" y="3297172"/>
            <a:ext cx="6483141" cy="13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37444" t="55777" r="15769" b="30086"/>
          <a:stretch>
            <a:fillRect/>
          </a:stretch>
        </p:blipFill>
        <p:spPr bwMode="auto">
          <a:xfrm>
            <a:off x="5718426" y="4647411"/>
            <a:ext cx="6483141" cy="14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7444" t="28195" r="15769" b="58611"/>
          <a:stretch>
            <a:fillRect/>
          </a:stretch>
        </p:blipFill>
        <p:spPr bwMode="auto">
          <a:xfrm>
            <a:off x="5718426" y="2008242"/>
            <a:ext cx="6483141" cy="12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37444" t="19964" r="15769" b="71931"/>
          <a:stretch>
            <a:fillRect/>
          </a:stretch>
        </p:blipFill>
        <p:spPr bwMode="auto">
          <a:xfrm>
            <a:off x="5718426" y="1149709"/>
            <a:ext cx="6483141" cy="8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98851" y="112757"/>
            <a:ext cx="6158907" cy="901889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pPr algn="ctr"/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YECHISH</a:t>
            </a:r>
            <a:r>
              <a:rPr lang="ru-RU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: </a:t>
            </a:r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endParaRPr lang="en-US" altLang="ko-KR" sz="5731" b="1" dirty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3" y="2614798"/>
            <a:ext cx="4505233" cy="673173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pPr>
              <a:buNone/>
            </a:pPr>
            <a:r>
              <a:rPr lang="en-US" altLang="ko-KR" sz="3608" b="1" dirty="0" err="1">
                <a:latin typeface="Arial" pitchFamily="34" charset="0"/>
                <a:ea typeface="굴림" charset="-127"/>
                <a:cs typeface="Arial" pitchFamily="34" charset="0"/>
              </a:rPr>
              <a:t>Birinchi</a:t>
            </a:r>
            <a:r>
              <a:rPr lang="en-US" altLang="ko-KR" sz="3608" b="1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ko-KR" sz="3608" b="1" dirty="0" err="1">
                <a:latin typeface="Arial" pitchFamily="34" charset="0"/>
                <a:ea typeface="굴림" charset="-127"/>
                <a:cs typeface="Arial" pitchFamily="34" charset="0"/>
              </a:rPr>
              <a:t>raqam</a:t>
            </a:r>
            <a:r>
              <a:rPr lang="en-US" altLang="ko-KR" sz="3608" b="1" dirty="0">
                <a:latin typeface="Arial" pitchFamily="34" charset="0"/>
                <a:ea typeface="굴림" charset="-127"/>
                <a:cs typeface="Arial" pitchFamily="34" charset="0"/>
              </a:rPr>
              <a:t>:</a:t>
            </a:r>
            <a:endParaRPr lang="ru-RU" altLang="ko-KR" sz="4139" b="1" dirty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3" y="3912836"/>
            <a:ext cx="3620141" cy="673173"/>
          </a:xfrm>
          <a:prstGeom prst="rect">
            <a:avLst/>
          </a:prstGeom>
        </p:spPr>
        <p:txBody>
          <a:bodyPr wrap="square" lIns="116817" tIns="58408" rIns="116817" bIns="58408">
            <a:spAutoFit/>
          </a:bodyPr>
          <a:lstStyle/>
          <a:p>
            <a:pPr>
              <a:buNone/>
            </a:pPr>
            <a:r>
              <a:rPr lang="en-US" altLang="en-US" sz="3608" b="1" dirty="0" err="1">
                <a:latin typeface="Arial" pitchFamily="34" charset="0"/>
                <a:ea typeface="굴림" charset="-127"/>
                <a:cs typeface="Arial" pitchFamily="34" charset="0"/>
              </a:rPr>
              <a:t>Ikkinchi</a:t>
            </a:r>
            <a:r>
              <a:rPr lang="en-US" altLang="en-US" sz="3608" b="1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en-US" sz="3608" b="1" dirty="0" err="1">
                <a:latin typeface="Arial" pitchFamily="34" charset="0"/>
                <a:ea typeface="굴림" charset="-127"/>
                <a:cs typeface="Arial" pitchFamily="34" charset="0"/>
              </a:rPr>
              <a:t>raqam</a:t>
            </a:r>
            <a:r>
              <a:rPr lang="en-US" altLang="en-US" sz="3608" b="1" dirty="0">
                <a:latin typeface="Arial" pitchFamily="34" charset="0"/>
                <a:ea typeface="굴림" charset="-127"/>
                <a:cs typeface="Arial" pitchFamily="34" charset="0"/>
              </a:rPr>
              <a:t>: </a:t>
            </a:r>
            <a:endParaRPr lang="ru-RU" altLang="en-US" sz="3608" b="1" dirty="0"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3" y="5277585"/>
            <a:ext cx="4173196" cy="673173"/>
          </a:xfrm>
          <a:prstGeom prst="rect">
            <a:avLst/>
          </a:prstGeom>
        </p:spPr>
        <p:txBody>
          <a:bodyPr wrap="square" lIns="116817" tIns="58408" rIns="116817" bIns="58408">
            <a:spAutoFit/>
          </a:bodyPr>
          <a:lstStyle/>
          <a:p>
            <a:pPr>
              <a:buNone/>
            </a:pPr>
            <a:r>
              <a:rPr lang="en-US" altLang="en-US" sz="3608" b="1" dirty="0" err="1">
                <a:latin typeface="Arial" pitchFamily="34" charset="0"/>
                <a:ea typeface="굴림" charset="-127"/>
                <a:cs typeface="Arial" pitchFamily="34" charset="0"/>
              </a:rPr>
              <a:t>Uchinchi</a:t>
            </a:r>
            <a:r>
              <a:rPr lang="en-US" altLang="en-US" sz="3608" b="1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en-US" sz="3608" b="1" dirty="0" err="1">
                <a:latin typeface="Arial" pitchFamily="34" charset="0"/>
                <a:ea typeface="굴림" charset="-127"/>
                <a:cs typeface="Arial" pitchFamily="34" charset="0"/>
              </a:rPr>
              <a:t>raqam</a:t>
            </a:r>
            <a:r>
              <a:rPr lang="en-US" altLang="en-US" sz="3608" b="1" dirty="0">
                <a:latin typeface="Arial" pitchFamily="34" charset="0"/>
                <a:ea typeface="굴림" charset="-127"/>
                <a:cs typeface="Arial" pitchFamily="34" charset="0"/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2128" y="1267231"/>
            <a:ext cx="7506124" cy="72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1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413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Raqamlar</a:t>
            </a:r>
            <a:r>
              <a:rPr lang="en-US" altLang="en-US" sz="41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4139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takrorlanmasa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11623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021" y="1163587"/>
            <a:ext cx="11610566" cy="1208861"/>
          </a:xfrm>
          <a:prstGeom prst="rect">
            <a:avLst/>
          </a:prstGeom>
        </p:spPr>
        <p:txBody>
          <a:bodyPr wrap="square" lIns="116817" tIns="58408" rIns="116817" bIns="58408"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4328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 </a:t>
            </a:r>
            <a:r>
              <a:rPr lang="en-US" altLang="en-US" sz="1432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r>
              <a:rPr lang="en-US" altLang="en-US" sz="14328" b="1" dirty="0" err="1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Ko‘paytirish</a:t>
            </a:r>
            <a:r>
              <a:rPr lang="en-US" altLang="en-US" sz="1432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</a:t>
            </a:r>
            <a:r>
              <a:rPr lang="en-US" altLang="en-US" sz="14328" b="1" dirty="0" err="1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usulida</a:t>
            </a:r>
            <a:r>
              <a:rPr lang="en-US" altLang="en-US" sz="1432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ham  </a:t>
            </a:r>
            <a:r>
              <a:rPr lang="en-US" altLang="en-US" sz="14328" b="1" dirty="0" err="1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yechish</a:t>
            </a:r>
            <a:r>
              <a:rPr lang="en-US" altLang="en-US" sz="1432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</a:t>
            </a:r>
            <a:r>
              <a:rPr lang="en-US" altLang="en-US" sz="14328" b="1" dirty="0" err="1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mumkin</a:t>
            </a:r>
            <a:r>
              <a:rPr lang="ru-RU" altLang="en-US" sz="1432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:</a:t>
            </a:r>
            <a:endParaRPr lang="ru-RU" altLang="en-US" sz="14328" b="1" dirty="0"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9233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        </a:t>
            </a: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altLang="en-US" sz="3608" b="1" dirty="0">
              <a:solidFill>
                <a:schemeClr val="accent2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en-US" sz="360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r>
              <a:rPr lang="en-US" altLang="en-US" sz="3608" b="1" dirty="0">
                <a:solidFill>
                  <a:schemeClr val="accent2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                   </a:t>
            </a:r>
            <a:endParaRPr lang="en-US" altLang="en-US" sz="1698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547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27170"/>
              </p:ext>
            </p:extLst>
          </p:nvPr>
        </p:nvGraphicFramePr>
        <p:xfrm>
          <a:off x="1577682" y="2372448"/>
          <a:ext cx="9401244" cy="34296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317"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Raqam</a:t>
                      </a:r>
                      <a:endParaRPr lang="ru-RU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Variantlar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97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Jami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3·2·1 = 6</a:t>
                      </a:r>
                      <a:endParaRPr lang="en-US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0246" y="6307205"/>
            <a:ext cx="5656951" cy="673173"/>
          </a:xfrm>
          <a:prstGeom prst="rect">
            <a:avLst/>
          </a:prstGeom>
        </p:spPr>
        <p:txBody>
          <a:bodyPr wrap="none" lIns="116817" tIns="58408" rIns="116817" bIns="58408">
            <a:spAutoFit/>
          </a:bodyPr>
          <a:lstStyle/>
          <a:p>
            <a:r>
              <a:rPr lang="en-US" altLang="en-US" sz="3608" b="1" dirty="0" err="1">
                <a:solidFill>
                  <a:srgbClr val="002060"/>
                </a:solidFill>
                <a:ea typeface="굴림" charset="-127"/>
                <a:cs typeface="Arial" pitchFamily="34" charset="0"/>
              </a:rPr>
              <a:t>Javob</a:t>
            </a:r>
            <a:r>
              <a:rPr lang="en-US" altLang="en-US" sz="3608" b="1" dirty="0">
                <a:solidFill>
                  <a:srgbClr val="002060"/>
                </a:solidFill>
                <a:ea typeface="굴림" charset="-127"/>
                <a:cs typeface="Arial" pitchFamily="34" charset="0"/>
              </a:rPr>
              <a:t>:  6 </a:t>
            </a:r>
            <a:r>
              <a:rPr lang="en-US" altLang="en-US" sz="3608" b="1" dirty="0" err="1">
                <a:solidFill>
                  <a:srgbClr val="002060"/>
                </a:solidFill>
                <a:ea typeface="굴림" charset="-127"/>
                <a:cs typeface="Arial" pitchFamily="34" charset="0"/>
              </a:rPr>
              <a:t>ta</a:t>
            </a:r>
            <a:r>
              <a:rPr lang="en-US" altLang="en-US" sz="3608" b="1" dirty="0">
                <a:solidFill>
                  <a:srgbClr val="002060"/>
                </a:solidFill>
                <a:ea typeface="굴림" charset="-127"/>
                <a:cs typeface="Arial" pitchFamily="34" charset="0"/>
              </a:rPr>
              <a:t>  </a:t>
            </a:r>
            <a:r>
              <a:rPr lang="en-US" altLang="en-US" sz="3608" b="1" dirty="0" err="1">
                <a:solidFill>
                  <a:srgbClr val="002060"/>
                </a:solidFill>
                <a:ea typeface="굴림" charset="-127"/>
                <a:cs typeface="Arial" pitchFamily="34" charset="0"/>
              </a:rPr>
              <a:t>uch</a:t>
            </a:r>
            <a:r>
              <a:rPr lang="en-US" altLang="en-US" sz="3608" b="1" dirty="0">
                <a:solidFill>
                  <a:srgbClr val="002060"/>
                </a:solidFill>
                <a:ea typeface="굴림" charset="-127"/>
                <a:cs typeface="Arial" pitchFamily="34" charset="0"/>
              </a:rPr>
              <a:t>  </a:t>
            </a:r>
            <a:r>
              <a:rPr lang="en-US" altLang="en-US" sz="3608" b="1" dirty="0" err="1">
                <a:solidFill>
                  <a:srgbClr val="002060"/>
                </a:solidFill>
                <a:ea typeface="굴림" charset="-127"/>
                <a:cs typeface="Arial" pitchFamily="34" charset="0"/>
              </a:rPr>
              <a:t>xonali</a:t>
            </a:r>
            <a:r>
              <a:rPr lang="en-US" altLang="en-US" sz="3608" b="1" dirty="0">
                <a:solidFill>
                  <a:srgbClr val="002060"/>
                </a:solidFill>
                <a:ea typeface="굴림" charset="-127"/>
                <a:cs typeface="Arial" pitchFamily="34" charset="0"/>
              </a:rPr>
              <a:t>  son</a:t>
            </a:r>
            <a:r>
              <a:rPr lang="ru-RU" altLang="en-US" sz="3608" b="1" dirty="0">
                <a:solidFill>
                  <a:srgbClr val="002060"/>
                </a:solidFill>
                <a:ea typeface="굴림" charset="-127"/>
                <a:cs typeface="Arial" pitchFamily="34" charset="0"/>
              </a:rPr>
              <a:t>.</a:t>
            </a:r>
            <a:endParaRPr lang="ru-RU" sz="3608" dirty="0"/>
          </a:p>
        </p:txBody>
      </p:sp>
      <p:sp>
        <p:nvSpPr>
          <p:cNvPr id="7" name="TextBox 6"/>
          <p:cNvSpPr txBox="1"/>
          <p:nvPr/>
        </p:nvSpPr>
        <p:spPr>
          <a:xfrm>
            <a:off x="3198851" y="112757"/>
            <a:ext cx="6158907" cy="901889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pPr algn="ctr"/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YECHISH</a:t>
            </a:r>
            <a:r>
              <a:rPr lang="ru-RU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: </a:t>
            </a:r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endParaRPr lang="en-US" altLang="ko-KR" sz="5731" b="1" dirty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98851" y="112757"/>
            <a:ext cx="6158907" cy="901889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pPr algn="ctr"/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YECHISH</a:t>
            </a:r>
            <a:r>
              <a:rPr lang="ru-RU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: </a:t>
            </a:r>
            <a:r>
              <a:rPr lang="en-US" altLang="ko-KR" sz="5094" b="1" dirty="0">
                <a:solidFill>
                  <a:schemeClr val="bg1"/>
                </a:solidFill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endParaRPr lang="en-US" altLang="ko-KR" sz="5731" b="1" dirty="0">
              <a:solidFill>
                <a:schemeClr val="bg1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200" y="1326646"/>
            <a:ext cx="628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2.  </a:t>
            </a:r>
            <a:r>
              <a:rPr lang="en-US" altLang="ko-KR" sz="4000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Raqamlar</a:t>
            </a:r>
            <a:r>
              <a:rPr lang="en-US" altLang="ko-KR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 </a:t>
            </a:r>
            <a:r>
              <a:rPr lang="en-US" altLang="ko-KR" sz="4000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takrorlansa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17621" y="2463159"/>
          <a:ext cx="9401244" cy="34296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317"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Raqam</a:t>
                      </a:r>
                      <a:endParaRPr lang="ru-RU" sz="27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Variantlar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37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97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/>
                          </a:solidFill>
                        </a:rPr>
                        <a:t>Jami</a:t>
                      </a:r>
                      <a:endParaRPr lang="ru-RU" sz="3100" b="1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3·</a:t>
                      </a:r>
                      <a:r>
                        <a:rPr lang="en-US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  <a:r>
                        <a:rPr lang="ru-RU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·</a:t>
                      </a:r>
                      <a:r>
                        <a:rPr lang="en-US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  <a:r>
                        <a:rPr lang="ru-RU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= </a:t>
                      </a:r>
                      <a:r>
                        <a:rPr lang="en-US" altLang="en-US" sz="3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27</a:t>
                      </a:r>
                      <a:endParaRPr lang="en-US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31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8016" marR="128016" marT="50950" marB="509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76264" y="6303061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4000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Javob</a:t>
            </a:r>
            <a:r>
              <a:rPr lang="en-US" altLang="en-US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:  27 ta </a:t>
            </a:r>
            <a:r>
              <a:rPr lang="en-US" altLang="en-US" sz="4000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uch</a:t>
            </a:r>
            <a:r>
              <a:rPr lang="en-US" altLang="en-US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xonali</a:t>
            </a:r>
            <a:r>
              <a:rPr lang="en-US" altLang="en-US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 son</a:t>
            </a:r>
            <a:r>
              <a:rPr lang="ru-RU" altLang="en-US" sz="4000" b="1" dirty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.</a:t>
            </a:r>
            <a:endParaRPr lang="en-US" altLang="en-US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26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7647" r="10157" b="16471"/>
          <a:stretch/>
        </p:blipFill>
        <p:spPr>
          <a:xfrm>
            <a:off x="7613911" y="2391738"/>
            <a:ext cx="1759985" cy="1825475"/>
          </a:xfrm>
          <a:prstGeom prst="rect">
            <a:avLst/>
          </a:prstGeom>
        </p:spPr>
      </p:pic>
      <p:pic>
        <p:nvPicPr>
          <p:cNvPr id="17410" name="Picture 2" descr="https://i.pinimg.com/736x/1a/f1/71/1af171c5043983dff2a859746dff5a25--flower-children-flower-gir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022" y="4852786"/>
            <a:ext cx="1823588" cy="2083747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36" y="1225119"/>
            <a:ext cx="12563984" cy="1107996"/>
          </a:xfrm>
        </p:spPr>
        <p:txBody>
          <a:bodyPr/>
          <a:lstStyle/>
          <a:p>
            <a:pPr algn="l"/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To‘rtta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dugona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Zilola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Dilnoza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,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Kamola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, А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sal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-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har 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biri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bir-birlariga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 gul 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sovg‘a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qildi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.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Hammasi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bo‘lib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nechta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gul</a:t>
            </a:r>
            <a:r>
              <a:rPr lang="en-US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 </a:t>
            </a:r>
            <a:r>
              <a:rPr lang="en-US" altLang="en-US" sz="3600" b="0" dirty="0" err="1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bo‘ldi</a:t>
            </a:r>
            <a:r>
              <a:rPr lang="ru-RU" altLang="en-US" sz="3600" b="0" dirty="0">
                <a:solidFill>
                  <a:schemeClr val="tx1"/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?</a:t>
            </a:r>
            <a:endParaRPr lang="en-US" altLang="en-US" sz="3200" b="0" dirty="0">
              <a:solidFill>
                <a:schemeClr val="tx1"/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31" y="2445761"/>
            <a:ext cx="1975281" cy="1912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32" y="4712615"/>
            <a:ext cx="1681129" cy="2230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5068" y="5736865"/>
            <a:ext cx="2286370" cy="754926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en-US" sz="4139" b="1" dirty="0" err="1"/>
              <a:t>Kamola</a:t>
            </a:r>
            <a:r>
              <a:rPr lang="ru-RU" sz="4139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7881" y="3386462"/>
            <a:ext cx="2240280" cy="754926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en-US" sz="4139" b="1" dirty="0" err="1"/>
              <a:t>Dilnoza</a:t>
            </a:r>
            <a:endParaRPr lang="ru-RU" sz="4139" dirty="0"/>
          </a:p>
        </p:txBody>
      </p:sp>
      <p:sp>
        <p:nvSpPr>
          <p:cNvPr id="9" name="TextBox 8"/>
          <p:cNvSpPr txBox="1"/>
          <p:nvPr/>
        </p:nvSpPr>
        <p:spPr>
          <a:xfrm>
            <a:off x="1320898" y="5924654"/>
            <a:ext cx="1562985" cy="754926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en-US" sz="4139" b="1" dirty="0" err="1"/>
              <a:t>Zilola</a:t>
            </a:r>
            <a:r>
              <a:rPr lang="ru-RU" sz="4139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079" y="3603766"/>
            <a:ext cx="1330833" cy="754926"/>
          </a:xfrm>
          <a:prstGeom prst="rect">
            <a:avLst/>
          </a:prstGeom>
          <a:noFill/>
        </p:spPr>
        <p:txBody>
          <a:bodyPr wrap="square" lIns="116817" tIns="58408" rIns="116817" bIns="58408" rtlCol="0">
            <a:spAutoFit/>
          </a:bodyPr>
          <a:lstStyle/>
          <a:p>
            <a:r>
              <a:rPr lang="en-US" sz="4139" b="1" dirty="0" err="1"/>
              <a:t>Asal</a:t>
            </a:r>
            <a:endParaRPr lang="ru-RU" sz="4139" b="1" dirty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V="1">
            <a:off x="4149441" y="3228992"/>
            <a:ext cx="3147060" cy="481379"/>
          </a:xfrm>
          <a:prstGeom prst="straightConnector1">
            <a:avLst/>
          </a:prstGeom>
          <a:ln w="57150">
            <a:solidFill>
              <a:srgbClr val="4112E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1"/>
          </p:cNvCxnSpPr>
          <p:nvPr/>
        </p:nvCxnSpPr>
        <p:spPr bwMode="auto">
          <a:xfrm>
            <a:off x="4077398" y="3695638"/>
            <a:ext cx="3988534" cy="2132125"/>
          </a:xfrm>
          <a:prstGeom prst="straightConnector1">
            <a:avLst/>
          </a:prstGeom>
          <a:ln w="57150">
            <a:solidFill>
              <a:srgbClr val="4112E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3583647" y="4158869"/>
            <a:ext cx="48006" cy="1171366"/>
          </a:xfrm>
          <a:prstGeom prst="straightConnector1">
            <a:avLst/>
          </a:prstGeom>
          <a:ln w="57150">
            <a:solidFill>
              <a:srgbClr val="4112E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53579" y="2631569"/>
            <a:ext cx="622333" cy="901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6817" tIns="58408" rIns="116817" bIns="58408" rtlCol="0">
            <a:spAutoFit/>
          </a:bodyPr>
          <a:lstStyle/>
          <a:p>
            <a:r>
              <a:rPr lang="ru-RU" sz="5094" b="1" dirty="0">
                <a:ln>
                  <a:solidFill>
                    <a:srgbClr val="35B19D"/>
                  </a:solidFill>
                </a:ln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H="1">
            <a:off x="4069430" y="3448005"/>
            <a:ext cx="3465767" cy="4986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10800000" flipV="1">
            <a:off x="4656955" y="3614608"/>
            <a:ext cx="3166948" cy="1891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8086212" y="3561628"/>
            <a:ext cx="68396" cy="1568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21077" y="2397546"/>
            <a:ext cx="622333" cy="901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6817" tIns="58408" rIns="116817" bIns="58408" rtlCol="0">
            <a:spAutoFit/>
          </a:bodyPr>
          <a:lstStyle/>
          <a:p>
            <a:r>
              <a:rPr lang="ru-RU" sz="5094" b="1" dirty="0">
                <a:ln>
                  <a:solidFill>
                    <a:srgbClr val="35B19D"/>
                  </a:solidFill>
                </a:ln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H="1" flipV="1">
            <a:off x="8392188" y="3666737"/>
            <a:ext cx="108093" cy="13238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0800000">
            <a:off x="4429497" y="3686477"/>
            <a:ext cx="3551610" cy="17222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flipH="1">
            <a:off x="4736785" y="5822935"/>
            <a:ext cx="3244318" cy="3562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48536" y="4815218"/>
            <a:ext cx="622333" cy="901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6817" tIns="58408" rIns="116817" bIns="58408" rtlCol="0">
            <a:spAutoFit/>
          </a:bodyPr>
          <a:lstStyle/>
          <a:p>
            <a:r>
              <a:rPr lang="ru-RU" sz="5094" b="1" dirty="0">
                <a:ln>
                  <a:solidFill>
                    <a:srgbClr val="35B19D"/>
                  </a:solidFill>
                </a:ln>
                <a:solidFill>
                  <a:srgbClr val="0070C0"/>
                </a:solidFill>
              </a:rPr>
              <a:t>3</a:t>
            </a:r>
            <a:endParaRPr lang="ru-RU" sz="5094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 flipV="1">
            <a:off x="5017161" y="5535187"/>
            <a:ext cx="2719511" cy="28774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flipV="1">
            <a:off x="4363216" y="3534838"/>
            <a:ext cx="3174876" cy="183295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 bwMode="auto">
          <a:xfrm rot="5400000" flipH="1" flipV="1">
            <a:off x="3405931" y="4710040"/>
            <a:ext cx="1137294" cy="168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24176" y="5051226"/>
            <a:ext cx="622333" cy="901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6817" tIns="58408" rIns="116817" bIns="58408" rtlCol="0">
            <a:spAutoFit/>
          </a:bodyPr>
          <a:lstStyle/>
          <a:p>
            <a:r>
              <a:rPr lang="ru-RU" sz="5094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20824" y="6198866"/>
            <a:ext cx="4267200" cy="754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16817" tIns="58408" rIns="116817" bIns="58408" rtlCol="0">
            <a:spAutoFit/>
          </a:bodyPr>
          <a:lstStyle/>
          <a:p>
            <a:r>
              <a:rPr lang="en-US" sz="4139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3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139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139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41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39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ru-RU" sz="413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777198" y="227519"/>
            <a:ext cx="357700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43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tabLst>
                <a:tab pos="1718510" algn="l"/>
              </a:tabLst>
            </a:pPr>
            <a:r>
              <a:rPr lang="en-US" sz="5400" kern="0"/>
              <a:t>MASALA</a:t>
            </a:r>
            <a:endParaRPr lang="ru-RU" sz="5400" kern="0" dirty="0"/>
          </a:p>
        </p:txBody>
      </p:sp>
    </p:spTree>
    <p:extLst>
      <p:ext uri="{BB962C8B-B14F-4D97-AF65-F5344CB8AC3E}">
        <p14:creationId xmlns:p14="http://schemas.microsoft.com/office/powerpoint/2010/main" val="26563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36" grpId="0" animBg="1"/>
      <p:bldP spid="49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198" y="227519"/>
            <a:ext cx="3577003" cy="830997"/>
          </a:xfrm>
        </p:spPr>
        <p:txBody>
          <a:bodyPr/>
          <a:lstStyle/>
          <a:p>
            <a:pPr>
              <a:tabLst>
                <a:tab pos="1718510" algn="l"/>
              </a:tabLst>
            </a:pPr>
            <a:r>
              <a:rPr lang="en-US" sz="5400" dirty="0"/>
              <a:t>MASALA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7335" y="1177161"/>
            <a:ext cx="12055290" cy="3266279"/>
          </a:xfrm>
        </p:spPr>
        <p:txBody>
          <a:bodyPr/>
          <a:lstStyle/>
          <a:p>
            <a:pPr algn="l"/>
            <a:r>
              <a:rPr lang="en-US" dirty="0"/>
              <a:t>        </a:t>
            </a:r>
            <a:r>
              <a:rPr lang="en-US" sz="4245" dirty="0">
                <a:solidFill>
                  <a:schemeClr val="tx1"/>
                </a:solidFill>
              </a:rPr>
              <a:t>0, 1, 4 </a:t>
            </a:r>
            <a:r>
              <a:rPr lang="en-US" sz="4245" dirty="0" err="1">
                <a:solidFill>
                  <a:schemeClr val="tx1"/>
                </a:solidFill>
              </a:rPr>
              <a:t>va</a:t>
            </a:r>
            <a:r>
              <a:rPr lang="en-US" sz="4245" dirty="0">
                <a:solidFill>
                  <a:schemeClr val="tx1"/>
                </a:solidFill>
              </a:rPr>
              <a:t> 7 </a:t>
            </a:r>
            <a:r>
              <a:rPr lang="en-US" sz="4245" dirty="0" err="1">
                <a:solidFill>
                  <a:schemeClr val="tx1"/>
                </a:solidFill>
              </a:rPr>
              <a:t>raqamlaridan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ularni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takrorlamasdan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mumkin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bo‘lgan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barcha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to‘rt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xonali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sonlarni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tuzing</a:t>
            </a:r>
            <a:r>
              <a:rPr lang="en-US" sz="4245" dirty="0">
                <a:solidFill>
                  <a:schemeClr val="tx1"/>
                </a:solidFill>
              </a:rPr>
              <a:t>. Bu </a:t>
            </a:r>
            <a:r>
              <a:rPr lang="en-US" sz="4245" dirty="0" err="1">
                <a:solidFill>
                  <a:schemeClr val="tx1"/>
                </a:solidFill>
              </a:rPr>
              <a:t>sonlarning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ichidan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nechtasi</a:t>
            </a:r>
            <a:r>
              <a:rPr lang="en-US" sz="4245" dirty="0">
                <a:solidFill>
                  <a:schemeClr val="tx1"/>
                </a:solidFill>
              </a:rPr>
              <a:t>: 1) </a:t>
            </a:r>
            <a:r>
              <a:rPr lang="en-US" sz="4245" dirty="0" err="1">
                <a:solidFill>
                  <a:schemeClr val="tx1"/>
                </a:solidFill>
              </a:rPr>
              <a:t>ikkiga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bo‘linadi</a:t>
            </a:r>
            <a:r>
              <a:rPr lang="en-US" sz="4245" dirty="0">
                <a:solidFill>
                  <a:schemeClr val="tx1"/>
                </a:solidFill>
              </a:rPr>
              <a:t>; 2) 7 </a:t>
            </a:r>
            <a:r>
              <a:rPr lang="en-US" sz="4245" dirty="0" err="1">
                <a:solidFill>
                  <a:schemeClr val="tx1"/>
                </a:solidFill>
              </a:rPr>
              <a:t>raqami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bilan</a:t>
            </a:r>
            <a:r>
              <a:rPr lang="en-US" sz="4245" dirty="0">
                <a:solidFill>
                  <a:schemeClr val="tx1"/>
                </a:solidFill>
              </a:rPr>
              <a:t>  </a:t>
            </a:r>
            <a:r>
              <a:rPr lang="en-US" sz="4245" dirty="0" err="1">
                <a:solidFill>
                  <a:schemeClr val="tx1"/>
                </a:solidFill>
              </a:rPr>
              <a:t>boshlanadi</a:t>
            </a:r>
            <a:r>
              <a:rPr lang="en-US" sz="4245" dirty="0">
                <a:solidFill>
                  <a:schemeClr val="tx1"/>
                </a:solidFill>
              </a:rPr>
              <a:t>; 3) </a:t>
            </a:r>
            <a:r>
              <a:rPr lang="en-US" sz="4245" dirty="0" err="1">
                <a:solidFill>
                  <a:schemeClr val="tx1"/>
                </a:solidFill>
              </a:rPr>
              <a:t>nechta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holda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toq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raqamlar</a:t>
            </a:r>
            <a:r>
              <a:rPr lang="en-US" sz="4245" dirty="0">
                <a:solidFill>
                  <a:schemeClr val="tx1"/>
                </a:solidFill>
              </a:rPr>
              <a:t> </a:t>
            </a:r>
            <a:r>
              <a:rPr lang="en-US" sz="4245" dirty="0" err="1">
                <a:solidFill>
                  <a:schemeClr val="tx1"/>
                </a:solidFill>
              </a:rPr>
              <a:t>yonma</a:t>
            </a:r>
            <a:r>
              <a:rPr lang="en-US" sz="4245" dirty="0">
                <a:solidFill>
                  <a:schemeClr val="tx1"/>
                </a:solidFill>
              </a:rPr>
              <a:t>-yon </a:t>
            </a:r>
            <a:r>
              <a:rPr lang="en-US" sz="4245" dirty="0" err="1">
                <a:solidFill>
                  <a:schemeClr val="tx1"/>
                </a:solidFill>
              </a:rPr>
              <a:t>turadi</a:t>
            </a:r>
            <a:r>
              <a:rPr lang="en-US" sz="4245" dirty="0">
                <a:solidFill>
                  <a:schemeClr val="tx1"/>
                </a:solidFill>
              </a:rPr>
              <a:t>?</a:t>
            </a:r>
            <a:endParaRPr lang="ru-RU" sz="4245" dirty="0">
              <a:solidFill>
                <a:schemeClr val="tx1"/>
              </a:solidFill>
            </a:endParaRPr>
          </a:p>
        </p:txBody>
      </p:sp>
      <p:grpSp>
        <p:nvGrpSpPr>
          <p:cNvPr id="5" name="Куб 6"/>
          <p:cNvGrpSpPr>
            <a:grpSpLocks/>
          </p:cNvGrpSpPr>
          <p:nvPr/>
        </p:nvGrpSpPr>
        <p:grpSpPr bwMode="auto">
          <a:xfrm>
            <a:off x="1472538" y="4889380"/>
            <a:ext cx="2700356" cy="2216696"/>
            <a:chOff x="-274" y="-9"/>
            <a:chExt cx="1059" cy="983"/>
          </a:xfrm>
        </p:grpSpPr>
        <p:pic>
          <p:nvPicPr>
            <p:cNvPr id="6" name="Куб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4" y="-9"/>
              <a:ext cx="105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 rot="655611">
              <a:off x="-8" y="25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0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8" name="Куб 17"/>
          <p:cNvGrpSpPr>
            <a:grpSpLocks/>
          </p:cNvGrpSpPr>
          <p:nvPr/>
        </p:nvGrpSpPr>
        <p:grpSpPr bwMode="auto">
          <a:xfrm>
            <a:off x="3822940" y="4737741"/>
            <a:ext cx="3000393" cy="2388311"/>
            <a:chOff x="4773" y="193"/>
            <a:chExt cx="1086" cy="1018"/>
          </a:xfrm>
        </p:grpSpPr>
        <p:pic>
          <p:nvPicPr>
            <p:cNvPr id="9" name="Куб 1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" y="193"/>
              <a:ext cx="10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 rot="20773083">
              <a:off x="5047" y="513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uz-Cyrl-UZ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en-US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1" name="Куб 15"/>
          <p:cNvGrpSpPr>
            <a:grpSpLocks/>
          </p:cNvGrpSpPr>
          <p:nvPr/>
        </p:nvGrpSpPr>
        <p:grpSpPr bwMode="auto">
          <a:xfrm>
            <a:off x="8372105" y="4714969"/>
            <a:ext cx="3100410" cy="2706754"/>
            <a:chOff x="3994" y="280"/>
            <a:chExt cx="1117" cy="1026"/>
          </a:xfrm>
        </p:grpSpPr>
        <p:pic>
          <p:nvPicPr>
            <p:cNvPr id="12" name="Куб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80"/>
              <a:ext cx="111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 rot="20773083">
              <a:off x="4317" y="600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7641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7</a:t>
              </a:r>
              <a:endParaRPr lang="ru-RU" altLang="ru-RU" sz="764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8" name="Куб 16"/>
          <p:cNvGrpSpPr>
            <a:grpSpLocks/>
          </p:cNvGrpSpPr>
          <p:nvPr/>
        </p:nvGrpSpPr>
        <p:grpSpPr bwMode="auto">
          <a:xfrm>
            <a:off x="6324980" y="4510283"/>
            <a:ext cx="2956958" cy="2653680"/>
            <a:chOff x="4497" y="399"/>
            <a:chExt cx="1048" cy="972"/>
          </a:xfrm>
        </p:grpSpPr>
        <p:pic>
          <p:nvPicPr>
            <p:cNvPr id="19" name="Куб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399"/>
              <a:ext cx="1048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 rot="595265">
              <a:off x="4762" y="68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849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4</a:t>
              </a:r>
              <a:endParaRPr lang="ru-RU" altLang="ru-RU" sz="636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600</Words>
  <Application>Microsoft Office PowerPoint</Application>
  <PresentationFormat>Произвольный</PresentationFormat>
  <Paragraphs>154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18</vt:lpstr>
      <vt:lpstr>Arial</vt:lpstr>
      <vt:lpstr>Calibri</vt:lpstr>
      <vt:lpstr>Cambria Math</vt:lpstr>
      <vt:lpstr>Wingdings</vt:lpstr>
      <vt:lpstr>Office Theme</vt:lpstr>
      <vt:lpstr>MATEMATIKA</vt:lpstr>
      <vt:lpstr>Презентация PowerPoint</vt:lpstr>
      <vt:lpstr> Kombinatorika  masalalarini yechish usullari:</vt:lpstr>
      <vt:lpstr>        1, 9, 4 raqamlaridan jami nechta  uch   xonali  sonlar  tuzish  mumkin?  Bunda             1)  raqamlar  takrorlanmasin; 2) raqamlar  takrorlansin.       </vt:lpstr>
      <vt:lpstr>Презентация PowerPoint</vt:lpstr>
      <vt:lpstr>Презентация PowerPoint</vt:lpstr>
      <vt:lpstr>Презентация PowerPoint</vt:lpstr>
      <vt:lpstr> To‘rtta dugona Zilola, Dilnoza, Kamola, Аsal - har  biri bir-birlariga  gul  sovg‘a  qildi. Hammasi bo‘lib nechta gul bo‘ldi?</vt:lpstr>
      <vt:lpstr>MASALA</vt:lpstr>
      <vt:lpstr>YECHISH</vt:lpstr>
      <vt:lpstr>YECHISH</vt:lpstr>
      <vt:lpstr>YECHISH</vt:lpstr>
      <vt:lpstr>YECHISH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484</cp:revision>
  <dcterms:created xsi:type="dcterms:W3CDTF">2020-04-09T07:32:19Z</dcterms:created>
  <dcterms:modified xsi:type="dcterms:W3CDTF">2021-04-01T07:29:05Z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