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354" r:id="rId2"/>
    <p:sldId id="407" r:id="rId3"/>
    <p:sldId id="411" r:id="rId4"/>
    <p:sldId id="412" r:id="rId5"/>
    <p:sldId id="413" r:id="rId6"/>
    <p:sldId id="414" r:id="rId7"/>
    <p:sldId id="415" r:id="rId8"/>
    <p:sldId id="416" r:id="rId9"/>
    <p:sldId id="417" r:id="rId10"/>
    <p:sldId id="419" r:id="rId11"/>
    <p:sldId id="420" r:id="rId12"/>
    <p:sldId id="421" r:id="rId13"/>
    <p:sldId id="394" r:id="rId14"/>
    <p:sldId id="380" r:id="rId15"/>
    <p:sldId id="422" r:id="rId16"/>
    <p:sldId id="423" r:id="rId17"/>
    <p:sldId id="362" r:id="rId18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A29C353-7F1D-4133-8BDA-B251D1758F63}" type="slidenum">
              <a:rPr lang="ru-RU" altLang="ru-RU" smtClean="0"/>
              <a:pPr>
                <a:spcBef>
                  <a:spcPct val="0"/>
                </a:spcBef>
              </a:pPr>
              <a:t>7</a:t>
            </a:fld>
            <a:endParaRPr lang="ru-RU" altLang="ru-RU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807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1A0C9F3-7F46-4424-9CE8-BE1B75213098}" type="slidenum">
              <a:rPr lang="ru-RU" altLang="ru-RU" smtClean="0"/>
              <a:pPr>
                <a:spcBef>
                  <a:spcPct val="0"/>
                </a:spcBef>
              </a:pPr>
              <a:t>8</a:t>
            </a:fld>
            <a:endParaRPr lang="ru-RU" altLang="ru-RU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174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C9FFD5-2443-4E14-B7A3-EF94E7860E4C}" type="slidenum">
              <a:rPr lang="ru-RU" altLang="ru-RU" smtClean="0"/>
              <a:pPr>
                <a:spcBef>
                  <a:spcPct val="0"/>
                </a:spcBef>
              </a:pPr>
              <a:t>9</a:t>
            </a:fld>
            <a:endParaRPr lang="ru-RU" altLang="ru-RU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865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241D9A-E748-464F-95B8-76A7CAAF3807}" type="slidenum">
              <a:rPr lang="ru-RU" altLang="ru-RU" smtClean="0"/>
              <a:pPr>
                <a:spcBef>
                  <a:spcPct val="0"/>
                </a:spcBef>
              </a:pPr>
              <a:t>10</a:t>
            </a:fld>
            <a:endParaRPr lang="ru-RU" altLang="ru-RU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403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52D26E-5D87-4F44-8956-69AE7B50EDE5}" type="slidenum">
              <a:rPr lang="ru-RU" altLang="ru-RU" smtClean="0"/>
              <a:pPr>
                <a:spcBef>
                  <a:spcPct val="0"/>
                </a:spcBef>
              </a:pPr>
              <a:t>11</a:t>
            </a:fld>
            <a:endParaRPr lang="ru-RU" alt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454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52D26E-5D87-4F44-8956-69AE7B50EDE5}" type="slidenum">
              <a:rPr lang="ru-RU" altLang="ru-RU" smtClean="0"/>
              <a:pPr>
                <a:spcBef>
                  <a:spcPct val="0"/>
                </a:spcBef>
              </a:pPr>
              <a:t>12</a:t>
            </a:fld>
            <a:endParaRPr lang="ru-RU" alt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60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797301" y="2349434"/>
            <a:ext cx="8690433" cy="2800167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6000" b="1" dirty="0">
                <a:solidFill>
                  <a:schemeClr val="tx2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YUTUQLARINGIZNI TEKSHIRIB KO‘RING</a:t>
            </a:r>
            <a:endParaRPr lang="en-US" sz="60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266094" y="2693567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1412875" y="1815106"/>
            <a:ext cx="3041968" cy="440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5"/>
          <p:cNvSpPr>
            <a:spLocks noChangeArrowheads="1"/>
          </p:cNvSpPr>
          <p:nvPr/>
        </p:nvSpPr>
        <p:spPr bwMode="auto">
          <a:xfrm rot="272227">
            <a:off x="4397969" y="2551223"/>
            <a:ext cx="2505723" cy="16217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12 </a:t>
            </a:r>
            <a:r>
              <a:rPr lang="en-US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: 0,6 </a:t>
            </a:r>
            <a:r>
              <a:rPr lang="ru-RU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=</a:t>
            </a:r>
            <a:endParaRPr lang="ru-RU" altLang="ru-RU" sz="44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9336290" y="2993218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0,</a:t>
            </a:r>
            <a:r>
              <a:rPr lang="ru-RU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7787682" y="2772220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1,2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5241381" y="5237355"/>
            <a:ext cx="935990" cy="95711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AFE1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6675215" y="4473157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20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154" name="Oval 10"/>
          <p:cNvSpPr>
            <a:spLocks noChangeArrowheads="1"/>
          </p:cNvSpPr>
          <p:nvPr/>
        </p:nvSpPr>
        <p:spPr bwMode="auto">
          <a:xfrm>
            <a:off x="8109049" y="5409147"/>
            <a:ext cx="935990" cy="95711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200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2778558" y="269602"/>
            <a:ext cx="8370704" cy="738664"/>
          </a:xfrm>
        </p:spPr>
        <p:txBody>
          <a:bodyPr/>
          <a:lstStyle/>
          <a:p>
            <a:r>
              <a:rPr lang="en-US" sz="4800" dirty="0" smtClean="0"/>
              <a:t>OG‘ZAKI HISOBLANG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4378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16 -3.95749E-6 C 0.14044 0.00091 0.19685 0.00181 0.21926 -0.01854 C 0.2418 -0.03912 0.22603 -0.06377 0.21926 -0.1237 C 0.21248 -0.1834 0.19333 -0.33808 0.17887 -0.37788 C 0.16441 -0.41791 0.14682 -0.3928 0.13249 -0.36295 C 0.11803 -0.3331 0.111 -0.22388 0.09211 -0.19923 C 0.07335 -0.17458 0.04638 -0.19516 0.01954 -0.21574 " pathEditMode="relative" rAng="0" ptsTypes="AAAAAAA">
                                      <p:cBhvr>
                                        <p:cTn id="44" dur="2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4" y="-1992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4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2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51"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 animBg="1"/>
      <p:bldP spid="6150" grpId="1" animBg="1"/>
      <p:bldP spid="6150" grpId="2" animBg="1"/>
      <p:bldP spid="6151" grpId="0" animBg="1"/>
      <p:bldP spid="6151" grpId="1" animBg="1"/>
      <p:bldP spid="6151" grpId="2" animBg="1"/>
      <p:bldP spid="6152" grpId="0" animBg="1"/>
      <p:bldP spid="6152" grpId="1" animBg="1"/>
      <p:bldP spid="6152" grpId="2" animBg="1"/>
      <p:bldP spid="6153" grpId="0" animBg="1"/>
      <p:bldP spid="6153" grpId="1" animBg="1"/>
      <p:bldP spid="6154" grpId="0" animBg="1"/>
      <p:bldP spid="6154" grpId="1" animBg="1"/>
      <p:bldP spid="6154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1412875" y="1815106"/>
            <a:ext cx="3041968" cy="440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AutoShape 5"/>
          <p:cNvSpPr>
            <a:spLocks noChangeArrowheads="1"/>
          </p:cNvSpPr>
          <p:nvPr/>
        </p:nvSpPr>
        <p:spPr bwMode="auto">
          <a:xfrm rot="272227">
            <a:off x="4397969" y="2551223"/>
            <a:ext cx="2505723" cy="16217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2,8 : 0,01</a:t>
            </a:r>
            <a:r>
              <a:rPr lang="ru-RU" altLang="ru-RU" sz="3685" dirty="0" smtClean="0">
                <a:latin typeface="Times New Roman" panose="02020603050405020304" pitchFamily="18" charset="0"/>
              </a:rPr>
              <a:t>=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5355082" y="4835948"/>
            <a:ext cx="1169791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28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8819545" y="3215841"/>
            <a:ext cx="1233719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2,8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418810" y="4247704"/>
            <a:ext cx="1231737" cy="95711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0,28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7714558" y="2036103"/>
            <a:ext cx="118658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280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6718068" y="5700103"/>
            <a:ext cx="1174958" cy="95711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0,028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2778558" y="269602"/>
            <a:ext cx="8370704" cy="738664"/>
          </a:xfrm>
        </p:spPr>
        <p:txBody>
          <a:bodyPr/>
          <a:lstStyle/>
          <a:p>
            <a:r>
              <a:rPr lang="en-US" sz="4800" dirty="0" smtClean="0"/>
              <a:t>OG‘ZAKI HISOBLANG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5421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28 4.0389E-6 C 0.04663 -0.00407 0.08012 -0.00815 0.10747 0.00407 C 0.1347 0.0165 0.15828 0.03505 0.17782 0.07394 C 0.19723 0.11284 0.21873 0.16938 0.22407 0.23677 C 0.22915 0.30416 0.2371 0.41632 0.20922 0.47761 C 0.18121 0.53889 0.10278 0.59995 0.05654 0.6047 C 0.01029 0.60922 -0.04378 0.55495 -0.06905 0.5052 C -0.09432 0.45545 -0.09289 0.36702 -0.09445 0.30664 C -0.09589 0.24626 -0.08104 0.17684 -0.07765 0.14269 " pathEditMode="relative" rAng="0" ptsTypes="AAAAAAAAA">
                                      <p:cBhvr>
                                        <p:cTn id="44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6" y="3003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7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7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7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6"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4" grpId="1" animBg="1"/>
      <p:bldP spid="7174" grpId="2" animBg="1"/>
      <p:bldP spid="7175" grpId="0" animBg="1"/>
      <p:bldP spid="7175" grpId="1" animBg="1"/>
      <p:bldP spid="7175" grpId="2" animBg="1"/>
      <p:bldP spid="7176" grpId="0" animBg="1"/>
      <p:bldP spid="7176" grpId="1" animBg="1"/>
      <p:bldP spid="7176" grpId="2" animBg="1"/>
      <p:bldP spid="7177" grpId="0" animBg="1"/>
      <p:bldP spid="7177" grpId="1" animBg="1"/>
      <p:bldP spid="7178" grpId="0" animBg="1"/>
      <p:bldP spid="7178" grpId="1" animBg="1"/>
      <p:bldP spid="7178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1412875" y="1815106"/>
            <a:ext cx="3041968" cy="440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AutoShape 5"/>
          <p:cNvSpPr>
            <a:spLocks noChangeArrowheads="1"/>
          </p:cNvSpPr>
          <p:nvPr/>
        </p:nvSpPr>
        <p:spPr bwMode="auto">
          <a:xfrm rot="272227">
            <a:off x="4397969" y="2551223"/>
            <a:ext cx="2505723" cy="16217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31,7 : 100 = 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5355082" y="4835948"/>
            <a:ext cx="1608827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3170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8354801" y="3215841"/>
            <a:ext cx="1400735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99CC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3,17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418811" y="4247704"/>
            <a:ext cx="1482326" cy="95711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317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7818043" y="2034866"/>
            <a:ext cx="1512168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0,317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7076880" y="5524552"/>
            <a:ext cx="1482325" cy="95711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latin typeface="Times New Roman" panose="02020603050405020304" pitchFamily="18" charset="0"/>
              </a:rPr>
              <a:t>31,7</a:t>
            </a: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78558" y="269602"/>
            <a:ext cx="8370704" cy="738664"/>
          </a:xfrm>
        </p:spPr>
        <p:txBody>
          <a:bodyPr/>
          <a:lstStyle/>
          <a:p>
            <a:r>
              <a:rPr lang="en-US" sz="4800" dirty="0" smtClean="0"/>
              <a:t>OG‘ZAKI HISOBLANG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45258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7796E-6 1.80914E-7 C 0.03544 -0.00407 0.071 -0.00814 0.10005 0.00407 C 0.12898 0.01651 0.15399 0.03505 0.1747 0.07395 C 0.19529 0.11284 0.21821 0.16938 0.22382 0.23677 C 0.22929 0.30416 0.23763 0.41633 0.20805 0.47761 C 0.17835 0.5389 0.0951 0.59995 0.04599 0.6047 C -0.00312 0.60923 -0.06058 0.55495 -0.08728 0.5052 C -0.11412 0.45545 -0.11269 0.36703 -0.11425 0.30665 C -0.11581 0.24627 -0.10005 0.17684 -0.0964 0.1427 " pathEditMode="relative" rAng="0" ptsTypes="AAAAAAAAA">
                                      <p:cBhvr>
                                        <p:cTn id="44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2" y="3003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7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7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7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6"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4" grpId="1" animBg="1"/>
      <p:bldP spid="7174" grpId="2" animBg="1"/>
      <p:bldP spid="7175" grpId="0" animBg="1"/>
      <p:bldP spid="7175" grpId="1" animBg="1"/>
      <p:bldP spid="7175" grpId="2" animBg="1"/>
      <p:bldP spid="7176" grpId="0" animBg="1"/>
      <p:bldP spid="7176" grpId="1" animBg="1"/>
      <p:bldP spid="7176" grpId="2" animBg="1"/>
      <p:bldP spid="7177" grpId="0" animBg="1"/>
      <p:bldP spid="7177" grpId="1" animBg="1"/>
      <p:bldP spid="7178" grpId="0" animBg="1"/>
      <p:bldP spid="7178" grpId="1" animBg="1"/>
      <p:bldP spid="7178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632-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7780" y="1118564"/>
            <a:ext cx="83491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2010-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AQSH da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yaratigan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Terrafugia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uchar</a:t>
            </a:r>
            <a:r>
              <a:rPr lang="uz-Latn-UZ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avtomobili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270 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km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ucha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aeromobil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havoda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180 km/h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tezlikda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parvoz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qila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7780" y="4211489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385742" y="5879497"/>
            <a:ext cx="55265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1,5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soat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grpSp>
        <p:nvGrpSpPr>
          <p:cNvPr id="16" name="Группа 15"/>
          <p:cNvGrpSpPr>
            <a:grpSpLocks/>
          </p:cNvGrpSpPr>
          <p:nvPr/>
        </p:nvGrpSpPr>
        <p:grpSpPr bwMode="auto">
          <a:xfrm>
            <a:off x="6629392" y="4265092"/>
            <a:ext cx="1191625" cy="1248009"/>
            <a:chOff x="2142314" y="1500968"/>
            <a:chExt cx="1143802" cy="857256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 rot="5400000">
              <a:off x="1714456" y="1928826"/>
              <a:ext cx="857256" cy="154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2143084" y="1929182"/>
              <a:ext cx="1143032" cy="828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Прямоугольник 4"/>
          <p:cNvSpPr/>
          <p:nvPr/>
        </p:nvSpPr>
        <p:spPr>
          <a:xfrm>
            <a:off x="5043252" y="4181211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270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635450" y="4218986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766749" y="4866044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881635" y="4198161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,0</a:t>
            </a:r>
            <a:endParaRPr lang="ru-RU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974231" y="513962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7215572" y="4873209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350537" y="5605862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900</a:t>
            </a:r>
            <a:endParaRPr lang="ru-RU" sz="4000" u="sng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912283" y="6218649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0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012705" y="4628039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endParaRPr lang="ru-RU" sz="4000" u="sng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322597" y="5159034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endParaRPr lang="ru-RU" sz="4000" dirty="0"/>
          </a:p>
        </p:txBody>
      </p:sp>
      <p:pic>
        <p:nvPicPr>
          <p:cNvPr id="1028" name="Picture 4" descr="▻ Flying Car - Terrafugia TF-X introduction | Flying car, First flying car,  Inventi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13" b="12421"/>
          <a:stretch/>
        </p:blipFill>
        <p:spPr bwMode="auto">
          <a:xfrm>
            <a:off x="8757121" y="1493738"/>
            <a:ext cx="3162824" cy="2127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84760" y="5203300"/>
            <a:ext cx="1454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 = S :</a:t>
            </a:r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15487" y="4865631"/>
            <a:ext cx="39473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latin typeface="Brush Script MT" panose="03060802040406070304" pitchFamily="66" charset="0"/>
                <a:cs typeface="Arial" panose="020B0604020202020204" pitchFamily="34" charset="0"/>
              </a:rPr>
              <a:t>v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92902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5" grpId="0"/>
      <p:bldP spid="20" grpId="0"/>
      <p:bldP spid="21" grpId="0"/>
      <p:bldP spid="22" grpId="0"/>
      <p:bldP spid="23" grpId="0"/>
      <p:bldP spid="25" grpId="0"/>
      <p:bldP spid="27" grpId="0"/>
      <p:bldP spid="29" grpId="0"/>
      <p:bldP spid="30" grpId="0"/>
      <p:bldP spid="33" grpId="0"/>
      <p:bldP spid="4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633-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4194" y="1184729"/>
            <a:ext cx="758349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yugurish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marafon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42 km 195 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—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efiopiyalik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sportchi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Xayle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Gebreselassi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59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sekundda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Xayle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tezlikda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8" name="Picture 2" descr="Хайле Гебреселассие — Википед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057" y="1565746"/>
            <a:ext cx="3660807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29193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1808593" y="5742210"/>
            <a:ext cx="622844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</a:rPr>
              <a:t>5,7 m/s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3395" y="1404170"/>
            <a:ext cx="60612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2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soat</a:t>
            </a:r>
            <a:r>
              <a:rPr lang="en-US" altLang="ru-RU" sz="4000" dirty="0" smtClean="0">
                <a:latin typeface="Arial" panose="020B0604020202020204" pitchFamily="34" charset="0"/>
              </a:rPr>
              <a:t> 3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minut</a:t>
            </a:r>
            <a:r>
              <a:rPr lang="en-US" altLang="ru-RU" sz="4000" dirty="0" smtClean="0">
                <a:latin typeface="Arial" panose="020B0604020202020204" pitchFamily="34" charset="0"/>
              </a:rPr>
              <a:t> 59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sekund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43852" y="2382459"/>
            <a:ext cx="37080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= 7200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sekund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6201" y="2382459"/>
            <a:ext cx="47355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2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soat</a:t>
            </a:r>
            <a:r>
              <a:rPr lang="en-US" altLang="ru-RU" sz="4000" dirty="0" smtClean="0">
                <a:latin typeface="Arial" panose="020B0604020202020204" pitchFamily="34" charset="0"/>
              </a:rPr>
              <a:t> = 2 ∙ </a:t>
            </a:r>
            <a:r>
              <a:rPr lang="en-US" altLang="ru-RU" sz="4000" dirty="0">
                <a:latin typeface="Arial" panose="020B0604020202020204" pitchFamily="34" charset="0"/>
              </a:rPr>
              <a:t>60 ∙ 60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306875" y="3011010"/>
            <a:ext cx="34227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= 180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sekund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76201" y="3024173"/>
            <a:ext cx="41649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3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minut</a:t>
            </a:r>
            <a:r>
              <a:rPr lang="en-US" altLang="ru-RU" sz="4000" dirty="0" smtClean="0">
                <a:latin typeface="Arial" panose="020B0604020202020204" pitchFamily="34" charset="0"/>
              </a:rPr>
              <a:t> = 3 ∙ </a:t>
            </a:r>
            <a:r>
              <a:rPr lang="en-US" altLang="ru-RU" sz="4000" dirty="0">
                <a:latin typeface="Arial" panose="020B0604020202020204" pitchFamily="34" charset="0"/>
              </a:rPr>
              <a:t>60 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495982" y="1431277"/>
            <a:ext cx="37080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= 7439 </a:t>
            </a:r>
            <a:r>
              <a:rPr lang="en-US" altLang="ru-RU" sz="4000" dirty="0" err="1" smtClean="0">
                <a:latin typeface="Arial" panose="020B0604020202020204" pitchFamily="34" charset="0"/>
              </a:rPr>
              <a:t>sekund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3395" y="3781649"/>
            <a:ext cx="32944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42 km 195 m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731513" y="3768486"/>
            <a:ext cx="2767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= 42 195 m</a:t>
            </a:r>
            <a:endParaRPr lang="ru-RU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535236" y="4408713"/>
            <a:ext cx="14718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= S : 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b="1" i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140497" y="4086026"/>
            <a:ext cx="39473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latin typeface="Brush Script MT" panose="03060802040406070304" pitchFamily="66" charset="0"/>
                <a:cs typeface="Arial" panose="020B0604020202020204" pitchFamily="34" charset="0"/>
              </a:rPr>
              <a:t>v</a:t>
            </a:r>
            <a:endParaRPr lang="ru-RU" sz="6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94938" y="5157035"/>
            <a:ext cx="36086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 42 195 : </a:t>
            </a:r>
            <a:r>
              <a:rPr lang="en-US" altLang="ru-RU" sz="4000" dirty="0">
                <a:latin typeface="Arial" panose="020B0604020202020204" pitchFamily="34" charset="0"/>
              </a:rPr>
              <a:t>7439</a:t>
            </a:r>
            <a:r>
              <a:rPr lang="en-US" altLang="ru-RU" sz="4000" dirty="0" smtClean="0"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000749" y="5146663"/>
            <a:ext cx="27093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4000" dirty="0" smtClean="0">
                <a:latin typeface="Arial" panose="020B0604020202020204" pitchFamily="34" charset="0"/>
              </a:rPr>
              <a:t>= 5,6721…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618614" y="5198665"/>
                <a:ext cx="123271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5,7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8614" y="5198665"/>
                <a:ext cx="1232710" cy="615553"/>
              </a:xfrm>
              <a:prstGeom prst="rect">
                <a:avLst/>
              </a:prstGeom>
              <a:blipFill rotWithShape="0">
                <a:blip r:embed="rId2"/>
                <a:stretch>
                  <a:fillRect t="-25743" r="-23267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362" name="Picture 2" descr="Кто дважды подряд брал золото в забеге на 10000 метров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5556" y="2083418"/>
            <a:ext cx="2022121" cy="3033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80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5" grpId="0"/>
      <p:bldP spid="16" grpId="0"/>
      <p:bldP spid="3" grpId="0"/>
      <p:bldP spid="17" grpId="0"/>
      <p:bldP spid="18" grpId="0"/>
      <p:bldP spid="20" grpId="0"/>
      <p:bldP spid="21" grpId="0"/>
      <p:bldP spid="2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634- masala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2647" y="1462212"/>
            <a:ext cx="1144927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Abdurahmonda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4500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Ashrafda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1700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Mahmudda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2800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pullarini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kinoga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 ta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chipta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olishdi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chipta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narxi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pic>
        <p:nvPicPr>
          <p:cNvPr id="16392" name="Picture 8" descr="Как открыть кинотеатр - Бизнес иде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593" y="3725986"/>
            <a:ext cx="3744416" cy="2795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21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8249" y="1493738"/>
            <a:ext cx="94330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Yutuqlaringizni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tekshirib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ko‘ring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rukni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ostida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topshiriqlar</a:t>
            </a: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(128- bet)</a:t>
            </a:r>
          </a:p>
          <a:p>
            <a:pPr algn="ctr"/>
            <a:endParaRPr lang="en-US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315886" y="197594"/>
            <a:ext cx="12470276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4000" dirty="0" smtClean="0"/>
              <a:t>MUSTAQIL  BAJARISH  UCHUN TOPSHIRIQLAR</a:t>
            </a:r>
            <a:r>
              <a:rPr lang="en-US" sz="3600" dirty="0" smtClean="0"/>
              <a:t>:</a:t>
            </a:r>
            <a:endParaRPr sz="54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568832" y="2829955"/>
            <a:ext cx="4185976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636832" y="4325971"/>
            <a:ext cx="4274328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982136" y="2919723"/>
            <a:ext cx="4362682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 eaLnBrk="1" hangingPunct="1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88768" y="1145278"/>
            <a:ext cx="10744118" cy="145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3787" tIns="51894" rIns="103787" bIns="51894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kasrdagi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suriladi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400" dirty="0"/>
              <a:t>	</a:t>
            </a: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7248839" y="5821988"/>
            <a:ext cx="2644752" cy="669124"/>
          </a:xfrm>
          <a:prstGeom prst="rect">
            <a:avLst/>
          </a:prstGeom>
        </p:spPr>
        <p:txBody>
          <a:bodyPr wrap="none" lIns="103787" tIns="51894" rIns="103787" bIns="5189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93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093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24769" y="4393972"/>
            <a:ext cx="4364645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2553" y="261148"/>
            <a:ext cx="5652557" cy="738664"/>
          </a:xfrm>
        </p:spPr>
        <p:txBody>
          <a:bodyPr/>
          <a:lstStyle/>
          <a:p>
            <a:r>
              <a:rPr lang="en-US" sz="4800" dirty="0" smtClean="0"/>
              <a:t>TAKRORLASH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170682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6" grpId="0" animBg="1"/>
      <p:bldP spid="49155" grpId="0" animBg="1"/>
      <p:bldP spid="491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568832" y="2829955"/>
            <a:ext cx="4185976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636832" y="4325971"/>
            <a:ext cx="4274328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982136" y="2919723"/>
            <a:ext cx="4362682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 eaLnBrk="1" hangingPunct="1">
              <a:defRPr/>
            </a:pP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88767" y="1145278"/>
            <a:ext cx="11208713" cy="213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3787" tIns="51894" rIns="103787" bIns="51894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kasrdagi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suriladi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400" dirty="0"/>
              <a:t>	</a:t>
            </a: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7248839" y="5821988"/>
            <a:ext cx="2644752" cy="669124"/>
          </a:xfrm>
          <a:prstGeom prst="rect">
            <a:avLst/>
          </a:prstGeom>
        </p:spPr>
        <p:txBody>
          <a:bodyPr wrap="none" lIns="103787" tIns="51894" rIns="103787" bIns="5189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93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093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24769" y="4393972"/>
            <a:ext cx="4364645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2553" y="261148"/>
            <a:ext cx="5652557" cy="738664"/>
          </a:xfrm>
        </p:spPr>
        <p:txBody>
          <a:bodyPr/>
          <a:lstStyle/>
          <a:p>
            <a:r>
              <a:rPr lang="en-US" sz="4800" dirty="0" smtClean="0"/>
              <a:t>TAKRORLASH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14521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5" grpId="0" animBg="1"/>
      <p:bldP spid="49158" grpId="0"/>
      <p:bldP spid="491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568832" y="2829955"/>
            <a:ext cx="4185976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636832" y="4325971"/>
            <a:ext cx="4274328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982136" y="2919723"/>
            <a:ext cx="4362682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 eaLnBrk="1" hangingPunct="1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88767" y="1145278"/>
            <a:ext cx="11208713" cy="213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3787" tIns="51894" rIns="103787" bIns="51894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0,01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kasrdagi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suriladi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400" dirty="0"/>
              <a:t>	</a:t>
            </a: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7248839" y="5821988"/>
            <a:ext cx="2644752" cy="669124"/>
          </a:xfrm>
          <a:prstGeom prst="rect">
            <a:avLst/>
          </a:prstGeom>
        </p:spPr>
        <p:txBody>
          <a:bodyPr wrap="none" lIns="103787" tIns="51894" rIns="103787" bIns="5189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93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093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24769" y="4393972"/>
            <a:ext cx="4364645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2553" y="261148"/>
            <a:ext cx="5652557" cy="738664"/>
          </a:xfrm>
        </p:spPr>
        <p:txBody>
          <a:bodyPr/>
          <a:lstStyle/>
          <a:p>
            <a:r>
              <a:rPr lang="en-US" sz="4800" dirty="0" smtClean="0"/>
              <a:t>TAKRORLASH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922930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5" grpId="0" animBg="1"/>
      <p:bldP spid="49158" grpId="0"/>
      <p:bldP spid="491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568832" y="2829955"/>
            <a:ext cx="4185976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636832" y="4325971"/>
            <a:ext cx="4274328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982136" y="2919723"/>
            <a:ext cx="4362682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 eaLnBrk="1" hangingPunct="1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88767" y="1145278"/>
            <a:ext cx="11208713" cy="145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3787" tIns="51894" rIns="103787" bIns="51894">
            <a:spAutoFit/>
          </a:bodyPr>
          <a:lstStyle/>
          <a:p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kasrdagi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suriladi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400" dirty="0"/>
              <a:t>	</a:t>
            </a: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7248839" y="5821988"/>
            <a:ext cx="2644752" cy="669124"/>
          </a:xfrm>
          <a:prstGeom prst="rect">
            <a:avLst/>
          </a:prstGeom>
        </p:spPr>
        <p:txBody>
          <a:bodyPr wrap="none" lIns="103787" tIns="51894" rIns="103787" bIns="5189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93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093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24769" y="4393972"/>
            <a:ext cx="4364645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48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chapga</a:t>
            </a:r>
            <a:endParaRPr lang="ru-RU" altLang="ru-RU" sz="48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2553" y="261148"/>
            <a:ext cx="5652557" cy="738664"/>
          </a:xfrm>
        </p:spPr>
        <p:txBody>
          <a:bodyPr/>
          <a:lstStyle/>
          <a:p>
            <a:r>
              <a:rPr lang="en-US" sz="4800" dirty="0" smtClean="0"/>
              <a:t>TAKRORLASH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869634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5" grpId="0" animBg="1"/>
      <p:bldP spid="49158" grpId="0"/>
      <p:bldP spid="491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568832" y="2829955"/>
            <a:ext cx="4185976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ta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6636832" y="4325971"/>
            <a:ext cx="4274328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982136" y="2919723"/>
            <a:ext cx="4362682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 eaLnBrk="1" hangingPunct="1">
              <a:defRPr/>
            </a:pP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88767" y="1145278"/>
            <a:ext cx="11208713" cy="1459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3787" tIns="51894" rIns="103787" bIns="51894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1,207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32,064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ko‘paytmada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verguldan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	</a:t>
            </a:r>
          </a:p>
        </p:txBody>
      </p:sp>
      <p:sp>
        <p:nvSpPr>
          <p:cNvPr id="49158" name="WordArt 6"/>
          <p:cNvSpPr>
            <a:spLocks noChangeArrowheads="1" noChangeShapeType="1" noTextEdit="1"/>
          </p:cNvSpPr>
          <p:nvPr/>
        </p:nvSpPr>
        <p:spPr bwMode="auto">
          <a:xfrm>
            <a:off x="7248839" y="5821988"/>
            <a:ext cx="2644752" cy="669124"/>
          </a:xfrm>
          <a:prstGeom prst="rect">
            <a:avLst/>
          </a:prstGeom>
        </p:spPr>
        <p:txBody>
          <a:bodyPr wrap="none" lIns="103787" tIns="51894" rIns="103787" bIns="51894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93" kern="10" dirty="0" err="1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4093" kern="10" dirty="0">
                <a:ln w="9525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924769" y="4393972"/>
            <a:ext cx="4364645" cy="106624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  <a:ln w="5715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  <a:effectLst/>
          <a:extLst/>
        </p:spPr>
        <p:txBody>
          <a:bodyPr wrap="none" lIns="103787" tIns="51894" rIns="103787" bIns="51894" anchor="ctr"/>
          <a:lstStyle/>
          <a:p>
            <a:pPr algn="ctr">
              <a:defRPr/>
            </a:pPr>
            <a:r>
              <a:rPr lang="en-US" altLang="ru-RU" sz="54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ru-RU" sz="5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</a:t>
            </a:r>
            <a:endParaRPr lang="ru-RU" altLang="ru-RU" sz="54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2553" y="261148"/>
            <a:ext cx="5652557" cy="738664"/>
          </a:xfrm>
        </p:spPr>
        <p:txBody>
          <a:bodyPr/>
          <a:lstStyle/>
          <a:p>
            <a:r>
              <a:rPr lang="en-US" sz="4800" dirty="0" smtClean="0"/>
              <a:t>TAKRORLASH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5106016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6" grpId="0" animBg="1"/>
      <p:bldP spid="49155" grpId="0" animBg="1"/>
      <p:bldP spid="491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1412875" y="1815106"/>
            <a:ext cx="3041968" cy="440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AutoShape 7"/>
          <p:cNvSpPr>
            <a:spLocks noChangeArrowheads="1"/>
          </p:cNvSpPr>
          <p:nvPr/>
        </p:nvSpPr>
        <p:spPr bwMode="auto">
          <a:xfrm rot="272227">
            <a:off x="4410995" y="2454401"/>
            <a:ext cx="2505723" cy="16217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0,9</a:t>
            </a:r>
            <a:r>
              <a:rPr lang="ru-RU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 •</a:t>
            </a:r>
            <a:r>
              <a:rPr lang="en-US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 3</a:t>
            </a:r>
            <a:r>
              <a:rPr lang="ru-RU" altLang="ru-RU" sz="4400" dirty="0" smtClean="0"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ru-RU" altLang="ru-RU" sz="4400" dirty="0">
                <a:ea typeface="SimSun" panose="02010600030101010101" pitchFamily="2" charset="-122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5355083" y="5131695"/>
            <a:ext cx="935990" cy="93599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40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1,2</a:t>
            </a:r>
            <a:endParaRPr lang="ru-RU" sz="4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8377551" y="2478099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27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7965033" y="4195705"/>
            <a:ext cx="1190436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0,27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083" name="Oval 11"/>
          <p:cNvSpPr>
            <a:spLocks noChangeArrowheads="1"/>
          </p:cNvSpPr>
          <p:nvPr/>
        </p:nvSpPr>
        <p:spPr bwMode="auto">
          <a:xfrm>
            <a:off x="7245252" y="5747564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,7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2546350" y="244475"/>
            <a:ext cx="7489825" cy="884238"/>
          </a:xfrm>
        </p:spPr>
        <p:txBody>
          <a:bodyPr/>
          <a:lstStyle/>
          <a:p>
            <a:r>
              <a:rPr lang="en-US" sz="4800" dirty="0" smtClean="0"/>
              <a:t>OG‘ZAKI HISOBLANG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04163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30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438 -0.03596 C 0.12298 -0.0891 0.13171 -0.14247 0.13132 -0.18793 C 0.1308 -0.23316 0.12389 -0.30846 0.11165 -0.31004 C 0.09953 -0.3114 0.07595 -0.25894 0.05837 -0.1963 C 0.04078 -0.13298 0.02515 0.03686 0.00586 0.06693 C -0.01342 0.09746 -0.04807 0.04342 -0.05719 -0.01425 C -0.06644 -0.07192 -0.05354 -0.21303 -0.04924 -0.28019 C -0.04494 -0.34713 -0.03517 -0.38784 -0.03139 -0.41611 " pathEditMode="relative" rAng="0" ptsTypes="AAAAAAAA">
                                      <p:cBhvr>
                                        <p:cTn id="43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8" y="-1343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3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0"/>
                  </p:tgtEl>
                </p:cond>
              </p:nextCondLst>
            </p:seq>
          </p:childTnLst>
        </p:cTn>
      </p:par>
    </p:tnLst>
    <p:bldLst>
      <p:bldP spid="3079" grpId="0" animBg="1"/>
      <p:bldP spid="3080" grpId="0" animBg="1"/>
      <p:bldP spid="3080" grpId="1" animBg="1"/>
      <p:bldP spid="3080" grpId="2" animBg="1"/>
      <p:bldP spid="3081" grpId="0" animBg="1"/>
      <p:bldP spid="3081" grpId="1" animBg="1"/>
      <p:bldP spid="3081" grpId="2" animBg="1"/>
      <p:bldP spid="3082" grpId="0" animBg="1"/>
      <p:bldP spid="3082" grpId="1" animBg="1"/>
      <p:bldP spid="3082" grpId="2" animBg="1"/>
      <p:bldP spid="3083" grpId="0" animBg="1"/>
      <p:bldP spid="308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1412875" y="1815106"/>
            <a:ext cx="3041968" cy="440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 rot="272227">
            <a:off x="4397969" y="2551223"/>
            <a:ext cx="2505723" cy="16217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dirty="0" smtClean="0">
                <a:ea typeface="SimSun-ExtB" panose="02010609060101010101" pitchFamily="49" charset="-122"/>
                <a:cs typeface="Arial" panose="020B0604020202020204" pitchFamily="34" charset="0"/>
              </a:rPr>
              <a:t>4,8 </a:t>
            </a:r>
            <a:r>
              <a:rPr lang="en-US" altLang="ru-RU" sz="4400" dirty="0" smtClean="0">
                <a:ea typeface="SimSun-ExtB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ru-RU" altLang="ru-RU" sz="4400" dirty="0" smtClean="0">
                <a:ea typeface="SimSun-ExtB" panose="02010609060101010101" pitchFamily="49" charset="-122"/>
                <a:cs typeface="Arial" panose="020B0604020202020204" pitchFamily="34" charset="0"/>
              </a:rPr>
              <a:t>4 </a:t>
            </a:r>
            <a:r>
              <a:rPr lang="ru-RU" altLang="ru-RU" sz="4400" dirty="0">
                <a:ea typeface="SimSun-ExtB" panose="02010609060101010101" pitchFamily="49" charset="-122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7197813" y="2478099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-ExtB" panose="02010609060101010101" pitchFamily="49" charset="-122"/>
                <a:cs typeface="Arial" panose="020B0604020202020204" pitchFamily="34" charset="0"/>
              </a:rPr>
              <a:t>12</a:t>
            </a:r>
            <a:endParaRPr lang="ru-RU" altLang="ru-RU" sz="4000" dirty="0"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7935555" y="4099831"/>
            <a:ext cx="1156988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0,12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8156553" y="5646815"/>
            <a:ext cx="935990" cy="95711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21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5723954" y="5279569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AFE1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-ExtB" panose="02010609060101010101" pitchFamily="49" charset="-122"/>
                <a:cs typeface="Arial" panose="020B0604020202020204" pitchFamily="34" charset="0"/>
              </a:rPr>
              <a:t>1,2</a:t>
            </a:r>
            <a:endParaRPr lang="ru-RU" altLang="ru-RU" sz="4000" dirty="0"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9336290" y="2699097"/>
            <a:ext cx="935990" cy="95711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smtClean="0">
                <a:ea typeface="SimSun" panose="02010600030101010101" pitchFamily="2" charset="-122"/>
                <a:cs typeface="Arial" panose="020B0604020202020204" pitchFamily="34" charset="0"/>
              </a:rPr>
              <a:t>2,1</a:t>
            </a:r>
            <a:endParaRPr lang="ru-RU" altLang="ru-RU" sz="4000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2708449" y="319874"/>
            <a:ext cx="7300913" cy="884238"/>
          </a:xfrm>
        </p:spPr>
        <p:txBody>
          <a:bodyPr/>
          <a:lstStyle/>
          <a:p>
            <a:r>
              <a:rPr lang="en-US" sz="4800" dirty="0" smtClean="0"/>
              <a:t>OG‘ZAKI HISOBLANG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6921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17 0.00417 0.0434 0.00833 0.10469 0.00856 C 0.16597 0.00879 0.31476 0.02775 0.36823 0.00209 C 0.4217 -0.02358 0.41406 -0.08994 0.42535 -0.14589 C 0.43663 -0.20185 0.44219 -0.27791 0.43646 -0.33387 C 0.43073 -0.38982 0.41684 -0.45549 0.39045 -0.48185 C 0.36406 -0.5082 0.31319 -0.5015 0.27778 -0.49248 C 0.24236 -0.48346 0.20451 -0.45595 0.17778 -0.42705 C 0.15104 -0.39815 0.1342 -0.35861 0.11736 -0.31907 " pathEditMode="relative" ptsTypes="aaaaaaaaA">
                                      <p:cBhvr>
                                        <p:cTn id="44" dur="2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6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4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4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4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3"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 animBg="1"/>
      <p:bldP spid="4102" grpId="1" animBg="1"/>
      <p:bldP spid="4102" grpId="2" animBg="1"/>
      <p:bldP spid="4103" grpId="0" animBg="1"/>
      <p:bldP spid="4103" grpId="1" animBg="1"/>
      <p:bldP spid="4103" grpId="2" animBg="1"/>
      <p:bldP spid="4104" grpId="0" animBg="1"/>
      <p:bldP spid="4104" grpId="1" animBg="1"/>
      <p:bldP spid="4104" grpId="2" animBg="1"/>
      <p:bldP spid="4105" grpId="0" animBg="1"/>
      <p:bldP spid="4105" grpId="1" animBg="1"/>
      <p:bldP spid="4106" grpId="0" animBg="1"/>
      <p:bldP spid="4106" grpId="1" animBg="1"/>
      <p:bldP spid="4106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CBIZ06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7" r="27046"/>
          <a:stretch>
            <a:fillRect/>
          </a:stretch>
        </p:blipFill>
        <p:spPr bwMode="auto">
          <a:xfrm>
            <a:off x="1412875" y="1815106"/>
            <a:ext cx="3041968" cy="4400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AutoShape 5"/>
          <p:cNvSpPr>
            <a:spLocks noChangeArrowheads="1"/>
          </p:cNvSpPr>
          <p:nvPr/>
        </p:nvSpPr>
        <p:spPr bwMode="auto">
          <a:xfrm rot="272227">
            <a:off x="4396343" y="2562598"/>
            <a:ext cx="2799846" cy="16217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endParaRPr lang="en-US" altLang="ru-RU" sz="3685" dirty="0" smtClean="0"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ru-RU" sz="4800" dirty="0" smtClean="0">
                <a:cs typeface="Arial" panose="020B0604020202020204" pitchFamily="34" charset="0"/>
              </a:rPr>
              <a:t>5</a:t>
            </a:r>
            <a:r>
              <a:rPr lang="ru-RU" altLang="ru-RU" sz="4800" dirty="0" smtClean="0">
                <a:cs typeface="Arial" panose="020B0604020202020204" pitchFamily="34" charset="0"/>
              </a:rPr>
              <a:t> </a:t>
            </a:r>
            <a:r>
              <a:rPr lang="ru-RU" altLang="ru-RU" sz="4800" dirty="0">
                <a:cs typeface="Arial" panose="020B0604020202020204" pitchFamily="34" charset="0"/>
              </a:rPr>
              <a:t>•</a:t>
            </a:r>
            <a:r>
              <a:rPr lang="en-US" altLang="ru-RU" sz="4800" dirty="0">
                <a:cs typeface="Arial" panose="020B0604020202020204" pitchFamily="34" charset="0"/>
              </a:rPr>
              <a:t> </a:t>
            </a:r>
            <a:r>
              <a:rPr lang="en-US" altLang="ru-RU" sz="4800" dirty="0" smtClean="0">
                <a:cs typeface="Arial" panose="020B0604020202020204" pitchFamily="34" charset="0"/>
              </a:rPr>
              <a:t>1,2</a:t>
            </a:r>
            <a:r>
              <a:rPr lang="ru-RU" altLang="ru-RU" sz="4800" dirty="0" smtClean="0">
                <a:cs typeface="Arial" panose="020B0604020202020204" pitchFamily="34" charset="0"/>
              </a:rPr>
              <a:t> </a:t>
            </a:r>
            <a:r>
              <a:rPr lang="ru-RU" altLang="ru-RU" sz="4800" dirty="0">
                <a:cs typeface="Arial" panose="020B0604020202020204" pitchFamily="34" charset="0"/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3685" dirty="0">
              <a:latin typeface="Times New Roman" panose="02020603050405020304" pitchFamily="18" charset="0"/>
            </a:endParaRP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5429832" y="5058571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ea typeface="Segoe UI Symbol" panose="020B0502040204020203" pitchFamily="34" charset="0"/>
                <a:cs typeface="Arial" panose="020B0604020202020204" pitchFamily="34" charset="0"/>
              </a:rPr>
              <a:t>0,6</a:t>
            </a:r>
            <a:endParaRPr lang="ru-RU" altLang="ru-RU" sz="3685" dirty="0"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>
            <a:off x="7255946" y="4334677"/>
            <a:ext cx="935990" cy="93599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cs typeface="Arial" panose="020B0604020202020204" pitchFamily="34" charset="0"/>
              </a:rPr>
              <a:t>60</a:t>
            </a:r>
            <a:endParaRPr lang="ru-RU" altLang="ru-RU" sz="3685" dirty="0">
              <a:cs typeface="Arial" panose="020B0604020202020204" pitchFamily="34" charset="0"/>
            </a:endParaRP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7935555" y="5737002"/>
            <a:ext cx="935990" cy="95711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ea typeface="SimSun" panose="02010600030101010101" pitchFamily="2" charset="-122"/>
                <a:cs typeface="Arial" panose="020B0604020202020204" pitchFamily="34" charset="0"/>
              </a:rPr>
              <a:t>1,2</a:t>
            </a:r>
            <a:endParaRPr lang="ru-RU" altLang="ru-RU" sz="3685" dirty="0"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129" name="Oval 9"/>
          <p:cNvSpPr>
            <a:spLocks noChangeArrowheads="1"/>
          </p:cNvSpPr>
          <p:nvPr/>
        </p:nvSpPr>
        <p:spPr bwMode="auto">
          <a:xfrm>
            <a:off x="7935555" y="2690480"/>
            <a:ext cx="935990" cy="935990"/>
          </a:xfrm>
          <a:prstGeom prst="ellipse">
            <a:avLst/>
          </a:prstGeom>
          <a:gradFill rotWithShape="1">
            <a:gsLst>
              <a:gs pos="0">
                <a:srgbClr val="FCB7B2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4400" dirty="0" smtClean="0">
                <a:cs typeface="Arial" panose="020B0604020202020204" pitchFamily="34" charset="0"/>
              </a:rPr>
              <a:t>6</a:t>
            </a:r>
            <a:endParaRPr lang="ru-RU" altLang="ru-RU" sz="4400" dirty="0">
              <a:cs typeface="Arial" panose="020B0604020202020204" pitchFamily="34" charset="0"/>
            </a:endParaRP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9166925" y="4101456"/>
            <a:ext cx="935990" cy="95711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85" dirty="0" smtClean="0">
                <a:ea typeface="SimSun-ExtB" panose="02010609060101010101" pitchFamily="49" charset="-122"/>
                <a:cs typeface="Arial" panose="020B0604020202020204" pitchFamily="34" charset="0"/>
              </a:rPr>
              <a:t>0,06</a:t>
            </a:r>
            <a:endParaRPr lang="ru-RU" altLang="ru-RU" sz="3685" dirty="0"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4" name="Заголовок 2"/>
          <p:cNvSpPr>
            <a:spLocks noGrp="1"/>
          </p:cNvSpPr>
          <p:nvPr>
            <p:ph type="title"/>
          </p:nvPr>
        </p:nvSpPr>
        <p:spPr>
          <a:xfrm>
            <a:off x="2778558" y="269602"/>
            <a:ext cx="8370704" cy="738664"/>
          </a:xfrm>
        </p:spPr>
        <p:txBody>
          <a:bodyPr/>
          <a:lstStyle/>
          <a:p>
            <a:r>
              <a:rPr lang="en-US" sz="4800" dirty="0" smtClean="0"/>
              <a:t>OG‘ZAKI HISOBLANG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2587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38 -0.04207 C 0.05446 -0.0285 0.06553 -0.01425 0.07257 0.0147 C 0.07947 0.04409 0.08208 0.08503 0.08533 0.13387 C 0.08872 0.18249 0.09797 0.25169 0.09302 0.30732 C 0.0882 0.36273 0.08103 0.43238 0.05537 0.46743 C 0.0297 0.50226 -0.02501 0.5165 -0.0611 0.51786 C -0.09718 0.51899 -0.14695 0.51492 -0.16128 0.47422 C -0.17561 0.43396 -0.16076 0.31479 -0.14682 0.27521 C -0.13288 0.23586 -0.09158 0.27069 -0.07816 0.23654 C -0.06475 0.20239 -0.06878 0.10402 -0.06618 0.06897 " pathEditMode="relative" rAng="0" ptsTypes="AAAAAAAAAA">
                                      <p:cBhvr>
                                        <p:cTn id="44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73" y="2799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5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3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5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 animBg="1"/>
      <p:bldP spid="5126" grpId="1" animBg="1"/>
      <p:bldP spid="5126" grpId="2" animBg="1"/>
      <p:bldP spid="5127" grpId="0" animBg="1"/>
      <p:bldP spid="5127" grpId="1" animBg="1"/>
      <p:bldP spid="5127" grpId="2" animBg="1"/>
      <p:bldP spid="5128" grpId="0" animBg="1"/>
      <p:bldP spid="5128" grpId="1" animBg="1"/>
      <p:bldP spid="5128" grpId="2" animBg="1"/>
      <p:bldP spid="5129" grpId="0" animBg="1"/>
      <p:bldP spid="5129" grpId="1" animBg="1"/>
      <p:bldP spid="5130" grpId="0" animBg="1"/>
      <p:bldP spid="5130" grpId="1" animBg="1"/>
      <p:bldP spid="5130" grpId="2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6557</TotalTime>
  <Words>435</Words>
  <Application>Microsoft Office PowerPoint</Application>
  <PresentationFormat>Произвольный</PresentationFormat>
  <Paragraphs>128</Paragraphs>
  <Slides>17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SimSun</vt:lpstr>
      <vt:lpstr>SimSun-ExtB</vt:lpstr>
      <vt:lpstr>Arial</vt:lpstr>
      <vt:lpstr>Brush Script MT</vt:lpstr>
      <vt:lpstr>Calibri</vt:lpstr>
      <vt:lpstr>Cambria Math</vt:lpstr>
      <vt:lpstr>Segoe UI Symbol</vt:lpstr>
      <vt:lpstr>Times New Roman</vt:lpstr>
      <vt:lpstr>Office Theme</vt:lpstr>
      <vt:lpstr>MATEMATIKA</vt:lpstr>
      <vt:lpstr>TAKRORLASH</vt:lpstr>
      <vt:lpstr>TAKRORLASH</vt:lpstr>
      <vt:lpstr>TAKRORLASH</vt:lpstr>
      <vt:lpstr>TAKRORLASH</vt:lpstr>
      <vt:lpstr>TAKRORLASH</vt:lpstr>
      <vt:lpstr>OG‘ZAKI HISOBLANG</vt:lpstr>
      <vt:lpstr>OG‘ZAKI HISOBLANG</vt:lpstr>
      <vt:lpstr>OG‘ZAKI HISOBLANG</vt:lpstr>
      <vt:lpstr>OG‘ZAKI HISOBLANG</vt:lpstr>
      <vt:lpstr>OG‘ZAKI HISOBLANG</vt:lpstr>
      <vt:lpstr>OG‘ZAKI HISOBLANG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598</cp:revision>
  <dcterms:created xsi:type="dcterms:W3CDTF">2020-04-09T07:32:19Z</dcterms:created>
  <dcterms:modified xsi:type="dcterms:W3CDTF">2021-03-01T08:27:46Z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