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6" r:id="rId2"/>
    <p:sldId id="398" r:id="rId3"/>
    <p:sldId id="420" r:id="rId4"/>
    <p:sldId id="407" r:id="rId5"/>
    <p:sldId id="427" r:id="rId6"/>
    <p:sldId id="423" r:id="rId7"/>
    <p:sldId id="429" r:id="rId8"/>
    <p:sldId id="428" r:id="rId9"/>
    <p:sldId id="422" r:id="rId10"/>
    <p:sldId id="421" r:id="rId11"/>
    <p:sldId id="430" r:id="rId12"/>
    <p:sldId id="431" r:id="rId13"/>
    <p:sldId id="432" r:id="rId14"/>
    <p:sldId id="433" r:id="rId15"/>
    <p:sldId id="434" r:id="rId16"/>
    <p:sldId id="419" r:id="rId17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24566D"/>
    <a:srgbClr val="CC3399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>
      <p:cViewPr varScale="1">
        <p:scale>
          <a:sx n="136" d="100"/>
          <a:sy n="136" d="100"/>
        </p:scale>
        <p:origin x="556" y="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792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478" y="6933"/>
            <a:ext cx="5757972" cy="102070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327025"/>
            <a:ext cx="3301127" cy="445629"/>
          </a:xfrm>
          <a:prstGeom prst="rect">
            <a:avLst/>
          </a:prstGeom>
        </p:spPr>
        <p:txBody>
          <a:bodyPr vert="horz" wrap="square" lIns="0" tIns="14599" rIns="0" bIns="0" rtlCol="0" anchor="ctr">
            <a:spAutoFit/>
          </a:bodyPr>
          <a:lstStyle/>
          <a:p>
            <a:pPr marL="12695" algn="ctr">
              <a:spcBef>
                <a:spcPts val="114"/>
              </a:spcBef>
            </a:pPr>
            <a:r>
              <a:rPr lang="en-US" sz="2800" spc="5" dirty="0" err="1">
                <a:latin typeface="Arial" panose="020B0604020202020204" pitchFamily="34" charset="0"/>
                <a:cs typeface="Arial" panose="020B0604020202020204" pitchFamily="34" charset="0"/>
              </a:rPr>
              <a:t>Informatika</a:t>
            </a:r>
            <a:r>
              <a:rPr lang="en-US" sz="2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5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spc="5" dirty="0">
                <a:latin typeface="Arial" panose="020B0604020202020204" pitchFamily="34" charset="0"/>
                <a:cs typeface="Arial" panose="020B0604020202020204" pitchFamily="34" charset="0"/>
              </a:rPr>
              <a:t> AT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44100" y="1317625"/>
            <a:ext cx="4876800" cy="444988"/>
          </a:xfrm>
          <a:prstGeom prst="rect">
            <a:avLst/>
          </a:prstGeom>
        </p:spPr>
        <p:txBody>
          <a:bodyPr vert="horz" wrap="square" lIns="0" tIns="13964" rIns="0" bIns="0" rtlCol="0">
            <a:spAutoFit/>
          </a:bodyPr>
          <a:lstStyle/>
          <a:p>
            <a:pPr marL="18407" algn="ctr">
              <a:spcBef>
                <a:spcPts val="6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Arial"/>
                <a:cs typeface="Arial"/>
              </a:rPr>
              <a:t>Mavzu</a:t>
            </a:r>
            <a:r>
              <a:rPr lang="en-US" sz="2800" b="1" dirty="0">
                <a:solidFill>
                  <a:srgbClr val="000099"/>
                </a:solidFill>
                <a:latin typeface="Arial"/>
                <a:cs typeface="Arial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Arial"/>
                <a:cs typeface="Arial"/>
              </a:rPr>
              <a:t>Elektron</a:t>
            </a:r>
            <a:r>
              <a:rPr lang="en-US" sz="2800" b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/>
                <a:cs typeface="Arial"/>
              </a:rPr>
              <a:t>pochta</a:t>
            </a:r>
            <a:endParaRPr lang="en-US" sz="36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92100" y="1251172"/>
            <a:ext cx="252000" cy="75225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4F1148F-3E1F-4BF6-8A2D-952BB1A0A6DA}"/>
              </a:ext>
            </a:extLst>
          </p:cNvPr>
          <p:cNvGrpSpPr/>
          <p:nvPr/>
        </p:nvGrpSpPr>
        <p:grpSpPr>
          <a:xfrm>
            <a:off x="4330700" y="214968"/>
            <a:ext cx="1066800" cy="603664"/>
            <a:chOff x="4454242" y="214968"/>
            <a:chExt cx="1248058" cy="603664"/>
          </a:xfrm>
        </p:grpSpPr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F294EAD7-CAB8-401C-B12D-6064AA1177E0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 sz="1133"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27824596-7DE1-4136-95E4-49A51856B6D3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 sz="1133"/>
            </a:p>
          </p:txBody>
        </p:sp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390742" y="304009"/>
            <a:ext cx="1311558" cy="721089"/>
          </a:xfrm>
          <a:prstGeom prst="rect">
            <a:avLst/>
          </a:prstGeom>
        </p:spPr>
        <p:txBody>
          <a:bodyPr vert="horz" wrap="square" lIns="0" tIns="15869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9" b="1" spc="10" dirty="0">
                <a:solidFill>
                  <a:srgbClr val="FEFEFE"/>
                </a:solidFill>
                <a:latin typeface="Arial"/>
                <a:cs typeface="Arial"/>
              </a:rPr>
              <a:t>7- </a:t>
            </a:r>
            <a:r>
              <a:rPr lang="en-US" sz="2249" b="1" spc="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2400" dirty="0">
              <a:latin typeface="Arial"/>
              <a:cs typeface="Arial"/>
            </a:endParaRPr>
          </a:p>
          <a:p>
            <a:pPr>
              <a:spcBef>
                <a:spcPts val="125"/>
              </a:spcBef>
            </a:pPr>
            <a:endParaRPr sz="2249" dirty="0">
              <a:latin typeface="Arial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382AB4AE-4981-4494-BB32-7A573B110208}"/>
              </a:ext>
            </a:extLst>
          </p:cNvPr>
          <p:cNvSpPr/>
          <p:nvPr/>
        </p:nvSpPr>
        <p:spPr>
          <a:xfrm>
            <a:off x="328537" y="303926"/>
            <a:ext cx="493302" cy="379513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 dirty="0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095BD782-9915-451D-8BDE-31B9F6A26271}"/>
              </a:ext>
            </a:extLst>
          </p:cNvPr>
          <p:cNvSpPr/>
          <p:nvPr/>
        </p:nvSpPr>
        <p:spPr>
          <a:xfrm>
            <a:off x="397831" y="452835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11206" y="0"/>
                </a:moveTo>
                <a:lnTo>
                  <a:pt x="3233" y="0"/>
                </a:lnTo>
                <a:lnTo>
                  <a:pt x="0" y="3228"/>
                </a:lnTo>
                <a:lnTo>
                  <a:pt x="3" y="89772"/>
                </a:lnTo>
                <a:lnTo>
                  <a:pt x="5076" y="94848"/>
                </a:lnTo>
                <a:lnTo>
                  <a:pt x="349236" y="94848"/>
                </a:lnTo>
                <a:lnTo>
                  <a:pt x="354312" y="89772"/>
                </a:lnTo>
                <a:lnTo>
                  <a:pt x="354312" y="80412"/>
                </a:lnTo>
                <a:lnTo>
                  <a:pt x="14436" y="80412"/>
                </a:lnTo>
                <a:lnTo>
                  <a:pt x="14436" y="3228"/>
                </a:lnTo>
                <a:lnTo>
                  <a:pt x="11206" y="0"/>
                </a:lnTo>
                <a:close/>
              </a:path>
              <a:path w="354330" h="95250">
                <a:moveTo>
                  <a:pt x="351078" y="0"/>
                </a:moveTo>
                <a:lnTo>
                  <a:pt x="343105" y="0"/>
                </a:lnTo>
                <a:lnTo>
                  <a:pt x="339876" y="3228"/>
                </a:lnTo>
                <a:lnTo>
                  <a:pt x="339876" y="80412"/>
                </a:lnTo>
                <a:lnTo>
                  <a:pt x="354312" y="80412"/>
                </a:lnTo>
                <a:lnTo>
                  <a:pt x="354312" y="3228"/>
                </a:lnTo>
                <a:lnTo>
                  <a:pt x="35107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312CDD75-671C-4D07-9747-AFD5EA1B46A6}"/>
              </a:ext>
            </a:extLst>
          </p:cNvPr>
          <p:cNvSpPr/>
          <p:nvPr/>
        </p:nvSpPr>
        <p:spPr>
          <a:xfrm>
            <a:off x="397831" y="333796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349236" y="0"/>
                </a:moveTo>
                <a:lnTo>
                  <a:pt x="5079" y="0"/>
                </a:lnTo>
                <a:lnTo>
                  <a:pt x="0" y="5076"/>
                </a:lnTo>
                <a:lnTo>
                  <a:pt x="0" y="91616"/>
                </a:lnTo>
                <a:lnTo>
                  <a:pt x="3233" y="94849"/>
                </a:lnTo>
                <a:lnTo>
                  <a:pt x="11206" y="94849"/>
                </a:lnTo>
                <a:lnTo>
                  <a:pt x="14436" y="91616"/>
                </a:lnTo>
                <a:lnTo>
                  <a:pt x="14436" y="14436"/>
                </a:lnTo>
                <a:lnTo>
                  <a:pt x="354312" y="14436"/>
                </a:lnTo>
                <a:lnTo>
                  <a:pt x="354312" y="5076"/>
                </a:lnTo>
                <a:lnTo>
                  <a:pt x="349236" y="0"/>
                </a:lnTo>
                <a:close/>
              </a:path>
              <a:path w="354330" h="95250">
                <a:moveTo>
                  <a:pt x="354312" y="14436"/>
                </a:moveTo>
                <a:lnTo>
                  <a:pt x="339876" y="14436"/>
                </a:lnTo>
                <a:lnTo>
                  <a:pt x="339876" y="91616"/>
                </a:lnTo>
                <a:lnTo>
                  <a:pt x="343105" y="94849"/>
                </a:lnTo>
                <a:lnTo>
                  <a:pt x="351078" y="94849"/>
                </a:lnTo>
                <a:lnTo>
                  <a:pt x="354312" y="91616"/>
                </a:lnTo>
                <a:lnTo>
                  <a:pt x="354312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8020421-0932-4876-AD01-6C2797AEF46A}"/>
              </a:ext>
            </a:extLst>
          </p:cNvPr>
          <p:cNvSpPr/>
          <p:nvPr/>
        </p:nvSpPr>
        <p:spPr>
          <a:xfrm>
            <a:off x="292100" y="2079625"/>
            <a:ext cx="252000" cy="7620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3" name="AutoShape 2" descr="Что такое электронная почта | BeginP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2" y="1927225"/>
            <a:ext cx="1254864" cy="115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1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89082" y="87709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 err="1"/>
              <a:t>Saytlardagi</a:t>
            </a:r>
            <a:r>
              <a:rPr lang="en-US" sz="2400" kern="0" dirty="0"/>
              <a:t> </a:t>
            </a:r>
            <a:r>
              <a:rPr lang="en-US" sz="2400" kern="0" dirty="0" err="1"/>
              <a:t>elektron</a:t>
            </a:r>
            <a:r>
              <a:rPr lang="en-US" sz="2400" kern="0" dirty="0"/>
              <a:t> </a:t>
            </a:r>
            <a:r>
              <a:rPr lang="en-US" sz="2400" kern="0" dirty="0" err="1"/>
              <a:t>pochtalar</a:t>
            </a:r>
            <a:endParaRPr lang="en-US" sz="2400" kern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E691DD-0ABC-421A-8096-FDB281904CCA}"/>
              </a:ext>
            </a:extLst>
          </p:cNvPr>
          <p:cNvSpPr/>
          <p:nvPr/>
        </p:nvSpPr>
        <p:spPr>
          <a:xfrm>
            <a:off x="215900" y="631825"/>
            <a:ext cx="25488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qutisi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Internet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tizimidagi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server (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provayder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diskida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ajratilgan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joy.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yuborilgan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xabarlar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olmaguncha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xuddi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qutisida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/>
          </a:p>
        </p:txBody>
      </p:sp>
      <p:pic>
        <p:nvPicPr>
          <p:cNvPr id="4" name="Picture 2" descr="File:Mail.Ru logo.svg - Wikimedia Commons">
            <a:extLst>
              <a:ext uri="{FF2B5EF4-FFF2-40B4-BE49-F238E27FC236}">
                <a16:creationId xmlns:a16="http://schemas.microsoft.com/office/drawing/2014/main" id="{E48FAAAB-16FF-4C69-87AC-CE0288A3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74" y="1546968"/>
            <a:ext cx="1854720" cy="47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Mail.uz">
            <a:extLst>
              <a:ext uri="{FF2B5EF4-FFF2-40B4-BE49-F238E27FC236}">
                <a16:creationId xmlns:a16="http://schemas.microsoft.com/office/drawing/2014/main" id="{0577E775-0FB8-46E5-99BB-8BD007EE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33" y="737091"/>
            <a:ext cx="2028003" cy="47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867EA2-2CEB-4E3D-BF85-A45FD8512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561" y="2232025"/>
            <a:ext cx="1854720" cy="62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Рамблер почта - вход (регистрация почтового ящика)">
            <a:extLst>
              <a:ext uri="{FF2B5EF4-FFF2-40B4-BE49-F238E27FC236}">
                <a16:creationId xmlns:a16="http://schemas.microsoft.com/office/drawing/2014/main" id="{DF618E6E-766E-4E13-B718-B2E2FB2DE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79" y="1009022"/>
            <a:ext cx="1087414" cy="10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89082" y="87709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 err="1"/>
              <a:t>Saytlardagi</a:t>
            </a:r>
            <a:r>
              <a:rPr lang="en-US" sz="2400" kern="0" dirty="0"/>
              <a:t> </a:t>
            </a:r>
            <a:r>
              <a:rPr lang="en-US" sz="2400" kern="0" dirty="0" err="1"/>
              <a:t>elektron</a:t>
            </a:r>
            <a:r>
              <a:rPr lang="en-US" sz="2400" kern="0" dirty="0"/>
              <a:t> </a:t>
            </a:r>
            <a:r>
              <a:rPr lang="en-US" sz="2400" kern="0" dirty="0" err="1"/>
              <a:t>pochtalar</a:t>
            </a:r>
            <a:endParaRPr lang="en-US" sz="2400" kern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E691DD-0ABC-421A-8096-FDB281904CCA}"/>
              </a:ext>
            </a:extLst>
          </p:cNvPr>
          <p:cNvSpPr/>
          <p:nvPr/>
        </p:nvSpPr>
        <p:spPr>
          <a:xfrm>
            <a:off x="195372" y="563047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web-­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saytlar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qutisiga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/>
          </a:p>
        </p:txBody>
      </p:sp>
      <p:pic>
        <p:nvPicPr>
          <p:cNvPr id="4108" name="Picture 12" descr="Яндекс почта: вход на мою страницу Yandex - в электронную почту в личный  кабинет">
            <a:extLst>
              <a:ext uri="{FF2B5EF4-FFF2-40B4-BE49-F238E27FC236}">
                <a16:creationId xmlns:a16="http://schemas.microsoft.com/office/drawing/2014/main" id="{3D43E519-717B-4ECA-A9DF-580D2465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2155825"/>
            <a:ext cx="1626636" cy="7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onfigure Google Mail With Your Blacknight hosted Email">
            <a:extLst>
              <a:ext uri="{FF2B5EF4-FFF2-40B4-BE49-F238E27FC236}">
                <a16:creationId xmlns:a16="http://schemas.microsoft.com/office/drawing/2014/main" id="{453ACAA7-3113-4A07-AABD-D664AC10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165225"/>
            <a:ext cx="1432481" cy="107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5E0000-7733-443D-8C70-8DF944D08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79" y="1622425"/>
            <a:ext cx="1022721" cy="1368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FD6180-8F6F-4AC1-BAD7-40E56E601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52" y="1232966"/>
            <a:ext cx="979928" cy="3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169333" y="126226"/>
            <a:ext cx="56261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/>
              <a:t> Inbox.uz </a:t>
            </a:r>
            <a:r>
              <a:rPr lang="en-US" sz="1400" kern="0" dirty="0" err="1"/>
              <a:t>tarkibida</a:t>
            </a:r>
            <a:r>
              <a:rPr lang="en-US" sz="1400" kern="0" dirty="0"/>
              <a:t> </a:t>
            </a:r>
            <a:r>
              <a:rPr lang="en-US" sz="1400" kern="0" dirty="0" err="1"/>
              <a:t>o‘zingiz</a:t>
            </a:r>
            <a:r>
              <a:rPr lang="en-US" sz="1400" kern="0" dirty="0"/>
              <a:t> </a:t>
            </a:r>
            <a:r>
              <a:rPr lang="en-US" sz="1400" kern="0" dirty="0" err="1"/>
              <a:t>uchun</a:t>
            </a:r>
            <a:r>
              <a:rPr lang="en-US" sz="1400" kern="0" dirty="0"/>
              <a:t> </a:t>
            </a:r>
            <a:r>
              <a:rPr lang="en-US" sz="1400" kern="0" dirty="0" err="1"/>
              <a:t>elektron</a:t>
            </a:r>
            <a:r>
              <a:rPr lang="en-US" sz="1400" kern="0" dirty="0"/>
              <a:t> </a:t>
            </a:r>
            <a:r>
              <a:rPr lang="en-US" sz="1400" kern="0" dirty="0" err="1"/>
              <a:t>pochta</a:t>
            </a:r>
            <a:r>
              <a:rPr lang="en-US" sz="1400" kern="0" dirty="0"/>
              <a:t> </a:t>
            </a:r>
            <a:r>
              <a:rPr lang="en-US" sz="1400" kern="0" dirty="0" err="1"/>
              <a:t>oching</a:t>
            </a:r>
            <a:r>
              <a:rPr lang="en-US" sz="1400" kern="0" dirty="0"/>
              <a:t>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E691DD-0ABC-421A-8096-FDB281904CCA}"/>
              </a:ext>
            </a:extLst>
          </p:cNvPr>
          <p:cNvSpPr/>
          <p:nvPr/>
        </p:nvSpPr>
        <p:spPr>
          <a:xfrm>
            <a:off x="140547" y="555625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xizmatini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web-­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saytlarda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qutisi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bosilsa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ekranga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1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56F8DC-84EF-4A60-B351-F9A48731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700" y="1229242"/>
            <a:ext cx="4648200" cy="18757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B15E3F7-EB2E-4131-B710-352BB86E55BA}"/>
              </a:ext>
            </a:extLst>
          </p:cNvPr>
          <p:cNvSpPr/>
          <p:nvPr/>
        </p:nvSpPr>
        <p:spPr>
          <a:xfrm>
            <a:off x="520700" y="1201956"/>
            <a:ext cx="1219200" cy="2680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89082" y="87709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 err="1"/>
              <a:t>Yangi</a:t>
            </a:r>
            <a:r>
              <a:rPr lang="en-US" sz="2400" kern="0" dirty="0"/>
              <a:t> </a:t>
            </a:r>
            <a:r>
              <a:rPr lang="en-US" sz="2400" kern="0" dirty="0" err="1"/>
              <a:t>pochta</a:t>
            </a:r>
            <a:r>
              <a:rPr lang="en-US" sz="2400" kern="0" dirty="0"/>
              <a:t> </a:t>
            </a:r>
            <a:r>
              <a:rPr lang="en-US" sz="2400" kern="0" dirty="0" err="1"/>
              <a:t>qutisi</a:t>
            </a:r>
            <a:r>
              <a:rPr lang="en-US" sz="2400" kern="0" dirty="0"/>
              <a:t> </a:t>
            </a:r>
            <a:r>
              <a:rPr lang="en-US" sz="2400" kern="0" dirty="0" err="1"/>
              <a:t>hosil</a:t>
            </a:r>
            <a:r>
              <a:rPr lang="en-US" sz="2400" kern="0" dirty="0"/>
              <a:t> </a:t>
            </a:r>
            <a:r>
              <a:rPr lang="en-US" sz="2400" kern="0" dirty="0" err="1"/>
              <a:t>qilish</a:t>
            </a:r>
            <a:endParaRPr lang="en-US" sz="2400" kern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E691DD-0ABC-421A-8096-FDB281904CCA}"/>
              </a:ext>
            </a:extLst>
          </p:cNvPr>
          <p:cNvSpPr/>
          <p:nvPr/>
        </p:nvSpPr>
        <p:spPr>
          <a:xfrm>
            <a:off x="215900" y="1920373"/>
            <a:ext cx="5257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familiyangiz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ismingiz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parol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O‘zingiz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kiritayotgan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web-­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sayt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serverda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manzil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tavsiya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etiladi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FDDC38-4686-48E6-AD22-83C321845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300" y="631825"/>
            <a:ext cx="4419600" cy="12885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13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44CA954-DD6D-4DBD-8ED5-647820DA02A8}"/>
              </a:ext>
            </a:extLst>
          </p:cNvPr>
          <p:cNvSpPr txBox="1">
            <a:spLocks/>
          </p:cNvSpPr>
          <p:nvPr/>
        </p:nvSpPr>
        <p:spPr>
          <a:xfrm>
            <a:off x="169333" y="126226"/>
            <a:ext cx="56261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/>
              <a:t> Inbox.uz </a:t>
            </a:r>
            <a:r>
              <a:rPr lang="en-US" sz="1400" kern="0" dirty="0" err="1"/>
              <a:t>tarkibida</a:t>
            </a:r>
            <a:r>
              <a:rPr lang="en-US" sz="1400" kern="0" dirty="0"/>
              <a:t> </a:t>
            </a:r>
            <a:r>
              <a:rPr lang="en-US" sz="1400" kern="0" dirty="0" err="1"/>
              <a:t>o‘zingiz</a:t>
            </a:r>
            <a:r>
              <a:rPr lang="en-US" sz="1400" kern="0" dirty="0"/>
              <a:t> </a:t>
            </a:r>
            <a:r>
              <a:rPr lang="en-US" sz="1400" kern="0" dirty="0" err="1"/>
              <a:t>uchun</a:t>
            </a:r>
            <a:r>
              <a:rPr lang="en-US" sz="1400" kern="0" dirty="0"/>
              <a:t> </a:t>
            </a:r>
            <a:r>
              <a:rPr lang="en-US" sz="1400" kern="0" dirty="0" err="1"/>
              <a:t>elektron</a:t>
            </a:r>
            <a:r>
              <a:rPr lang="en-US" sz="1400" kern="0" dirty="0"/>
              <a:t> </a:t>
            </a:r>
            <a:r>
              <a:rPr lang="en-US" sz="1400" kern="0" dirty="0" err="1"/>
              <a:t>pochta</a:t>
            </a:r>
            <a:r>
              <a:rPr lang="en-US" sz="1400" kern="0" dirty="0"/>
              <a:t> </a:t>
            </a:r>
            <a:r>
              <a:rPr lang="en-US" sz="1400" kern="0" dirty="0" err="1"/>
              <a:t>oching</a:t>
            </a:r>
            <a:r>
              <a:rPr lang="en-US" sz="1400" kern="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426CFF-BC22-422A-AB2F-1E6C7B61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012825"/>
            <a:ext cx="5219700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0669DB-FBDF-47AF-A85D-FAB14EF72473}"/>
              </a:ext>
            </a:extLst>
          </p:cNvPr>
          <p:cNvSpPr/>
          <p:nvPr/>
        </p:nvSpPr>
        <p:spPr>
          <a:xfrm>
            <a:off x="140547" y="555625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to‘ldirilgandan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teriladi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qutisini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ro‘yxatga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bosiladi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600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44CA954-DD6D-4DBD-8ED5-647820DA02A8}"/>
              </a:ext>
            </a:extLst>
          </p:cNvPr>
          <p:cNvSpPr txBox="1">
            <a:spLocks/>
          </p:cNvSpPr>
          <p:nvPr/>
        </p:nvSpPr>
        <p:spPr>
          <a:xfrm>
            <a:off x="169333" y="126226"/>
            <a:ext cx="56261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/>
              <a:t> Inbox.uz </a:t>
            </a:r>
            <a:r>
              <a:rPr lang="en-US" sz="1400" kern="0" dirty="0" err="1"/>
              <a:t>tarkibida</a:t>
            </a:r>
            <a:r>
              <a:rPr lang="en-US" sz="1400" kern="0" dirty="0"/>
              <a:t> </a:t>
            </a:r>
            <a:r>
              <a:rPr lang="en-US" sz="1400" kern="0" dirty="0" err="1"/>
              <a:t>o‘zingiz</a:t>
            </a:r>
            <a:r>
              <a:rPr lang="en-US" sz="1400" kern="0" dirty="0"/>
              <a:t> </a:t>
            </a:r>
            <a:r>
              <a:rPr lang="en-US" sz="1400" kern="0" dirty="0" err="1"/>
              <a:t>uchun</a:t>
            </a:r>
            <a:r>
              <a:rPr lang="en-US" sz="1400" kern="0" dirty="0"/>
              <a:t> </a:t>
            </a:r>
            <a:r>
              <a:rPr lang="en-US" sz="1400" kern="0" dirty="0" err="1"/>
              <a:t>elektron</a:t>
            </a:r>
            <a:r>
              <a:rPr lang="en-US" sz="1400" kern="0" dirty="0"/>
              <a:t> </a:t>
            </a:r>
            <a:r>
              <a:rPr lang="en-US" sz="1400" kern="0" dirty="0" err="1"/>
              <a:t>pochta</a:t>
            </a:r>
            <a:r>
              <a:rPr lang="en-US" sz="1400" kern="0" dirty="0"/>
              <a:t> </a:t>
            </a:r>
            <a:r>
              <a:rPr lang="en-US" sz="1400" kern="0" dirty="0" err="1"/>
              <a:t>oching</a:t>
            </a:r>
            <a:r>
              <a:rPr lang="en-US" sz="1400" kern="0" dirty="0"/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0669DB-FBDF-47AF-A85D-FAB14EF72473}"/>
              </a:ext>
            </a:extLst>
          </p:cNvPr>
          <p:cNvSpPr/>
          <p:nvPr/>
        </p:nvSpPr>
        <p:spPr>
          <a:xfrm>
            <a:off x="156634" y="708025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qutisi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xatlar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yuborish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qutisiga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xatlar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mazmuni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tanishish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1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A9A5D0-3D5D-484B-B7AD-8D03DB0BA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43" y="1317625"/>
            <a:ext cx="5110304" cy="16402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37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2743"/>
            <a:ext cx="5164320" cy="276999"/>
          </a:xfrm>
        </p:spPr>
        <p:txBody>
          <a:bodyPr/>
          <a:lstStyle/>
          <a:p>
            <a:pPr algn="ctr"/>
            <a:r>
              <a:rPr lang="en-US" sz="1800" dirty="0" err="1"/>
              <a:t>Mustaqil</a:t>
            </a:r>
            <a:r>
              <a:rPr lang="en-US" sz="1800" dirty="0"/>
              <a:t> </a:t>
            </a:r>
            <a:r>
              <a:rPr lang="en-US" sz="1800" dirty="0" err="1"/>
              <a:t>bajarish</a:t>
            </a:r>
            <a:r>
              <a:rPr lang="en-US" sz="1800" dirty="0"/>
              <a:t> </a:t>
            </a:r>
            <a:r>
              <a:rPr lang="en-US" sz="1800" dirty="0" err="1"/>
              <a:t>uchun</a:t>
            </a:r>
            <a:r>
              <a:rPr lang="en-US" sz="1800" dirty="0"/>
              <a:t> </a:t>
            </a:r>
            <a:r>
              <a:rPr lang="en-US" sz="1800" dirty="0" err="1"/>
              <a:t>topshiriqlar</a:t>
            </a:r>
            <a:r>
              <a:rPr lang="en-US" sz="1800" dirty="0"/>
              <a:t> (72-bet)</a:t>
            </a:r>
            <a:endParaRPr lang="ru-RU" sz="1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37E251-03A5-46CF-A1F7-41632847CB04}"/>
              </a:ext>
            </a:extLst>
          </p:cNvPr>
          <p:cNvSpPr/>
          <p:nvPr/>
        </p:nvSpPr>
        <p:spPr>
          <a:xfrm>
            <a:off x="274492" y="708025"/>
            <a:ext cx="5199208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bajaring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9C5E5A4-1E29-437D-A5A4-E835AF2211C2}"/>
              </a:ext>
            </a:extLst>
          </p:cNvPr>
          <p:cNvSpPr txBox="1">
            <a:spLocks/>
          </p:cNvSpPr>
          <p:nvPr/>
        </p:nvSpPr>
        <p:spPr>
          <a:xfrm>
            <a:off x="673100" y="1622425"/>
            <a:ext cx="529572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58988" indent="-2058988"/>
            <a:r>
              <a:rPr lang="en-US" sz="1800" kern="0" dirty="0">
                <a:solidFill>
                  <a:schemeClr val="tx1"/>
                </a:solidFill>
              </a:rPr>
              <a:t> </a:t>
            </a:r>
            <a:r>
              <a:rPr lang="en-US" sz="1800" kern="0" dirty="0" err="1">
                <a:solidFill>
                  <a:schemeClr val="tx1"/>
                </a:solidFill>
              </a:rPr>
              <a:t>Amaliy</a:t>
            </a:r>
            <a:r>
              <a:rPr lang="en-US" sz="1800" kern="0" dirty="0">
                <a:solidFill>
                  <a:schemeClr val="tx1"/>
                </a:solidFill>
              </a:rPr>
              <a:t> </a:t>
            </a:r>
            <a:r>
              <a:rPr lang="en-US" sz="1800" kern="0" dirty="0" err="1">
                <a:solidFill>
                  <a:schemeClr val="tx1"/>
                </a:solidFill>
              </a:rPr>
              <a:t>topshiriq</a:t>
            </a:r>
            <a:r>
              <a:rPr lang="en-US" sz="1800" kern="0" dirty="0">
                <a:solidFill>
                  <a:schemeClr val="tx1"/>
                </a:solidFill>
              </a:rPr>
              <a:t>: </a:t>
            </a:r>
            <a:r>
              <a:rPr lang="en-US" sz="1800" b="0" kern="0" dirty="0">
                <a:solidFill>
                  <a:schemeClr val="tx1"/>
                </a:solidFill>
              </a:rPr>
              <a:t>Inbox.uz </a:t>
            </a:r>
            <a:r>
              <a:rPr lang="en-US" sz="1400" b="0" kern="0" dirty="0" err="1">
                <a:solidFill>
                  <a:schemeClr val="tx1"/>
                </a:solidFill>
              </a:rPr>
              <a:t>tarkibida</a:t>
            </a:r>
            <a:r>
              <a:rPr lang="en-US" sz="1400" b="0" kern="0" dirty="0">
                <a:solidFill>
                  <a:schemeClr val="tx1"/>
                </a:solidFill>
              </a:rPr>
              <a:t> </a:t>
            </a:r>
            <a:r>
              <a:rPr lang="en-US" sz="1400" b="0" kern="0" dirty="0" err="1">
                <a:solidFill>
                  <a:schemeClr val="tx1"/>
                </a:solidFill>
              </a:rPr>
              <a:t>o‘zingiz</a:t>
            </a:r>
            <a:r>
              <a:rPr lang="en-US" sz="1400" b="0" kern="0" dirty="0">
                <a:solidFill>
                  <a:schemeClr val="tx1"/>
                </a:solidFill>
              </a:rPr>
              <a:t> </a:t>
            </a:r>
            <a:r>
              <a:rPr lang="en-US" sz="1400" b="0" kern="0" dirty="0" err="1">
                <a:solidFill>
                  <a:schemeClr val="tx1"/>
                </a:solidFill>
              </a:rPr>
              <a:t>uchun</a:t>
            </a:r>
            <a:r>
              <a:rPr lang="en-US" sz="1400" b="0" kern="0" dirty="0">
                <a:solidFill>
                  <a:schemeClr val="tx1"/>
                </a:solidFill>
              </a:rPr>
              <a:t> </a:t>
            </a:r>
            <a:r>
              <a:rPr lang="en-US" sz="1400" b="0" kern="0" dirty="0" err="1">
                <a:solidFill>
                  <a:schemeClr val="tx1"/>
                </a:solidFill>
              </a:rPr>
              <a:t>elektron</a:t>
            </a:r>
            <a:r>
              <a:rPr lang="en-US" sz="1400" b="0" kern="0" dirty="0">
                <a:solidFill>
                  <a:schemeClr val="tx1"/>
                </a:solidFill>
              </a:rPr>
              <a:t> </a:t>
            </a:r>
            <a:r>
              <a:rPr lang="en-US" sz="1400" b="0" kern="0" dirty="0" err="1">
                <a:solidFill>
                  <a:schemeClr val="tx1"/>
                </a:solidFill>
              </a:rPr>
              <a:t>pochta</a:t>
            </a:r>
            <a:r>
              <a:rPr lang="en-US" sz="1400" b="0" kern="0" dirty="0">
                <a:solidFill>
                  <a:schemeClr val="tx1"/>
                </a:solidFill>
              </a:rPr>
              <a:t> </a:t>
            </a:r>
            <a:r>
              <a:rPr lang="en-US" sz="1400" b="0" kern="0" dirty="0" err="1">
                <a:solidFill>
                  <a:schemeClr val="tx1"/>
                </a:solidFill>
              </a:rPr>
              <a:t>oching</a:t>
            </a:r>
            <a:r>
              <a:rPr lang="en-US" sz="1400" b="0" kern="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43A197-F7FC-4707-9419-1A4A6A5EB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500" y="2003425"/>
            <a:ext cx="2100263" cy="102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8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33948"/>
            <a:ext cx="5521113" cy="430887"/>
          </a:xfrm>
        </p:spPr>
        <p:txBody>
          <a:bodyPr/>
          <a:lstStyle/>
          <a:p>
            <a:pPr algn="ctr"/>
            <a:r>
              <a:rPr lang="en-US" sz="1400" dirty="0" err="1"/>
              <a:t>Internetdan</a:t>
            </a:r>
            <a:r>
              <a:rPr lang="en-US" sz="1400" dirty="0"/>
              <a:t> </a:t>
            </a:r>
            <a:r>
              <a:rPr lang="en-US" sz="1400" dirty="0" err="1"/>
              <a:t>kompyuterlarga</a:t>
            </a:r>
            <a:r>
              <a:rPr lang="en-US" sz="1400" dirty="0"/>
              <a:t> </a:t>
            </a:r>
            <a:r>
              <a:rPr lang="en-US" sz="1400" dirty="0" err="1"/>
              <a:t>oid</a:t>
            </a:r>
            <a:r>
              <a:rPr lang="en-US" sz="1400" dirty="0"/>
              <a:t> </a:t>
            </a:r>
            <a:r>
              <a:rPr lang="en-US" sz="1400" dirty="0" err="1"/>
              <a:t>yangiliklarni</a:t>
            </a:r>
            <a:r>
              <a:rPr lang="en-US" sz="1400" dirty="0"/>
              <a:t> </a:t>
            </a:r>
            <a:r>
              <a:rPr lang="en-US" sz="1400" dirty="0" err="1"/>
              <a:t>topish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 err="1"/>
              <a:t>jarayonini</a:t>
            </a:r>
            <a:r>
              <a:rPr lang="en-US" sz="1400" dirty="0"/>
              <a:t> </a:t>
            </a:r>
            <a:r>
              <a:rPr lang="en-US" sz="1400" dirty="0" err="1"/>
              <a:t>izohlang</a:t>
            </a:r>
            <a:r>
              <a:rPr lang="en-US" sz="1400" dirty="0"/>
              <a:t> </a:t>
            </a:r>
            <a:endParaRPr lang="ru-RU" sz="1400" dirty="0"/>
          </a:p>
        </p:txBody>
      </p:sp>
      <p:pic>
        <p:nvPicPr>
          <p:cNvPr id="3" name="7-4-1-uyishi1">
            <a:hlinkClick r:id="" action="ppaction://media"/>
            <a:extLst>
              <a:ext uri="{FF2B5EF4-FFF2-40B4-BE49-F238E27FC236}">
                <a16:creationId xmlns:a16="http://schemas.microsoft.com/office/drawing/2014/main" id="{426B1065-455E-4863-BFA4-AECF393A07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749" y="611506"/>
            <a:ext cx="4470399" cy="2514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293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67298"/>
            <a:ext cx="5486400" cy="430887"/>
          </a:xfrm>
        </p:spPr>
        <p:txBody>
          <a:bodyPr/>
          <a:lstStyle/>
          <a:p>
            <a:pPr algn="ctr"/>
            <a:r>
              <a:rPr lang="en-US" sz="1400" dirty="0"/>
              <a:t>“Ob­havo.uz” </a:t>
            </a:r>
            <a:r>
              <a:rPr lang="en-US" sz="1400" dirty="0" err="1"/>
              <a:t>saytidan</a:t>
            </a:r>
            <a:r>
              <a:rPr lang="en-US" sz="1400" dirty="0"/>
              <a:t> </a:t>
            </a:r>
            <a:r>
              <a:rPr lang="en-US" sz="1400" dirty="0" err="1"/>
              <a:t>ertangi</a:t>
            </a:r>
            <a:r>
              <a:rPr lang="en-US" sz="1400" dirty="0"/>
              <a:t> kun </a:t>
            </a:r>
            <a:r>
              <a:rPr lang="en-US" sz="1400" dirty="0" err="1"/>
              <a:t>ob­-havosi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 err="1"/>
              <a:t>haqida</a:t>
            </a:r>
            <a:r>
              <a:rPr lang="en-US" sz="1400" dirty="0"/>
              <a:t> </a:t>
            </a:r>
            <a:r>
              <a:rPr lang="en-US" sz="1400" dirty="0" err="1"/>
              <a:t>ma’lumot</a:t>
            </a:r>
            <a:r>
              <a:rPr lang="en-US" sz="1400" dirty="0"/>
              <a:t> </a:t>
            </a:r>
            <a:r>
              <a:rPr lang="en-US" sz="1400" dirty="0" err="1"/>
              <a:t>oling</a:t>
            </a:r>
            <a:endParaRPr lang="ru-RU" sz="1400" dirty="0"/>
          </a:p>
        </p:txBody>
      </p:sp>
      <p:pic>
        <p:nvPicPr>
          <p:cNvPr id="3" name="7-4-1-уйиши2">
            <a:hlinkClick r:id="" action="ppaction://media"/>
            <a:extLst>
              <a:ext uri="{FF2B5EF4-FFF2-40B4-BE49-F238E27FC236}">
                <a16:creationId xmlns:a16="http://schemas.microsoft.com/office/drawing/2014/main" id="{1C027000-95D8-49F0-A3D0-611FA959E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900" y="589490"/>
            <a:ext cx="4470399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37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к защитить фотографии от копирования и &quot;раскрутить&quot; вашу торговую марку,  сделать её узнаваемой.">
            <a:extLst>
              <a:ext uri="{FF2B5EF4-FFF2-40B4-BE49-F238E27FC236}">
                <a16:creationId xmlns:a16="http://schemas.microsoft.com/office/drawing/2014/main" id="{E114B834-AB01-4523-9160-2AE0D571FC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92" y="929078"/>
            <a:ext cx="704850" cy="146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89082" y="87709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 err="1"/>
              <a:t>Buni</a:t>
            </a:r>
            <a:r>
              <a:rPr lang="en-US" sz="2400" kern="0" dirty="0"/>
              <a:t> </a:t>
            </a:r>
            <a:r>
              <a:rPr lang="en-US" sz="2400" kern="0" dirty="0" err="1"/>
              <a:t>bilasizmi</a:t>
            </a:r>
            <a:r>
              <a:rPr lang="en-US" sz="2400" kern="0" dirty="0"/>
              <a:t>…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FA3F90-6C63-4D0F-8C04-36BC21949E78}"/>
              </a:ext>
            </a:extLst>
          </p:cNvPr>
          <p:cNvSpPr/>
          <p:nvPr/>
        </p:nvSpPr>
        <p:spPr>
          <a:xfrm>
            <a:off x="278342" y="1102035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1-usul.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yuborish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26" name="Picture 2" descr="Результаты конкурсов - Каталог статей - Образовательный центр Шкатулка  Талантов">
            <a:extLst>
              <a:ext uri="{FF2B5EF4-FFF2-40B4-BE49-F238E27FC236}">
                <a16:creationId xmlns:a16="http://schemas.microsoft.com/office/drawing/2014/main" id="{8354198D-DEF6-4BEB-A47A-E6A2614354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547421"/>
            <a:ext cx="1219200" cy="9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E5A267-9CCC-4F10-8EFE-D90F7E7619F3}"/>
              </a:ext>
            </a:extLst>
          </p:cNvPr>
          <p:cNvSpPr/>
          <p:nvPr/>
        </p:nvSpPr>
        <p:spPr>
          <a:xfrm>
            <a:off x="220219" y="564095"/>
            <a:ext cx="5325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Latn-UZ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Xabar</a:t>
            </a:r>
            <a:r>
              <a:rPr lang="en-US" sz="16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manzildan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manzilga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yetkazishning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usullarini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bilasiz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5704DD-A755-4ED2-B41D-9D4B725F942B}"/>
              </a:ext>
            </a:extLst>
          </p:cNvPr>
          <p:cNvSpPr/>
          <p:nvPr/>
        </p:nvSpPr>
        <p:spPr>
          <a:xfrm>
            <a:off x="257175" y="2326144"/>
            <a:ext cx="5288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u="sng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Kamchiligi</a:t>
            </a:r>
            <a:r>
              <a:rPr lang="en-US" sz="12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Konvertda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manzilning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yashab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joydan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yaqinligiga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xatingiz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ko‘zlangan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yerga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yetib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kundan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haftagacha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sarflanishi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1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7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FA3F90-6C63-4D0F-8C04-36BC21949E78}"/>
              </a:ext>
            </a:extLst>
          </p:cNvPr>
          <p:cNvSpPr/>
          <p:nvPr/>
        </p:nvSpPr>
        <p:spPr>
          <a:xfrm>
            <a:off x="278342" y="1102035"/>
            <a:ext cx="54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2-usul.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Telefondan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E5A267-9CCC-4F10-8EFE-D90F7E7619F3}"/>
              </a:ext>
            </a:extLst>
          </p:cNvPr>
          <p:cNvSpPr/>
          <p:nvPr/>
        </p:nvSpPr>
        <p:spPr>
          <a:xfrm>
            <a:off x="220219" y="564095"/>
            <a:ext cx="5325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Latn-UZ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Xabar</a:t>
            </a:r>
            <a:r>
              <a:rPr lang="en-US" sz="16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manzildan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manzilga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yetkazishning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usullarini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bilasiz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5704DD-A755-4ED2-B41D-9D4B725F942B}"/>
              </a:ext>
            </a:extLst>
          </p:cNvPr>
          <p:cNvSpPr/>
          <p:nvPr/>
        </p:nvSpPr>
        <p:spPr>
          <a:xfrm>
            <a:off x="1587500" y="1546225"/>
            <a:ext cx="2493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u="sng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Kamchiligi</a:t>
            </a:r>
            <a:r>
              <a:rPr lang="en-US" sz="16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telefon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chizma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hujjatlarni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2" name="Picture 4" descr="Анимированные GIF картинки, аваторы и обои для телефона: Мультфильмы  (Cartoon), страница 29: аватары для шсй: Смешарики Лосяшь осуществляет  телефонный разговор, mobile video: Смешарики Нюша болтает без умолку по  телефону, анимация: лягушка разбивается">
            <a:extLst>
              <a:ext uri="{FF2B5EF4-FFF2-40B4-BE49-F238E27FC236}">
                <a16:creationId xmlns:a16="http://schemas.microsoft.com/office/drawing/2014/main" id="{CD8029C7-F5C1-4850-B094-595083A6A2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" y="1526114"/>
            <a:ext cx="1100934" cy="14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иф анимация Смешарик Лосяш разговаривает по сотовому телефону">
            <a:extLst>
              <a:ext uri="{FF2B5EF4-FFF2-40B4-BE49-F238E27FC236}">
                <a16:creationId xmlns:a16="http://schemas.microsoft.com/office/drawing/2014/main" id="{CA23E0F8-74E8-49F2-BD4C-0F5CB8B637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1393825"/>
            <a:ext cx="1100934" cy="14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9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89082" y="87709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/>
              <a:t>3- </a:t>
            </a:r>
            <a:r>
              <a:rPr lang="en-US" sz="2400" kern="0" dirty="0" err="1"/>
              <a:t>usul</a:t>
            </a:r>
            <a:r>
              <a:rPr lang="en-US" sz="2400" kern="0" dirty="0"/>
              <a:t>. </a:t>
            </a:r>
            <a:r>
              <a:rPr lang="en-US" sz="2400" kern="0" dirty="0" err="1"/>
              <a:t>Elektron</a:t>
            </a:r>
            <a:r>
              <a:rPr lang="en-US" sz="2400" kern="0" dirty="0"/>
              <a:t> </a:t>
            </a:r>
            <a:r>
              <a:rPr lang="en-US" sz="2400" kern="0" dirty="0" err="1"/>
              <a:t>pochta</a:t>
            </a:r>
            <a:endParaRPr lang="en-US" sz="2400" kern="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C0A363-F343-4EF0-8B6F-757FAEF79000}"/>
              </a:ext>
            </a:extLst>
          </p:cNvPr>
          <p:cNvSpPr/>
          <p:nvPr/>
        </p:nvSpPr>
        <p:spPr>
          <a:xfrm>
            <a:off x="2349500" y="784225"/>
            <a:ext cx="29717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(E­mail) –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foydalanuvchi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almashish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imkoniyatini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/>
          </a:p>
        </p:txBody>
      </p:sp>
      <p:pic>
        <p:nvPicPr>
          <p:cNvPr id="5130" name="Picture 10" descr="Email гифки, анимированные GIF изображения email - скачать гиф картинки на  GIFER">
            <a:extLst>
              <a:ext uri="{FF2B5EF4-FFF2-40B4-BE49-F238E27FC236}">
                <a16:creationId xmlns:a16="http://schemas.microsoft.com/office/drawing/2014/main" id="{29A88A22-96C9-4C7B-9CBA-F2356A591E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86042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9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139700" y="174625"/>
            <a:ext cx="54864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600" kern="0" dirty="0" err="1"/>
              <a:t>Elektron</a:t>
            </a:r>
            <a:r>
              <a:rPr lang="en-US" sz="1600" kern="0" dirty="0"/>
              <a:t> </a:t>
            </a:r>
            <a:r>
              <a:rPr lang="en-US" sz="1600" kern="0" dirty="0" err="1"/>
              <a:t>pochtaning</a:t>
            </a:r>
            <a:r>
              <a:rPr lang="en-US" sz="1600" kern="0" dirty="0"/>
              <a:t> </a:t>
            </a:r>
            <a:r>
              <a:rPr lang="en-US" sz="1600" kern="0" dirty="0" err="1"/>
              <a:t>oddiy</a:t>
            </a:r>
            <a:r>
              <a:rPr lang="en-US" sz="1600" kern="0" dirty="0"/>
              <a:t> </a:t>
            </a:r>
            <a:r>
              <a:rPr lang="en-US" sz="1600" kern="0" dirty="0" err="1"/>
              <a:t>pochtadan</a:t>
            </a:r>
            <a:r>
              <a:rPr lang="en-US" sz="1600" kern="0" dirty="0"/>
              <a:t> </a:t>
            </a:r>
            <a:r>
              <a:rPr lang="en-US" sz="1600" kern="0" dirty="0" err="1"/>
              <a:t>afzalligi</a:t>
            </a:r>
            <a:r>
              <a:rPr lang="en-US" sz="1600" kern="0" dirty="0"/>
              <a:t> </a:t>
            </a:r>
            <a:r>
              <a:rPr lang="en-US" sz="1600" kern="0" dirty="0" err="1"/>
              <a:t>nimada</a:t>
            </a:r>
            <a:r>
              <a:rPr lang="en-US" sz="1600" kern="0" dirty="0"/>
              <a:t>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9F0D8C-781B-4654-B9ED-32C55C52EE92}"/>
              </a:ext>
            </a:extLst>
          </p:cNvPr>
          <p:cNvSpPr/>
          <p:nvPr/>
        </p:nvSpPr>
        <p:spPr>
          <a:xfrm>
            <a:off x="63500" y="936625"/>
            <a:ext cx="278218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Inter­net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tiziminig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ajralmas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jadallik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egallab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yuborilgan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xabar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dunyoning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istalgan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yeriga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sanoqli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daqiqalarda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yetib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C251AD-11B7-41B3-B0E9-4E31F2D5E6A2}"/>
              </a:ext>
            </a:extLst>
          </p:cNvPr>
          <p:cNvSpPr/>
          <p:nvPr/>
        </p:nvSpPr>
        <p:spPr>
          <a:xfrm>
            <a:off x="1130300" y="569085"/>
            <a:ext cx="36349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ma’lumotni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yetkazish</a:t>
            </a:r>
            <a:endParaRPr lang="en-US" sz="16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E-mail Marketing: 2 Dicas importantes antes de enviar seu">
            <a:extLst>
              <a:ext uri="{FF2B5EF4-FFF2-40B4-BE49-F238E27FC236}">
                <a16:creationId xmlns:a16="http://schemas.microsoft.com/office/drawing/2014/main" id="{A5363999-5E5D-4DC8-995B-2E08A37804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1012825"/>
            <a:ext cx="2708167" cy="14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BE4AB0-0B7E-4E40-96EB-74525AC2D36B}"/>
              </a:ext>
            </a:extLst>
          </p:cNvPr>
          <p:cNvSpPr/>
          <p:nvPr/>
        </p:nvSpPr>
        <p:spPr>
          <a:xfrm>
            <a:off x="2959100" y="2155825"/>
            <a:ext cx="2590800" cy="228600"/>
          </a:xfrm>
          <a:prstGeom prst="rect">
            <a:avLst/>
          </a:prstGeom>
          <a:solidFill>
            <a:srgbClr val="24566D"/>
          </a:solidFill>
          <a:ln>
            <a:solidFill>
              <a:srgbClr val="245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7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139700" y="174625"/>
            <a:ext cx="54864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600" kern="0" dirty="0" err="1"/>
              <a:t>Elektron</a:t>
            </a:r>
            <a:r>
              <a:rPr lang="en-US" sz="1600" kern="0" dirty="0"/>
              <a:t> </a:t>
            </a:r>
            <a:r>
              <a:rPr lang="en-US" sz="1600" kern="0" dirty="0" err="1"/>
              <a:t>pochtaning</a:t>
            </a:r>
            <a:r>
              <a:rPr lang="en-US" sz="1600" kern="0" dirty="0"/>
              <a:t> </a:t>
            </a:r>
            <a:r>
              <a:rPr lang="en-US" sz="1600" kern="0" dirty="0" err="1"/>
              <a:t>oddiy</a:t>
            </a:r>
            <a:r>
              <a:rPr lang="en-US" sz="1600" kern="0" dirty="0"/>
              <a:t> </a:t>
            </a:r>
            <a:r>
              <a:rPr lang="en-US" sz="1600" kern="0" dirty="0" err="1"/>
              <a:t>pochtadan</a:t>
            </a:r>
            <a:r>
              <a:rPr lang="en-US" sz="1600" kern="0" dirty="0"/>
              <a:t> </a:t>
            </a:r>
            <a:r>
              <a:rPr lang="en-US" sz="1600" kern="0" dirty="0" err="1"/>
              <a:t>afzalligi</a:t>
            </a:r>
            <a:r>
              <a:rPr lang="en-US" sz="1600" kern="0" dirty="0"/>
              <a:t> </a:t>
            </a:r>
            <a:r>
              <a:rPr lang="en-US" sz="1600" kern="0" dirty="0" err="1"/>
              <a:t>nimada</a:t>
            </a:r>
            <a:r>
              <a:rPr lang="en-US" sz="1600" kern="0" dirty="0"/>
              <a:t>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9F0D8C-781B-4654-B9ED-32C55C52EE92}"/>
              </a:ext>
            </a:extLst>
          </p:cNvPr>
          <p:cNvSpPr/>
          <p:nvPr/>
        </p:nvSpPr>
        <p:spPr>
          <a:xfrm>
            <a:off x="139700" y="1022260"/>
            <a:ext cx="292015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pochtaning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kamchiligi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muammosini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qilibgina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qolmay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chizmalar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qatorda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tovushli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xabarlar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yuborish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C251AD-11B7-41B3-B0E9-4E31F2D5E6A2}"/>
              </a:ext>
            </a:extLst>
          </p:cNvPr>
          <p:cNvSpPr/>
          <p:nvPr/>
        </p:nvSpPr>
        <p:spPr>
          <a:xfrm>
            <a:off x="444500" y="631825"/>
            <a:ext cx="4724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ko‘rinishdagi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axborotlarni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yetkazish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Difference Between DOC and DOCX: Which Should You Use? - Document  Management System Folderit">
            <a:extLst>
              <a:ext uri="{FF2B5EF4-FFF2-40B4-BE49-F238E27FC236}">
                <a16:creationId xmlns:a16="http://schemas.microsoft.com/office/drawing/2014/main" id="{5E47AD10-0DAA-4968-A8D1-C290D8CB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09" y="1084971"/>
            <a:ext cx="619041" cy="65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dobe, Google Unveil '.new' to Work Seamlessly With PDF - The NFA Post">
            <a:extLst>
              <a:ext uri="{FF2B5EF4-FFF2-40B4-BE49-F238E27FC236}">
                <a16:creationId xmlns:a16="http://schemas.microsoft.com/office/drawing/2014/main" id="{A9C92D08-2E5D-469F-ADDF-F9CBA7E9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250" y="1010618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ips on How to Convert PNG to JPG on Mac">
            <a:extLst>
              <a:ext uri="{FF2B5EF4-FFF2-40B4-BE49-F238E27FC236}">
                <a16:creationId xmlns:a16="http://schemas.microsoft.com/office/drawing/2014/main" id="{17ED3CBF-EFEB-4077-8EB5-62796021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83" y="1855520"/>
            <a:ext cx="898230" cy="121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Онлайн-урок. Музыка. 6 класс. Асанкан Джумакматов — Билим АКИpress">
            <a:extLst>
              <a:ext uri="{FF2B5EF4-FFF2-40B4-BE49-F238E27FC236}">
                <a16:creationId xmlns:a16="http://schemas.microsoft.com/office/drawing/2014/main" id="{96AAEE77-D0D0-40E2-8B75-12AC10E55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1876132"/>
            <a:ext cx="1047750" cy="58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P3 - Wikidata">
            <a:extLst>
              <a:ext uri="{FF2B5EF4-FFF2-40B4-BE49-F238E27FC236}">
                <a16:creationId xmlns:a16="http://schemas.microsoft.com/office/drawing/2014/main" id="{77B59D9F-88BC-4201-AE4A-2E1D9E48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471771"/>
            <a:ext cx="898230" cy="4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ow to Make a Viral Real Estate Video">
            <a:extLst>
              <a:ext uri="{FF2B5EF4-FFF2-40B4-BE49-F238E27FC236}">
                <a16:creationId xmlns:a16="http://schemas.microsoft.com/office/drawing/2014/main" id="{70DD7ABC-3917-46C5-BD25-77A2C4470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50" y="1149164"/>
            <a:ext cx="678880" cy="59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89082" y="87709"/>
            <a:ext cx="49876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kern="0" dirty="0" err="1"/>
              <a:t>Elektron</a:t>
            </a:r>
            <a:r>
              <a:rPr lang="en-US" sz="2400" kern="0" dirty="0"/>
              <a:t> </a:t>
            </a:r>
            <a:r>
              <a:rPr lang="en-US" sz="2400" kern="0" dirty="0" err="1"/>
              <a:t>pochta</a:t>
            </a:r>
            <a:r>
              <a:rPr lang="en-US" sz="2400" kern="0" dirty="0"/>
              <a:t> </a:t>
            </a:r>
            <a:r>
              <a:rPr lang="en-US" sz="2400" kern="0" dirty="0" err="1"/>
              <a:t>manzili</a:t>
            </a:r>
            <a:endParaRPr lang="en-US" sz="2400" kern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E691DD-0ABC-421A-8096-FDB281904CCA}"/>
              </a:ext>
            </a:extLst>
          </p:cNvPr>
          <p:cNvSpPr/>
          <p:nvPr/>
        </p:nvSpPr>
        <p:spPr>
          <a:xfrm>
            <a:off x="292100" y="708026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foydalanuvchilari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manzillariga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6DDB7D-7B69-4FD9-A5DB-4772F6FB8105}"/>
              </a:ext>
            </a:extLst>
          </p:cNvPr>
          <p:cNvSpPr/>
          <p:nvPr/>
        </p:nvSpPr>
        <p:spPr>
          <a:xfrm>
            <a:off x="292100" y="1936173"/>
            <a:ext cx="5325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foydalanuvchi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&gt;@&lt;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serveri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901F31-3329-423C-8DAD-EB300366604A}"/>
              </a:ext>
            </a:extLst>
          </p:cNvPr>
          <p:cNvSpPr/>
          <p:nvPr/>
        </p:nvSpPr>
        <p:spPr>
          <a:xfrm>
            <a:off x="1275123" y="2460625"/>
            <a:ext cx="2807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info@dr.rtm.uz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Электронная почта гифки, анимированные GIF изображения электронная почта -  скачать гиф картинки на GIFER">
            <a:extLst>
              <a:ext uri="{FF2B5EF4-FFF2-40B4-BE49-F238E27FC236}">
                <a16:creationId xmlns:a16="http://schemas.microsoft.com/office/drawing/2014/main" id="{2EFF92AB-3075-4EB6-A3F3-BEEE6A92FB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638053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9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15982</TotalTime>
  <Words>462</Words>
  <Application>Microsoft Office PowerPoint</Application>
  <PresentationFormat>Произвольный</PresentationFormat>
  <Paragraphs>41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Informatika va AT</vt:lpstr>
      <vt:lpstr>Internetdan kompyuterlarga oid yangiliklarni topish  jarayonini izohlang </vt:lpstr>
      <vt:lpstr>“Ob­havo.uz” saytidan ertangi kun ob­-havosi  haqida ma’lumot oling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 (72-bet)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404</cp:revision>
  <dcterms:created xsi:type="dcterms:W3CDTF">2020-04-13T08:05:16Z</dcterms:created>
  <dcterms:modified xsi:type="dcterms:W3CDTF">2021-03-01T05:54:35Z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