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8"/>
  </p:notesMasterIdLst>
  <p:sldIdLst>
    <p:sldId id="257" r:id="rId2"/>
    <p:sldId id="360" r:id="rId3"/>
    <p:sldId id="346" r:id="rId4"/>
    <p:sldId id="412" r:id="rId5"/>
    <p:sldId id="413" r:id="rId6"/>
    <p:sldId id="397" r:id="rId7"/>
    <p:sldId id="398" r:id="rId8"/>
    <p:sldId id="409" r:id="rId9"/>
    <p:sldId id="406" r:id="rId10"/>
    <p:sldId id="385" r:id="rId11"/>
    <p:sldId id="414" r:id="rId12"/>
    <p:sldId id="410" r:id="rId13"/>
    <p:sldId id="415" r:id="rId14"/>
    <p:sldId id="416" r:id="rId15"/>
    <p:sldId id="417" r:id="rId16"/>
    <p:sldId id="329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1E24"/>
    <a:srgbClr val="288FC2"/>
    <a:srgbClr val="EE2A76"/>
    <a:srgbClr val="DFDCEF"/>
    <a:srgbClr val="9896BD"/>
    <a:srgbClr val="ABB0B6"/>
    <a:srgbClr val="EBF7F7"/>
    <a:srgbClr val="2BA1CB"/>
    <a:srgbClr val="56A5DA"/>
    <a:srgbClr val="5391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7292A2E-F333-43FB-9621-5CBBE7FDCDCB}" styleName="Светлый стиль 2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E269D01E-BC32-4049-B463-5C60D7B0CCD2}" styleName="Стиль из темы 2 - акцент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8580" autoAdjust="0"/>
  </p:normalViewPr>
  <p:slideViewPr>
    <p:cSldViewPr snapToGrid="0">
      <p:cViewPr>
        <p:scale>
          <a:sx n="75" d="100"/>
          <a:sy n="75" d="100"/>
        </p:scale>
        <p:origin x="-1254" y="-7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281C0E-0A44-4BB3-85A2-E1E52F5EDEC1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C4A0AB-F4A5-45EB-8F94-5582FE4969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0907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5253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438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5815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349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49" y="1709740"/>
            <a:ext cx="10515601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589465"/>
            <a:ext cx="10515601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4998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0119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1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335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07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3682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4302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0430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70D610-796D-4DD4-A570-F772C4B8DB85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9501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microsoft.com/office/2007/relationships/hdphoto" Target="../media/hdphoto10.wdp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microsoft.com/office/2007/relationships/hdphoto" Target="../media/hdphoto9.wdp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microsoft.com/office/2007/relationships/hdphoto" Target="../media/hdphoto5.wdp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7.png"/><Relationship Id="rId5" Type="http://schemas.openxmlformats.org/officeDocument/2006/relationships/image" Target="../media/image4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microsoft.com/office/2007/relationships/hdphoto" Target="../media/hdphoto8.wdp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microsoft.com/office/2007/relationships/hdphoto" Target="../media/hdphoto7.wdp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21778" y="1995803"/>
            <a:ext cx="7903029" cy="1408026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9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Русский</a:t>
            </a:r>
            <a:r>
              <a:rPr lang="ru-RU" sz="80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9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язык</a:t>
            </a:r>
            <a:endParaRPr lang="ru-RU" sz="8000" b="1" dirty="0">
              <a:solidFill>
                <a:srgbClr val="FFFF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61665" y="3303132"/>
            <a:ext cx="3396343" cy="917752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класс</a:t>
            </a:r>
            <a:endParaRPr lang="ru-RU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28575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8346" y="1809748"/>
            <a:ext cx="1118235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4400" b="1" dirty="0" smtClean="0"/>
              <a:t>Это </a:t>
            </a:r>
            <a:r>
              <a:rPr lang="ru-RU" sz="4400" b="1" dirty="0" smtClean="0"/>
              <a:t>Хасан </a:t>
            </a:r>
            <a:r>
              <a:rPr lang="ru-RU" sz="4400" b="1" dirty="0" smtClean="0"/>
              <a:t>и </a:t>
            </a:r>
            <a:r>
              <a:rPr lang="ru-RU" sz="4400" b="1" dirty="0" err="1" smtClean="0"/>
              <a:t>Хусан</a:t>
            </a:r>
            <a:r>
              <a:rPr lang="ru-RU" sz="4400" b="1" dirty="0" smtClean="0"/>
              <a:t>. Им </a:t>
            </a:r>
            <a:r>
              <a:rPr lang="ru-RU" sz="4400" b="1" dirty="0" smtClean="0"/>
              <a:t>1</a:t>
            </a:r>
            <a:r>
              <a:rPr lang="ru-RU" sz="4400" b="1" dirty="0"/>
              <a:t>	</a:t>
            </a:r>
            <a:r>
              <a:rPr lang="ru-RU" sz="4400" b="1" dirty="0" smtClean="0"/>
              <a:t>	</a:t>
            </a:r>
            <a:r>
              <a:rPr lang="ru-RU" sz="4400" b="1" dirty="0" smtClean="0"/>
              <a:t>.</a:t>
            </a:r>
            <a:endParaRPr lang="ru-RU" sz="4400" b="1" dirty="0" smtClean="0"/>
          </a:p>
          <a:p>
            <a:pPr algn="just"/>
            <a:endParaRPr lang="ru-RU" sz="4400" b="1" dirty="0" smtClean="0"/>
          </a:p>
          <a:p>
            <a:pPr algn="just"/>
            <a:r>
              <a:rPr lang="ru-RU" sz="4400" b="1" dirty="0" smtClean="0"/>
              <a:t>Это мы. Нам 9 		.</a:t>
            </a:r>
          </a:p>
          <a:p>
            <a:pPr algn="just"/>
            <a:endParaRPr lang="ru-RU" sz="4400" b="1" dirty="0"/>
          </a:p>
          <a:p>
            <a:pPr algn="just"/>
            <a:endParaRPr lang="ru-RU" sz="4400" b="1" dirty="0" smtClean="0"/>
          </a:p>
          <a:p>
            <a:pPr algn="just"/>
            <a:r>
              <a:rPr lang="ru-RU" sz="4400" b="1" dirty="0" smtClean="0"/>
              <a:t>Это Марина </a:t>
            </a:r>
            <a:r>
              <a:rPr lang="ru-RU" sz="4400" b="1" dirty="0" smtClean="0"/>
              <a:t>и </a:t>
            </a:r>
            <a:r>
              <a:rPr lang="ru-RU" sz="4400" b="1" dirty="0" smtClean="0"/>
              <a:t>Полина</a:t>
            </a:r>
            <a:r>
              <a:rPr lang="ru-RU" sz="4400" b="1" dirty="0" smtClean="0"/>
              <a:t>. Им 3 	     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0"/>
            <a:ext cx="4758267" cy="135421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Запишите в тетрадь!</a:t>
            </a:r>
          </a:p>
          <a:p>
            <a:pPr algn="ctr"/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So'zlarni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daftarga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yozing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pic>
        <p:nvPicPr>
          <p:cNvPr id="6" name="Picture 2" descr="C:\Users\Дарья\Downloads\Презентация\Презентация\baby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99" r="50000" b="53674"/>
          <a:stretch/>
        </p:blipFill>
        <p:spPr bwMode="auto">
          <a:xfrm>
            <a:off x="8712853" y="234779"/>
            <a:ext cx="1524000" cy="1913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Дарья\Downloads\Презентация\Презентация\baby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9042" b="92812" l="53834" r="88498">
                        <a14:foregroundMark x1="74601" y1="69169" x2="74281" y2="61502"/>
                        <a14:foregroundMark x1="68211" y1="66933" x2="73642" y2="60863"/>
                        <a14:foregroundMark x1="59265" y1="89936" x2="82588" y2="91214"/>
                        <a14:foregroundMark x1="83227" y1="89936" x2="86102" y2="88339"/>
                        <a14:foregroundMark x1="83227" y1="87700" x2="55431" y2="880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44187" r="10703" b="5812"/>
          <a:stretch/>
        </p:blipFill>
        <p:spPr bwMode="auto">
          <a:xfrm>
            <a:off x="9712506" y="677108"/>
            <a:ext cx="1657351" cy="2108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Дарья\Downloads\Презентация\Презентация\2540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62" r="17829" b="75976"/>
          <a:stretch/>
        </p:blipFill>
        <p:spPr bwMode="auto">
          <a:xfrm>
            <a:off x="6245398" y="2640478"/>
            <a:ext cx="3467108" cy="234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Дарья\Downloads\Презентация\Презентация\DETI-1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7950" b="89400" l="39850" r="86400">
                        <a14:foregroundMark x1="49250" y1="58100" x2="52100" y2="80250"/>
                        <a14:foregroundMark x1="45000" y1="87150" x2="54750" y2="86550"/>
                        <a14:foregroundMark x1="45000" y1="86550" x2="56550" y2="86350"/>
                        <a14:foregroundMark x1="42150" y1="86150" x2="80900" y2="86750"/>
                        <a14:foregroundMark x1="84150" y1="87750" x2="72600" y2="84900"/>
                        <a14:foregroundMark x1="72000" y1="88400" x2="79500" y2="87550"/>
                        <a14:foregroundMark x1="45200" y1="87150" x2="56950" y2="87550"/>
                        <a14:foregroundMark x1="55150" y1="85350" x2="43550" y2="84900"/>
                        <a14:foregroundMark x1="51500" y1="58100" x2="56750" y2="59150"/>
                        <a14:foregroundMark x1="43350" y1="61150" x2="53500" y2="56100"/>
                        <a14:foregroundMark x1="43550" y1="69300" x2="59400" y2="69700"/>
                        <a14:foregroundMark x1="41550" y1="86750" x2="47600" y2="88600"/>
                        <a14:foregroundMark x1="45800" y1="71500" x2="58600" y2="71300"/>
                        <a14:foregroundMark x1="49535" y1="62713" x2="76202" y2="77442"/>
                        <a14:foregroundMark x1="76434" y1="71240" x2="76899" y2="81318"/>
                        <a14:foregroundMark x1="46047" y1="73101" x2="52016" y2="83643"/>
                        <a14:foregroundMark x1="53643" y1="74651" x2="56202" y2="77209"/>
                        <a14:foregroundMark x1="50233" y1="81783" x2="45349" y2="850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376" t="46655" r="12502" b="9078"/>
          <a:stretch/>
        </p:blipFill>
        <p:spPr bwMode="auto">
          <a:xfrm>
            <a:off x="9292280" y="4143509"/>
            <a:ext cx="2582047" cy="2375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244782" y="1811415"/>
            <a:ext cx="1118235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4400" b="1" dirty="0" smtClean="0"/>
              <a:t>             </a:t>
            </a:r>
            <a:r>
              <a:rPr lang="ru-RU" sz="4400" b="1" dirty="0" smtClean="0"/>
              <a:t>                            </a:t>
            </a:r>
            <a:r>
              <a:rPr lang="ru-RU" sz="4400" b="1" dirty="0" smtClean="0">
                <a:solidFill>
                  <a:srgbClr val="ED1E24"/>
                </a:solidFill>
              </a:rPr>
              <a:t>год</a:t>
            </a:r>
            <a:endParaRPr lang="ru-RU" sz="4400" b="1" dirty="0" smtClean="0">
              <a:solidFill>
                <a:srgbClr val="ED1E24"/>
              </a:solidFill>
            </a:endParaRPr>
          </a:p>
          <a:p>
            <a:pPr algn="just"/>
            <a:endParaRPr lang="ru-RU" sz="4400" b="1" dirty="0" smtClean="0"/>
          </a:p>
          <a:p>
            <a:pPr algn="just"/>
            <a:r>
              <a:rPr lang="ru-RU" sz="4400" b="1" dirty="0" smtClean="0">
                <a:solidFill>
                  <a:srgbClr val="ED1E24"/>
                </a:solidFill>
              </a:rPr>
              <a:t>                     лет</a:t>
            </a:r>
          </a:p>
          <a:p>
            <a:pPr algn="just"/>
            <a:endParaRPr lang="ru-RU" sz="4400" b="1" dirty="0"/>
          </a:p>
          <a:p>
            <a:pPr algn="just"/>
            <a:r>
              <a:rPr lang="ru-RU" sz="4400" b="1" dirty="0" smtClean="0"/>
              <a:t>                                      </a:t>
            </a:r>
            <a:endParaRPr lang="ru-RU" sz="4400" b="1" dirty="0" smtClean="0"/>
          </a:p>
          <a:p>
            <a:pPr algn="just"/>
            <a:r>
              <a:rPr lang="ru-RU" sz="4400" b="1" dirty="0"/>
              <a:t> </a:t>
            </a:r>
            <a:r>
              <a:rPr lang="ru-RU" sz="4400" b="1" dirty="0" smtClean="0"/>
              <a:t>                                             </a:t>
            </a:r>
            <a:r>
              <a:rPr lang="ru-RU" sz="4400" b="1" dirty="0" smtClean="0"/>
              <a:t> </a:t>
            </a:r>
            <a:r>
              <a:rPr lang="ru-RU" sz="4400" b="1" dirty="0" smtClean="0">
                <a:solidFill>
                  <a:srgbClr val="ED1E24"/>
                </a:solidFill>
              </a:rPr>
              <a:t>года</a:t>
            </a:r>
          </a:p>
        </p:txBody>
      </p:sp>
    </p:spTree>
    <p:extLst>
      <p:ext uri="{BB962C8B-B14F-4D97-AF65-F5344CB8AC3E}">
        <p14:creationId xmlns:p14="http://schemas.microsoft.com/office/powerpoint/2010/main" val="2632778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0" y="0"/>
            <a:ext cx="4758267" cy="135421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Запишите в тетрадь!</a:t>
            </a:r>
          </a:p>
          <a:p>
            <a:pPr algn="ctr"/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So'zlarni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daftarga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yozing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4447068"/>
              </p:ext>
            </p:extLst>
          </p:nvPr>
        </p:nvGraphicFramePr>
        <p:xfrm>
          <a:off x="2060575" y="1872191"/>
          <a:ext cx="8127999" cy="3901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/>
                <a:gridCol w="2709333"/>
                <a:gridCol w="2709333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4400" dirty="0" smtClean="0"/>
                        <a:t>ОН</a:t>
                      </a:r>
                      <a:endParaRPr lang="ru-RU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dirty="0" smtClean="0"/>
                        <a:t>ОНА</a:t>
                      </a:r>
                      <a:endParaRPr lang="ru-RU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dirty="0" smtClean="0"/>
                        <a:t>ОНО</a:t>
                      </a:r>
                      <a:endParaRPr lang="ru-RU" sz="4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/>
                        <a:t>один</a:t>
                      </a:r>
                    </a:p>
                    <a:p>
                      <a:pPr algn="ctr"/>
                      <a:r>
                        <a:rPr lang="ru-RU" sz="4000" b="1" dirty="0" smtClean="0"/>
                        <a:t>стол</a:t>
                      </a:r>
                    </a:p>
                    <a:p>
                      <a:pPr algn="ctr"/>
                      <a:endParaRPr lang="ru-RU" sz="4000" b="1" dirty="0" smtClean="0"/>
                    </a:p>
                    <a:p>
                      <a:pPr algn="ctr"/>
                      <a:r>
                        <a:rPr lang="ru-RU" sz="4000" b="1" dirty="0" smtClean="0"/>
                        <a:t>два</a:t>
                      </a:r>
                    </a:p>
                    <a:p>
                      <a:pPr algn="ctr"/>
                      <a:r>
                        <a:rPr lang="ru-RU" sz="4000" b="1" dirty="0" smtClean="0"/>
                        <a:t>стол</a:t>
                      </a:r>
                      <a:r>
                        <a:rPr lang="ru-RU" sz="4000" b="1" dirty="0" smtClean="0">
                          <a:solidFill>
                            <a:srgbClr val="FF0000"/>
                          </a:solidFill>
                        </a:rPr>
                        <a:t>а</a:t>
                      </a:r>
                      <a:endParaRPr lang="ru-RU" sz="4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/>
                        <a:t>одна</a:t>
                      </a:r>
                      <a:r>
                        <a:rPr lang="ru-RU" sz="4000" b="1" baseline="0" dirty="0" smtClean="0"/>
                        <a:t> </a:t>
                      </a:r>
                    </a:p>
                    <a:p>
                      <a:pPr algn="ctr"/>
                      <a:r>
                        <a:rPr lang="ru-RU" sz="4000" b="1" baseline="0" dirty="0" smtClean="0"/>
                        <a:t>книга</a:t>
                      </a:r>
                    </a:p>
                    <a:p>
                      <a:pPr algn="ctr"/>
                      <a:endParaRPr lang="ru-RU" sz="1800" b="0" baseline="0" dirty="0" smtClean="0"/>
                    </a:p>
                    <a:p>
                      <a:pPr algn="ctr"/>
                      <a:endParaRPr lang="ru-RU" sz="1800" b="0" baseline="0" dirty="0" smtClean="0"/>
                    </a:p>
                    <a:p>
                      <a:pPr algn="ctr"/>
                      <a:r>
                        <a:rPr lang="ru-RU" sz="4000" b="1" baseline="0" dirty="0" smtClean="0"/>
                        <a:t>дв</a:t>
                      </a:r>
                      <a:r>
                        <a:rPr lang="ru-RU" sz="4000" b="1" baseline="0" dirty="0" smtClean="0">
                          <a:solidFill>
                            <a:srgbClr val="FF0000"/>
                          </a:solidFill>
                        </a:rPr>
                        <a:t>е</a:t>
                      </a:r>
                      <a:r>
                        <a:rPr lang="ru-RU" sz="4000" b="1" baseline="0" dirty="0" smtClean="0"/>
                        <a:t> </a:t>
                      </a:r>
                    </a:p>
                    <a:p>
                      <a:pPr algn="ctr"/>
                      <a:r>
                        <a:rPr lang="ru-RU" sz="4000" b="1" baseline="0" dirty="0" smtClean="0"/>
                        <a:t>книг</a:t>
                      </a:r>
                      <a:r>
                        <a:rPr lang="ru-RU" sz="4000" b="1" baseline="0" dirty="0" smtClean="0">
                          <a:solidFill>
                            <a:srgbClr val="FF0000"/>
                          </a:solidFill>
                        </a:rPr>
                        <a:t>и</a:t>
                      </a:r>
                      <a:endParaRPr lang="ru-RU" sz="4000" b="1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/>
                        <a:t>одно</a:t>
                      </a:r>
                    </a:p>
                    <a:p>
                      <a:pPr algn="ctr"/>
                      <a:r>
                        <a:rPr lang="ru-RU" sz="4000" b="1" dirty="0" smtClean="0"/>
                        <a:t>окно</a:t>
                      </a:r>
                    </a:p>
                    <a:p>
                      <a:pPr algn="ctr"/>
                      <a:endParaRPr lang="ru-RU" sz="4000" b="1" dirty="0" smtClean="0"/>
                    </a:p>
                    <a:p>
                      <a:pPr algn="ctr"/>
                      <a:r>
                        <a:rPr lang="ru-RU" sz="4000" b="1" dirty="0" smtClean="0"/>
                        <a:t>два</a:t>
                      </a:r>
                    </a:p>
                    <a:p>
                      <a:pPr algn="ctr"/>
                      <a:r>
                        <a:rPr lang="ru-RU" sz="4000" b="1" dirty="0" smtClean="0"/>
                        <a:t>окн</a:t>
                      </a:r>
                      <a:r>
                        <a:rPr lang="ru-RU" sz="4000" b="1" dirty="0" smtClean="0">
                          <a:solidFill>
                            <a:srgbClr val="FF0000"/>
                          </a:solidFill>
                        </a:rPr>
                        <a:t>а</a:t>
                      </a:r>
                      <a:endParaRPr lang="ru-RU" sz="4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8019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6381750" cy="83099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Отвеча́ем</a:t>
            </a: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</a:t>
            </a: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вопро́сы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32252" y="1435266"/>
            <a:ext cx="831649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+mj-lt"/>
              <a:buAutoNum type="arabicPeriod"/>
            </a:pP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тебя́ </a:t>
            </a: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зову́т</a:t>
            </a: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pPr marL="742950" indent="-742950" algn="just">
              <a:buFont typeface="+mj-lt"/>
              <a:buAutoNum type="arabicPeriod"/>
            </a:pP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Ско́лько</a:t>
            </a: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тебе́ лет?</a:t>
            </a:r>
          </a:p>
          <a:p>
            <a:pPr marL="742950" indent="-742950" algn="just">
              <a:buFont typeface="+mj-lt"/>
              <a:buAutoNum type="arabicPeriod"/>
            </a:pP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</a:t>
            </a: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зову́т</a:t>
            </a: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твоего́ </a:t>
            </a: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дру́га</a:t>
            </a: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pPr marL="742950" indent="-742950" algn="just">
              <a:buFont typeface="+mj-lt"/>
              <a:buAutoNum type="arabicPeriod"/>
            </a:pP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Ско́лько</a:t>
            </a: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ему́ лет?</a:t>
            </a:r>
          </a:p>
          <a:p>
            <a:pPr marL="742950" indent="-742950" algn="just">
              <a:buFont typeface="+mj-lt"/>
              <a:buAutoNum type="arabicPeriod"/>
            </a:pP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</a:t>
            </a: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зову́т</a:t>
            </a: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твою́ </a:t>
            </a: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подру́гу</a:t>
            </a: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pPr marL="742950" indent="-742950" algn="just">
              <a:buFont typeface="+mj-lt"/>
              <a:buAutoNum type="arabicPeriod"/>
            </a:pP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Ско́лько</a:t>
            </a: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ей лет?</a:t>
            </a:r>
            <a:endParaRPr lang="ru-RU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 descr="C:\Users\Дарья\Downloads\Презентация\Презентация\_01-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894" b="91218" l="4387" r="9498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7150" y="1121177"/>
            <a:ext cx="4239294" cy="4580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3111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ая выноска 4"/>
          <p:cNvSpPr/>
          <p:nvPr/>
        </p:nvSpPr>
        <p:spPr>
          <a:xfrm flipH="1">
            <a:off x="2377439" y="218364"/>
            <a:ext cx="7178039" cy="1137996"/>
          </a:xfrm>
          <a:prstGeom prst="wedgeRectCallout">
            <a:avLst>
              <a:gd name="adj1" fmla="val -15765"/>
              <a:gd name="adj2" fmla="val 248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Дома́шнее зада́ние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19251" y="1261646"/>
            <a:ext cx="8629650" cy="7694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Оди́н</a:t>
            </a: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одна́ или одно́?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pisi" panose="02000508030000020003" pitchFamily="2" charset="0"/>
            </a:endParaRPr>
          </a:p>
        </p:txBody>
      </p:sp>
      <p:pic>
        <p:nvPicPr>
          <p:cNvPr id="2050" name="Picture 2" descr="C:\Users\Дарья\Documents\ЦТ ПсковГУ\Онлайн-Мактаб\2 класс\Новая папка\098098676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3" y="2967038"/>
            <a:ext cx="10698162" cy="2085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3794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ая выноска 4"/>
          <p:cNvSpPr/>
          <p:nvPr/>
        </p:nvSpPr>
        <p:spPr>
          <a:xfrm flipH="1">
            <a:off x="2377439" y="218364"/>
            <a:ext cx="7178039" cy="1137996"/>
          </a:xfrm>
          <a:prstGeom prst="wedgeRectCallout">
            <a:avLst>
              <a:gd name="adj1" fmla="val -15765"/>
              <a:gd name="adj2" fmla="val 248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Дома́шнее зада́ние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48001" y="1261646"/>
            <a:ext cx="5650522" cy="7694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Два или две?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pisi" panose="02000508030000020003" pitchFamily="2" charset="0"/>
            </a:endParaRPr>
          </a:p>
        </p:txBody>
      </p:sp>
      <p:pic>
        <p:nvPicPr>
          <p:cNvPr id="3074" name="Picture 2" descr="C:\Users\Дарья\Documents\ЦТ ПсковГУ\Онлайн-Мактаб\2 класс\Новая папка\-09-9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963" y="2905125"/>
            <a:ext cx="10831512" cy="180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4310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ая выноска 4"/>
          <p:cNvSpPr/>
          <p:nvPr/>
        </p:nvSpPr>
        <p:spPr>
          <a:xfrm flipH="1">
            <a:off x="2377439" y="218364"/>
            <a:ext cx="7178039" cy="1137996"/>
          </a:xfrm>
          <a:prstGeom prst="wedgeRectCallout">
            <a:avLst>
              <a:gd name="adj1" fmla="val -15765"/>
              <a:gd name="adj2" fmla="val 248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Дома́шнее зада́ние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1619251" y="1261646"/>
            <a:ext cx="8629650" cy="5596354"/>
            <a:chOff x="1619251" y="1261646"/>
            <a:chExt cx="8629650" cy="5596354"/>
          </a:xfrm>
        </p:grpSpPr>
        <p:pic>
          <p:nvPicPr>
            <p:cNvPr id="4098" name="Picture 2" descr="C:\Users\Дарья\Documents\ЦТ ПсковГУ\Онлайн-Мактаб\2 класс\Новая папка\89682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6704" y="2008972"/>
              <a:ext cx="7519508" cy="48490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1619251" y="1261646"/>
              <a:ext cx="8629650" cy="769441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44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Про́писи</a:t>
              </a:r>
              <a:r>
                <a:rPr lang="ru-RU" sz="4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в </a:t>
              </a:r>
              <a:r>
                <a:rPr lang="ru-RU" sz="44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рабо́чей</a:t>
              </a:r>
              <a:r>
                <a:rPr lang="ru-RU" sz="4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ru-RU" sz="44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тетра́ди</a:t>
              </a:r>
              <a:endPara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pisi" panose="02000508030000020003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69388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042659" y="2101426"/>
            <a:ext cx="6112524" cy="26776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8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Спасибо!</a:t>
            </a:r>
            <a:endParaRPr lang="ru-RU" sz="4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  <a:t>До встречи на следующем уроке!</a:t>
            </a:r>
            <a:endPara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4" name="Picture 6" descr="C:\Users\Дарья\Downloads\Презентация (1)\Презентация\NUMBERS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2750" b="59750" l="61950" r="848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106" t="29712" r="12276" b="39457"/>
          <a:stretch/>
        </p:blipFill>
        <p:spPr bwMode="auto">
          <a:xfrm rot="934257">
            <a:off x="430836" y="711840"/>
            <a:ext cx="3412871" cy="3676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C:\Users\Дарья\Downloads\Презентация (1)\Презентация\NUMBERS3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1750" b="88450" l="73950" r="933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529" t="60794" r="4201" b="10852"/>
          <a:stretch/>
        </p:blipFill>
        <p:spPr bwMode="auto">
          <a:xfrm rot="1483991">
            <a:off x="8273376" y="3959930"/>
            <a:ext cx="2335113" cy="272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:\Users\Дарья\Downloads\Презентация (1)\Презентация\NUMBERS3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2750" b="59600" l="15100" r="355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554" t="29712" r="61887" b="39457"/>
          <a:stretch/>
        </p:blipFill>
        <p:spPr bwMode="auto">
          <a:xfrm rot="20691335">
            <a:off x="8716661" y="-22649"/>
            <a:ext cx="3048000" cy="3676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2074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21778" y="1995803"/>
            <a:ext cx="7903029" cy="1408026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9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Русский</a:t>
            </a:r>
            <a:r>
              <a:rPr lang="ru-RU" sz="80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9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язык</a:t>
            </a:r>
            <a:endParaRPr lang="ru-RU" sz="8000" b="1" dirty="0">
              <a:solidFill>
                <a:srgbClr val="FFFF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28516" y="3360089"/>
            <a:ext cx="7162800" cy="1404336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Тема урока: </a:t>
            </a:r>
          </a:p>
          <a:p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«Сколько тебе лет»</a:t>
            </a:r>
            <a:endParaRPr lang="ru-RU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32897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0" y="0"/>
            <a:ext cx="4758267" cy="135421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Запишите в тетрадь!</a:t>
            </a:r>
          </a:p>
          <a:p>
            <a:pPr algn="ctr"/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So'zlarni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daftarga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yozing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5888951" y="309527"/>
            <a:ext cx="5223165" cy="135421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j-ea"/>
                <a:cs typeface="+mj-cs"/>
              </a:rPr>
              <a:t>Слова</a:t>
            </a:r>
            <a:r>
              <a:rPr kumimoji="0" lang="ru-RU" sz="66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j-ea"/>
                <a:cs typeface="+mj-cs"/>
              </a:rPr>
              <a:t> урока</a:t>
            </a:r>
            <a:endParaRPr kumimoji="0" lang="ru-RU" sz="6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615520" y="3391371"/>
            <a:ext cx="2055811" cy="923330"/>
          </a:xfrm>
          <a:prstGeom prst="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плащ</a:t>
            </a:r>
            <a:endParaRPr lang="ru-RU" sz="5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8" name="Группа 27"/>
          <p:cNvGrpSpPr/>
          <p:nvPr/>
        </p:nvGrpSpPr>
        <p:grpSpPr>
          <a:xfrm>
            <a:off x="6875231" y="1907339"/>
            <a:ext cx="2225371" cy="2705286"/>
            <a:chOff x="6875231" y="1907339"/>
            <a:chExt cx="2225371" cy="2705286"/>
          </a:xfrm>
        </p:grpSpPr>
        <p:pic>
          <p:nvPicPr>
            <p:cNvPr id="8194" name="Picture 2" descr="C:\Users\Дарья\Downloads\Презентация\Презентация\26026.jp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748" t="63616" r="49842"/>
            <a:stretch/>
          </p:blipFill>
          <p:spPr bwMode="auto">
            <a:xfrm>
              <a:off x="7026707" y="1907339"/>
              <a:ext cx="1922421" cy="19495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xtBox 9"/>
            <p:cNvSpPr txBox="1"/>
            <p:nvPr/>
          </p:nvSpPr>
          <p:spPr>
            <a:xfrm>
              <a:off x="6875231" y="3689295"/>
              <a:ext cx="2225371" cy="923330"/>
            </a:xfrm>
            <a:prstGeom prst="rect">
              <a:avLst/>
            </a:prstGeom>
            <a:ln/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54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счёты</a:t>
              </a:r>
              <a:endParaRPr lang="ru-RU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30" name="Группа 29"/>
          <p:cNvGrpSpPr/>
          <p:nvPr/>
        </p:nvGrpSpPr>
        <p:grpSpPr>
          <a:xfrm>
            <a:off x="3798828" y="1422323"/>
            <a:ext cx="2590659" cy="2434595"/>
            <a:chOff x="3798828" y="1422323"/>
            <a:chExt cx="2590659" cy="2434595"/>
          </a:xfrm>
        </p:grpSpPr>
        <p:sp>
          <p:nvSpPr>
            <p:cNvPr id="8" name="TextBox 7"/>
            <p:cNvSpPr txBox="1"/>
            <p:nvPr/>
          </p:nvSpPr>
          <p:spPr>
            <a:xfrm>
              <a:off x="3912449" y="2933588"/>
              <a:ext cx="2477038" cy="923330"/>
            </a:xfrm>
            <a:prstGeom prst="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5400" b="1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ча́йник</a:t>
              </a:r>
              <a:endParaRPr lang="ru-RU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8195" name="Picture 3" descr="C:\Users\Дарья\Downloads\Презентация\Презентация\5879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8780" b="36640" l="10517" r="2766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392" t="17472" r="70168" b="61597"/>
            <a:stretch/>
          </p:blipFill>
          <p:spPr bwMode="auto">
            <a:xfrm>
              <a:off x="3798828" y="1422323"/>
              <a:ext cx="2242523" cy="18244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8196" name="Picture 4" descr="C:\Users\Дарья\Downloads\Презентация\Презентация\o-18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715" b="89880" l="9921" r="8988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01890">
            <a:off x="9882374" y="1595338"/>
            <a:ext cx="2224844" cy="2573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3" name="Группа 32"/>
          <p:cNvGrpSpPr/>
          <p:nvPr/>
        </p:nvGrpSpPr>
        <p:grpSpPr>
          <a:xfrm>
            <a:off x="3816689" y="3943934"/>
            <a:ext cx="3920124" cy="2310523"/>
            <a:chOff x="3816689" y="3943934"/>
            <a:chExt cx="3920124" cy="2310523"/>
          </a:xfrm>
        </p:grpSpPr>
        <p:sp>
          <p:nvSpPr>
            <p:cNvPr id="7" name="TextBox 6"/>
            <p:cNvSpPr txBox="1"/>
            <p:nvPr/>
          </p:nvSpPr>
          <p:spPr>
            <a:xfrm>
              <a:off x="4758267" y="5300494"/>
              <a:ext cx="2978546" cy="923330"/>
            </a:xfrm>
            <a:prstGeom prst="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5400" b="1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чемода́н</a:t>
              </a:r>
              <a:endParaRPr lang="ru-RU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8197" name="Picture 5" descr="C:\Users\Дарья\Desktop\pink-travel-bag-png-clipart-picture-5a3c14a4a4ed62.8733576115138868846756.jp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3600" b="98800" l="0" r="9615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636968">
              <a:off x="3816689" y="3943934"/>
              <a:ext cx="1201472" cy="23105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9" name="Группа 28"/>
          <p:cNvGrpSpPr/>
          <p:nvPr/>
        </p:nvGrpSpPr>
        <p:grpSpPr>
          <a:xfrm>
            <a:off x="330285" y="1428591"/>
            <a:ext cx="2876051" cy="2428327"/>
            <a:chOff x="330285" y="1428591"/>
            <a:chExt cx="2876051" cy="2428327"/>
          </a:xfrm>
        </p:grpSpPr>
        <p:sp>
          <p:nvSpPr>
            <p:cNvPr id="6" name="TextBox 5"/>
            <p:cNvSpPr txBox="1"/>
            <p:nvPr/>
          </p:nvSpPr>
          <p:spPr>
            <a:xfrm>
              <a:off x="665016" y="2933588"/>
              <a:ext cx="2541320" cy="923330"/>
            </a:xfrm>
            <a:prstGeom prst="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5400" b="1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ша́шки</a:t>
              </a:r>
              <a:endParaRPr lang="ru-RU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8198" name="Picture 6" descr="C:\Users\Дарья\Desktop\gratis-png-damas-inglesas-juego-de-tablero-de-ajedrez-de-damas-chinas-una-pieza-de-ajedrez-en-un-tablero-de-ajedrez.png"/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491" t="15712" r="16143" b="13735"/>
            <a:stretch/>
          </p:blipFill>
          <p:spPr bwMode="auto">
            <a:xfrm>
              <a:off x="330285" y="1428591"/>
              <a:ext cx="2642674" cy="18182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4" name="Группа 33"/>
          <p:cNvGrpSpPr/>
          <p:nvPr/>
        </p:nvGrpSpPr>
        <p:grpSpPr>
          <a:xfrm>
            <a:off x="330285" y="3940348"/>
            <a:ext cx="3210783" cy="2283476"/>
            <a:chOff x="330285" y="3940348"/>
            <a:chExt cx="3210783" cy="2283476"/>
          </a:xfrm>
        </p:grpSpPr>
        <p:sp>
          <p:nvSpPr>
            <p:cNvPr id="2" name="TextBox 1"/>
            <p:cNvSpPr txBox="1"/>
            <p:nvPr/>
          </p:nvSpPr>
          <p:spPr>
            <a:xfrm>
              <a:off x="330285" y="5300494"/>
              <a:ext cx="3210783" cy="923330"/>
            </a:xfrm>
            <a:prstGeom prst="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5400" b="1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шокола́д</a:t>
              </a:r>
              <a:endParaRPr lang="ru-RU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8199" name="Picture 7" descr="C:\Users\Дарья\Desktop\image_processing20200510-8902-f3g8pp.pn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4458433">
              <a:off x="862435" y="3802197"/>
              <a:ext cx="1832610" cy="21089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2" name="Группа 31"/>
          <p:cNvGrpSpPr/>
          <p:nvPr/>
        </p:nvGrpSpPr>
        <p:grpSpPr>
          <a:xfrm>
            <a:off x="8500533" y="4329825"/>
            <a:ext cx="2991934" cy="1893999"/>
            <a:chOff x="8500533" y="4329825"/>
            <a:chExt cx="2991934" cy="1893999"/>
          </a:xfrm>
        </p:grpSpPr>
        <p:sp>
          <p:nvSpPr>
            <p:cNvPr id="9" name="TextBox 8"/>
            <p:cNvSpPr txBox="1"/>
            <p:nvPr/>
          </p:nvSpPr>
          <p:spPr>
            <a:xfrm>
              <a:off x="8500533" y="5300494"/>
              <a:ext cx="2256143" cy="923330"/>
            </a:xfrm>
            <a:prstGeom prst="rect">
              <a:avLst/>
            </a:prstGeom>
            <a:ln/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54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щётка</a:t>
              </a:r>
              <a:endParaRPr lang="ru-RU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8200" name="Picture 8" descr="C:\Users\Дарья\Desktop\cleaning-brush-icon-cartoon-style-isolated-white-background-cleaning-symbol-stock-vector-illustration-design-85267582.jpg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10000" b="90000" l="5500" r="9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925116">
              <a:off x="9936303" y="4329825"/>
              <a:ext cx="1556164" cy="15561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206372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ая выноска 4"/>
          <p:cNvSpPr/>
          <p:nvPr/>
        </p:nvSpPr>
        <p:spPr>
          <a:xfrm flipH="1">
            <a:off x="2377439" y="218364"/>
            <a:ext cx="7178039" cy="1137996"/>
          </a:xfrm>
          <a:prstGeom prst="wedgeRectCallout">
            <a:avLst>
              <a:gd name="adj1" fmla="val -15765"/>
              <a:gd name="adj2" fmla="val 248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Дома́шнее зада́ние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19251" y="1261646"/>
            <a:ext cx="8629650" cy="7694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Соедини́ </a:t>
            </a:r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сло́во</a:t>
            </a: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 </a:t>
            </a:r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ци́фрой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pisi" panose="02000508030000020003" pitchFamily="2" charset="0"/>
            </a:endParaRPr>
          </a:p>
        </p:txBody>
      </p:sp>
      <p:pic>
        <p:nvPicPr>
          <p:cNvPr id="1026" name="Picture 2" descr="C:\Users\Дарья\Documents\ЦТ ПсковГУ\Онлайн-Мактаб\2 класс\Новая папка\978978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8929" y="2074119"/>
            <a:ext cx="8775058" cy="444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2536675" y="2416260"/>
            <a:ext cx="4086547" cy="2106313"/>
          </a:xfrm>
          <a:prstGeom prst="line">
            <a:avLst/>
          </a:prstGeom>
          <a:ln w="57150">
            <a:solidFill>
              <a:srgbClr val="56A5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2812642" y="2828151"/>
            <a:ext cx="3303953" cy="2917741"/>
          </a:xfrm>
          <a:prstGeom prst="line">
            <a:avLst/>
          </a:prstGeom>
          <a:ln w="57150">
            <a:solidFill>
              <a:srgbClr val="56A5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2536675" y="3240043"/>
            <a:ext cx="2270103" cy="1579092"/>
          </a:xfrm>
          <a:prstGeom prst="line">
            <a:avLst/>
          </a:prstGeom>
          <a:ln w="57150">
            <a:solidFill>
              <a:srgbClr val="56A5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2812642" y="3733027"/>
            <a:ext cx="5293390" cy="1802800"/>
          </a:xfrm>
          <a:prstGeom prst="line">
            <a:avLst/>
          </a:prstGeom>
          <a:ln w="57150">
            <a:solidFill>
              <a:srgbClr val="56A5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2812642" y="3733027"/>
            <a:ext cx="1882926" cy="394130"/>
          </a:xfrm>
          <a:prstGeom prst="line">
            <a:avLst/>
          </a:prstGeom>
          <a:ln w="57150">
            <a:solidFill>
              <a:srgbClr val="56A5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2235993" y="2965622"/>
            <a:ext cx="2681996" cy="1564546"/>
          </a:xfrm>
          <a:prstGeom prst="line">
            <a:avLst/>
          </a:prstGeom>
          <a:ln w="57150">
            <a:solidFill>
              <a:srgbClr val="56A5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2635528" y="5004487"/>
            <a:ext cx="1829090" cy="741405"/>
          </a:xfrm>
          <a:prstGeom prst="line">
            <a:avLst/>
          </a:prstGeom>
          <a:ln w="57150">
            <a:solidFill>
              <a:srgbClr val="56A5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V="1">
            <a:off x="2221287" y="3747895"/>
            <a:ext cx="4055945" cy="1602580"/>
          </a:xfrm>
          <a:prstGeom prst="line">
            <a:avLst/>
          </a:prstGeom>
          <a:ln w="57150">
            <a:solidFill>
              <a:srgbClr val="56A5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2536675" y="3089189"/>
            <a:ext cx="5458147" cy="2716588"/>
          </a:xfrm>
          <a:prstGeom prst="line">
            <a:avLst/>
          </a:prstGeom>
          <a:ln w="57150">
            <a:solidFill>
              <a:srgbClr val="56A5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2812642" y="3930092"/>
            <a:ext cx="5458147" cy="2255912"/>
          </a:xfrm>
          <a:prstGeom prst="line">
            <a:avLst/>
          </a:prstGeom>
          <a:ln w="57150">
            <a:solidFill>
              <a:srgbClr val="56A5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5008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ая выноска 4"/>
          <p:cNvSpPr/>
          <p:nvPr/>
        </p:nvSpPr>
        <p:spPr>
          <a:xfrm flipH="1">
            <a:off x="2377439" y="218364"/>
            <a:ext cx="7178039" cy="1137996"/>
          </a:xfrm>
          <a:prstGeom prst="wedgeRectCallout">
            <a:avLst>
              <a:gd name="adj1" fmla="val -15765"/>
              <a:gd name="adj2" fmla="val 248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Дома́шнее зада́ние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48001" y="1261646"/>
            <a:ext cx="5650522" cy="7694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Посчита́й</a:t>
            </a: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вслух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pisi" panose="02000508030000020003" pitchFamily="2" charset="0"/>
            </a:endParaRPr>
          </a:p>
        </p:txBody>
      </p:sp>
      <p:pic>
        <p:nvPicPr>
          <p:cNvPr id="2050" name="Picture 2" descr="C:\Users\Дарья\Documents\ЦТ ПсковГУ\Онлайн-Мактаб\2 класс\Новая папка\97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951" y="2889996"/>
            <a:ext cx="10641013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238716" y="2783464"/>
            <a:ext cx="17363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7 (семь)</a:t>
            </a:r>
            <a:endParaRPr lang="ru-RU" sz="3200" b="1" dirty="0">
              <a:solidFill>
                <a:srgbClr val="288FC2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93900" y="3302700"/>
            <a:ext cx="2311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10 (</a:t>
            </a:r>
            <a:r>
              <a:rPr lang="ru-RU" sz="3200" b="1" dirty="0" err="1" smtClean="0"/>
              <a:t>де́сять</a:t>
            </a:r>
            <a:r>
              <a:rPr lang="ru-RU" sz="3200" b="1" dirty="0" smtClean="0"/>
              <a:t>)</a:t>
            </a:r>
            <a:endParaRPr lang="ru-RU" sz="3200" b="1" dirty="0">
              <a:solidFill>
                <a:srgbClr val="288FC2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38714" y="3747487"/>
            <a:ext cx="17363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7 (семь)</a:t>
            </a:r>
            <a:endParaRPr lang="ru-RU" sz="3200" b="1" dirty="0">
              <a:solidFill>
                <a:srgbClr val="288FC2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12558" y="4257334"/>
            <a:ext cx="20657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8 (</a:t>
            </a:r>
            <a:r>
              <a:rPr lang="ru-RU" sz="3200" b="1" dirty="0" err="1" smtClean="0"/>
              <a:t>во́семь</a:t>
            </a:r>
            <a:r>
              <a:rPr lang="ru-RU" sz="3200" b="1" dirty="0" smtClean="0"/>
              <a:t>)</a:t>
            </a:r>
            <a:endParaRPr lang="ru-RU" sz="3200" b="1" dirty="0">
              <a:solidFill>
                <a:srgbClr val="288FC2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873262" y="2783464"/>
            <a:ext cx="17975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7 (семь)</a:t>
            </a:r>
            <a:endParaRPr lang="ru-RU" sz="3200" b="1" dirty="0">
              <a:solidFill>
                <a:srgbClr val="288FC2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873262" y="3302698"/>
            <a:ext cx="15053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3 (три)</a:t>
            </a:r>
            <a:endParaRPr lang="ru-RU" sz="3200" b="1" dirty="0">
              <a:solidFill>
                <a:srgbClr val="288FC2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873262" y="3766455"/>
            <a:ext cx="19499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6 (шесть)</a:t>
            </a:r>
            <a:endParaRPr lang="ru-RU" sz="3200" b="1" dirty="0">
              <a:solidFill>
                <a:srgbClr val="288FC2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936706" y="4257332"/>
            <a:ext cx="15053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3 (три)</a:t>
            </a:r>
            <a:endParaRPr lang="ru-RU" sz="3200" b="1" dirty="0">
              <a:solidFill>
                <a:srgbClr val="288FC2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423924" y="2815742"/>
            <a:ext cx="23329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9 (</a:t>
            </a:r>
            <a:r>
              <a:rPr lang="ru-RU" sz="3200" b="1" dirty="0" err="1" smtClean="0"/>
              <a:t>де́вять</a:t>
            </a:r>
            <a:r>
              <a:rPr lang="ru-RU" sz="3200" b="1" dirty="0" smtClean="0"/>
              <a:t>)</a:t>
            </a:r>
            <a:endParaRPr lang="ru-RU" sz="3200" b="1" dirty="0">
              <a:solidFill>
                <a:srgbClr val="288FC2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461212" y="3302700"/>
            <a:ext cx="1943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9 (</a:t>
            </a:r>
            <a:r>
              <a:rPr lang="ru-RU" sz="3200" b="1" dirty="0" err="1" smtClean="0"/>
              <a:t>де́вять</a:t>
            </a:r>
            <a:r>
              <a:rPr lang="ru-RU" sz="3200" b="1" dirty="0" smtClean="0"/>
              <a:t>)</a:t>
            </a:r>
            <a:endParaRPr lang="ru-RU" sz="3200" b="1" dirty="0">
              <a:solidFill>
                <a:srgbClr val="288FC2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461212" y="3767744"/>
            <a:ext cx="2146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4 (</a:t>
            </a:r>
            <a:r>
              <a:rPr lang="ru-RU" sz="3200" b="1" dirty="0" err="1" smtClean="0"/>
              <a:t>четы́ре</a:t>
            </a:r>
            <a:r>
              <a:rPr lang="ru-RU" sz="3200" b="1" dirty="0"/>
              <a:t>)</a:t>
            </a:r>
            <a:endParaRPr lang="ru-RU" sz="3200" b="1" dirty="0">
              <a:solidFill>
                <a:srgbClr val="288FC2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503460" y="4212531"/>
            <a:ext cx="21043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4 (</a:t>
            </a:r>
            <a:r>
              <a:rPr lang="ru-RU" sz="3200" b="1" dirty="0" err="1" smtClean="0"/>
              <a:t>четы́ре</a:t>
            </a:r>
            <a:r>
              <a:rPr lang="ru-RU" sz="3200" b="1" dirty="0" smtClean="0"/>
              <a:t>)</a:t>
            </a:r>
            <a:endParaRPr lang="ru-RU" sz="3200" b="1" dirty="0">
              <a:solidFill>
                <a:srgbClr val="288FC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702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Дарья\Desktop\Снимок5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0" t="66971" r="2492" b="2837"/>
          <a:stretch/>
        </p:blipFill>
        <p:spPr bwMode="auto">
          <a:xfrm>
            <a:off x="4406900" y="4248516"/>
            <a:ext cx="7785100" cy="1745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0" y="0"/>
            <a:ext cx="4758267" cy="646331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Повторяем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5048250" y="379976"/>
            <a:ext cx="4603750" cy="3390946"/>
            <a:chOff x="5048250" y="379976"/>
            <a:chExt cx="4603750" cy="3390946"/>
          </a:xfrm>
        </p:grpSpPr>
        <p:pic>
          <p:nvPicPr>
            <p:cNvPr id="10" name="Picture 3" descr="C:\Users\Дарья\Desktop\Снимок5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563" t="33765" r="3220" b="35853"/>
            <a:stretch/>
          </p:blipFill>
          <p:spPr bwMode="auto">
            <a:xfrm>
              <a:off x="5600700" y="2000249"/>
              <a:ext cx="3242545" cy="17706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3" descr="C:\Users\Дарья\Desktop\Снимок5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49" t="35474" r="42571" b="35853"/>
            <a:stretch/>
          </p:blipFill>
          <p:spPr bwMode="auto">
            <a:xfrm>
              <a:off x="5048250" y="379976"/>
              <a:ext cx="4603750" cy="16710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" name="Группа 1"/>
          <p:cNvGrpSpPr/>
          <p:nvPr/>
        </p:nvGrpSpPr>
        <p:grpSpPr>
          <a:xfrm>
            <a:off x="281517" y="1572768"/>
            <a:ext cx="3873500" cy="3447960"/>
            <a:chOff x="281517" y="1572768"/>
            <a:chExt cx="3873500" cy="3447960"/>
          </a:xfrm>
        </p:grpSpPr>
        <p:pic>
          <p:nvPicPr>
            <p:cNvPr id="11" name="Picture 3" descr="C:\Users\Дарья\Desktop\Снимок5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77" t="2053" r="50008" b="67944"/>
            <a:stretch/>
          </p:blipFill>
          <p:spPr bwMode="auto">
            <a:xfrm>
              <a:off x="281517" y="1572768"/>
              <a:ext cx="3873500" cy="17239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3" descr="C:\Users\Дарья\Desktop\Снимок5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992" t="2053" r="2492" b="67944"/>
            <a:stretch/>
          </p:blipFill>
          <p:spPr bwMode="auto">
            <a:xfrm>
              <a:off x="281517" y="3296748"/>
              <a:ext cx="3873500" cy="17239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981063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4220446" y="0"/>
            <a:ext cx="3712271" cy="70788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Повторя́ем</a:t>
            </a:r>
            <a:endParaRPr lang="ru-RU" sz="4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38206" y="882817"/>
            <a:ext cx="447675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года/лет</a:t>
            </a:r>
          </a:p>
          <a:p>
            <a:pPr algn="just"/>
            <a:r>
              <a:rPr lang="ru-RU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 года/лет</a:t>
            </a:r>
          </a:p>
          <a:p>
            <a:pPr algn="just"/>
            <a:r>
              <a:rPr lang="ru-RU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 год/лет</a:t>
            </a:r>
          </a:p>
          <a:p>
            <a:pPr algn="just"/>
            <a:r>
              <a:rPr lang="ru-RU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год/лет</a:t>
            </a:r>
          </a:p>
          <a:p>
            <a:pPr algn="just"/>
            <a:r>
              <a:rPr lang="ru-RU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 лет/года</a:t>
            </a:r>
          </a:p>
          <a:p>
            <a:pPr algn="just"/>
            <a:r>
              <a:rPr lang="ru-RU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 лет/года </a:t>
            </a:r>
            <a:endParaRPr lang="ru-RU" sz="6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570702" y="882816"/>
            <a:ext cx="527845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pisi" panose="02000508030000020003" pitchFamily="2" charset="0"/>
              </a:rPr>
              <a:t>Три  </a:t>
            </a:r>
            <a:r>
              <a:rPr lang="ru-RU" sz="6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pisi" panose="02000508030000020003" pitchFamily="2" charset="0"/>
              </a:rPr>
              <a:t>го«да</a:t>
            </a:r>
            <a:r>
              <a:rPr lang="ru-RU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pisi" panose="02000508030000020003" pitchFamily="2" charset="0"/>
              </a:rPr>
              <a:t>.</a:t>
            </a:r>
          </a:p>
          <a:p>
            <a:pPr algn="just"/>
            <a:r>
              <a:rPr lang="ru-RU" sz="6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pisi" panose="02000508030000020003" pitchFamily="2" charset="0"/>
              </a:rPr>
              <a:t>Во«семь</a:t>
            </a:r>
            <a:r>
              <a:rPr lang="ru-RU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pisi" panose="02000508030000020003" pitchFamily="2" charset="0"/>
              </a:rPr>
              <a:t>  лет.</a:t>
            </a:r>
            <a:endParaRPr lang="ru-RU" sz="6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pisi" panose="02000508030000020003" pitchFamily="2" charset="0"/>
            </a:endParaRPr>
          </a:p>
          <a:p>
            <a:pPr algn="just"/>
            <a:r>
              <a:rPr lang="ru-RU" sz="6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pisi" panose="02000508030000020003" pitchFamily="2" charset="0"/>
              </a:rPr>
              <a:t>Де«сять</a:t>
            </a:r>
            <a:r>
              <a:rPr lang="ru-RU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pisi" panose="02000508030000020003" pitchFamily="2" charset="0"/>
              </a:rPr>
              <a:t>  лет.</a:t>
            </a:r>
          </a:p>
          <a:p>
            <a:pPr algn="just"/>
            <a:r>
              <a:rPr lang="ru-RU" sz="6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pisi" panose="02000508030000020003" pitchFamily="2" charset="0"/>
              </a:rPr>
              <a:t>Оди«н</a:t>
            </a:r>
            <a:r>
              <a:rPr lang="ru-RU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pisi" panose="02000508030000020003" pitchFamily="2" charset="0"/>
              </a:rPr>
              <a:t>  год.</a:t>
            </a:r>
          </a:p>
          <a:p>
            <a:pPr algn="just"/>
            <a:r>
              <a:rPr lang="ru-RU" sz="6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pisi" panose="02000508030000020003" pitchFamily="2" charset="0"/>
              </a:rPr>
              <a:t>Четы«ре</a:t>
            </a:r>
            <a:r>
              <a:rPr lang="ru-RU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pisi" panose="02000508030000020003" pitchFamily="2" charset="0"/>
              </a:rPr>
              <a:t>  </a:t>
            </a:r>
            <a:r>
              <a:rPr lang="ru-RU" sz="6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pisi" panose="02000508030000020003" pitchFamily="2" charset="0"/>
              </a:rPr>
              <a:t>го«да</a:t>
            </a:r>
            <a:r>
              <a:rPr lang="ru-RU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pisi" panose="02000508030000020003" pitchFamily="2" charset="0"/>
              </a:rPr>
              <a:t>.</a:t>
            </a:r>
          </a:p>
          <a:p>
            <a:pPr algn="just"/>
            <a:r>
              <a:rPr lang="ru-RU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pisi" panose="02000508030000020003" pitchFamily="2" charset="0"/>
              </a:rPr>
              <a:t>Шесть  лет. </a:t>
            </a:r>
            <a:endParaRPr lang="ru-RU" sz="6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pisi" panose="02000508030000020003" pitchFamily="2" charset="0"/>
            </a:endParaRPr>
          </a:p>
        </p:txBody>
      </p:sp>
      <p:pic>
        <p:nvPicPr>
          <p:cNvPr id="24" name="Picture 6" descr="C:\Users\Дарья\Downloads\Презентация (1)\Презентация\NUMBERS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2750" b="59600" l="15100" r="355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554" t="29712" r="61887" b="39457"/>
          <a:stretch/>
        </p:blipFill>
        <p:spPr bwMode="auto">
          <a:xfrm rot="2699141">
            <a:off x="591979" y="3887527"/>
            <a:ext cx="2327111" cy="2807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C:\Users\Дарья\Downloads\Презентация (1)\Презентация\NUMBERS3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1250" b="90200" l="9250" r="275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422" t="60543" r="70324" b="8391"/>
          <a:stretch/>
        </p:blipFill>
        <p:spPr bwMode="auto">
          <a:xfrm rot="20691335">
            <a:off x="221322" y="318779"/>
            <a:ext cx="2534601" cy="370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C:\Users\Дарья\Downloads\Презентация (1)\Презентация\NUMBERS3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1800" b="88900" l="53250" r="701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228" t="59868" r="27719" b="9066"/>
          <a:stretch/>
        </p:blipFill>
        <p:spPr bwMode="auto">
          <a:xfrm rot="898863">
            <a:off x="8579979" y="1241267"/>
            <a:ext cx="2510646" cy="370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9058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0" y="0"/>
            <a:ext cx="4758267" cy="646331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Чита</a:t>
            </a:r>
            <a:r>
              <a:rPr lang="el-G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́</a:t>
            </a:r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ем </a:t>
            </a:r>
            <a:r>
              <a:rPr lang="ru-RU" sz="3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вме́сте</a:t>
            </a:r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C:\Users\Дарья\Documents\ЦТ ПсковГУ\Онлайн-Мактаб\2 класс\Новая папка\09808878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75" y="881063"/>
            <a:ext cx="10821988" cy="3857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Дарья\Documents\ЦТ ПсковГУ\Онлайн-Мактаб\2 класс\Новая папка\09809809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144" y="881063"/>
            <a:ext cx="11050588" cy="3800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4995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Дарья\Downloads\Презентация\Презентация\WASH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99" t="76056" r="51611"/>
          <a:stretch/>
        </p:blipFill>
        <p:spPr bwMode="auto">
          <a:xfrm>
            <a:off x="8291510" y="784413"/>
            <a:ext cx="3900490" cy="4625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Дарья\Downloads\Презентация\Презентация\baby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27" r="52875" b="52556"/>
          <a:stretch/>
        </p:blipFill>
        <p:spPr bwMode="auto">
          <a:xfrm>
            <a:off x="6221463" y="2718110"/>
            <a:ext cx="1866901" cy="2253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065225" y="0"/>
            <a:ext cx="7756692" cy="1015663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Скажи́ </a:t>
            </a:r>
            <a:r>
              <a:rPr lang="ru-RU" sz="6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пра́вильно</a:t>
            </a:r>
            <a:r>
              <a:rPr lang="ru-RU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ru-RU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8" name="Picture 4" descr="C:\Users\Дарья\Downloads\Презентация\Презентация\49815-O66PRZ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040" b="52490" l="58968" r="92022">
                        <a14:foregroundMark x1="75765" y1="13557" x2="74745" y2="16497"/>
                        <a14:foregroundMark x1="76365" y1="12957" x2="75165" y2="15717"/>
                        <a14:foregroundMark x1="72166" y1="29454" x2="73545" y2="29814"/>
                        <a14:foregroundMark x1="68806" y1="31014" x2="71206" y2="296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077" r="7562" b="47601"/>
          <a:stretch/>
        </p:blipFill>
        <p:spPr bwMode="auto">
          <a:xfrm>
            <a:off x="3632085" y="1712898"/>
            <a:ext cx="2075031" cy="3259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Дарья\Downloads\Презентация\Презентация\29279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8975" b="63800" l="4761" r="15849">
                        <a14:foregroundMark x1="7854" y1="53175" x2="7955" y2="53300"/>
                        <a14:foregroundMark x1="7955" y1="53325" x2="8484" y2="53500"/>
                        <a14:backgroundMark x1="12574" y1="57400" x2="14690" y2="53500"/>
                        <a14:backgroundMark x1="13571" y1="50025" x2="14588" y2="53050"/>
                        <a14:backgroundMark x1="11089" y1="54825" x2="12126" y2="58600"/>
                        <a14:backgroundMark x1="15463" y1="50200" x2="14832" y2="59000"/>
                        <a14:backgroundMark x1="13611" y1="57425" x2="12594" y2="59800"/>
                        <a14:backgroundMark x1="11862" y1="54625" x2="13774" y2="54575"/>
                        <a14:backgroundMark x1="14120" y1="52875" x2="13876" y2="540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78" t="47204" r="82754" b="35005"/>
          <a:stretch/>
        </p:blipFill>
        <p:spPr bwMode="auto">
          <a:xfrm>
            <a:off x="385501" y="2024423"/>
            <a:ext cx="2981030" cy="3112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352394" y="5252545"/>
            <a:ext cx="28164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/>
              <a:t>Ей 3          .</a:t>
            </a:r>
            <a:endParaRPr lang="ru-RU" sz="44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3127098" y="5628093"/>
            <a:ext cx="28164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/>
              <a:t>Ей 5        .</a:t>
            </a:r>
            <a:endParaRPr lang="ru-RU" sz="44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5707116" y="5045008"/>
            <a:ext cx="31166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/>
              <a:t>Ему </a:t>
            </a:r>
            <a:r>
              <a:rPr lang="ru-RU" sz="4400" b="1" dirty="0"/>
              <a:t>1</a:t>
            </a:r>
            <a:r>
              <a:rPr lang="ru-RU" sz="4400" b="1" dirty="0" smtClean="0"/>
              <a:t>        .</a:t>
            </a:r>
            <a:endParaRPr lang="ru-RU" sz="44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8501060" y="5603364"/>
            <a:ext cx="31166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/>
              <a:t>Ему 10        .</a:t>
            </a:r>
            <a:endParaRPr lang="ru-RU" sz="44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1272479" y="5254731"/>
            <a:ext cx="18546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accent2"/>
                </a:solidFill>
              </a:rPr>
              <a:t>года</a:t>
            </a:r>
            <a:endParaRPr lang="ru-RU" sz="4400" b="1" dirty="0">
              <a:solidFill>
                <a:schemeClr val="accent2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088952" y="5637265"/>
            <a:ext cx="18546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accent2"/>
                </a:solidFill>
              </a:rPr>
              <a:t>лет</a:t>
            </a:r>
            <a:endParaRPr lang="ru-RU" sz="4400" b="1" dirty="0">
              <a:solidFill>
                <a:schemeClr val="accent2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943355" y="5029200"/>
            <a:ext cx="18546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accent2"/>
                </a:solidFill>
              </a:rPr>
              <a:t>год</a:t>
            </a:r>
            <a:endParaRPr lang="ru-RU" sz="4400" b="1" dirty="0">
              <a:solidFill>
                <a:schemeClr val="accent2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871183" y="5603363"/>
            <a:ext cx="18546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accent2"/>
                </a:solidFill>
              </a:rPr>
              <a:t>лет</a:t>
            </a:r>
            <a:endParaRPr lang="ru-RU" sz="44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0632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 tmFilter="0,0; .5, 1; 1, 1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8115</TotalTime>
  <Words>247</Words>
  <Application>Microsoft Office PowerPoint</Application>
  <PresentationFormat>Произвольный</PresentationFormat>
  <Paragraphs>105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Русский язык</vt:lpstr>
      <vt:lpstr>Русский язык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dc:creator>User</dc:creator>
  <cp:lastModifiedBy>Дарья</cp:lastModifiedBy>
  <cp:revision>811</cp:revision>
  <dcterms:created xsi:type="dcterms:W3CDTF">2021-03-15T14:27:32Z</dcterms:created>
  <dcterms:modified xsi:type="dcterms:W3CDTF">2021-08-23T07:05:10Z</dcterms:modified>
</cp:coreProperties>
</file>