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7" r:id="rId2"/>
    <p:sldId id="360" r:id="rId3"/>
    <p:sldId id="346" r:id="rId4"/>
    <p:sldId id="412" r:id="rId5"/>
    <p:sldId id="413" r:id="rId6"/>
    <p:sldId id="397" r:id="rId7"/>
    <p:sldId id="398" r:id="rId8"/>
    <p:sldId id="409" r:id="rId9"/>
    <p:sldId id="406" r:id="rId10"/>
    <p:sldId id="385" r:id="rId11"/>
    <p:sldId id="414" r:id="rId12"/>
    <p:sldId id="410" r:id="rId13"/>
    <p:sldId id="415" r:id="rId14"/>
    <p:sldId id="416" r:id="rId15"/>
    <p:sldId id="417" r:id="rId16"/>
    <p:sldId id="32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E24"/>
    <a:srgbClr val="288FC2"/>
    <a:srgbClr val="EE2A76"/>
    <a:srgbClr val="DFDCEF"/>
    <a:srgbClr val="9896BD"/>
    <a:srgbClr val="ABB0B6"/>
    <a:srgbClr val="EBF7F7"/>
    <a:srgbClr val="2BA1CB"/>
    <a:srgbClr val="56A5DA"/>
    <a:srgbClr val="539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8580" autoAdjust="0"/>
  </p:normalViewPr>
  <p:slideViewPr>
    <p:cSldViewPr snapToGrid="0">
      <p:cViewPr>
        <p:scale>
          <a:sx n="75" d="100"/>
          <a:sy n="75" d="100"/>
        </p:scale>
        <p:origin x="-1254" y="-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81C0E-0A44-4BB3-85A2-E1E52F5EDEC1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4A0AB-F4A5-45EB-8F94-5582FE496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90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25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4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81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3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9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3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68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3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43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0D610-796D-4DD4-A570-F772C4B8DB85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0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1778" y="1995803"/>
            <a:ext cx="7903029" cy="140802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9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Русский</a:t>
            </a:r>
            <a:r>
              <a:rPr lang="ru-RU" sz="8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9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язык</a:t>
            </a:r>
            <a:endParaRPr lang="ru-RU" sz="80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61665" y="3303132"/>
            <a:ext cx="3396343" cy="91775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класс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85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346" y="1809748"/>
            <a:ext cx="111823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/>
              <a:t>Это </a:t>
            </a:r>
            <a:r>
              <a:rPr lang="ru-RU" sz="4400" b="1" dirty="0" smtClean="0"/>
              <a:t>Хасан </a:t>
            </a:r>
            <a:r>
              <a:rPr lang="ru-RU" sz="4400" b="1" dirty="0" smtClean="0"/>
              <a:t>и </a:t>
            </a:r>
            <a:r>
              <a:rPr lang="ru-RU" sz="4400" b="1" dirty="0" err="1" smtClean="0"/>
              <a:t>Хусан</a:t>
            </a:r>
            <a:r>
              <a:rPr lang="ru-RU" sz="4400" b="1" dirty="0" smtClean="0"/>
              <a:t>. Им </a:t>
            </a:r>
            <a:r>
              <a:rPr lang="ru-RU" sz="4400" b="1" dirty="0" smtClean="0"/>
              <a:t>1</a:t>
            </a:r>
            <a:r>
              <a:rPr lang="ru-RU" sz="4400" b="1" dirty="0"/>
              <a:t>	</a:t>
            </a:r>
            <a:r>
              <a:rPr lang="ru-RU" sz="4400" b="1" dirty="0" smtClean="0"/>
              <a:t>	</a:t>
            </a:r>
            <a:r>
              <a:rPr lang="ru-RU" sz="4400" b="1" dirty="0" smtClean="0"/>
              <a:t>.</a:t>
            </a:r>
            <a:endParaRPr lang="ru-RU" sz="4400" b="1" dirty="0" smtClean="0"/>
          </a:p>
          <a:p>
            <a:pPr algn="just"/>
            <a:endParaRPr lang="ru-RU" sz="4400" b="1" dirty="0" smtClean="0"/>
          </a:p>
          <a:p>
            <a:pPr algn="just"/>
            <a:r>
              <a:rPr lang="ru-RU" sz="4400" b="1" dirty="0" smtClean="0"/>
              <a:t>Это мы. Нам 9 		.</a:t>
            </a:r>
          </a:p>
          <a:p>
            <a:pPr algn="just"/>
            <a:endParaRPr lang="ru-RU" sz="4400" b="1" dirty="0"/>
          </a:p>
          <a:p>
            <a:pPr algn="just"/>
            <a:endParaRPr lang="ru-RU" sz="4400" b="1" dirty="0" smtClean="0"/>
          </a:p>
          <a:p>
            <a:pPr algn="just"/>
            <a:r>
              <a:rPr lang="ru-RU" sz="4400" b="1" dirty="0" smtClean="0"/>
              <a:t>Это Марина </a:t>
            </a:r>
            <a:r>
              <a:rPr lang="ru-RU" sz="4400" b="1" dirty="0" smtClean="0"/>
              <a:t>и </a:t>
            </a:r>
            <a:r>
              <a:rPr lang="ru-RU" sz="4400" b="1" dirty="0" smtClean="0"/>
              <a:t>Полина</a:t>
            </a:r>
            <a:r>
              <a:rPr lang="ru-RU" sz="4400" b="1" dirty="0" smtClean="0"/>
              <a:t>. Им 3 	    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4758267" cy="135421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Запишите в тетрадь!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So'zlarni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daftarga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yozing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6" name="Picture 2" descr="C:\Users\Дарья\Downloads\Презентация\Презентация\bab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 r="50000" b="53674"/>
          <a:stretch/>
        </p:blipFill>
        <p:spPr bwMode="auto">
          <a:xfrm>
            <a:off x="8712853" y="234779"/>
            <a:ext cx="1524000" cy="191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Дарья\Downloads\Презентация\Презентация\bab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42" b="92812" l="53834" r="88498">
                        <a14:foregroundMark x1="74601" y1="69169" x2="74281" y2="61502"/>
                        <a14:foregroundMark x1="68211" y1="66933" x2="73642" y2="60863"/>
                        <a14:foregroundMark x1="59265" y1="89936" x2="82588" y2="91214"/>
                        <a14:foregroundMark x1="83227" y1="89936" x2="86102" y2="88339"/>
                        <a14:foregroundMark x1="83227" y1="87700" x2="55431" y2="88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187" r="10703" b="5812"/>
          <a:stretch/>
        </p:blipFill>
        <p:spPr bwMode="auto">
          <a:xfrm>
            <a:off x="9712506" y="677108"/>
            <a:ext cx="1657351" cy="210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арья\Downloads\Презентация\Презентация\25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2" r="17829" b="75976"/>
          <a:stretch/>
        </p:blipFill>
        <p:spPr bwMode="auto">
          <a:xfrm>
            <a:off x="6245398" y="2640478"/>
            <a:ext cx="3467108" cy="234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арья\Downloads\Презентация\Презентация\DETI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950" b="89400" l="39850" r="86400">
                        <a14:foregroundMark x1="49250" y1="58100" x2="52100" y2="80250"/>
                        <a14:foregroundMark x1="45000" y1="87150" x2="54750" y2="86550"/>
                        <a14:foregroundMark x1="45000" y1="86550" x2="56550" y2="86350"/>
                        <a14:foregroundMark x1="42150" y1="86150" x2="80900" y2="86750"/>
                        <a14:foregroundMark x1="84150" y1="87750" x2="72600" y2="84900"/>
                        <a14:foregroundMark x1="72000" y1="88400" x2="79500" y2="87550"/>
                        <a14:foregroundMark x1="45200" y1="87150" x2="56950" y2="87550"/>
                        <a14:foregroundMark x1="55150" y1="85350" x2="43550" y2="84900"/>
                        <a14:foregroundMark x1="51500" y1="58100" x2="56750" y2="59150"/>
                        <a14:foregroundMark x1="43350" y1="61150" x2="53500" y2="56100"/>
                        <a14:foregroundMark x1="43550" y1="69300" x2="59400" y2="69700"/>
                        <a14:foregroundMark x1="41550" y1="86750" x2="47600" y2="88600"/>
                        <a14:foregroundMark x1="45800" y1="71500" x2="58600" y2="71300"/>
                        <a14:foregroundMark x1="49535" y1="62713" x2="76202" y2="77442"/>
                        <a14:foregroundMark x1="76434" y1="71240" x2="76899" y2="81318"/>
                        <a14:foregroundMark x1="46047" y1="73101" x2="52016" y2="83643"/>
                        <a14:foregroundMark x1="53643" y1="74651" x2="56202" y2="77209"/>
                        <a14:foregroundMark x1="50233" y1="81783" x2="45349" y2="85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76" t="46655" r="12502" b="9078"/>
          <a:stretch/>
        </p:blipFill>
        <p:spPr bwMode="auto">
          <a:xfrm>
            <a:off x="9292280" y="4143509"/>
            <a:ext cx="2582047" cy="237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44782" y="1811415"/>
            <a:ext cx="111823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/>
              <a:t>             </a:t>
            </a:r>
            <a:r>
              <a:rPr lang="ru-RU" sz="4400" b="1" dirty="0" smtClean="0"/>
              <a:t>                            </a:t>
            </a:r>
            <a:r>
              <a:rPr lang="ru-RU" sz="4400" b="1" dirty="0" smtClean="0">
                <a:solidFill>
                  <a:srgbClr val="ED1E24"/>
                </a:solidFill>
              </a:rPr>
              <a:t>год</a:t>
            </a:r>
            <a:endParaRPr lang="ru-RU" sz="4400" b="1" dirty="0" smtClean="0">
              <a:solidFill>
                <a:srgbClr val="ED1E24"/>
              </a:solidFill>
            </a:endParaRPr>
          </a:p>
          <a:p>
            <a:pPr algn="just"/>
            <a:endParaRPr lang="ru-RU" sz="4400" b="1" dirty="0" smtClean="0"/>
          </a:p>
          <a:p>
            <a:pPr algn="just"/>
            <a:r>
              <a:rPr lang="ru-RU" sz="4400" b="1" dirty="0" smtClean="0">
                <a:solidFill>
                  <a:srgbClr val="ED1E24"/>
                </a:solidFill>
              </a:rPr>
              <a:t>                     лет</a:t>
            </a:r>
          </a:p>
          <a:p>
            <a:pPr algn="just"/>
            <a:endParaRPr lang="ru-RU" sz="4400" b="1" dirty="0"/>
          </a:p>
          <a:p>
            <a:pPr algn="just"/>
            <a:r>
              <a:rPr lang="ru-RU" sz="4400" b="1" dirty="0" smtClean="0"/>
              <a:t>                                      </a:t>
            </a:r>
            <a:endParaRPr lang="ru-RU" sz="4400" b="1" dirty="0" smtClean="0"/>
          </a:p>
          <a:p>
            <a:pPr algn="just"/>
            <a:r>
              <a:rPr lang="ru-RU" sz="4400" b="1" dirty="0"/>
              <a:t> </a:t>
            </a:r>
            <a:r>
              <a:rPr lang="ru-RU" sz="4400" b="1" dirty="0" smtClean="0"/>
              <a:t>                                             </a:t>
            </a:r>
            <a:r>
              <a:rPr lang="ru-RU" sz="4400" b="1" dirty="0" smtClean="0"/>
              <a:t> </a:t>
            </a:r>
            <a:r>
              <a:rPr lang="ru-RU" sz="4400" b="1" dirty="0" smtClean="0">
                <a:solidFill>
                  <a:srgbClr val="ED1E24"/>
                </a:solidFill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26327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0"/>
            <a:ext cx="4758267" cy="135421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Запишите в тетрадь!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So'zlarni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daftarga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yozing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447068"/>
              </p:ext>
            </p:extLst>
          </p:nvPr>
        </p:nvGraphicFramePr>
        <p:xfrm>
          <a:off x="2060575" y="1872191"/>
          <a:ext cx="8127999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/>
                        <a:t>ОН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/>
                        <a:t>ОНА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/>
                        <a:t>ОНО</a:t>
                      </a:r>
                      <a:endParaRPr lang="ru-RU" sz="4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один</a:t>
                      </a:r>
                    </a:p>
                    <a:p>
                      <a:pPr algn="ctr"/>
                      <a:r>
                        <a:rPr lang="ru-RU" sz="4000" b="1" dirty="0" smtClean="0"/>
                        <a:t>стол</a:t>
                      </a:r>
                    </a:p>
                    <a:p>
                      <a:pPr algn="ctr"/>
                      <a:endParaRPr lang="ru-RU" sz="4000" b="1" dirty="0" smtClean="0"/>
                    </a:p>
                    <a:p>
                      <a:pPr algn="ctr"/>
                      <a:r>
                        <a:rPr lang="ru-RU" sz="4000" b="1" dirty="0" smtClean="0"/>
                        <a:t>два</a:t>
                      </a:r>
                    </a:p>
                    <a:p>
                      <a:pPr algn="ctr"/>
                      <a:r>
                        <a:rPr lang="ru-RU" sz="4000" b="1" dirty="0" smtClean="0"/>
                        <a:t>стол</a:t>
                      </a:r>
                      <a:r>
                        <a:rPr lang="ru-RU" sz="40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одна</a:t>
                      </a:r>
                      <a:r>
                        <a:rPr lang="ru-RU" sz="4000" b="1" baseline="0" dirty="0" smtClean="0"/>
                        <a:t> </a:t>
                      </a:r>
                    </a:p>
                    <a:p>
                      <a:pPr algn="ctr"/>
                      <a:r>
                        <a:rPr lang="ru-RU" sz="4000" b="1" baseline="0" dirty="0" smtClean="0"/>
                        <a:t>книга</a:t>
                      </a:r>
                    </a:p>
                    <a:p>
                      <a:pPr algn="ctr"/>
                      <a:endParaRPr lang="ru-RU" sz="1800" b="0" baseline="0" dirty="0" smtClean="0"/>
                    </a:p>
                    <a:p>
                      <a:pPr algn="ctr"/>
                      <a:endParaRPr lang="ru-RU" sz="1800" b="0" baseline="0" dirty="0" smtClean="0"/>
                    </a:p>
                    <a:p>
                      <a:pPr algn="ctr"/>
                      <a:r>
                        <a:rPr lang="ru-RU" sz="4000" b="1" baseline="0" dirty="0" smtClean="0"/>
                        <a:t>дв</a:t>
                      </a:r>
                      <a:r>
                        <a:rPr lang="ru-RU" sz="4000" b="1" baseline="0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r>
                        <a:rPr lang="ru-RU" sz="4000" b="1" baseline="0" dirty="0" smtClean="0"/>
                        <a:t> </a:t>
                      </a:r>
                    </a:p>
                    <a:p>
                      <a:pPr algn="ctr"/>
                      <a:r>
                        <a:rPr lang="ru-RU" sz="4000" b="1" baseline="0" dirty="0" smtClean="0"/>
                        <a:t>книг</a:t>
                      </a:r>
                      <a:r>
                        <a:rPr lang="ru-RU" sz="4000" b="1" baseline="0" dirty="0" smtClean="0">
                          <a:solidFill>
                            <a:srgbClr val="FF0000"/>
                          </a:solidFill>
                        </a:rPr>
                        <a:t>и</a:t>
                      </a:r>
                      <a:endParaRPr lang="ru-RU" sz="4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одно</a:t>
                      </a:r>
                    </a:p>
                    <a:p>
                      <a:pPr algn="ctr"/>
                      <a:r>
                        <a:rPr lang="ru-RU" sz="4000" b="1" dirty="0" smtClean="0"/>
                        <a:t>окно</a:t>
                      </a:r>
                    </a:p>
                    <a:p>
                      <a:pPr algn="ctr"/>
                      <a:endParaRPr lang="ru-RU" sz="4000" b="1" dirty="0" smtClean="0"/>
                    </a:p>
                    <a:p>
                      <a:pPr algn="ctr"/>
                      <a:r>
                        <a:rPr lang="ru-RU" sz="4000" b="1" dirty="0" smtClean="0"/>
                        <a:t>два</a:t>
                      </a:r>
                    </a:p>
                    <a:p>
                      <a:pPr algn="ctr"/>
                      <a:r>
                        <a:rPr lang="ru-RU" sz="4000" b="1" dirty="0" smtClean="0"/>
                        <a:t>окн</a:t>
                      </a:r>
                      <a:r>
                        <a:rPr lang="ru-RU" sz="40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0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38175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Отвеча́ем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вопро́сы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2252" y="1435266"/>
            <a:ext cx="83164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/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тебя́ </a:t>
            </a: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зову́т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Ско́лько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тебе́ лет?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зову́т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твоего́ </a:t>
            </a: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дру́га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Ско́лько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ему́ лет?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зову́т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твою́ </a:t>
            </a: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подру́гу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Ско́лько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ей лет?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Дарья\Downloads\Презентация\Презентация\_01-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94" b="91218" l="4387" r="949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1121177"/>
            <a:ext cx="4239294" cy="4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ая выноска 4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251" y="1261646"/>
            <a:ext cx="8629650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Оди́н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одна́ или одно́?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2050" name="Picture 2" descr="C:\Users\Дарья\Documents\ЦТ ПсковГУ\Онлайн-Мактаб\2 класс\Новая папка\09809867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967038"/>
            <a:ext cx="10698162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7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ая выноска 4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1" y="1261646"/>
            <a:ext cx="5650522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или две?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3074" name="Picture 2" descr="C:\Users\Дарья\Documents\ЦТ ПсковГУ\Онлайн-Мактаб\2 класс\Новая папка\-09-9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2905125"/>
            <a:ext cx="10831512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31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ая выноска 4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619251" y="1261646"/>
            <a:ext cx="8629650" cy="5596354"/>
            <a:chOff x="1619251" y="1261646"/>
            <a:chExt cx="8629650" cy="5596354"/>
          </a:xfrm>
        </p:grpSpPr>
        <p:pic>
          <p:nvPicPr>
            <p:cNvPr id="4098" name="Picture 2" descr="C:\Users\Дарья\Documents\ЦТ ПсковГУ\Онлайн-Мактаб\2 класс\Новая папка\8968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704" y="2008972"/>
              <a:ext cx="7519508" cy="484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19251" y="1261646"/>
              <a:ext cx="8629650" cy="76944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4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Про́писи</a:t>
              </a:r>
              <a:r>
                <a:rPr lang="ru-RU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в </a:t>
              </a:r>
              <a:r>
                <a:rPr lang="ru-RU" sz="4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рабо́чей</a:t>
              </a:r>
              <a:r>
                <a:rPr lang="ru-RU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4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тетра́ди</a:t>
              </a:r>
              <a:endPara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38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2659" y="2101426"/>
            <a:ext cx="6112524" cy="2677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Спасибо!</a:t>
            </a:r>
            <a:endParaRPr lang="ru-RU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До встречи на следующем уроке!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 descr="C:\Users\Дарья\Downloads\Презентация (1)\Презентация\NUMBERS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50" b="59750" l="61950" r="84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06" t="29712" r="12276" b="39457"/>
          <a:stretch/>
        </p:blipFill>
        <p:spPr bwMode="auto">
          <a:xfrm rot="934257">
            <a:off x="430836" y="711840"/>
            <a:ext cx="3412871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Дарья\Downloads\Презентация (1)\Презентация\NUMBERS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50" b="88450" l="73950" r="93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29" t="60794" r="4201" b="10852"/>
          <a:stretch/>
        </p:blipFill>
        <p:spPr bwMode="auto">
          <a:xfrm rot="1483991">
            <a:off x="8273376" y="3959930"/>
            <a:ext cx="2335113" cy="272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Дарья\Downloads\Презентация (1)\Презентация\NUMBERS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50" b="59600" l="15100" r="355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4" t="29712" r="61887" b="39457"/>
          <a:stretch/>
        </p:blipFill>
        <p:spPr bwMode="auto">
          <a:xfrm rot="20691335">
            <a:off x="8716661" y="-22649"/>
            <a:ext cx="30480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1778" y="1995803"/>
            <a:ext cx="7903029" cy="140802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9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Русский</a:t>
            </a:r>
            <a:r>
              <a:rPr lang="ru-RU" sz="8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9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язык</a:t>
            </a:r>
            <a:endParaRPr lang="ru-RU" sz="80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8516" y="3360089"/>
            <a:ext cx="7162800" cy="140433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урока: </a:t>
            </a:r>
          </a:p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«Сколько тебе лет»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289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0"/>
            <a:ext cx="4758267" cy="135421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Запишите в тетрадь!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So'zlarni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daftarga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yozing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888951" y="309527"/>
            <a:ext cx="5223165" cy="135421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Слова</a:t>
            </a:r>
            <a:r>
              <a:rPr kumimoji="0" lang="ru-RU" sz="6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урока</a:t>
            </a:r>
            <a:endParaRPr kumimoji="0" lang="ru-RU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15520" y="3391371"/>
            <a:ext cx="2055811" cy="92333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плащ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6875231" y="1907339"/>
            <a:ext cx="2225371" cy="2705286"/>
            <a:chOff x="6875231" y="1907339"/>
            <a:chExt cx="2225371" cy="2705286"/>
          </a:xfrm>
        </p:grpSpPr>
        <p:pic>
          <p:nvPicPr>
            <p:cNvPr id="8194" name="Picture 2" descr="C:\Users\Дарья\Downloads\Презентация\Презентация\2602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48" t="63616" r="49842"/>
            <a:stretch/>
          </p:blipFill>
          <p:spPr bwMode="auto">
            <a:xfrm>
              <a:off x="7026707" y="1907339"/>
              <a:ext cx="1922421" cy="1949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875231" y="3689295"/>
              <a:ext cx="2225371" cy="92333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счёты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798828" y="1422323"/>
            <a:ext cx="2590659" cy="2434595"/>
            <a:chOff x="3798828" y="1422323"/>
            <a:chExt cx="2590659" cy="2434595"/>
          </a:xfrm>
        </p:grpSpPr>
        <p:sp>
          <p:nvSpPr>
            <p:cNvPr id="8" name="TextBox 7"/>
            <p:cNvSpPr txBox="1"/>
            <p:nvPr/>
          </p:nvSpPr>
          <p:spPr>
            <a:xfrm>
              <a:off x="3912449" y="2933588"/>
              <a:ext cx="2477038" cy="92333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ча́йник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195" name="Picture 3" descr="C:\Users\Дарья\Downloads\Презентация\Презентация\58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8780" b="36640" l="10517" r="2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2" t="17472" r="70168" b="61597"/>
            <a:stretch/>
          </p:blipFill>
          <p:spPr bwMode="auto">
            <a:xfrm>
              <a:off x="3798828" y="1422323"/>
              <a:ext cx="2242523" cy="1824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6" name="Picture 4" descr="C:\Users\Дарья\Downloads\Презентация\Презентация\o-1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15" b="89880" l="9921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890">
            <a:off x="9882374" y="1595338"/>
            <a:ext cx="2224844" cy="257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3816689" y="3943934"/>
            <a:ext cx="3920124" cy="2310523"/>
            <a:chOff x="3816689" y="3943934"/>
            <a:chExt cx="3920124" cy="2310523"/>
          </a:xfrm>
        </p:grpSpPr>
        <p:sp>
          <p:nvSpPr>
            <p:cNvPr id="7" name="TextBox 6"/>
            <p:cNvSpPr txBox="1"/>
            <p:nvPr/>
          </p:nvSpPr>
          <p:spPr>
            <a:xfrm>
              <a:off x="4758267" y="5300494"/>
              <a:ext cx="2978546" cy="92333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чемода́н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197" name="Picture 5" descr="C:\Users\Дарья\Desktop\pink-travel-bag-png-clipart-picture-5a3c14a4a4ed62.873357611513886884675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00" b="98800" l="0" r="96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6968">
              <a:off x="3816689" y="3943934"/>
              <a:ext cx="1201472" cy="2310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330285" y="1428591"/>
            <a:ext cx="2876051" cy="2428327"/>
            <a:chOff x="330285" y="1428591"/>
            <a:chExt cx="2876051" cy="2428327"/>
          </a:xfrm>
        </p:grpSpPr>
        <p:sp>
          <p:nvSpPr>
            <p:cNvPr id="6" name="TextBox 5"/>
            <p:cNvSpPr txBox="1"/>
            <p:nvPr/>
          </p:nvSpPr>
          <p:spPr>
            <a:xfrm>
              <a:off x="665016" y="2933588"/>
              <a:ext cx="2541320" cy="92333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ша́шки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198" name="Picture 6" descr="C:\Users\Дарья\Desktop\gratis-png-damas-inglesas-juego-de-tablero-de-ajedrez-de-damas-chinas-una-pieza-de-ajedrez-en-un-tablero-de-ajedrez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91" t="15712" r="16143" b="13735"/>
            <a:stretch/>
          </p:blipFill>
          <p:spPr bwMode="auto">
            <a:xfrm>
              <a:off x="330285" y="1428591"/>
              <a:ext cx="2642674" cy="1818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33"/>
          <p:cNvGrpSpPr/>
          <p:nvPr/>
        </p:nvGrpSpPr>
        <p:grpSpPr>
          <a:xfrm>
            <a:off x="330285" y="3940348"/>
            <a:ext cx="3210783" cy="2283476"/>
            <a:chOff x="330285" y="3940348"/>
            <a:chExt cx="3210783" cy="2283476"/>
          </a:xfrm>
        </p:grpSpPr>
        <p:sp>
          <p:nvSpPr>
            <p:cNvPr id="2" name="TextBox 1"/>
            <p:cNvSpPr txBox="1"/>
            <p:nvPr/>
          </p:nvSpPr>
          <p:spPr>
            <a:xfrm>
              <a:off x="330285" y="5300494"/>
              <a:ext cx="3210783" cy="92333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шокола́д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199" name="Picture 7" descr="C:\Users\Дарья\Desktop\image_processing20200510-8902-f3g8pp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458433">
              <a:off x="862435" y="3802197"/>
              <a:ext cx="1832610" cy="2108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8500533" y="4329825"/>
            <a:ext cx="2991934" cy="1893999"/>
            <a:chOff x="8500533" y="4329825"/>
            <a:chExt cx="2991934" cy="1893999"/>
          </a:xfrm>
        </p:grpSpPr>
        <p:sp>
          <p:nvSpPr>
            <p:cNvPr id="9" name="TextBox 8"/>
            <p:cNvSpPr txBox="1"/>
            <p:nvPr/>
          </p:nvSpPr>
          <p:spPr>
            <a:xfrm>
              <a:off x="8500533" y="5300494"/>
              <a:ext cx="2256143" cy="92333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щётка</a:t>
              </a:r>
              <a:endPara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200" name="Picture 8" descr="C:\Users\Дарья\Desktop\cleaning-brush-icon-cartoon-style-isolated-white-background-cleaning-symbol-stock-vector-illustration-design-8526758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5500" r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116">
              <a:off x="9936303" y="4329825"/>
              <a:ext cx="1556164" cy="1556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63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ая выноска 4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251" y="1261646"/>
            <a:ext cx="8629650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Соедини́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сло́во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ци́фрой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1026" name="Picture 2" descr="C:\Users\Дарья\Documents\ЦТ ПсковГУ\Онлайн-Мактаб\2 класс\Новая папка\97897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929" y="2074119"/>
            <a:ext cx="8775058" cy="44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536675" y="2416260"/>
            <a:ext cx="4086547" cy="2106313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812642" y="2828151"/>
            <a:ext cx="3303953" cy="2917741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536675" y="3240043"/>
            <a:ext cx="2270103" cy="1579092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812642" y="3733027"/>
            <a:ext cx="5293390" cy="1802800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2812642" y="3733027"/>
            <a:ext cx="1882926" cy="394130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2235993" y="2965622"/>
            <a:ext cx="2681996" cy="1564546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635528" y="5004487"/>
            <a:ext cx="1829090" cy="741405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2221287" y="3747895"/>
            <a:ext cx="4055945" cy="1602580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2536675" y="3089189"/>
            <a:ext cx="5458147" cy="2716588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2812642" y="3930092"/>
            <a:ext cx="5458147" cy="2255912"/>
          </a:xfrm>
          <a:prstGeom prst="line">
            <a:avLst/>
          </a:prstGeom>
          <a:ln w="57150">
            <a:solidFill>
              <a:srgbClr val="56A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00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ая выноска 4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1" y="1261646"/>
            <a:ext cx="5650522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Посчита́й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вслух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2050" name="Picture 2" descr="C:\Users\Дарья\Documents\ЦТ ПсковГУ\Онлайн-Мактаб\2 класс\Новая папка\9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1" y="2889996"/>
            <a:ext cx="10641013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38716" y="2783464"/>
            <a:ext cx="173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7 (семь)</a:t>
            </a:r>
            <a:endParaRPr lang="ru-RU" sz="3200" b="1" dirty="0">
              <a:solidFill>
                <a:srgbClr val="288FC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3900" y="3302700"/>
            <a:ext cx="231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10 (</a:t>
            </a:r>
            <a:r>
              <a:rPr lang="ru-RU" sz="3200" b="1" dirty="0" err="1" smtClean="0"/>
              <a:t>де́сять</a:t>
            </a:r>
            <a:r>
              <a:rPr lang="ru-RU" sz="3200" b="1" dirty="0" smtClean="0"/>
              <a:t>)</a:t>
            </a:r>
            <a:endParaRPr lang="ru-RU" sz="3200" b="1" dirty="0">
              <a:solidFill>
                <a:srgbClr val="288FC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8714" y="3747487"/>
            <a:ext cx="173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7 (семь)</a:t>
            </a:r>
            <a:endParaRPr lang="ru-RU" sz="3200" b="1" dirty="0">
              <a:solidFill>
                <a:srgbClr val="288FC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2558" y="4257334"/>
            <a:ext cx="206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8 (</a:t>
            </a:r>
            <a:r>
              <a:rPr lang="ru-RU" sz="3200" b="1" dirty="0" err="1" smtClean="0"/>
              <a:t>во́семь</a:t>
            </a:r>
            <a:r>
              <a:rPr lang="ru-RU" sz="3200" b="1" dirty="0" smtClean="0"/>
              <a:t>)</a:t>
            </a:r>
            <a:endParaRPr lang="ru-RU" sz="3200" b="1" dirty="0">
              <a:solidFill>
                <a:srgbClr val="288FC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3262" y="2783464"/>
            <a:ext cx="1797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7 (семь)</a:t>
            </a:r>
            <a:endParaRPr lang="ru-RU" sz="3200" b="1" dirty="0">
              <a:solidFill>
                <a:srgbClr val="288FC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3262" y="3302698"/>
            <a:ext cx="1505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3 (три)</a:t>
            </a:r>
            <a:endParaRPr lang="ru-RU" sz="3200" b="1" dirty="0">
              <a:solidFill>
                <a:srgbClr val="288FC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73262" y="3766455"/>
            <a:ext cx="1949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6 (шесть)</a:t>
            </a:r>
            <a:endParaRPr lang="ru-RU" sz="3200" b="1" dirty="0">
              <a:solidFill>
                <a:srgbClr val="288FC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6706" y="4257332"/>
            <a:ext cx="1505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3 (три)</a:t>
            </a:r>
            <a:endParaRPr lang="ru-RU" sz="3200" b="1" dirty="0">
              <a:solidFill>
                <a:srgbClr val="288FC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23924" y="2815742"/>
            <a:ext cx="233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9 (</a:t>
            </a:r>
            <a:r>
              <a:rPr lang="ru-RU" sz="3200" b="1" dirty="0" err="1" smtClean="0"/>
              <a:t>де́вять</a:t>
            </a:r>
            <a:r>
              <a:rPr lang="ru-RU" sz="3200" b="1" dirty="0" smtClean="0"/>
              <a:t>)</a:t>
            </a:r>
            <a:endParaRPr lang="ru-RU" sz="3200" b="1" dirty="0">
              <a:solidFill>
                <a:srgbClr val="288FC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61212" y="3302700"/>
            <a:ext cx="194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9 (</a:t>
            </a:r>
            <a:r>
              <a:rPr lang="ru-RU" sz="3200" b="1" dirty="0" err="1" smtClean="0"/>
              <a:t>де́вять</a:t>
            </a:r>
            <a:r>
              <a:rPr lang="ru-RU" sz="3200" b="1" dirty="0" smtClean="0"/>
              <a:t>)</a:t>
            </a:r>
            <a:endParaRPr lang="ru-RU" sz="3200" b="1" dirty="0">
              <a:solidFill>
                <a:srgbClr val="288FC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61212" y="3767744"/>
            <a:ext cx="2146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4 (</a:t>
            </a:r>
            <a:r>
              <a:rPr lang="ru-RU" sz="3200" b="1" dirty="0" err="1" smtClean="0"/>
              <a:t>четы́ре</a:t>
            </a:r>
            <a:r>
              <a:rPr lang="ru-RU" sz="3200" b="1" dirty="0"/>
              <a:t>)</a:t>
            </a:r>
            <a:endParaRPr lang="ru-RU" sz="3200" b="1" dirty="0">
              <a:solidFill>
                <a:srgbClr val="288FC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03460" y="4212531"/>
            <a:ext cx="2104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4 (</a:t>
            </a:r>
            <a:r>
              <a:rPr lang="ru-RU" sz="3200" b="1" dirty="0" err="1" smtClean="0"/>
              <a:t>четы́ре</a:t>
            </a:r>
            <a:r>
              <a:rPr lang="ru-RU" sz="3200" b="1" dirty="0" smtClean="0"/>
              <a:t>)</a:t>
            </a:r>
            <a:endParaRPr lang="ru-RU" sz="3200" b="1" dirty="0">
              <a:solidFill>
                <a:srgbClr val="288F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арья\Desktop\Снимок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66971" r="2492" b="2837"/>
          <a:stretch/>
        </p:blipFill>
        <p:spPr bwMode="auto">
          <a:xfrm>
            <a:off x="4406900" y="4248516"/>
            <a:ext cx="7785100" cy="174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4758267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Повторяем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048250" y="379976"/>
            <a:ext cx="4603750" cy="3390946"/>
            <a:chOff x="5048250" y="379976"/>
            <a:chExt cx="4603750" cy="3390946"/>
          </a:xfrm>
        </p:grpSpPr>
        <p:pic>
          <p:nvPicPr>
            <p:cNvPr id="10" name="Picture 3" descr="C:\Users\Дарья\Desktop\Снимок5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63" t="33765" r="3220" b="35853"/>
            <a:stretch/>
          </p:blipFill>
          <p:spPr bwMode="auto">
            <a:xfrm>
              <a:off x="5600700" y="2000249"/>
              <a:ext cx="3242545" cy="1770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Дарья\Desktop\Снимок5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9" t="35474" r="42571" b="35853"/>
            <a:stretch/>
          </p:blipFill>
          <p:spPr bwMode="auto">
            <a:xfrm>
              <a:off x="5048250" y="379976"/>
              <a:ext cx="4603750" cy="167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281517" y="1572768"/>
            <a:ext cx="3873500" cy="3447960"/>
            <a:chOff x="281517" y="1572768"/>
            <a:chExt cx="3873500" cy="3447960"/>
          </a:xfrm>
        </p:grpSpPr>
        <p:pic>
          <p:nvPicPr>
            <p:cNvPr id="11" name="Picture 3" descr="C:\Users\Дарья\Desktop\Снимок5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" t="2053" r="50008" b="67944"/>
            <a:stretch/>
          </p:blipFill>
          <p:spPr bwMode="auto">
            <a:xfrm>
              <a:off x="281517" y="1572768"/>
              <a:ext cx="3873500" cy="1723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Дарья\Desktop\Снимок5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2" t="2053" r="2492" b="67944"/>
            <a:stretch/>
          </p:blipFill>
          <p:spPr bwMode="auto">
            <a:xfrm>
              <a:off x="281517" y="3296748"/>
              <a:ext cx="3873500" cy="1723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10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220446" y="0"/>
            <a:ext cx="3712271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Повторя́ем</a:t>
            </a:r>
            <a:endParaRPr 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8206" y="882817"/>
            <a:ext cx="44767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года/лет</a:t>
            </a:r>
          </a:p>
          <a:p>
            <a:pPr algn="just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года/лет</a:t>
            </a:r>
          </a:p>
          <a:p>
            <a:pPr algn="just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год/лет</a:t>
            </a:r>
          </a:p>
          <a:p>
            <a:pPr algn="just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год/лет</a:t>
            </a:r>
          </a:p>
          <a:p>
            <a:pPr algn="just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лет/года</a:t>
            </a:r>
          </a:p>
          <a:p>
            <a:pPr algn="just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лет/года 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70702" y="882816"/>
            <a:ext cx="52784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Три  </a:t>
            </a:r>
            <a:r>
              <a:rPr lang="ru-RU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го«да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.</a:t>
            </a:r>
          </a:p>
          <a:p>
            <a:pPr algn="just"/>
            <a:r>
              <a:rPr lang="ru-RU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Во«семь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  лет.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  <a:p>
            <a:pPr algn="just"/>
            <a:r>
              <a:rPr lang="ru-RU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Де«сять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  лет.</a:t>
            </a:r>
          </a:p>
          <a:p>
            <a:pPr algn="just"/>
            <a:r>
              <a:rPr lang="ru-RU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Оди«н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  год.</a:t>
            </a:r>
          </a:p>
          <a:p>
            <a:pPr algn="just"/>
            <a:r>
              <a:rPr lang="ru-RU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Четы«ре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  </a:t>
            </a:r>
            <a:r>
              <a:rPr lang="ru-RU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го«да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.</a:t>
            </a:r>
          </a:p>
          <a:p>
            <a:pPr algn="just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Шесть  лет. 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24" name="Picture 6" descr="C:\Users\Дарья\Downloads\Презентация (1)\Презентация\NUMBERS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50" b="59600" l="15100" r="355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4" t="29712" r="61887" b="39457"/>
          <a:stretch/>
        </p:blipFill>
        <p:spPr bwMode="auto">
          <a:xfrm rot="2699141">
            <a:off x="591979" y="3887527"/>
            <a:ext cx="2327111" cy="280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Дарья\Downloads\Презентация (1)\Презентация\NUMBERS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250" b="90200" l="9250" r="275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2" t="60543" r="70324" b="8391"/>
          <a:stretch/>
        </p:blipFill>
        <p:spPr bwMode="auto">
          <a:xfrm rot="20691335">
            <a:off x="221322" y="318779"/>
            <a:ext cx="2534601" cy="370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Дарья\Downloads\Презентация (1)\Презентация\NUMBERS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00" b="88900" l="53250" r="70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28" t="59868" r="27719" b="9066"/>
          <a:stretch/>
        </p:blipFill>
        <p:spPr bwMode="auto">
          <a:xfrm rot="898863">
            <a:off x="8579979" y="1241267"/>
            <a:ext cx="2510646" cy="370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0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4758267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</a:t>
            </a:r>
            <a:r>
              <a:rPr lang="el-G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́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вме́сте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Дарья\Documents\ЦТ ПсковГУ\Онлайн-Мактаб\2 класс\Новая папка\098088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881063"/>
            <a:ext cx="10821988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арья\Documents\ЦТ ПсковГУ\Онлайн-Мактаб\2 класс\Новая папка\098098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4" y="881063"/>
            <a:ext cx="11050588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9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рья\Downloads\Презентация\Презентация\WAS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9" t="76056" r="51611"/>
          <a:stretch/>
        </p:blipFill>
        <p:spPr bwMode="auto">
          <a:xfrm>
            <a:off x="8291510" y="784413"/>
            <a:ext cx="3900490" cy="462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арья\Downloads\Презентация\Презентация\bab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r="52875" b="52556"/>
          <a:stretch/>
        </p:blipFill>
        <p:spPr bwMode="auto">
          <a:xfrm>
            <a:off x="6221463" y="2718110"/>
            <a:ext cx="1866901" cy="22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5225" y="0"/>
            <a:ext cx="7756692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Скажи́ </a:t>
            </a:r>
            <a:r>
              <a:rPr lang="ru-RU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пра́вильно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C:\Users\Дарья\Downloads\Презентация\Презентация\49815-O66PRZ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0" b="52490" l="58968" r="92022">
                        <a14:foregroundMark x1="75765" y1="13557" x2="74745" y2="16497"/>
                        <a14:foregroundMark x1="76365" y1="12957" x2="75165" y2="15717"/>
                        <a14:foregroundMark x1="72166" y1="29454" x2="73545" y2="29814"/>
                        <a14:foregroundMark x1="68806" y1="31014" x2="71206" y2="2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77" r="7562" b="47601"/>
          <a:stretch/>
        </p:blipFill>
        <p:spPr bwMode="auto">
          <a:xfrm>
            <a:off x="3632085" y="1712898"/>
            <a:ext cx="2075031" cy="32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арья\Downloads\Презентация\Презентация\2927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975" b="63800" l="4761" r="15849">
                        <a14:foregroundMark x1="7854" y1="53175" x2="7955" y2="53300"/>
                        <a14:foregroundMark x1="7955" y1="53325" x2="8484" y2="53500"/>
                        <a14:backgroundMark x1="12574" y1="57400" x2="14690" y2="53500"/>
                        <a14:backgroundMark x1="13571" y1="50025" x2="14588" y2="53050"/>
                        <a14:backgroundMark x1="11089" y1="54825" x2="12126" y2="58600"/>
                        <a14:backgroundMark x1="15463" y1="50200" x2="14832" y2="59000"/>
                        <a14:backgroundMark x1="13611" y1="57425" x2="12594" y2="59800"/>
                        <a14:backgroundMark x1="11862" y1="54625" x2="13774" y2="54575"/>
                        <a14:backgroundMark x1="14120" y1="52875" x2="13876" y2="5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8" t="47204" r="82754" b="35005"/>
          <a:stretch/>
        </p:blipFill>
        <p:spPr bwMode="auto">
          <a:xfrm>
            <a:off x="385501" y="2024423"/>
            <a:ext cx="2981030" cy="31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2394" y="5252545"/>
            <a:ext cx="2816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Ей 3          .</a:t>
            </a:r>
            <a:endParaRPr lang="ru-RU" sz="4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27098" y="5628093"/>
            <a:ext cx="2816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Ей 5        .</a:t>
            </a:r>
            <a:endParaRPr lang="ru-RU" sz="4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07116" y="5045008"/>
            <a:ext cx="3116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Ему </a:t>
            </a:r>
            <a:r>
              <a:rPr lang="ru-RU" sz="4400" b="1" dirty="0"/>
              <a:t>1</a:t>
            </a:r>
            <a:r>
              <a:rPr lang="ru-RU" sz="4400" b="1" dirty="0" smtClean="0"/>
              <a:t>        .</a:t>
            </a:r>
            <a:endParaRPr lang="ru-RU" sz="4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501060" y="5603364"/>
            <a:ext cx="3116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Ему 10        .</a:t>
            </a:r>
            <a:endParaRPr lang="ru-RU" sz="4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272479" y="5254731"/>
            <a:ext cx="1854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</a:rPr>
              <a:t>года</a:t>
            </a:r>
            <a:endParaRPr lang="ru-RU" sz="4400" b="1" dirty="0">
              <a:solidFill>
                <a:schemeClr val="accent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88952" y="5637265"/>
            <a:ext cx="1854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</a:rPr>
              <a:t>лет</a:t>
            </a:r>
            <a:endParaRPr lang="ru-RU" sz="4400" b="1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43355" y="5029200"/>
            <a:ext cx="1854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</a:rPr>
              <a:t>год</a:t>
            </a:r>
            <a:endParaRPr lang="ru-RU" sz="4400" b="1" dirty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71183" y="5603363"/>
            <a:ext cx="1854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</a:rPr>
              <a:t>лет</a:t>
            </a:r>
            <a:endParaRPr lang="ru-RU" sz="4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8115</TotalTime>
  <Words>247</Words>
  <Application>Microsoft Office PowerPoint</Application>
  <PresentationFormat>Произвольный</PresentationFormat>
  <Paragraphs>105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Русский язык</vt:lpstr>
      <vt:lpstr>Русский язык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User</dc:creator>
  <cp:lastModifiedBy>Дарья</cp:lastModifiedBy>
  <cp:revision>811</cp:revision>
  <dcterms:created xsi:type="dcterms:W3CDTF">2021-03-15T14:27:32Z</dcterms:created>
  <dcterms:modified xsi:type="dcterms:W3CDTF">2021-08-23T07:05:10Z</dcterms:modified>
</cp:coreProperties>
</file>