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360" r:id="rId3"/>
    <p:sldId id="346" r:id="rId4"/>
    <p:sldId id="413" r:id="rId5"/>
    <p:sldId id="412" r:id="rId6"/>
    <p:sldId id="397" r:id="rId7"/>
    <p:sldId id="409" r:id="rId8"/>
    <p:sldId id="406" r:id="rId9"/>
    <p:sldId id="410" r:id="rId10"/>
    <p:sldId id="385" r:id="rId11"/>
    <p:sldId id="411" r:id="rId12"/>
    <p:sldId id="398" r:id="rId13"/>
    <p:sldId id="415" r:id="rId14"/>
    <p:sldId id="416" r:id="rId15"/>
    <p:sldId id="417" r:id="rId16"/>
    <p:sldId id="329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8FC2"/>
    <a:srgbClr val="EE2A76"/>
    <a:srgbClr val="ED1E24"/>
    <a:srgbClr val="DFDCEF"/>
    <a:srgbClr val="9896BD"/>
    <a:srgbClr val="ABB0B6"/>
    <a:srgbClr val="EBF7F7"/>
    <a:srgbClr val="2BA1CB"/>
    <a:srgbClr val="56A5DA"/>
    <a:srgbClr val="5391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912C8C85-51F0-491E-9774-3900AFEF0FD7}" styleName="Светлый стиль 2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10A1B5D5-9B99-4C35-A422-299274C87663}" styleName="Средний стиль 1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A107856-5554-42FB-B03E-39F5DBC370BA}" styleName="Средний стиль 4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E269D01E-BC32-4049-B463-5C60D7B0CCD2}" styleName="Стиль из темы 2 - акцент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8580" autoAdjust="0"/>
  </p:normalViewPr>
  <p:slideViewPr>
    <p:cSldViewPr snapToGrid="0">
      <p:cViewPr>
        <p:scale>
          <a:sx n="89" d="100"/>
          <a:sy n="89" d="100"/>
        </p:scale>
        <p:origin x="-738" y="-4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281C0E-0A44-4BB3-85A2-E1E52F5EDEC1}" type="datetimeFigureOut">
              <a:rPr lang="ru-RU" smtClean="0"/>
              <a:t>23.08.2021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C4A0AB-F4A5-45EB-8F94-5582FE49693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09072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5253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0438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5815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1349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49" y="1709740"/>
            <a:ext cx="10515601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49" y="4589465"/>
            <a:ext cx="10515601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499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11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9335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7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682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4302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90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90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430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1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70D610-796D-4DD4-A570-F772C4B8DB85}" type="datetimeFigureOut">
              <a:rPr lang="ru-RU" smtClean="0"/>
              <a:pPr/>
              <a:t>23.08.2021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C86789-BA1C-478B-9B35-B5BB3D19455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95017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12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7.png"/><Relationship Id="rId5" Type="http://schemas.openxmlformats.org/officeDocument/2006/relationships/image" Target="../media/image4.png"/><Relationship Id="rId10" Type="http://schemas.microsoft.com/office/2007/relationships/hdphoto" Target="../media/hdphoto4.wdp"/><Relationship Id="rId4" Type="http://schemas.microsoft.com/office/2007/relationships/hdphoto" Target="../media/hdphoto1.wdp"/><Relationship Id="rId9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microsoft.com/office/2007/relationships/hdphoto" Target="../media/hdphoto7.wdp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microsoft.com/office/2007/relationships/hdphoto" Target="../media/hdphoto9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microsoft.com/office/2007/relationships/hdphoto" Target="../media/hdphoto8.wdp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361665" y="3303132"/>
            <a:ext cx="3396343" cy="917752"/>
          </a:xfr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6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66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класс</a:t>
            </a:r>
            <a:endParaRPr lang="ru-RU" sz="66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28575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457200" y="1809750"/>
            <a:ext cx="11182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000" b="1" dirty="0" smtClean="0">
                <a:solidFill>
                  <a:schemeClr val="bg1"/>
                </a:solidFill>
              </a:rPr>
              <a:t>1 год    	  2,3,4 год</a:t>
            </a:r>
            <a:r>
              <a:rPr lang="ru-RU" sz="6000" b="1" dirty="0" smtClean="0">
                <a:solidFill>
                  <a:srgbClr val="FFFF00"/>
                </a:solidFill>
              </a:rPr>
              <a:t>а</a:t>
            </a:r>
            <a:r>
              <a:rPr lang="ru-RU" sz="6000" b="1" dirty="0" smtClean="0">
                <a:solidFill>
                  <a:schemeClr val="bg1"/>
                </a:solidFill>
              </a:rPr>
              <a:t> 		5-10 </a:t>
            </a:r>
            <a:r>
              <a:rPr lang="ru-RU" sz="6000" b="1" dirty="0" smtClean="0">
                <a:solidFill>
                  <a:srgbClr val="FFFF00"/>
                </a:solidFill>
              </a:rPr>
              <a:t>лет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4587" y="3257967"/>
            <a:ext cx="7267575" cy="280076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numCol="2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мне – </a:t>
            </a:r>
            <a:r>
              <a:rPr lang="en-US" sz="4400" b="1" dirty="0" err="1" smtClean="0">
                <a:solidFill>
                  <a:schemeClr val="tx1"/>
                </a:solidFill>
              </a:rPr>
              <a:t>menga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нам – </a:t>
            </a:r>
            <a:r>
              <a:rPr lang="en-US" sz="4400" b="1" dirty="0" err="1" smtClean="0">
                <a:solidFill>
                  <a:schemeClr val="tx1"/>
                </a:solidFill>
              </a:rPr>
              <a:t>bizga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тебе́ – </a:t>
            </a:r>
            <a:r>
              <a:rPr lang="en-US" sz="4400" b="1" dirty="0" err="1" smtClean="0">
                <a:solidFill>
                  <a:schemeClr val="tx1"/>
                </a:solidFill>
              </a:rPr>
              <a:t>senga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вам – </a:t>
            </a:r>
            <a:r>
              <a:rPr lang="en-US" sz="4400" b="1" dirty="0" err="1" smtClean="0">
                <a:solidFill>
                  <a:schemeClr val="tx1"/>
                </a:solidFill>
              </a:rPr>
              <a:t>sizga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ему́ – </a:t>
            </a:r>
            <a:r>
              <a:rPr lang="en-US" sz="4400" b="1" dirty="0" err="1" smtClean="0">
                <a:solidFill>
                  <a:schemeClr val="tx1"/>
                </a:solidFill>
              </a:rPr>
              <a:t>unga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им – </a:t>
            </a:r>
            <a:r>
              <a:rPr lang="en-US" sz="4400" b="1" dirty="0" err="1" smtClean="0">
                <a:solidFill>
                  <a:schemeClr val="tx1"/>
                </a:solidFill>
              </a:rPr>
              <a:t>ularga</a:t>
            </a:r>
            <a:endParaRPr lang="en-US" sz="4400" b="1" dirty="0" smtClean="0">
              <a:solidFill>
                <a:schemeClr val="tx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tx1"/>
                </a:solidFill>
              </a:rPr>
              <a:t>ей – </a:t>
            </a:r>
            <a:r>
              <a:rPr lang="en-US" sz="4400" b="1" dirty="0" err="1" smtClean="0">
                <a:solidFill>
                  <a:schemeClr val="tx1"/>
                </a:solidFill>
              </a:rPr>
              <a:t>unga</a:t>
            </a:r>
            <a:r>
              <a:rPr lang="en-US" sz="4400" b="1" dirty="0" smtClean="0">
                <a:solidFill>
                  <a:schemeClr val="tx1"/>
                </a:solidFill>
              </a:rPr>
              <a:t> </a:t>
            </a:r>
            <a:endParaRPr lang="ru-RU" sz="4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277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125444" y="0"/>
            <a:ext cx="4430482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Слу́шаем</a:t>
            </a:r>
            <a:r>
              <a:rPr lang="ru-RU" sz="4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учи́теля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75326" y="1303159"/>
            <a:ext cx="7100235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Ско́лько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тебе́ лет? – Мне 8 лет.</a:t>
            </a:r>
          </a:p>
          <a:p>
            <a:pPr marL="571500" indent="-571500">
              <a:buFontTx/>
              <a:buChar char="-"/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Ско́лько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лет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бра́ту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–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Бра́ту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9 лет.</a:t>
            </a:r>
          </a:p>
          <a:p>
            <a:pPr marL="571500" indent="-571500">
              <a:buFontTx/>
              <a:buChar char="-"/>
            </a:pP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Ско́лько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лет сестре́? – Ей 3 </a:t>
            </a:r>
            <a:r>
              <a:rPr lang="ru-RU" sz="48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го́да</a:t>
            </a:r>
            <a:r>
              <a:rPr lang="ru-RU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4098" name="Picture 2" descr="C:\Users\Дарья\Downloads\Презентация (1)\Презентация\_25-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63" b="100000" l="3533" r="98505">
                        <a14:foregroundMark x1="47826" y1="50792" x2="54620" y2="43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2193" y="1303159"/>
            <a:ext cx="5379807" cy="554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7579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4220446" y="0"/>
            <a:ext cx="3712271" cy="70788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Повторя́ем</a:t>
            </a:r>
            <a:endParaRPr lang="ru-RU" sz="40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6149038"/>
              </p:ext>
            </p:extLst>
          </p:nvPr>
        </p:nvGraphicFramePr>
        <p:xfrm>
          <a:off x="342899" y="1100666"/>
          <a:ext cx="11620500" cy="531918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5810250"/>
                <a:gridCol w="5810250"/>
              </a:tblGrid>
              <a:tr h="17730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177306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730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6486861" y="1337131"/>
            <a:ext cx="514215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4000" b="1" dirty="0" err="1" smtClean="0">
                <a:solidFill>
                  <a:schemeClr val="bg1"/>
                </a:solidFill>
              </a:rPr>
              <a:t>о</a:t>
            </a:r>
            <a:r>
              <a:rPr lang="ru-RU" sz="4000" b="1" dirty="0" err="1" smtClean="0">
                <a:solidFill>
                  <a:schemeClr val="bg1"/>
                </a:solidFill>
              </a:rPr>
              <a:t>ди́н</a:t>
            </a:r>
            <a:r>
              <a:rPr lang="ru-RU" sz="4000" b="1" dirty="0" smtClean="0">
                <a:solidFill>
                  <a:schemeClr val="bg1"/>
                </a:solidFill>
              </a:rPr>
              <a:t> год</a:t>
            </a:r>
          </a:p>
          <a:p>
            <a:pPr algn="just"/>
            <a:endParaRPr lang="ru-RU" sz="4000" b="1" dirty="0" smtClean="0">
              <a:solidFill>
                <a:schemeClr val="bg1"/>
              </a:solidFill>
            </a:endParaRPr>
          </a:p>
          <a:p>
            <a:pPr algn="just"/>
            <a:endParaRPr lang="ru-RU" sz="4000" b="1" dirty="0" smtClean="0">
              <a:solidFill>
                <a:schemeClr val="bg1"/>
              </a:solidFill>
            </a:endParaRPr>
          </a:p>
          <a:p>
            <a:pPr algn="just"/>
            <a:r>
              <a:rPr lang="ru-RU" sz="4000" b="1" dirty="0" smtClean="0">
                <a:solidFill>
                  <a:schemeClr val="bg1"/>
                </a:solidFill>
              </a:rPr>
              <a:t>два, три, </a:t>
            </a:r>
            <a:r>
              <a:rPr lang="ru-RU" sz="4000" b="1" dirty="0" err="1" smtClean="0">
                <a:solidFill>
                  <a:schemeClr val="bg1"/>
                </a:solidFill>
              </a:rPr>
              <a:t>четы́ре</a:t>
            </a:r>
            <a:r>
              <a:rPr lang="ru-RU" sz="4000" b="1" dirty="0" smtClean="0">
                <a:solidFill>
                  <a:schemeClr val="bg1"/>
                </a:solidFill>
              </a:rPr>
              <a:t> года</a:t>
            </a:r>
          </a:p>
          <a:p>
            <a:pPr algn="just"/>
            <a:endParaRPr lang="ru-RU" sz="4000" b="1" dirty="0" smtClean="0">
              <a:solidFill>
                <a:schemeClr val="bg1"/>
              </a:solidFill>
            </a:endParaRPr>
          </a:p>
          <a:p>
            <a:r>
              <a:rPr lang="ru-RU" sz="4000" b="1" dirty="0" smtClean="0">
                <a:solidFill>
                  <a:schemeClr val="bg1"/>
                </a:solidFill>
              </a:rPr>
              <a:t>пять, шесть, </a:t>
            </a:r>
            <a:r>
              <a:rPr lang="ru-RU" sz="4000" b="1" dirty="0" smtClean="0">
                <a:solidFill>
                  <a:schemeClr val="bg1"/>
                </a:solidFill>
              </a:rPr>
              <a:t>семь, </a:t>
            </a:r>
            <a:r>
              <a:rPr lang="ru-RU" sz="4000" b="1" dirty="0" err="1" smtClean="0">
                <a:solidFill>
                  <a:schemeClr val="bg1"/>
                </a:solidFill>
              </a:rPr>
              <a:t>во́семь</a:t>
            </a:r>
            <a:r>
              <a:rPr lang="ru-RU" sz="4000" b="1" dirty="0" smtClean="0">
                <a:solidFill>
                  <a:schemeClr val="bg1"/>
                </a:solidFill>
              </a:rPr>
              <a:t>, </a:t>
            </a:r>
            <a:r>
              <a:rPr lang="ru-RU" sz="4000" b="1" dirty="0" err="1" smtClean="0">
                <a:solidFill>
                  <a:schemeClr val="bg1"/>
                </a:solidFill>
              </a:rPr>
              <a:t>де́вять</a:t>
            </a:r>
            <a:r>
              <a:rPr lang="ru-RU" sz="4000" b="1" dirty="0" smtClean="0">
                <a:solidFill>
                  <a:schemeClr val="bg1"/>
                </a:solidFill>
              </a:rPr>
              <a:t>, </a:t>
            </a:r>
            <a:r>
              <a:rPr lang="ru-RU" sz="4000" b="1" dirty="0" err="1" smtClean="0">
                <a:solidFill>
                  <a:schemeClr val="bg1"/>
                </a:solidFill>
              </a:rPr>
              <a:t>де́сять</a:t>
            </a:r>
            <a:r>
              <a:rPr lang="ru-RU" sz="4000" b="1" dirty="0" smtClean="0">
                <a:solidFill>
                  <a:schemeClr val="bg1"/>
                </a:solidFill>
              </a:rPr>
              <a:t> </a:t>
            </a:r>
            <a:r>
              <a:rPr lang="ru-RU" sz="4000" b="1" dirty="0" smtClean="0">
                <a:solidFill>
                  <a:schemeClr val="bg1"/>
                </a:solidFill>
              </a:rPr>
              <a:t>лет </a:t>
            </a:r>
            <a:endParaRPr lang="ru-RU" sz="4000" b="1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34200" y="1765131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01050" y="2913638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134600" y="5032830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34200" y="4679781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134600" y="1878419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056417" y="3199208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63050" y="4214871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686800" y="1574125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696450" y="3160602"/>
            <a:ext cx="8763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54014" y="1489531"/>
            <a:ext cx="28575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6000" b="1" dirty="0" smtClean="0">
                <a:solidFill>
                  <a:schemeClr val="bg1"/>
                </a:solidFill>
              </a:rPr>
              <a:t>год</a:t>
            </a:r>
          </a:p>
          <a:p>
            <a:pPr algn="r"/>
            <a:endParaRPr lang="ru-RU" sz="6000" b="1" dirty="0" smtClean="0">
              <a:solidFill>
                <a:schemeClr val="bg1"/>
              </a:solidFill>
            </a:endParaRPr>
          </a:p>
          <a:p>
            <a:pPr algn="r"/>
            <a:r>
              <a:rPr lang="ru-RU" sz="6000" b="1" dirty="0" smtClean="0">
                <a:solidFill>
                  <a:schemeClr val="bg1"/>
                </a:solidFill>
              </a:rPr>
              <a:t>года</a:t>
            </a:r>
          </a:p>
          <a:p>
            <a:pPr algn="r"/>
            <a:endParaRPr lang="ru-RU" sz="6000" b="1" dirty="0" smtClean="0">
              <a:solidFill>
                <a:schemeClr val="bg1"/>
              </a:solidFill>
            </a:endParaRPr>
          </a:p>
          <a:p>
            <a:pPr algn="r"/>
            <a:r>
              <a:rPr lang="ru-RU" sz="6000" b="1" dirty="0" smtClean="0">
                <a:solidFill>
                  <a:schemeClr val="bg1"/>
                </a:solidFill>
              </a:rPr>
              <a:t>лет </a:t>
            </a:r>
            <a:endParaRPr lang="ru-RU" sz="6000" b="1" dirty="0">
              <a:solidFill>
                <a:srgbClr val="FFFF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0419229" y="3952924"/>
            <a:ext cx="143928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endParaRPr lang="ru-RU" sz="6000" b="1" dirty="0">
              <a:solidFill>
                <a:schemeClr val="accent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590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-0.36094 -0.0472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047" y="-2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2.59259E-6 L -0.62031 0.02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1016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3.7037E-7 L -0.67969 -0.2944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3984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1.48148E-6 L -0.34531 -0.2305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266" y="-11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-0.77344 0.455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672" y="2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7.40741E-7 L -0.45781 0.33055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891" y="1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-0.57812 0.0888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906" y="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2.22222E-6 L -0.49375 0.56389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688" y="281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6 L -0.50469 0.23334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34" y="11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1 -1.56604E-6 L -0.56825 0.22554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367" y="112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6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2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ци́фрой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1026" name="Picture 2" descr="C:\Users\Дарья\Documents\ЦТ ПсковГУ\Онлайн-Мактаб\2 класс\Новая папка\978978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929" y="2074119"/>
            <a:ext cx="8775058" cy="444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Посчита́й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вслух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2050" name="Picture 2" descr="C:\Users\Дарья\Documents\ЦТ ПсковГУ\Онлайн-Мактаб\2 класс\Новая папка\97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51" y="2889996"/>
            <a:ext cx="10641013" cy="2114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38683" y="5217459"/>
            <a:ext cx="100691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288FC2"/>
                </a:solidFill>
              </a:rPr>
              <a:t>+</a:t>
            </a:r>
            <a:r>
              <a:rPr lang="ru-RU" sz="4800" b="1" dirty="0" smtClean="0"/>
              <a:t> плюс 		</a:t>
            </a:r>
            <a:r>
              <a:rPr lang="ru-RU" sz="4800" b="1" dirty="0" smtClean="0">
                <a:solidFill>
                  <a:srgbClr val="288FC2"/>
                </a:solidFill>
              </a:rPr>
              <a:t>–</a:t>
            </a:r>
            <a:r>
              <a:rPr lang="ru-RU" sz="4800" b="1" dirty="0" smtClean="0"/>
              <a:t> </a:t>
            </a:r>
            <a:r>
              <a:rPr lang="ru-RU" sz="4800" b="1" dirty="0" err="1" smtClean="0"/>
              <a:t>ми́нус</a:t>
            </a:r>
            <a:r>
              <a:rPr lang="ru-RU" sz="4800" b="1" dirty="0" smtClean="0"/>
              <a:t> 		</a:t>
            </a:r>
            <a:r>
              <a:rPr lang="ru-RU" sz="4800" b="1" smtClean="0">
                <a:solidFill>
                  <a:srgbClr val="288FC2"/>
                </a:solidFill>
              </a:rPr>
              <a:t>=</a:t>
            </a:r>
            <a:r>
              <a:rPr lang="ru-RU" sz="4800" b="1" smtClean="0"/>
              <a:t> равно́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73639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C:\Users\Дарья\Documents\ЦТ ПсковГУ\Онлайн-Мактаб\2 класс\Новая папка\898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01" y="2031086"/>
            <a:ext cx="8430914" cy="4522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Про́писи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рабо́чей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тетра́ди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590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42659" y="2101426"/>
            <a:ext cx="6112524" cy="2677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Спасибо!</a:t>
            </a:r>
            <a:endParaRPr lang="ru-RU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Times New Roman" panose="02020603050405020304" pitchFamily="18" charset="0"/>
              </a:rPr>
              <a:t>До встречи на следующем уроке!</a:t>
            </a:r>
            <a:endParaRPr lang="ru-RU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4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50" b="59750" l="61950" r="848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9106" t="29712" r="12276" b="39457"/>
          <a:stretch/>
        </p:blipFill>
        <p:spPr bwMode="auto">
          <a:xfrm rot="934257">
            <a:off x="430836" y="711840"/>
            <a:ext cx="3412871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1750" b="88450" l="73950" r="933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1529" t="60794" r="4201" b="10852"/>
          <a:stretch/>
        </p:blipFill>
        <p:spPr bwMode="auto">
          <a:xfrm rot="1483991">
            <a:off x="8273376" y="3959930"/>
            <a:ext cx="2335113" cy="2728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C:\Users\Дарья\Downloads\Презентация (1)\Презентация\NUMBERS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2750" b="59600" l="15100" r="355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554" t="29712" r="61887" b="39457"/>
          <a:stretch/>
        </p:blipFill>
        <p:spPr bwMode="auto">
          <a:xfrm rot="20691335">
            <a:off x="8716661" y="-22649"/>
            <a:ext cx="3048000" cy="367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074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1778" y="1995803"/>
            <a:ext cx="7903029" cy="1408026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Русский</a:t>
            </a:r>
            <a:r>
              <a:rPr lang="ru-RU" sz="80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9600" b="1" dirty="0">
                <a:solidFill>
                  <a:srgbClr val="FFFF9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язык</a:t>
            </a:r>
            <a:endParaRPr lang="ru-RU" sz="8000" b="1" dirty="0">
              <a:solidFill>
                <a:srgbClr val="FFFF99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628516" y="3360089"/>
            <a:ext cx="7162800" cy="1404336"/>
          </a:xfr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Тема урока: </a:t>
            </a:r>
          </a:p>
          <a:p>
            <a:r>
              <a:rPr lang="ru-RU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«Сколько тебе лет»</a:t>
            </a:r>
            <a:endParaRPr lang="ru-RU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32897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5888951" y="309527"/>
            <a:ext cx="5223165" cy="1354217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Слова</a:t>
            </a:r>
            <a:r>
              <a:rPr kumimoji="0" lang="ru-RU" sz="6600" b="1" i="0" u="none" strike="noStrike" kern="12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n-lt"/>
                <a:ea typeface="+mj-ea"/>
                <a:cs typeface="+mj-cs"/>
              </a:rPr>
              <a:t> урока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615520" y="3391371"/>
            <a:ext cx="2055811" cy="923330"/>
          </a:xfrm>
          <a:prstGeom prst="rect">
            <a:avLst/>
          </a:prstGeom>
          <a:ln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плащ</a:t>
            </a:r>
            <a:endParaRPr lang="ru-RU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8" name="Группа 27"/>
          <p:cNvGrpSpPr/>
          <p:nvPr/>
        </p:nvGrpSpPr>
        <p:grpSpPr>
          <a:xfrm>
            <a:off x="6875231" y="1907339"/>
            <a:ext cx="2225371" cy="2705286"/>
            <a:chOff x="6875231" y="1907339"/>
            <a:chExt cx="2225371" cy="2705286"/>
          </a:xfrm>
        </p:grpSpPr>
        <p:pic>
          <p:nvPicPr>
            <p:cNvPr id="8194" name="Picture 2" descr="C:\Users\Дарья\Downloads\Презентация\Презентация\26026.jpg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48" t="63616" r="49842"/>
            <a:stretch/>
          </p:blipFill>
          <p:spPr bwMode="auto">
            <a:xfrm>
              <a:off x="7026707" y="1907339"/>
              <a:ext cx="1922421" cy="194957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/>
            <p:cNvSpPr txBox="1"/>
            <p:nvPr/>
          </p:nvSpPr>
          <p:spPr>
            <a:xfrm>
              <a:off x="6875231" y="3689295"/>
              <a:ext cx="2225371" cy="92333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счёты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798828" y="1422323"/>
            <a:ext cx="2590659" cy="2434595"/>
            <a:chOff x="3798828" y="1422323"/>
            <a:chExt cx="2590659" cy="2434595"/>
          </a:xfrm>
        </p:grpSpPr>
        <p:sp>
          <p:nvSpPr>
            <p:cNvPr id="8" name="TextBox 7"/>
            <p:cNvSpPr txBox="1"/>
            <p:nvPr/>
          </p:nvSpPr>
          <p:spPr>
            <a:xfrm>
              <a:off x="3912449" y="2933588"/>
              <a:ext cx="2477038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ча́йник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5" name="Picture 3" descr="C:\Users\Дарья\Downloads\Презентация\Презентация\5879.jpg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8780" b="36640" l="10517" r="2766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392" t="17472" r="70168" b="61597"/>
            <a:stretch/>
          </p:blipFill>
          <p:spPr bwMode="auto">
            <a:xfrm>
              <a:off x="3798828" y="1422323"/>
              <a:ext cx="2242523" cy="18244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8196" name="Picture 4" descr="C:\Users\Дарья\Downloads\Презентация\Презентация\o-18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15" b="89880" l="9921" r="898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01890">
            <a:off x="9882374" y="1595338"/>
            <a:ext cx="2224844" cy="2573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3" name="Группа 32"/>
          <p:cNvGrpSpPr/>
          <p:nvPr/>
        </p:nvGrpSpPr>
        <p:grpSpPr>
          <a:xfrm>
            <a:off x="3816689" y="3943934"/>
            <a:ext cx="3920124" cy="2310523"/>
            <a:chOff x="3816689" y="3943934"/>
            <a:chExt cx="3920124" cy="2310523"/>
          </a:xfrm>
        </p:grpSpPr>
        <p:sp>
          <p:nvSpPr>
            <p:cNvPr id="7" name="TextBox 6"/>
            <p:cNvSpPr txBox="1"/>
            <p:nvPr/>
          </p:nvSpPr>
          <p:spPr>
            <a:xfrm>
              <a:off x="4758267" y="5300494"/>
              <a:ext cx="2978546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чемода́н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7" name="Picture 5" descr="C:\Users\Дарья\Desktop\pink-travel-bag-png-clipart-picture-5a3c14a4a4ed62.8733576115138868846756.jpg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3600" b="98800" l="0" r="96154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6968">
              <a:off x="3816689" y="3943934"/>
              <a:ext cx="1201472" cy="23105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/>
        </p:nvGrpSpPr>
        <p:grpSpPr>
          <a:xfrm>
            <a:off x="330285" y="1428591"/>
            <a:ext cx="2876051" cy="2428327"/>
            <a:chOff x="330285" y="1428591"/>
            <a:chExt cx="2876051" cy="2428327"/>
          </a:xfrm>
        </p:grpSpPr>
        <p:sp>
          <p:nvSpPr>
            <p:cNvPr id="6" name="TextBox 5"/>
            <p:cNvSpPr txBox="1"/>
            <p:nvPr/>
          </p:nvSpPr>
          <p:spPr>
            <a:xfrm>
              <a:off x="665016" y="2933588"/>
              <a:ext cx="2541320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ша́шки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8" name="Picture 6" descr="C:\Users\Дарья\Desktop\gratis-png-damas-inglesas-juego-de-tablero-de-ajedrez-de-damas-chinas-una-pieza-de-ajedrez-en-un-tablero-de-ajedrez.png"/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91" t="15712" r="16143" b="13735"/>
            <a:stretch/>
          </p:blipFill>
          <p:spPr bwMode="auto">
            <a:xfrm>
              <a:off x="330285" y="1428591"/>
              <a:ext cx="2642674" cy="18182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/>
        </p:nvGrpSpPr>
        <p:grpSpPr>
          <a:xfrm>
            <a:off x="330285" y="3940348"/>
            <a:ext cx="3210783" cy="2283476"/>
            <a:chOff x="330285" y="3940348"/>
            <a:chExt cx="3210783" cy="2283476"/>
          </a:xfrm>
        </p:grpSpPr>
        <p:sp>
          <p:nvSpPr>
            <p:cNvPr id="2" name="TextBox 1"/>
            <p:cNvSpPr txBox="1"/>
            <p:nvPr/>
          </p:nvSpPr>
          <p:spPr>
            <a:xfrm>
              <a:off x="330285" y="5300494"/>
              <a:ext cx="3210783" cy="923330"/>
            </a:xfrm>
            <a:prstGeom prst="rect">
              <a:avLst/>
            </a:prstGeom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шокола́д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199" name="Picture 7" descr="C:\Users\Дарья\Desktop\image_processing20200510-8902-f3g8pp.png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58433">
              <a:off x="862435" y="3802197"/>
              <a:ext cx="1832610" cy="21089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Группа 31"/>
          <p:cNvGrpSpPr/>
          <p:nvPr/>
        </p:nvGrpSpPr>
        <p:grpSpPr>
          <a:xfrm>
            <a:off x="8500533" y="4329825"/>
            <a:ext cx="2991934" cy="1893999"/>
            <a:chOff x="8500533" y="4329825"/>
            <a:chExt cx="2991934" cy="1893999"/>
          </a:xfrm>
        </p:grpSpPr>
        <p:sp>
          <p:nvSpPr>
            <p:cNvPr id="9" name="TextBox 8"/>
            <p:cNvSpPr txBox="1"/>
            <p:nvPr/>
          </p:nvSpPr>
          <p:spPr>
            <a:xfrm>
              <a:off x="8500533" y="5300494"/>
              <a:ext cx="2256143" cy="923330"/>
            </a:xfrm>
            <a:prstGeom prst="rect">
              <a:avLst/>
            </a:prstGeom>
            <a:ln/>
          </p:spPr>
          <p:style>
            <a:lnRef idx="1">
              <a:schemeClr val="accent6"/>
            </a:lnRef>
            <a:fillRef idx="3">
              <a:schemeClr val="accent6"/>
            </a:fillRef>
            <a:effectRef idx="2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ru-RU" sz="5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щётка</a:t>
              </a:r>
              <a:endParaRPr lang="ru-RU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pic>
          <p:nvPicPr>
            <p:cNvPr id="8200" name="Picture 8" descr="C:\Users\Дарья\Desktop\cleaning-brush-icon-cartoon-style-isolated-white-background-cleaning-symbol-stock-vector-illustration-design-85267582.jpg"/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10000" b="90000" l="5500" r="9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925116">
              <a:off x="9936303" y="4329825"/>
              <a:ext cx="1556164" cy="15561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06372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1" y="1261646"/>
            <a:ext cx="5650522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Допиши́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сло́во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pic>
        <p:nvPicPr>
          <p:cNvPr id="3074" name="Picture 2" descr="C:\Users\Дарья\Documents\ЦТ ПсковГУ\Онлайн-Мактаб\2 класс\Новая папка\0980898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170" y="2820255"/>
            <a:ext cx="10907713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634133" y="2903431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ру́чк</a:t>
            </a:r>
            <a:r>
              <a:rPr lang="ru-RU" sz="3200" b="1" dirty="0" err="1" smtClean="0">
                <a:solidFill>
                  <a:srgbClr val="288FC2"/>
                </a:solidFill>
              </a:rPr>
              <a:t>и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873262" y="2903429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кни́г</a:t>
            </a:r>
            <a:r>
              <a:rPr lang="ru-RU" sz="3200" b="1" dirty="0" err="1" smtClean="0">
                <a:solidFill>
                  <a:srgbClr val="288FC2"/>
                </a:solidFill>
              </a:rPr>
              <a:t>и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555478" y="2878563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рези́нк</a:t>
            </a:r>
            <a:r>
              <a:rPr lang="ru-RU" sz="3200" b="1" dirty="0" err="1" smtClean="0">
                <a:solidFill>
                  <a:srgbClr val="288FC2"/>
                </a:solidFill>
              </a:rPr>
              <a:t>и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67128" y="3407883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де́вочк</a:t>
            </a:r>
            <a:r>
              <a:rPr lang="ru-RU" sz="3200" b="1" dirty="0" err="1" smtClean="0">
                <a:solidFill>
                  <a:srgbClr val="288FC2"/>
                </a:solidFill>
              </a:rPr>
              <a:t>и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628949" y="3407883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ученик</a:t>
            </a:r>
            <a:r>
              <a:rPr lang="ru-RU" sz="3200" b="1" dirty="0" smtClean="0">
                <a:solidFill>
                  <a:srgbClr val="288FC2"/>
                </a:solidFill>
              </a:rPr>
              <a:t>и́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124372" y="3891817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гараж</a:t>
            </a:r>
            <a:r>
              <a:rPr lang="ru-RU" sz="3200" b="1" dirty="0" smtClean="0">
                <a:solidFill>
                  <a:srgbClr val="288FC2"/>
                </a:solidFill>
              </a:rPr>
              <a:t>и́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00959" y="3891816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плащ</a:t>
            </a:r>
            <a:r>
              <a:rPr lang="ru-RU" sz="3200" b="1" dirty="0" smtClean="0">
                <a:solidFill>
                  <a:srgbClr val="288FC2"/>
                </a:solidFill>
              </a:rPr>
              <a:t>и́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242596" y="3891815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/>
              <a:t>портфе́л</a:t>
            </a:r>
            <a:r>
              <a:rPr lang="ru-RU" sz="3200" b="1" dirty="0" err="1" smtClean="0">
                <a:solidFill>
                  <a:srgbClr val="288FC2"/>
                </a:solidFill>
              </a:rPr>
              <a:t>и</a:t>
            </a:r>
            <a:endParaRPr lang="ru-RU" sz="3200" b="1" dirty="0">
              <a:solidFill>
                <a:srgbClr val="288FC2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2264" y="4364559"/>
            <a:ext cx="2506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словар</a:t>
            </a:r>
            <a:r>
              <a:rPr lang="ru-RU" sz="3200" b="1" dirty="0" smtClean="0">
                <a:solidFill>
                  <a:srgbClr val="288FC2"/>
                </a:solidFill>
              </a:rPr>
              <a:t>и́</a:t>
            </a:r>
            <a:endParaRPr lang="ru-RU" sz="3200" b="1" dirty="0">
              <a:solidFill>
                <a:srgbClr val="288FC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79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ая выноска 4"/>
          <p:cNvSpPr/>
          <p:nvPr/>
        </p:nvSpPr>
        <p:spPr>
          <a:xfrm flipH="1">
            <a:off x="2377439" y="218364"/>
            <a:ext cx="7178039" cy="1137996"/>
          </a:xfrm>
          <a:prstGeom prst="wedgeRectCallout">
            <a:avLst>
              <a:gd name="adj1" fmla="val -15765"/>
              <a:gd name="adj2" fmla="val 2485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Дома́шнее зада́ние</a:t>
            </a:r>
            <a:endParaRPr lang="ru-RU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 descr="C:\Users\Дарья\Documents\ЦТ ПсковГУ\Онлайн-Мактаб\2 класс\Новая папка\0980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8093" y="2031086"/>
            <a:ext cx="8256730" cy="4522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251" y="1261646"/>
            <a:ext cx="8629650" cy="769441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Соедини́ </a:t>
            </a:r>
            <a:r>
              <a:rPr lang="ru-RU" sz="4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пра́вильно</a:t>
            </a:r>
            <a:endParaRPr lang="ru-RU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Propisi" panose="02000508030000020003" pitchFamily="2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3043302" y="2926080"/>
            <a:ext cx="2432340" cy="1539787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 flipV="1">
            <a:off x="3043302" y="3791721"/>
            <a:ext cx="2541708" cy="674146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552088" y="4238004"/>
            <a:ext cx="2118576" cy="323238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3043302" y="4465867"/>
            <a:ext cx="2541708" cy="161619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552088" y="4561242"/>
            <a:ext cx="2118576" cy="476574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043302" y="4465867"/>
            <a:ext cx="2541708" cy="988260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3043302" y="4546676"/>
            <a:ext cx="2618804" cy="1318034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3043302" y="4561242"/>
            <a:ext cx="2618804" cy="1716789"/>
          </a:xfrm>
          <a:prstGeom prst="line">
            <a:avLst/>
          </a:prstGeom>
          <a:ln w="57150">
            <a:solidFill>
              <a:srgbClr val="56A5D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01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арья\Desktop\Снимок5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0" t="66971" r="2492" b="2837"/>
          <a:stretch/>
        </p:blipFill>
        <p:spPr bwMode="auto">
          <a:xfrm>
            <a:off x="4406900" y="4248516"/>
            <a:ext cx="7785100" cy="1745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4758267" cy="135421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  <p:grpSp>
        <p:nvGrpSpPr>
          <p:cNvPr id="3" name="Группа 2"/>
          <p:cNvGrpSpPr/>
          <p:nvPr/>
        </p:nvGrpSpPr>
        <p:grpSpPr>
          <a:xfrm>
            <a:off x="5048250" y="379976"/>
            <a:ext cx="4603750" cy="3390946"/>
            <a:chOff x="5048250" y="379976"/>
            <a:chExt cx="4603750" cy="3390946"/>
          </a:xfrm>
        </p:grpSpPr>
        <p:pic>
          <p:nvPicPr>
            <p:cNvPr id="10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563" t="33765" r="3220" b="35853"/>
            <a:stretch/>
          </p:blipFill>
          <p:spPr bwMode="auto">
            <a:xfrm>
              <a:off x="5600700" y="2000249"/>
              <a:ext cx="3242545" cy="17706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49" t="35474" r="42571" b="35853"/>
            <a:stretch/>
          </p:blipFill>
          <p:spPr bwMode="auto">
            <a:xfrm>
              <a:off x="5048250" y="379976"/>
              <a:ext cx="4603750" cy="16710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" name="Группа 1"/>
          <p:cNvGrpSpPr/>
          <p:nvPr/>
        </p:nvGrpSpPr>
        <p:grpSpPr>
          <a:xfrm>
            <a:off x="281517" y="1572768"/>
            <a:ext cx="3873500" cy="3447960"/>
            <a:chOff x="281517" y="1572768"/>
            <a:chExt cx="3873500" cy="3447960"/>
          </a:xfrm>
        </p:grpSpPr>
        <p:pic>
          <p:nvPicPr>
            <p:cNvPr id="11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7" t="2053" r="50008" b="67944"/>
            <a:stretch/>
          </p:blipFill>
          <p:spPr bwMode="auto">
            <a:xfrm>
              <a:off x="281517" y="1572768"/>
              <a:ext cx="3873500" cy="1723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3" descr="C:\Users\Дарья\Desktop\Снимок5.PNG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9992" t="2053" r="2492" b="67944"/>
            <a:stretch/>
          </p:blipFill>
          <p:spPr bwMode="auto">
            <a:xfrm>
              <a:off x="281517" y="3296748"/>
              <a:ext cx="3873500" cy="17239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5" name="Овал 4"/>
          <p:cNvSpPr/>
          <p:nvPr/>
        </p:nvSpPr>
        <p:spPr>
          <a:xfrm>
            <a:off x="7221972" y="5232398"/>
            <a:ext cx="647700" cy="6096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/>
          <p:cNvSpPr/>
          <p:nvPr/>
        </p:nvSpPr>
        <p:spPr>
          <a:xfrm>
            <a:off x="9812772" y="5079997"/>
            <a:ext cx="647700" cy="60960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063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544" t="60224" r="5187" b="9097"/>
          <a:stretch/>
        </p:blipFill>
        <p:spPr bwMode="auto">
          <a:xfrm>
            <a:off x="6796306" y="3913550"/>
            <a:ext cx="1538344" cy="211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45" t="60491" r="48376" b="7159"/>
          <a:stretch/>
        </p:blipFill>
        <p:spPr bwMode="auto">
          <a:xfrm>
            <a:off x="2384663" y="3836738"/>
            <a:ext cx="1463040" cy="223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19" t="59757" r="27923" b="7158"/>
          <a:stretch/>
        </p:blipFill>
        <p:spPr bwMode="auto">
          <a:xfrm>
            <a:off x="4561756" y="3911164"/>
            <a:ext cx="1281988" cy="228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0" y="0"/>
            <a:ext cx="4758267" cy="1077218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Запишите в тетрадь!</a:t>
            </a:r>
          </a:p>
          <a:p>
            <a:pPr algn="ctr"/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So'zlarni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daftarga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yozing</a:t>
            </a:r>
            <a:r>
              <a:rPr 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ru-RU" sz="2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9" r="63928" b="67838"/>
          <a:stretch/>
        </p:blipFill>
        <p:spPr bwMode="auto">
          <a:xfrm>
            <a:off x="392715" y="1120250"/>
            <a:ext cx="1369386" cy="209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6118642" y="2168760"/>
            <a:ext cx="1446836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три</a:t>
            </a:r>
            <a:endParaRPr lang="ru-RU" sz="44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971586" y="2168760"/>
            <a:ext cx="1940699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четы́ре</a:t>
            </a:r>
            <a:endParaRPr lang="ru-RU" sz="44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10222660" y="2168760"/>
            <a:ext cx="1446836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пять</a:t>
            </a:r>
            <a:endParaRPr lang="ru-RU" sz="4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2400867" y="5903812"/>
            <a:ext cx="1446836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семь</a:t>
            </a:r>
            <a:endParaRPr lang="ru-RU" sz="4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122009" y="5942374"/>
            <a:ext cx="1996633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во́семь</a:t>
            </a:r>
            <a:endParaRPr lang="ru-RU" sz="44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6567161" y="5942374"/>
            <a:ext cx="1996633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де́вять</a:t>
            </a:r>
            <a:endParaRPr lang="ru-RU" sz="4400" b="1" dirty="0"/>
          </a:p>
        </p:txBody>
      </p:sp>
      <p:pic>
        <p:nvPicPr>
          <p:cNvPr id="25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72" r="42391" b="69192"/>
          <a:stretch/>
        </p:blipFill>
        <p:spPr bwMode="auto">
          <a:xfrm>
            <a:off x="2134108" y="1120891"/>
            <a:ext cx="1335777" cy="212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811" t="30946" r="15244" b="38106"/>
          <a:stretch/>
        </p:blipFill>
        <p:spPr bwMode="auto">
          <a:xfrm>
            <a:off x="10222660" y="30885"/>
            <a:ext cx="1446836" cy="2137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57" t="30951" r="39629" b="38099"/>
          <a:stretch/>
        </p:blipFill>
        <p:spPr bwMode="auto">
          <a:xfrm>
            <a:off x="8007061" y="30759"/>
            <a:ext cx="1527585" cy="213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39" t="29422" r="64884" b="39508"/>
          <a:stretch/>
        </p:blipFill>
        <p:spPr bwMode="auto">
          <a:xfrm>
            <a:off x="6158950" y="22484"/>
            <a:ext cx="1366221" cy="2146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22" t="978" r="18439" b="69998"/>
          <a:stretch/>
        </p:blipFill>
        <p:spPr bwMode="auto">
          <a:xfrm>
            <a:off x="3994183" y="1215278"/>
            <a:ext cx="1273763" cy="20049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9" t="61106" r="71917" b="7158"/>
          <a:stretch/>
        </p:blipFill>
        <p:spPr bwMode="auto">
          <a:xfrm>
            <a:off x="197614" y="3947898"/>
            <a:ext cx="1452283" cy="219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42631" y="5903813"/>
            <a:ext cx="1747353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шесть</a:t>
            </a:r>
            <a:endParaRPr lang="ru-RU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223831" y="3249122"/>
            <a:ext cx="1446836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оди́н</a:t>
            </a:r>
            <a:endParaRPr lang="ru-RU" sz="4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15265" y="3220210"/>
            <a:ext cx="1446836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ноль</a:t>
            </a:r>
            <a:endParaRPr lang="ru-RU" sz="44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3994183" y="3249121"/>
            <a:ext cx="1446836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два</a:t>
            </a:r>
            <a:endParaRPr lang="ru-RU" sz="4400" b="1" dirty="0"/>
          </a:p>
        </p:txBody>
      </p:sp>
      <p:pic>
        <p:nvPicPr>
          <p:cNvPr id="37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72" r="42391" b="69192"/>
          <a:stretch/>
        </p:blipFill>
        <p:spPr bwMode="auto">
          <a:xfrm>
            <a:off x="8771529" y="3770411"/>
            <a:ext cx="1335777" cy="2128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C:\Users\Дарья\Downloads\Презентация\Презентация\NUMBERS3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9" r="63928" b="67838"/>
          <a:stretch/>
        </p:blipFill>
        <p:spPr bwMode="auto">
          <a:xfrm>
            <a:off x="9912285" y="3784546"/>
            <a:ext cx="1369386" cy="2099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TextBox 38"/>
          <p:cNvSpPr txBox="1"/>
          <p:nvPr/>
        </p:nvSpPr>
        <p:spPr>
          <a:xfrm>
            <a:off x="9224343" y="5884506"/>
            <a:ext cx="1996633" cy="769441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де́сять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2494995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  <p:bldP spid="22" grpId="0" animBg="1"/>
      <p:bldP spid="23" grpId="0" animBg="1"/>
      <p:bldP spid="24" grpId="0" animBg="1"/>
      <p:bldP spid="21" grpId="0" animBg="1"/>
      <p:bldP spid="4" grpId="0" animBg="1"/>
      <p:bldP spid="15" grpId="0" animBg="1"/>
      <p:bldP spid="16" grpId="0" animBg="1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95149" y="0"/>
            <a:ext cx="3146079" cy="101566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1123530" y="1327819"/>
            <a:ext cx="3334653" cy="4608439"/>
            <a:chOff x="1123530" y="1327819"/>
            <a:chExt cx="3334653" cy="4608439"/>
          </a:xfrm>
        </p:grpSpPr>
        <p:pic>
          <p:nvPicPr>
            <p:cNvPr id="10242" name="Picture 2" descr="C:\Users\Дарья\Downloads\Презентация\Презентация\STOL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500" b="96500" l="37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8371" y="1922272"/>
              <a:ext cx="1493706" cy="149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" descr="C:\Users\Дарья\Downloads\Презентация\Презентация\STOL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00" b="96500" l="37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4477" y="1327819"/>
              <a:ext cx="1493706" cy="149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C:\Users\Дарья\Downloads\Презентация\Презентация\STOL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00" b="96500" l="37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530" y="3568378"/>
              <a:ext cx="1493706" cy="149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C:\Users\Дарья\Downloads\Презентация\Презентация\STOL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00" b="96500" l="37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64477" y="2948846"/>
              <a:ext cx="1493706" cy="149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C:\Users\Дарья\Downloads\Презентация\Презентация\STOL.jp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500" b="96500" l="375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12077" y="4442552"/>
              <a:ext cx="1493706" cy="149370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43" name="Picture 3" descr="C:\Users\Дарья\Downloads\Презентация\Презентация\_01-2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8" r="50000"/>
          <a:stretch/>
        </p:blipFill>
        <p:spPr bwMode="auto">
          <a:xfrm>
            <a:off x="6432182" y="1713055"/>
            <a:ext cx="4687801" cy="3476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701078" y="5044722"/>
            <a:ext cx="1996633" cy="144655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п</a:t>
            </a:r>
            <a:r>
              <a:rPr lang="ru-RU" sz="4400" b="1" dirty="0" smtClean="0"/>
              <a:t>ять </a:t>
            </a:r>
            <a:r>
              <a:rPr lang="ru-RU" sz="4400" b="1" dirty="0" err="1" smtClean="0"/>
              <a:t>столо́в</a:t>
            </a:r>
            <a:endParaRPr lang="ru-RU" sz="4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590605" y="5044722"/>
            <a:ext cx="4370954" cy="76944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два ученика́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480632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595149" y="0"/>
            <a:ext cx="3146079" cy="101566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</a:t>
            </a:r>
            <a:endParaRPr lang="ru-RU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" name="Picture 5" descr="C:\Users\Дарья\Desktop\pink-travel-bag-png-clipart-picture-5a3c14a4a4ed62.873357611513886884675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600" b="98800" l="0" r="9615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6968">
            <a:off x="9208380" y="2091836"/>
            <a:ext cx="1564420" cy="3008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C:\Users\Дарья\Downloads\Презентация\Презентация\6347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917" b="95978" l="3091" r="95512">
                        <a14:foregroundMark x1="35267" y1="36130" x2="38548" y2="17129"/>
                        <a14:foregroundMark x1="33679" y1="16505" x2="40792" y2="13696"/>
                        <a14:foregroundMark x1="30906" y1="78467" x2="41194" y2="62067"/>
                        <a14:foregroundMark x1="23793" y1="26214" x2="8489" y2="229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8392"/>
          <a:stretch/>
        </p:blipFill>
        <p:spPr bwMode="auto">
          <a:xfrm>
            <a:off x="200983" y="1168778"/>
            <a:ext cx="4159035" cy="4919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Группа 2"/>
          <p:cNvGrpSpPr/>
          <p:nvPr/>
        </p:nvGrpSpPr>
        <p:grpSpPr>
          <a:xfrm>
            <a:off x="4633123" y="1288789"/>
            <a:ext cx="3439160" cy="3996856"/>
            <a:chOff x="4601008" y="1973478"/>
            <a:chExt cx="3439160" cy="3996856"/>
          </a:xfrm>
        </p:grpSpPr>
        <p:pic>
          <p:nvPicPr>
            <p:cNvPr id="14" name="Picture 3" descr="C:\Users\Дарья\Downloads\Презентация\Презентация\urok8-9_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12" b="89868" l="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44681" y="1973478"/>
              <a:ext cx="1567180" cy="10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3" descr="C:\Users\Дарья\Downloads\Презентация\Презентация\urok8-9_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12" b="89868" l="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8090" y="4872341"/>
              <a:ext cx="1567180" cy="10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3" descr="C:\Users\Дарья\Downloads\Презентация\Презентация\urok8-9_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12" b="89868" l="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905" y="2841308"/>
              <a:ext cx="1567180" cy="10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3" descr="C:\Users\Дарья\Downloads\Презентация\Презентация\urok8-9_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12" b="89868" l="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2988" y="2841307"/>
              <a:ext cx="1567180" cy="10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3" descr="C:\Users\Дарья\Downloads\Презентация\Презентация\urok8-9_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12" b="89868" l="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72988" y="3971267"/>
              <a:ext cx="1567180" cy="10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3" descr="C:\Users\Дарья\Downloads\Презентация\Презентация\urok8-9_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12" b="89868" l="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81905" y="3758774"/>
              <a:ext cx="1567180" cy="10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3" descr="C:\Users\Дарья\Downloads\Презентация\Презентация\urok8-9_02.jpg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12" b="89868" l="926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1008" y="4702375"/>
              <a:ext cx="1567180" cy="10979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1" name="TextBox 20"/>
          <p:cNvSpPr txBox="1"/>
          <p:nvPr/>
        </p:nvSpPr>
        <p:spPr>
          <a:xfrm>
            <a:off x="1077596" y="203781"/>
            <a:ext cx="2816673" cy="144655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четы́ре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черепа́хи</a:t>
            </a:r>
            <a:endParaRPr lang="ru-RU" sz="4400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4924555" y="5207418"/>
            <a:ext cx="2816673" cy="1446550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/>
              <a:t>с</a:t>
            </a:r>
            <a:r>
              <a:rPr lang="ru-RU" sz="4400" b="1" dirty="0" smtClean="0"/>
              <a:t>емь </a:t>
            </a:r>
            <a:r>
              <a:rPr lang="ru-RU" sz="4400" b="1" dirty="0" err="1" smtClean="0"/>
              <a:t>пена́лов</a:t>
            </a:r>
            <a:endParaRPr lang="ru-RU" sz="44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8799101" y="292388"/>
            <a:ext cx="2816673" cy="1446550"/>
          </a:xfrm>
          <a:prstGeom prst="rect">
            <a:avLst/>
          </a:prstGeom>
          <a:solidFill>
            <a:srgbClr val="EE2A76"/>
          </a:solidFill>
          <a:ln>
            <a:solidFill>
              <a:srgbClr val="EE2A76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err="1" smtClean="0"/>
              <a:t>оди́н</a:t>
            </a:r>
            <a:r>
              <a:rPr lang="ru-RU" sz="4400" b="1" dirty="0" smtClean="0"/>
              <a:t> </a:t>
            </a:r>
            <a:r>
              <a:rPr lang="ru-RU" sz="4400" b="1" dirty="0" err="1" smtClean="0"/>
              <a:t>чемода́н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3603111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8033</TotalTime>
  <Words>207</Words>
  <Application>Microsoft Office PowerPoint</Application>
  <PresentationFormat>Произвольный</PresentationFormat>
  <Paragraphs>95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Русский язык</vt:lpstr>
      <vt:lpstr>Русский язык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dc:creator>User</dc:creator>
  <cp:lastModifiedBy>Дарья</cp:lastModifiedBy>
  <cp:revision>797</cp:revision>
  <dcterms:created xsi:type="dcterms:W3CDTF">2021-03-15T14:27:32Z</dcterms:created>
  <dcterms:modified xsi:type="dcterms:W3CDTF">2021-08-23T07:05:13Z</dcterms:modified>
</cp:coreProperties>
</file>