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360" r:id="rId3"/>
    <p:sldId id="346" r:id="rId4"/>
    <p:sldId id="413" r:id="rId5"/>
    <p:sldId id="412" r:id="rId6"/>
    <p:sldId id="397" r:id="rId7"/>
    <p:sldId id="409" r:id="rId8"/>
    <p:sldId id="406" r:id="rId9"/>
    <p:sldId id="410" r:id="rId10"/>
    <p:sldId id="385" r:id="rId11"/>
    <p:sldId id="411" r:id="rId12"/>
    <p:sldId id="398" r:id="rId13"/>
    <p:sldId id="415" r:id="rId14"/>
    <p:sldId id="416" r:id="rId15"/>
    <p:sldId id="417" r:id="rId16"/>
    <p:sldId id="32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FC2"/>
    <a:srgbClr val="EE2A76"/>
    <a:srgbClr val="ED1E24"/>
    <a:srgbClr val="DFDCEF"/>
    <a:srgbClr val="9896BD"/>
    <a:srgbClr val="ABB0B6"/>
    <a:srgbClr val="EBF7F7"/>
    <a:srgbClr val="2BA1CB"/>
    <a:srgbClr val="56A5DA"/>
    <a:srgbClr val="539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8580" autoAdjust="0"/>
  </p:normalViewPr>
  <p:slideViewPr>
    <p:cSldViewPr snapToGrid="0">
      <p:cViewPr>
        <p:scale>
          <a:sx n="89" d="100"/>
          <a:sy n="89" d="100"/>
        </p:scale>
        <p:origin x="-738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9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65" y="3303132"/>
            <a:ext cx="3396343" cy="917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809750"/>
            <a:ext cx="11182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b="1" dirty="0" smtClean="0">
                <a:solidFill>
                  <a:schemeClr val="bg1"/>
                </a:solidFill>
              </a:rPr>
              <a:t>1 год    	  2,3,4 год</a:t>
            </a:r>
            <a:r>
              <a:rPr lang="ru-RU" sz="6000" b="1" dirty="0" smtClean="0">
                <a:solidFill>
                  <a:srgbClr val="FFFF00"/>
                </a:solidFill>
              </a:rPr>
              <a:t>а</a:t>
            </a:r>
            <a:r>
              <a:rPr lang="ru-RU" sz="6000" b="1" dirty="0" smtClean="0">
                <a:solidFill>
                  <a:schemeClr val="bg1"/>
                </a:solidFill>
              </a:rPr>
              <a:t> 		5-10 </a:t>
            </a:r>
            <a:r>
              <a:rPr lang="ru-RU" sz="6000" b="1" dirty="0" smtClean="0">
                <a:solidFill>
                  <a:srgbClr val="FFFF00"/>
                </a:solidFill>
              </a:rPr>
              <a:t>лет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4587" y="3257967"/>
            <a:ext cx="7267575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мне – </a:t>
            </a:r>
            <a:r>
              <a:rPr lang="en-US" sz="4400" b="1" dirty="0" err="1" smtClean="0">
                <a:solidFill>
                  <a:schemeClr val="tx1"/>
                </a:solidFill>
              </a:rPr>
              <a:t>menga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нам – </a:t>
            </a:r>
            <a:r>
              <a:rPr lang="en-US" sz="4400" b="1" dirty="0" err="1" smtClean="0">
                <a:solidFill>
                  <a:schemeClr val="tx1"/>
                </a:solidFill>
              </a:rPr>
              <a:t>bizga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тебе́ – </a:t>
            </a:r>
            <a:r>
              <a:rPr lang="en-US" sz="4400" b="1" dirty="0" err="1" smtClean="0">
                <a:solidFill>
                  <a:schemeClr val="tx1"/>
                </a:solidFill>
              </a:rPr>
              <a:t>senga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вам – </a:t>
            </a:r>
            <a:r>
              <a:rPr lang="en-US" sz="4400" b="1" dirty="0" err="1" smtClean="0">
                <a:solidFill>
                  <a:schemeClr val="tx1"/>
                </a:solidFill>
              </a:rPr>
              <a:t>sizga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ему́ – </a:t>
            </a:r>
            <a:r>
              <a:rPr lang="en-US" sz="4400" b="1" dirty="0" err="1" smtClean="0">
                <a:solidFill>
                  <a:schemeClr val="tx1"/>
                </a:solidFill>
              </a:rPr>
              <a:t>unga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им – </a:t>
            </a:r>
            <a:r>
              <a:rPr lang="en-US" sz="4400" b="1" dirty="0" err="1" smtClean="0">
                <a:solidFill>
                  <a:schemeClr val="tx1"/>
                </a:solidFill>
              </a:rPr>
              <a:t>ularga</a:t>
            </a:r>
            <a:endParaRPr lang="en-US" sz="4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ей – </a:t>
            </a:r>
            <a:r>
              <a:rPr lang="en-US" sz="4400" b="1" dirty="0" err="1" smtClean="0">
                <a:solidFill>
                  <a:schemeClr val="tx1"/>
                </a:solidFill>
              </a:rPr>
              <a:t>unga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25444" y="0"/>
            <a:ext cx="4430482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Слу́шаем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учи́теля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326" y="1303159"/>
            <a:ext cx="7100235" cy="452431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Ско́лько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тебе́ лет? – Мне 8 лет.</a:t>
            </a:r>
          </a:p>
          <a:p>
            <a:pPr marL="571500" indent="-571500">
              <a:buFontTx/>
              <a:buChar char="-"/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Ско́лько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лет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бра́ту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–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Бра́ту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лет.</a:t>
            </a:r>
          </a:p>
          <a:p>
            <a:pPr marL="571500" indent="-571500">
              <a:buFontTx/>
              <a:buChar char="-"/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Ско́лько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лет сестре́? – Ей 3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го́да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098" name="Picture 2" descr="C:\Users\Дарья\Downloads\Презентация (1)\Презентация\_25-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3" b="100000" l="3533" r="98505">
                        <a14:foregroundMark x1="47826" y1="50792" x2="54620" y2="43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93" y="1303159"/>
            <a:ext cx="5379807" cy="5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220446" y="0"/>
            <a:ext cx="3712271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Повторя́ем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149038"/>
              </p:ext>
            </p:extLst>
          </p:nvPr>
        </p:nvGraphicFramePr>
        <p:xfrm>
          <a:off x="342899" y="1100666"/>
          <a:ext cx="11620500" cy="531918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810250"/>
                <a:gridCol w="5810250"/>
              </a:tblGrid>
              <a:tr h="17730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730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30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86861" y="1337131"/>
            <a:ext cx="51421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err="1" smtClean="0">
                <a:solidFill>
                  <a:schemeClr val="bg1"/>
                </a:solidFill>
              </a:rPr>
              <a:t>о</a:t>
            </a:r>
            <a:r>
              <a:rPr lang="ru-RU" sz="4000" b="1" dirty="0" err="1" smtClean="0">
                <a:solidFill>
                  <a:schemeClr val="bg1"/>
                </a:solidFill>
              </a:rPr>
              <a:t>ди́н</a:t>
            </a:r>
            <a:r>
              <a:rPr lang="ru-RU" sz="4000" b="1" dirty="0" smtClean="0">
                <a:solidFill>
                  <a:schemeClr val="bg1"/>
                </a:solidFill>
              </a:rPr>
              <a:t> год</a:t>
            </a:r>
          </a:p>
          <a:p>
            <a:pPr algn="just"/>
            <a:endParaRPr lang="ru-RU" sz="4000" b="1" dirty="0" smtClean="0">
              <a:solidFill>
                <a:schemeClr val="bg1"/>
              </a:solidFill>
            </a:endParaRPr>
          </a:p>
          <a:p>
            <a:pPr algn="just"/>
            <a:endParaRPr lang="ru-RU" sz="40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4000" b="1" dirty="0" smtClean="0">
                <a:solidFill>
                  <a:schemeClr val="bg1"/>
                </a:solidFill>
              </a:rPr>
              <a:t>два, три, </a:t>
            </a:r>
            <a:r>
              <a:rPr lang="ru-RU" sz="4000" b="1" dirty="0" err="1" smtClean="0">
                <a:solidFill>
                  <a:schemeClr val="bg1"/>
                </a:solidFill>
              </a:rPr>
              <a:t>четы́ре</a:t>
            </a:r>
            <a:r>
              <a:rPr lang="ru-RU" sz="4000" b="1" dirty="0" smtClean="0">
                <a:solidFill>
                  <a:schemeClr val="bg1"/>
                </a:solidFill>
              </a:rPr>
              <a:t> года</a:t>
            </a:r>
          </a:p>
          <a:p>
            <a:pPr algn="just"/>
            <a:endParaRPr lang="ru-RU" sz="4000" b="1" dirty="0" smtClean="0">
              <a:solidFill>
                <a:schemeClr val="bg1"/>
              </a:solidFill>
            </a:endParaRPr>
          </a:p>
          <a:p>
            <a:r>
              <a:rPr lang="ru-RU" sz="4000" b="1" dirty="0" smtClean="0">
                <a:solidFill>
                  <a:schemeClr val="bg1"/>
                </a:solidFill>
              </a:rPr>
              <a:t>пять, шесть, </a:t>
            </a:r>
            <a:r>
              <a:rPr lang="ru-RU" sz="4000" b="1" dirty="0" smtClean="0">
                <a:solidFill>
                  <a:schemeClr val="bg1"/>
                </a:solidFill>
              </a:rPr>
              <a:t>семь, </a:t>
            </a:r>
            <a:r>
              <a:rPr lang="ru-RU" sz="4000" b="1" dirty="0" err="1" smtClean="0">
                <a:solidFill>
                  <a:schemeClr val="bg1"/>
                </a:solidFill>
              </a:rPr>
              <a:t>во́семь</a:t>
            </a:r>
            <a:r>
              <a:rPr lang="ru-RU" sz="4000" b="1" dirty="0" smtClean="0">
                <a:solidFill>
                  <a:schemeClr val="bg1"/>
                </a:solidFill>
              </a:rPr>
              <a:t>, </a:t>
            </a:r>
            <a:r>
              <a:rPr lang="ru-RU" sz="4000" b="1" dirty="0" err="1" smtClean="0">
                <a:solidFill>
                  <a:schemeClr val="bg1"/>
                </a:solidFill>
              </a:rPr>
              <a:t>де́вять</a:t>
            </a:r>
            <a:r>
              <a:rPr lang="ru-RU" sz="4000" b="1" dirty="0" smtClean="0">
                <a:solidFill>
                  <a:schemeClr val="bg1"/>
                </a:solidFill>
              </a:rPr>
              <a:t>, </a:t>
            </a:r>
            <a:r>
              <a:rPr lang="ru-RU" sz="4000" b="1" dirty="0" err="1" smtClean="0">
                <a:solidFill>
                  <a:schemeClr val="bg1"/>
                </a:solidFill>
              </a:rPr>
              <a:t>де́сять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лет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1765131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1050" y="2913638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34600" y="5032830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4679781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34600" y="1878419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6417" y="3199208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63050" y="4214871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86800" y="1574125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96450" y="3160602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4014" y="1489531"/>
            <a:ext cx="28575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chemeClr val="bg1"/>
                </a:solidFill>
              </a:rPr>
              <a:t>год</a:t>
            </a:r>
          </a:p>
          <a:p>
            <a:pPr algn="r"/>
            <a:endParaRPr lang="ru-RU" sz="6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6000" b="1" dirty="0" smtClean="0">
                <a:solidFill>
                  <a:schemeClr val="bg1"/>
                </a:solidFill>
              </a:rPr>
              <a:t>года</a:t>
            </a:r>
          </a:p>
          <a:p>
            <a:pPr algn="r"/>
            <a:endParaRPr lang="ru-RU" sz="6000" b="1" dirty="0" smtClean="0">
              <a:solidFill>
                <a:schemeClr val="bg1"/>
              </a:solidFill>
            </a:endParaRPr>
          </a:p>
          <a:p>
            <a:pPr algn="r"/>
            <a:r>
              <a:rPr lang="ru-RU" sz="6000" b="1" dirty="0" smtClean="0">
                <a:solidFill>
                  <a:schemeClr val="bg1"/>
                </a:solidFill>
              </a:rPr>
              <a:t>лет 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19229" y="3952924"/>
            <a:ext cx="1439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0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36094 -0.0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47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62031 0.0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16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67969 -0.29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4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34531 -0.230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77344 0.455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72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45781 0.330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91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57812 0.0888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6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49375 0.563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88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50469 0.233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1.56604E-6 L -0.56825 0.225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7" y="1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251" y="1261646"/>
            <a:ext cx="862965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сло́во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ци́фрой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1026" name="Picture 2" descr="C:\Users\Дарья\Documents\ЦТ ПсковГУ\Онлайн-Мактаб\2 класс\Новая папка\97897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929" y="2074119"/>
            <a:ext cx="8775058" cy="44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1" y="1261646"/>
            <a:ext cx="565052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Посчита́й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вслух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2050" name="Picture 2" descr="C:\Users\Дарья\Documents\ЦТ ПсковГУ\Онлайн-Мактаб\2 класс\Новая папка\9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1" y="2889996"/>
            <a:ext cx="1064101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683" y="5217459"/>
            <a:ext cx="10069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88FC2"/>
                </a:solidFill>
              </a:rPr>
              <a:t>+</a:t>
            </a:r>
            <a:r>
              <a:rPr lang="ru-RU" sz="4800" b="1" dirty="0" smtClean="0"/>
              <a:t> плюс 		</a:t>
            </a:r>
            <a:r>
              <a:rPr lang="ru-RU" sz="4800" b="1" dirty="0" smtClean="0">
                <a:solidFill>
                  <a:srgbClr val="288FC2"/>
                </a:solidFill>
              </a:rPr>
              <a:t>–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ми́нус</a:t>
            </a:r>
            <a:r>
              <a:rPr lang="ru-RU" sz="4800" b="1" dirty="0" smtClean="0"/>
              <a:t> 		</a:t>
            </a:r>
            <a:r>
              <a:rPr lang="ru-RU" sz="4800" b="1" smtClean="0">
                <a:solidFill>
                  <a:srgbClr val="288FC2"/>
                </a:solidFill>
              </a:rPr>
              <a:t>=</a:t>
            </a:r>
            <a:r>
              <a:rPr lang="ru-RU" sz="4800" b="1" smtClean="0"/>
              <a:t> равно́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73639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Дарья\Documents\ЦТ ПсковГУ\Онлайн-Мактаб\2 класс\Новая папка\89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01" y="2031086"/>
            <a:ext cx="8430914" cy="452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251" y="1261646"/>
            <a:ext cx="862965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Про́писи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рабо́чей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тетра́ди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2659" y="2101426"/>
            <a:ext cx="6112524" cy="267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C:\Users\Дарья\Downloads\Презентация (1)\Презентация\NUMBERS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50" b="59750" l="61950" r="84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06" t="29712" r="12276" b="39457"/>
          <a:stretch/>
        </p:blipFill>
        <p:spPr bwMode="auto">
          <a:xfrm rot="934257">
            <a:off x="430836" y="711840"/>
            <a:ext cx="3412871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Дарья\Downloads\Презентация (1)\Презентация\NUMBERS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750" b="88450" l="73950" r="93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29" t="60794" r="4201" b="10852"/>
          <a:stretch/>
        </p:blipFill>
        <p:spPr bwMode="auto">
          <a:xfrm rot="1483991">
            <a:off x="8273376" y="3959930"/>
            <a:ext cx="2335113" cy="272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Дарья\Downloads\Презентация (1)\Презентация\NUMBERS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50" b="59600" l="15100" r="355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54" t="29712" r="61887" b="39457"/>
          <a:stretch/>
        </p:blipFill>
        <p:spPr bwMode="auto">
          <a:xfrm rot="20691335">
            <a:off x="8716661" y="-22649"/>
            <a:ext cx="30480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8516" y="3360089"/>
            <a:ext cx="7162800" cy="140433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«Сколько тебе лет»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88951" y="309527"/>
            <a:ext cx="5223165" cy="13542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Слова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урока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15520" y="3391371"/>
            <a:ext cx="2055811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плащ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875231" y="1907339"/>
            <a:ext cx="2225371" cy="2705286"/>
            <a:chOff x="6875231" y="1907339"/>
            <a:chExt cx="2225371" cy="2705286"/>
          </a:xfrm>
        </p:grpSpPr>
        <p:pic>
          <p:nvPicPr>
            <p:cNvPr id="8194" name="Picture 2" descr="C:\Users\Дарья\Downloads\Презентация\Презентация\2602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48" t="63616" r="49842"/>
            <a:stretch/>
          </p:blipFill>
          <p:spPr bwMode="auto">
            <a:xfrm>
              <a:off x="7026707" y="1907339"/>
              <a:ext cx="1922421" cy="1949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875231" y="3689295"/>
              <a:ext cx="2225371" cy="92333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счёты</a:t>
              </a:r>
              <a:endPara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798828" y="1422323"/>
            <a:ext cx="2590659" cy="2434595"/>
            <a:chOff x="3798828" y="1422323"/>
            <a:chExt cx="2590659" cy="2434595"/>
          </a:xfrm>
        </p:grpSpPr>
        <p:sp>
          <p:nvSpPr>
            <p:cNvPr id="8" name="TextBox 7"/>
            <p:cNvSpPr txBox="1"/>
            <p:nvPr/>
          </p:nvSpPr>
          <p:spPr>
            <a:xfrm>
              <a:off x="3912449" y="2933588"/>
              <a:ext cx="2477038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ча́йник</a:t>
              </a:r>
              <a:endPara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195" name="Picture 3" descr="C:\Users\Дарья\Downloads\Презентация\Презентация\587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780" b="36640" l="10517" r="27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2" t="17472" r="70168" b="61597"/>
            <a:stretch/>
          </p:blipFill>
          <p:spPr bwMode="auto">
            <a:xfrm>
              <a:off x="3798828" y="1422323"/>
              <a:ext cx="2242523" cy="182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6" name="Picture 4" descr="C:\Users\Дарья\Downloads\Презентация\Презентация\o-1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15" b="89880" l="9921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1890">
            <a:off x="9882374" y="1595338"/>
            <a:ext cx="2224844" cy="257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3816689" y="3943934"/>
            <a:ext cx="3920124" cy="2310523"/>
            <a:chOff x="3816689" y="3943934"/>
            <a:chExt cx="3920124" cy="2310523"/>
          </a:xfrm>
        </p:grpSpPr>
        <p:sp>
          <p:nvSpPr>
            <p:cNvPr id="7" name="TextBox 6"/>
            <p:cNvSpPr txBox="1"/>
            <p:nvPr/>
          </p:nvSpPr>
          <p:spPr>
            <a:xfrm>
              <a:off x="4758267" y="5300494"/>
              <a:ext cx="2978546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чемода́н</a:t>
              </a:r>
              <a:endPara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197" name="Picture 5" descr="C:\Users\Дарья\Desktop\pink-travel-bag-png-clipart-picture-5a3c14a4a4ed62.873357611513886884675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600" b="98800" l="0" r="961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6968">
              <a:off x="3816689" y="3943934"/>
              <a:ext cx="1201472" cy="2310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330285" y="1428591"/>
            <a:ext cx="2876051" cy="2428327"/>
            <a:chOff x="330285" y="1428591"/>
            <a:chExt cx="2876051" cy="2428327"/>
          </a:xfrm>
        </p:grpSpPr>
        <p:sp>
          <p:nvSpPr>
            <p:cNvPr id="6" name="TextBox 5"/>
            <p:cNvSpPr txBox="1"/>
            <p:nvPr/>
          </p:nvSpPr>
          <p:spPr>
            <a:xfrm>
              <a:off x="665016" y="2933588"/>
              <a:ext cx="2541320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ша́шки</a:t>
              </a:r>
              <a:endPara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198" name="Picture 6" descr="C:\Users\Дарья\Desktop\gratis-png-damas-inglesas-juego-de-tablero-de-ajedrez-de-damas-chinas-una-pieza-de-ajedrez-en-un-tablero-de-ajedrez.pn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1" t="15712" r="16143" b="13735"/>
            <a:stretch/>
          </p:blipFill>
          <p:spPr bwMode="auto">
            <a:xfrm>
              <a:off x="330285" y="1428591"/>
              <a:ext cx="2642674" cy="1818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330285" y="3940348"/>
            <a:ext cx="3210783" cy="2283476"/>
            <a:chOff x="330285" y="3940348"/>
            <a:chExt cx="3210783" cy="2283476"/>
          </a:xfrm>
        </p:grpSpPr>
        <p:sp>
          <p:nvSpPr>
            <p:cNvPr id="2" name="TextBox 1"/>
            <p:cNvSpPr txBox="1"/>
            <p:nvPr/>
          </p:nvSpPr>
          <p:spPr>
            <a:xfrm>
              <a:off x="330285" y="5300494"/>
              <a:ext cx="3210783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шокола́д</a:t>
              </a:r>
              <a:endPara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199" name="Picture 7" descr="C:\Users\Дарья\Desktop\image_processing20200510-8902-f3g8pp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58433">
              <a:off x="862435" y="3802197"/>
              <a:ext cx="1832610" cy="2108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8500533" y="4329825"/>
            <a:ext cx="2991934" cy="1893999"/>
            <a:chOff x="8500533" y="4329825"/>
            <a:chExt cx="2991934" cy="1893999"/>
          </a:xfrm>
        </p:grpSpPr>
        <p:sp>
          <p:nvSpPr>
            <p:cNvPr id="9" name="TextBox 8"/>
            <p:cNvSpPr txBox="1"/>
            <p:nvPr/>
          </p:nvSpPr>
          <p:spPr>
            <a:xfrm>
              <a:off x="8500533" y="5300494"/>
              <a:ext cx="2256143" cy="92333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щётка</a:t>
              </a:r>
              <a:endPara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200" name="Picture 8" descr="C:\Users\Дарья\Desktop\cleaning-brush-icon-cartoon-style-isolated-white-background-cleaning-symbol-stock-vector-illustration-design-8526758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5500" r="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25116">
              <a:off x="9936303" y="4329825"/>
              <a:ext cx="1556164" cy="1556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63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1" y="1261646"/>
            <a:ext cx="5650522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Допиши́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сло́во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3074" name="Picture 2" descr="C:\Users\Дарья\Documents\ЦТ ПсковГУ\Онлайн-Мактаб\2 класс\Новая папка\098089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0" y="2820255"/>
            <a:ext cx="1090771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4133" y="2903431"/>
            <a:ext cx="250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ру́чк</a:t>
            </a:r>
            <a:r>
              <a:rPr lang="ru-RU" sz="3200" b="1" dirty="0" err="1" smtClean="0">
                <a:solidFill>
                  <a:srgbClr val="288FC2"/>
                </a:solidFill>
              </a:rPr>
              <a:t>и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3262" y="2903429"/>
            <a:ext cx="250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кни́г</a:t>
            </a:r>
            <a:r>
              <a:rPr lang="ru-RU" sz="3200" b="1" dirty="0" err="1" smtClean="0">
                <a:solidFill>
                  <a:srgbClr val="288FC2"/>
                </a:solidFill>
              </a:rPr>
              <a:t>и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5478" y="2878563"/>
            <a:ext cx="250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рези́нк</a:t>
            </a:r>
            <a:r>
              <a:rPr lang="ru-RU" sz="3200" b="1" dirty="0" err="1" smtClean="0">
                <a:solidFill>
                  <a:srgbClr val="288FC2"/>
                </a:solidFill>
              </a:rPr>
              <a:t>и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7128" y="3407883"/>
            <a:ext cx="250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де́вочк</a:t>
            </a:r>
            <a:r>
              <a:rPr lang="ru-RU" sz="3200" b="1" dirty="0" err="1" smtClean="0">
                <a:solidFill>
                  <a:srgbClr val="288FC2"/>
                </a:solidFill>
              </a:rPr>
              <a:t>и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8949" y="3407883"/>
            <a:ext cx="250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ученик</a:t>
            </a:r>
            <a:r>
              <a:rPr lang="ru-RU" sz="3200" b="1" dirty="0" smtClean="0">
                <a:solidFill>
                  <a:srgbClr val="288FC2"/>
                </a:solidFill>
              </a:rPr>
              <a:t>и́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4372" y="3891817"/>
            <a:ext cx="250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гараж</a:t>
            </a:r>
            <a:r>
              <a:rPr lang="ru-RU" sz="3200" b="1" dirty="0" smtClean="0">
                <a:solidFill>
                  <a:srgbClr val="288FC2"/>
                </a:solidFill>
              </a:rPr>
              <a:t>и́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0959" y="3891816"/>
            <a:ext cx="250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плащ</a:t>
            </a:r>
            <a:r>
              <a:rPr lang="ru-RU" sz="3200" b="1" dirty="0" smtClean="0">
                <a:solidFill>
                  <a:srgbClr val="288FC2"/>
                </a:solidFill>
              </a:rPr>
              <a:t>и́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42596" y="3891815"/>
            <a:ext cx="250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портфе́л</a:t>
            </a:r>
            <a:r>
              <a:rPr lang="ru-RU" sz="3200" b="1" dirty="0" err="1" smtClean="0">
                <a:solidFill>
                  <a:srgbClr val="288FC2"/>
                </a:solidFill>
              </a:rPr>
              <a:t>и</a:t>
            </a:r>
            <a:endParaRPr lang="ru-RU" sz="3200" b="1" dirty="0">
              <a:solidFill>
                <a:srgbClr val="288FC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2264" y="4364559"/>
            <a:ext cx="250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словар</a:t>
            </a:r>
            <a:r>
              <a:rPr lang="ru-RU" sz="3200" b="1" dirty="0" smtClean="0">
                <a:solidFill>
                  <a:srgbClr val="288FC2"/>
                </a:solidFill>
              </a:rPr>
              <a:t>и́</a:t>
            </a:r>
            <a:endParaRPr lang="ru-RU" sz="3200" b="1" dirty="0">
              <a:solidFill>
                <a:srgbClr val="288F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79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Дарья\Documents\ЦТ ПсковГУ\Онлайн-Мактаб\2 класс\Новая папка\098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93" y="2031086"/>
            <a:ext cx="8256730" cy="452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251" y="1261646"/>
            <a:ext cx="8629650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Соедини́ </a:t>
            </a:r>
            <a:r>
              <a:rPr lang="ru-RU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пра́вильно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43302" y="2926080"/>
            <a:ext cx="2432340" cy="1539787"/>
          </a:xfrm>
          <a:prstGeom prst="line">
            <a:avLst/>
          </a:prstGeom>
          <a:ln w="57150">
            <a:solidFill>
              <a:srgbClr val="56A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043302" y="3791721"/>
            <a:ext cx="2541708" cy="674146"/>
          </a:xfrm>
          <a:prstGeom prst="line">
            <a:avLst/>
          </a:prstGeom>
          <a:ln w="57150">
            <a:solidFill>
              <a:srgbClr val="56A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552088" y="4238004"/>
            <a:ext cx="2118576" cy="323238"/>
          </a:xfrm>
          <a:prstGeom prst="line">
            <a:avLst/>
          </a:prstGeom>
          <a:ln w="57150">
            <a:solidFill>
              <a:srgbClr val="56A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43302" y="4465867"/>
            <a:ext cx="2541708" cy="161619"/>
          </a:xfrm>
          <a:prstGeom prst="line">
            <a:avLst/>
          </a:prstGeom>
          <a:ln w="57150">
            <a:solidFill>
              <a:srgbClr val="56A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552088" y="4561242"/>
            <a:ext cx="2118576" cy="476574"/>
          </a:xfrm>
          <a:prstGeom prst="line">
            <a:avLst/>
          </a:prstGeom>
          <a:ln w="57150">
            <a:solidFill>
              <a:srgbClr val="56A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043302" y="4465867"/>
            <a:ext cx="2541708" cy="988260"/>
          </a:xfrm>
          <a:prstGeom prst="line">
            <a:avLst/>
          </a:prstGeom>
          <a:ln w="57150">
            <a:solidFill>
              <a:srgbClr val="56A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43302" y="4546676"/>
            <a:ext cx="2618804" cy="1318034"/>
          </a:xfrm>
          <a:prstGeom prst="line">
            <a:avLst/>
          </a:prstGeom>
          <a:ln w="57150">
            <a:solidFill>
              <a:srgbClr val="56A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043302" y="4561242"/>
            <a:ext cx="2618804" cy="1716789"/>
          </a:xfrm>
          <a:prstGeom prst="line">
            <a:avLst/>
          </a:prstGeom>
          <a:ln w="57150">
            <a:solidFill>
              <a:srgbClr val="56A5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арья\Desktop\Снимок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66971" r="2492" b="2837"/>
          <a:stretch/>
        </p:blipFill>
        <p:spPr bwMode="auto">
          <a:xfrm>
            <a:off x="4406900" y="4248516"/>
            <a:ext cx="7785100" cy="174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048250" y="379976"/>
            <a:ext cx="4603750" cy="3390946"/>
            <a:chOff x="5048250" y="379976"/>
            <a:chExt cx="4603750" cy="3390946"/>
          </a:xfrm>
        </p:grpSpPr>
        <p:pic>
          <p:nvPicPr>
            <p:cNvPr id="10" name="Picture 3" descr="C:\Users\Дарья\Desktop\Снимок5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63" t="33765" r="3220" b="35853"/>
            <a:stretch/>
          </p:blipFill>
          <p:spPr bwMode="auto">
            <a:xfrm>
              <a:off x="5600700" y="2000249"/>
              <a:ext cx="3242545" cy="1770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Дарья\Desktop\Снимок5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" t="35474" r="42571" b="35853"/>
            <a:stretch/>
          </p:blipFill>
          <p:spPr bwMode="auto">
            <a:xfrm>
              <a:off x="5048250" y="379976"/>
              <a:ext cx="4603750" cy="1671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281517" y="1572768"/>
            <a:ext cx="3873500" cy="3447960"/>
            <a:chOff x="281517" y="1572768"/>
            <a:chExt cx="3873500" cy="3447960"/>
          </a:xfrm>
        </p:grpSpPr>
        <p:pic>
          <p:nvPicPr>
            <p:cNvPr id="11" name="Picture 3" descr="C:\Users\Дарья\Desktop\Снимок5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7" t="2053" r="50008" b="67944"/>
            <a:stretch/>
          </p:blipFill>
          <p:spPr bwMode="auto">
            <a:xfrm>
              <a:off x="281517" y="1572768"/>
              <a:ext cx="3873500" cy="172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Дарья\Desktop\Снимок5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2" t="2053" r="2492" b="67944"/>
            <a:stretch/>
          </p:blipFill>
          <p:spPr bwMode="auto">
            <a:xfrm>
              <a:off x="281517" y="3296748"/>
              <a:ext cx="3873500" cy="172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Овал 4"/>
          <p:cNvSpPr/>
          <p:nvPr/>
        </p:nvSpPr>
        <p:spPr>
          <a:xfrm>
            <a:off x="7221972" y="5232398"/>
            <a:ext cx="647700" cy="6096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812772" y="5079997"/>
            <a:ext cx="647700" cy="6096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Дарья\Downloads\Презентация\Презентация\NUMBERS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60224" r="5187" b="9097"/>
          <a:stretch/>
        </p:blipFill>
        <p:spPr bwMode="auto">
          <a:xfrm>
            <a:off x="6796306" y="3913550"/>
            <a:ext cx="1538344" cy="211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Дарья\Downloads\Презентация\Презентация\NUMBERS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5" t="60491" r="48376" b="7159"/>
          <a:stretch/>
        </p:blipFill>
        <p:spPr bwMode="auto">
          <a:xfrm>
            <a:off x="2384663" y="3836738"/>
            <a:ext cx="1463040" cy="223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Дарья\Downloads\Презентация\Презентация\NUMBERS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9" t="59757" r="27923" b="7158"/>
          <a:stretch/>
        </p:blipFill>
        <p:spPr bwMode="auto">
          <a:xfrm>
            <a:off x="4561756" y="3911164"/>
            <a:ext cx="1281988" cy="228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0"/>
            <a:ext cx="4758267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Дарья\Downloads\Презентация\Презентация\NUMBERS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9" r="63928" b="67838"/>
          <a:stretch/>
        </p:blipFill>
        <p:spPr bwMode="auto">
          <a:xfrm>
            <a:off x="392715" y="1120250"/>
            <a:ext cx="1369386" cy="209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18642" y="2168760"/>
            <a:ext cx="1446836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три</a:t>
            </a:r>
            <a:endParaRPr lang="ru-RU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971586" y="2168760"/>
            <a:ext cx="1940699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/>
              <a:t>четы́ре</a:t>
            </a:r>
            <a:endParaRPr lang="ru-RU" sz="4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222660" y="2168760"/>
            <a:ext cx="1446836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пять</a:t>
            </a:r>
            <a:endParaRPr lang="ru-RU" sz="4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00867" y="5903812"/>
            <a:ext cx="1446836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семь</a:t>
            </a:r>
            <a:endParaRPr lang="ru-RU" sz="4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122009" y="5942374"/>
            <a:ext cx="1996633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/>
              <a:t>во́семь</a:t>
            </a:r>
            <a:endParaRPr lang="ru-RU" sz="4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67161" y="5942374"/>
            <a:ext cx="1996633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/>
              <a:t>де́вять</a:t>
            </a:r>
            <a:endParaRPr lang="ru-RU" sz="4400" b="1" dirty="0"/>
          </a:p>
        </p:txBody>
      </p:sp>
      <p:pic>
        <p:nvPicPr>
          <p:cNvPr id="25" name="Picture 2" descr="C:\Users\Дарья\Downloads\Презентация\Презентация\NUMBERS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2" r="42391" b="69192"/>
          <a:stretch/>
        </p:blipFill>
        <p:spPr bwMode="auto">
          <a:xfrm>
            <a:off x="2134108" y="1120891"/>
            <a:ext cx="1335777" cy="21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Дарья\Downloads\Презентация\Презентация\NUMBERS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1" t="30946" r="15244" b="38106"/>
          <a:stretch/>
        </p:blipFill>
        <p:spPr bwMode="auto">
          <a:xfrm>
            <a:off x="10222660" y="30885"/>
            <a:ext cx="1446836" cy="213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Дарья\Downloads\Презентация\Презентация\NUMBERS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7" t="30951" r="39629" b="38099"/>
          <a:stretch/>
        </p:blipFill>
        <p:spPr bwMode="auto">
          <a:xfrm>
            <a:off x="8007061" y="30759"/>
            <a:ext cx="1527585" cy="213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Дарья\Downloads\Презентация\Презентация\NUMBERS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29422" r="64884" b="39508"/>
          <a:stretch/>
        </p:blipFill>
        <p:spPr bwMode="auto">
          <a:xfrm>
            <a:off x="6158950" y="22484"/>
            <a:ext cx="1366221" cy="21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Дарья\Downloads\Презентация\Презентация\NUMBERS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22" t="978" r="18439" b="69998"/>
          <a:stretch/>
        </p:blipFill>
        <p:spPr bwMode="auto">
          <a:xfrm>
            <a:off x="3994183" y="1215278"/>
            <a:ext cx="1273763" cy="200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Дарья\Downloads\Презентация\Презентация\NUMBERS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61106" r="71917" b="7158"/>
          <a:stretch/>
        </p:blipFill>
        <p:spPr bwMode="auto">
          <a:xfrm>
            <a:off x="197614" y="3947898"/>
            <a:ext cx="1452283" cy="219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42631" y="5903813"/>
            <a:ext cx="1747353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шесть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23831" y="3249122"/>
            <a:ext cx="1446836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/>
              <a:t>оди́н</a:t>
            </a:r>
            <a:endParaRPr lang="ru-RU" sz="4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5265" y="3220210"/>
            <a:ext cx="1446836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ноль</a:t>
            </a:r>
            <a:endParaRPr lang="ru-RU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94183" y="3249121"/>
            <a:ext cx="1446836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два</a:t>
            </a:r>
            <a:endParaRPr lang="ru-RU" sz="4400" b="1" dirty="0"/>
          </a:p>
        </p:txBody>
      </p:sp>
      <p:pic>
        <p:nvPicPr>
          <p:cNvPr id="37" name="Picture 2" descr="C:\Users\Дарья\Downloads\Презентация\Презентация\NUMBERS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2" r="42391" b="69192"/>
          <a:stretch/>
        </p:blipFill>
        <p:spPr bwMode="auto">
          <a:xfrm>
            <a:off x="8771529" y="3770411"/>
            <a:ext cx="1335777" cy="21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Дарья\Downloads\Презентация\Презентация\NUMBERS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9" r="63928" b="67838"/>
          <a:stretch/>
        </p:blipFill>
        <p:spPr bwMode="auto">
          <a:xfrm>
            <a:off x="9912285" y="3784546"/>
            <a:ext cx="1369386" cy="209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9224343" y="5884506"/>
            <a:ext cx="1996633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/>
              <a:t>де́сять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49499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1" grpId="0" animBg="1"/>
      <p:bldP spid="4" grpId="0" animBg="1"/>
      <p:bldP spid="15" grpId="0" animBg="1"/>
      <p:bldP spid="16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5149" y="0"/>
            <a:ext cx="3146079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23530" y="1327819"/>
            <a:ext cx="3334653" cy="4608439"/>
            <a:chOff x="1123530" y="1327819"/>
            <a:chExt cx="3334653" cy="4608439"/>
          </a:xfrm>
        </p:grpSpPr>
        <p:pic>
          <p:nvPicPr>
            <p:cNvPr id="10242" name="Picture 2" descr="C:\Users\Дарья\Downloads\Презентация\Презентация\STO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00" b="96500" l="37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371" y="1922272"/>
              <a:ext cx="1493706" cy="1493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Дарья\Downloads\Презентация\Презентация\STO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00" b="96500" l="37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477" y="1327819"/>
              <a:ext cx="1493706" cy="1493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Дарья\Downloads\Презентация\Презентация\STO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00" b="96500" l="37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530" y="3568378"/>
              <a:ext cx="1493706" cy="1493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Дарья\Downloads\Презентация\Презентация\STO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00" b="96500" l="37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477" y="2948846"/>
              <a:ext cx="1493706" cy="1493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Дарья\Downloads\Презентация\Презентация\STO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500" b="96500" l="37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77" y="4442552"/>
              <a:ext cx="1493706" cy="1493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3" name="Picture 3" descr="C:\Users\Дарья\Downloads\Презентация\Презентация\_01-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8" r="50000"/>
          <a:stretch/>
        </p:blipFill>
        <p:spPr bwMode="auto">
          <a:xfrm>
            <a:off x="6432182" y="1713055"/>
            <a:ext cx="4687801" cy="34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1078" y="5044722"/>
            <a:ext cx="1996633" cy="1446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п</a:t>
            </a:r>
            <a:r>
              <a:rPr lang="ru-RU" sz="4400" b="1" dirty="0" smtClean="0"/>
              <a:t>ять </a:t>
            </a:r>
            <a:r>
              <a:rPr lang="ru-RU" sz="4400" b="1" dirty="0" err="1" smtClean="0"/>
              <a:t>столо́в</a:t>
            </a:r>
            <a:endParaRPr lang="ru-RU" sz="4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90605" y="5044722"/>
            <a:ext cx="4370954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два ученика́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4806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5149" y="0"/>
            <a:ext cx="3146079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5" descr="C:\Users\Дарья\Desktop\pink-travel-bag-png-clipart-picture-5a3c14a4a4ed62.873357611513886884675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0" b="98800" l="0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968">
            <a:off x="9208380" y="2091836"/>
            <a:ext cx="1564420" cy="300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Дарья\Downloads\Презентация\Презентация\63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7" b="95978" l="3091" r="95512">
                        <a14:foregroundMark x1="35267" y1="36130" x2="38548" y2="17129"/>
                        <a14:foregroundMark x1="33679" y1="16505" x2="40792" y2="13696"/>
                        <a14:foregroundMark x1="30906" y1="78467" x2="41194" y2="62067"/>
                        <a14:foregroundMark x1="23793" y1="26214" x2="8489" y2="22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392"/>
          <a:stretch/>
        </p:blipFill>
        <p:spPr bwMode="auto">
          <a:xfrm>
            <a:off x="200983" y="1168778"/>
            <a:ext cx="4159035" cy="491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633123" y="1288789"/>
            <a:ext cx="3439160" cy="3996856"/>
            <a:chOff x="4601008" y="1973478"/>
            <a:chExt cx="3439160" cy="3996856"/>
          </a:xfrm>
        </p:grpSpPr>
        <p:pic>
          <p:nvPicPr>
            <p:cNvPr id="14" name="Picture 3" descr="C:\Users\Дарья\Downloads\Презентация\Презентация\urok8-9_0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12" b="89868" l="92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681" y="1973478"/>
              <a:ext cx="1567180" cy="1097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Дарья\Downloads\Презентация\Презентация\urok8-9_0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12" b="89868" l="92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090" y="4872341"/>
              <a:ext cx="1567180" cy="1097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Дарья\Downloads\Презентация\Презентация\urok8-9_0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12" b="89868" l="92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905" y="2841308"/>
              <a:ext cx="1567180" cy="1097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C:\Users\Дарья\Downloads\Презентация\Презентация\urok8-9_0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12" b="89868" l="92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988" y="2841307"/>
              <a:ext cx="1567180" cy="1097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Дарья\Downloads\Презентация\Презентация\urok8-9_0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12" b="89868" l="92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988" y="3971267"/>
              <a:ext cx="1567180" cy="1097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C:\Users\Дарья\Downloads\Презентация\Презентация\urok8-9_0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12" b="89868" l="92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905" y="3758774"/>
              <a:ext cx="1567180" cy="1097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Дарья\Downloads\Презентация\Презентация\urok8-9_0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12" b="89868" l="926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008" y="4702375"/>
              <a:ext cx="1567180" cy="1097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077596" y="203781"/>
            <a:ext cx="2816673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/>
              <a:t>четы́ре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черепа́хи</a:t>
            </a:r>
            <a:endParaRPr lang="ru-RU" sz="4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24555" y="5207418"/>
            <a:ext cx="2816673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с</a:t>
            </a:r>
            <a:r>
              <a:rPr lang="ru-RU" sz="4400" b="1" dirty="0" smtClean="0"/>
              <a:t>емь </a:t>
            </a:r>
            <a:r>
              <a:rPr lang="ru-RU" sz="4400" b="1" dirty="0" err="1" smtClean="0"/>
              <a:t>пена́лов</a:t>
            </a:r>
            <a:endParaRPr lang="ru-RU" sz="4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799101" y="292388"/>
            <a:ext cx="2816673" cy="1446550"/>
          </a:xfrm>
          <a:prstGeom prst="rect">
            <a:avLst/>
          </a:prstGeom>
          <a:solidFill>
            <a:srgbClr val="EE2A76"/>
          </a:solidFill>
          <a:ln>
            <a:solidFill>
              <a:srgbClr val="EE2A76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/>
              <a:t>оди́н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чемода́н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60311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8033</TotalTime>
  <Words>207</Words>
  <Application>Microsoft Office PowerPoint</Application>
  <PresentationFormat>Произвольный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797</cp:revision>
  <dcterms:created xsi:type="dcterms:W3CDTF">2021-03-15T14:27:32Z</dcterms:created>
  <dcterms:modified xsi:type="dcterms:W3CDTF">2021-08-23T07:05:13Z</dcterms:modified>
</cp:coreProperties>
</file>