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257" r:id="rId2"/>
    <p:sldId id="360" r:id="rId3"/>
    <p:sldId id="346" r:id="rId4"/>
    <p:sldId id="409" r:id="rId5"/>
    <p:sldId id="410" r:id="rId6"/>
    <p:sldId id="397" r:id="rId7"/>
    <p:sldId id="406" r:id="rId8"/>
    <p:sldId id="403" r:id="rId9"/>
    <p:sldId id="345" r:id="rId10"/>
    <p:sldId id="407" r:id="rId11"/>
    <p:sldId id="396" r:id="rId12"/>
    <p:sldId id="385" r:id="rId13"/>
    <p:sldId id="398" r:id="rId14"/>
    <p:sldId id="414" r:id="rId15"/>
    <p:sldId id="415" r:id="rId16"/>
    <p:sldId id="416" r:id="rId17"/>
    <p:sldId id="408" r:id="rId18"/>
    <p:sldId id="418" r:id="rId19"/>
    <p:sldId id="417" r:id="rId20"/>
    <p:sldId id="419" r:id="rId21"/>
    <p:sldId id="329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A5DA"/>
    <a:srgbClr val="288FC2"/>
    <a:srgbClr val="EE2A76"/>
    <a:srgbClr val="ED1E24"/>
    <a:srgbClr val="DFDCEF"/>
    <a:srgbClr val="9896BD"/>
    <a:srgbClr val="ABB0B6"/>
    <a:srgbClr val="EBF7F7"/>
    <a:srgbClr val="2BA1CB"/>
    <a:srgbClr val="5391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8580" autoAdjust="0"/>
  </p:normalViewPr>
  <p:slideViewPr>
    <p:cSldViewPr snapToGrid="0">
      <p:cViewPr>
        <p:scale>
          <a:sx n="41" d="100"/>
          <a:sy n="41" d="100"/>
        </p:scale>
        <p:origin x="-2574" y="-15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281C0E-0A44-4BB3-85A2-E1E52F5EDEC1}" type="datetimeFigureOut">
              <a:rPr lang="ru-RU" smtClean="0"/>
              <a:t>23.08.2021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C4A0AB-F4A5-45EB-8F94-5582FE4969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907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D610-796D-4DD4-A570-F772C4B8DB85}" type="datetimeFigureOut">
              <a:rPr lang="ru-RU" smtClean="0"/>
              <a:pPr/>
              <a:t>23.08.2021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86789-BA1C-478B-9B35-B5BB3D1945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25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D610-796D-4DD4-A570-F772C4B8DB85}" type="datetimeFigureOut">
              <a:rPr lang="ru-RU" smtClean="0"/>
              <a:pPr/>
              <a:t>23.08.2021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86789-BA1C-478B-9B35-B5BB3D1945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43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D610-796D-4DD4-A570-F772C4B8DB85}" type="datetimeFigureOut">
              <a:rPr lang="ru-RU" smtClean="0"/>
              <a:pPr/>
              <a:t>23.08.2021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86789-BA1C-478B-9B35-B5BB3D1945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81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D610-796D-4DD4-A570-F772C4B8DB85}" type="datetimeFigureOut">
              <a:rPr lang="ru-RU" smtClean="0"/>
              <a:pPr/>
              <a:t>23.08.2021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86789-BA1C-478B-9B35-B5BB3D1945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34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40"/>
            <a:ext cx="1051560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465"/>
            <a:ext cx="1051560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D610-796D-4DD4-A570-F772C4B8DB85}" type="datetimeFigureOut">
              <a:rPr lang="ru-RU" smtClean="0"/>
              <a:pPr/>
              <a:t>23.08.2021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86789-BA1C-478B-9B35-B5BB3D1945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99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D610-796D-4DD4-A570-F772C4B8DB85}" type="datetimeFigureOut">
              <a:rPr lang="ru-RU" smtClean="0"/>
              <a:pPr/>
              <a:t>23.08.2021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86789-BA1C-478B-9B35-B5BB3D1945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11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1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D610-796D-4DD4-A570-F772C4B8DB85}" type="datetimeFigureOut">
              <a:rPr lang="ru-RU" smtClean="0"/>
              <a:pPr/>
              <a:t>23.08.2021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86789-BA1C-478B-9B35-B5BB3D1945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33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D610-796D-4DD4-A570-F772C4B8DB85}" type="datetimeFigureOut">
              <a:rPr lang="ru-RU" smtClean="0"/>
              <a:pPr/>
              <a:t>23.08.2021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86789-BA1C-478B-9B35-B5BB3D1945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0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D610-796D-4DD4-A570-F772C4B8DB85}" type="datetimeFigureOut">
              <a:rPr lang="ru-RU" smtClean="0"/>
              <a:pPr/>
              <a:t>23.08.2021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86789-BA1C-478B-9B35-B5BB3D1945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68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D610-796D-4DD4-A570-F772C4B8DB85}" type="datetimeFigureOut">
              <a:rPr lang="ru-RU" smtClean="0"/>
              <a:pPr/>
              <a:t>23.08.2021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86789-BA1C-478B-9B35-B5BB3D1945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30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D610-796D-4DD4-A570-F772C4B8DB85}" type="datetimeFigureOut">
              <a:rPr lang="ru-RU" smtClean="0"/>
              <a:pPr/>
              <a:t>23.08.2021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86789-BA1C-478B-9B35-B5BB3D1945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43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0D610-796D-4DD4-A570-F772C4B8DB85}" type="datetimeFigureOut">
              <a:rPr lang="ru-RU" smtClean="0"/>
              <a:pPr/>
              <a:t>23.08.2021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86789-BA1C-478B-9B35-B5BB3D1945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501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17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16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5" Type="http://schemas.openxmlformats.org/officeDocument/2006/relationships/image" Target="../media/image29.png"/><Relationship Id="rId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7.wdp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1.wdp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png"/><Relationship Id="rId18" Type="http://schemas.microsoft.com/office/2007/relationships/hdphoto" Target="../media/hdphoto8.wdp"/><Relationship Id="rId3" Type="http://schemas.microsoft.com/office/2007/relationships/hdphoto" Target="../media/hdphoto1.wdp"/><Relationship Id="rId21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microsoft.com/office/2007/relationships/hdphoto" Target="../media/hdphoto5.wdp"/><Relationship Id="rId17" Type="http://schemas.openxmlformats.org/officeDocument/2006/relationships/image" Target="../media/image10.png"/><Relationship Id="rId2" Type="http://schemas.openxmlformats.org/officeDocument/2006/relationships/image" Target="../media/image2.png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microsoft.com/office/2007/relationships/hdphoto" Target="../media/hdphoto4.wdp"/><Relationship Id="rId19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6.wdp"/><Relationship Id="rId22" Type="http://schemas.microsoft.com/office/2007/relationships/hdphoto" Target="../media/hdphoto10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13.wdp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microsoft.com/office/2007/relationships/hdphoto" Target="../media/hdphoto15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microsoft.com/office/2007/relationships/hdphoto" Target="../media/hdphoto12.wdp"/><Relationship Id="rId7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21778" y="1995803"/>
            <a:ext cx="7903029" cy="1408026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96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Русский</a:t>
            </a:r>
            <a:r>
              <a:rPr lang="ru-RU" sz="80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96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язык</a:t>
            </a:r>
            <a:endParaRPr lang="ru-RU" sz="80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61665" y="3303132"/>
            <a:ext cx="3396343" cy="917752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класс</a:t>
            </a:r>
            <a:endParaRPr lang="ru-RU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857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121847" y="1753739"/>
            <a:ext cx="3162682" cy="92333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кре́сла</a:t>
            </a:r>
            <a:endParaRPr lang="ru-RU" sz="7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4322618" y="1874872"/>
            <a:ext cx="3283527" cy="681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4322617" y="5247503"/>
            <a:ext cx="3283527" cy="681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Группа 14"/>
          <p:cNvGrpSpPr/>
          <p:nvPr/>
        </p:nvGrpSpPr>
        <p:grpSpPr>
          <a:xfrm>
            <a:off x="508773" y="3361037"/>
            <a:ext cx="3231955" cy="2648383"/>
            <a:chOff x="508773" y="3361037"/>
            <a:chExt cx="3231955" cy="2648383"/>
          </a:xfrm>
        </p:grpSpPr>
        <p:pic>
          <p:nvPicPr>
            <p:cNvPr id="5122" name="Picture 2" descr="C:\Users\Дарья\Downloads\Презентация\Презентация\38-8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39" t="54611" r="44348" b="5301"/>
            <a:stretch/>
          </p:blipFill>
          <p:spPr bwMode="auto">
            <a:xfrm>
              <a:off x="508773" y="3361037"/>
              <a:ext cx="3231955" cy="2186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508773" y="5086090"/>
              <a:ext cx="3231955" cy="92333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5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мо́ре</a:t>
              </a:r>
              <a:endPara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8052575" y="5126370"/>
            <a:ext cx="3231954" cy="92333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моря́</a:t>
            </a:r>
            <a:endParaRPr lang="ru-RU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508774" y="-59417"/>
            <a:ext cx="3554622" cy="2736486"/>
            <a:chOff x="508774" y="-59417"/>
            <a:chExt cx="3554622" cy="2736486"/>
          </a:xfrm>
        </p:grpSpPr>
        <p:sp>
          <p:nvSpPr>
            <p:cNvPr id="2" name="TextBox 1"/>
            <p:cNvSpPr txBox="1"/>
            <p:nvPr/>
          </p:nvSpPr>
          <p:spPr>
            <a:xfrm>
              <a:off x="508774" y="1753739"/>
              <a:ext cx="3231954" cy="92333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5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кре́сло</a:t>
              </a:r>
              <a:endPara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5123" name="Picture 3" descr="C:\Users\Дарья\Desktop\pngtree-brown-armchair-icon-cartoon-style-png-image_1784645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8671" y="-59417"/>
              <a:ext cx="2444725" cy="2444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26" name="Picture 6" descr="C:\Users\Дарья\Desktop\image_processing20200510-6203-1pzex3y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589" y="2949060"/>
            <a:ext cx="2598694" cy="259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C:\Users\Дарья\Desktop\pngtree-brown-armchair-icon-cartoon-style-png-image_17846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167" y="-59419"/>
            <a:ext cx="2444725" cy="244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Дарья\Desktop\kisspng-table-furniture-couch-chair-real-leather-chair-vector-furniture-realistic-5aa2849aaa8f15.7050240315206002186986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613" y="476748"/>
            <a:ext cx="1908559" cy="190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83717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20921" y="707886"/>
            <a:ext cx="9908182" cy="8956298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 – дом</a:t>
            </a:r>
            <a:r>
              <a:rPr lang="ru-RU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а́</a:t>
            </a:r>
          </a:p>
          <a:p>
            <a:pPr algn="just">
              <a:lnSpc>
                <a:spcPct val="150000"/>
              </a:lnSpc>
            </a:pPr>
            <a:r>
              <a:rPr lang="ru-RU" sz="4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го́род</a:t>
            </a:r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</a:p>
          <a:p>
            <a:pPr algn="just">
              <a:lnSpc>
                <a:spcPct val="150000"/>
              </a:lnSpc>
            </a:pPr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лес     –</a:t>
            </a:r>
          </a:p>
          <a:p>
            <a:pPr algn="just">
              <a:lnSpc>
                <a:spcPct val="150000"/>
              </a:lnSpc>
            </a:pPr>
            <a:r>
              <a:rPr lang="ru-RU" sz="4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по́вар</a:t>
            </a:r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</a:p>
          <a:p>
            <a:pPr algn="just">
              <a:lnSpc>
                <a:spcPct val="150000"/>
              </a:lnSpc>
            </a:pPr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глаз – </a:t>
            </a:r>
          </a:p>
          <a:p>
            <a:pPr>
              <a:lnSpc>
                <a:spcPct val="150000"/>
              </a:lnSpc>
            </a:pPr>
            <a:endParaRPr lang="ru-RU" sz="4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endParaRPr lang="ru-RU" sz="4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endParaRPr lang="ru-RU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endParaRPr lang="ru-RU" sz="4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ru-RU" sz="4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дире́ктор</a:t>
            </a:r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– </a:t>
            </a:r>
          </a:p>
          <a:p>
            <a:pPr>
              <a:lnSpc>
                <a:spcPct val="150000"/>
              </a:lnSpc>
            </a:pPr>
            <a:r>
              <a:rPr lang="ru-RU" sz="4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до́ктор</a:t>
            </a:r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– </a:t>
            </a:r>
          </a:p>
          <a:p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6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19011" y="1770567"/>
            <a:ext cx="311727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</a:t>
            </a:r>
            <a:r>
              <a:rPr lang="ru-RU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а́</a:t>
            </a:r>
          </a:p>
          <a:p>
            <a:pPr>
              <a:lnSpc>
                <a:spcPct val="150000"/>
              </a:lnSpc>
            </a:pPr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лес</a:t>
            </a:r>
            <a:r>
              <a:rPr lang="ru-RU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а́</a:t>
            </a:r>
          </a:p>
          <a:p>
            <a:pPr>
              <a:lnSpc>
                <a:spcPct val="150000"/>
              </a:lnSpc>
            </a:pPr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повар</a:t>
            </a:r>
            <a:r>
              <a:rPr lang="ru-RU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а́</a:t>
            </a:r>
          </a:p>
          <a:p>
            <a:pPr>
              <a:lnSpc>
                <a:spcPct val="150000"/>
              </a:lnSpc>
            </a:pPr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глаз</a:t>
            </a:r>
            <a:r>
              <a:rPr lang="ru-RU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а́</a:t>
            </a:r>
            <a:endParaRPr lang="ru-RU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50643" y="687104"/>
            <a:ext cx="335691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ru-RU" sz="4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директор</a:t>
            </a:r>
            <a:r>
              <a:rPr lang="ru-RU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а́</a:t>
            </a:r>
          </a:p>
          <a:p>
            <a:pPr>
              <a:lnSpc>
                <a:spcPct val="150000"/>
              </a:lnSpc>
            </a:pPr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доктор</a:t>
            </a:r>
            <a:r>
              <a:rPr lang="ru-RU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а́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33733" y="-1"/>
            <a:ext cx="4758267" cy="135421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Запишите в тетрадь!</a:t>
            </a:r>
          </a:p>
          <a:p>
            <a:pPr algn="ctr"/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So'zlarni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daftarga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yozing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343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4180118" y="0"/>
            <a:ext cx="3978237" cy="70788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Запо́мни</a:t>
            </a:r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  <p:pic>
        <p:nvPicPr>
          <p:cNvPr id="4" name="officeArt object" descr="Изображение"/>
          <p:cNvPicPr/>
          <p:nvPr/>
        </p:nvPicPr>
        <p:blipFill rotWithShape="1">
          <a:blip r:embed="rId2">
            <a:extLst/>
          </a:blip>
          <a:srcRect/>
          <a:stretch/>
        </p:blipFill>
        <p:spPr>
          <a:xfrm>
            <a:off x="4549053" y="1231386"/>
            <a:ext cx="3240365" cy="356303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146" name="Picture 2" descr="C:\Users\Дарья\Downloads\Презентация\Презентация\41-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6" b="99441" l="9880" r="898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282" y="885397"/>
            <a:ext cx="3952875" cy="511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Дарья\Downloads\Презентация\Презентация\41-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1" b="99814" l="9880" r="89880">
                        <a14:foregroundMark x1="33976" y1="28305" x2="35904" y2="24022"/>
                        <a14:foregroundMark x1="63133" y1="30354" x2="66988" y2="26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116" y="2656518"/>
            <a:ext cx="2851515" cy="368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Дарья\Downloads\Презентация\Презентация\42-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2" b="93554" l="5363" r="972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233" y="2151838"/>
            <a:ext cx="3343016" cy="391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77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4220446" y="0"/>
            <a:ext cx="3712271" cy="70788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Повторя́ем</a:t>
            </a:r>
            <a:endParaRPr lang="ru-RU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3564467" y="2044535"/>
            <a:ext cx="655979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3378200" y="2815881"/>
            <a:ext cx="842246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2734734" y="1519536"/>
            <a:ext cx="712893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</a:rPr>
              <a:t>__      Ы стол_ — стол</a:t>
            </a:r>
            <a:r>
              <a:rPr lang="ru-RU" sz="5400" b="1" dirty="0">
                <a:solidFill>
                  <a:srgbClr val="FF0000"/>
                </a:solidFill>
              </a:rPr>
              <a:t>ы́</a:t>
            </a:r>
          </a:p>
          <a:p>
            <a:r>
              <a:rPr lang="ru-RU" sz="5400" b="1" dirty="0">
                <a:solidFill>
                  <a:schemeClr val="bg1"/>
                </a:solidFill>
              </a:rPr>
              <a:t>А       Ы </a:t>
            </a:r>
            <a:r>
              <a:rPr lang="ru-RU" sz="5400" b="1" dirty="0" err="1">
                <a:solidFill>
                  <a:schemeClr val="bg1"/>
                </a:solidFill>
              </a:rPr>
              <a:t>ку́кла</a:t>
            </a:r>
            <a:r>
              <a:rPr lang="ru-RU" sz="5400" b="1" dirty="0">
                <a:solidFill>
                  <a:schemeClr val="bg1"/>
                </a:solidFill>
              </a:rPr>
              <a:t> — </a:t>
            </a:r>
            <a:r>
              <a:rPr lang="ru-RU" sz="5400" b="1" dirty="0" err="1">
                <a:solidFill>
                  <a:schemeClr val="bg1"/>
                </a:solidFill>
              </a:rPr>
              <a:t>ку́кл</a:t>
            </a:r>
            <a:r>
              <a:rPr lang="ru-RU" sz="5400" b="1" dirty="0" err="1">
                <a:solidFill>
                  <a:srgbClr val="FF0000"/>
                </a:solidFill>
              </a:rPr>
              <a:t>ы</a:t>
            </a:r>
            <a:endParaRPr lang="ru-RU" sz="5400" b="1" dirty="0">
              <a:solidFill>
                <a:srgbClr val="FF0000"/>
              </a:solidFill>
            </a:endParaRPr>
          </a:p>
          <a:p>
            <a:endParaRPr lang="ru-RU" sz="5400" b="1" dirty="0" smtClean="0">
              <a:solidFill>
                <a:schemeClr val="bg1"/>
              </a:solidFill>
            </a:endParaRPr>
          </a:p>
          <a:p>
            <a:r>
              <a:rPr lang="ru-RU" sz="5400" b="1" dirty="0" smtClean="0">
                <a:solidFill>
                  <a:schemeClr val="bg1"/>
                </a:solidFill>
              </a:rPr>
              <a:t>Г </a:t>
            </a:r>
            <a:r>
              <a:rPr lang="ru-RU" sz="5400" b="1" dirty="0">
                <a:solidFill>
                  <a:schemeClr val="bg1"/>
                </a:solidFill>
              </a:rPr>
              <a:t>К Х Ж Ч Ш Щ Ь + И </a:t>
            </a:r>
            <a:r>
              <a:rPr lang="ru-RU" sz="5400" b="1" dirty="0" err="1">
                <a:solidFill>
                  <a:schemeClr val="bg1"/>
                </a:solidFill>
              </a:rPr>
              <a:t>ру́чка</a:t>
            </a:r>
            <a:r>
              <a:rPr lang="ru-RU" sz="5400" b="1" dirty="0">
                <a:solidFill>
                  <a:schemeClr val="bg1"/>
                </a:solidFill>
              </a:rPr>
              <a:t> — </a:t>
            </a:r>
            <a:r>
              <a:rPr lang="ru-RU" sz="5400" b="1" dirty="0" err="1">
                <a:solidFill>
                  <a:schemeClr val="bg1"/>
                </a:solidFill>
              </a:rPr>
              <a:t>ру́чк</a:t>
            </a:r>
            <a:r>
              <a:rPr lang="ru-RU" sz="5400" b="1" dirty="0" err="1">
                <a:solidFill>
                  <a:srgbClr val="FF0000"/>
                </a:solidFill>
              </a:rPr>
              <a:t>и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13" name="Picture 7" descr="C:\Users\Дарья\Downloads\Презентация (1)\Презентация\Do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0" b="95400" l="380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120" y="2366530"/>
            <a:ext cx="1793103" cy="179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Дарья\Downloads\Презентация (1)\Презентация\KUKLA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21" b="96359" l="2932" r="980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584" y="2237948"/>
            <a:ext cx="1462087" cy="170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C:\Users\Дарья\Downloads\Презентация (1)\Презентация\Do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0" b="95400" l="380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45" y="1769509"/>
            <a:ext cx="1793103" cy="179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05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4220446" y="0"/>
            <a:ext cx="3712271" cy="70788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Повторя́ем</a:t>
            </a:r>
            <a:endParaRPr lang="ru-RU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4055534" y="1993735"/>
            <a:ext cx="655979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3994056" y="3637148"/>
            <a:ext cx="651419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3418048" y="1507261"/>
            <a:ext cx="712893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</a:rPr>
              <a:t>О     А </a:t>
            </a:r>
          </a:p>
          <a:p>
            <a:r>
              <a:rPr lang="ru-RU" sz="5400" b="1" dirty="0" err="1">
                <a:solidFill>
                  <a:schemeClr val="bg1"/>
                </a:solidFill>
              </a:rPr>
              <a:t>кре́сло</a:t>
            </a:r>
            <a:r>
              <a:rPr lang="ru-RU" sz="5400" b="1" dirty="0">
                <a:solidFill>
                  <a:schemeClr val="bg1"/>
                </a:solidFill>
              </a:rPr>
              <a:t> — </a:t>
            </a:r>
            <a:r>
              <a:rPr lang="ru-RU" sz="5400" b="1" dirty="0" err="1">
                <a:solidFill>
                  <a:schemeClr val="bg1"/>
                </a:solidFill>
              </a:rPr>
              <a:t>кре́сл</a:t>
            </a:r>
            <a:r>
              <a:rPr lang="ru-RU" sz="5400" b="1" dirty="0" err="1">
                <a:solidFill>
                  <a:srgbClr val="FF0000"/>
                </a:solidFill>
              </a:rPr>
              <a:t>а</a:t>
            </a:r>
            <a:endParaRPr lang="ru-RU" sz="5400" b="1" dirty="0">
              <a:solidFill>
                <a:srgbClr val="FF0000"/>
              </a:solidFill>
            </a:endParaRPr>
          </a:p>
          <a:p>
            <a:r>
              <a:rPr lang="ru-RU" sz="5400" b="1" dirty="0">
                <a:solidFill>
                  <a:schemeClr val="bg1"/>
                </a:solidFill>
              </a:rPr>
              <a:t>Е      Я </a:t>
            </a:r>
          </a:p>
          <a:p>
            <a:r>
              <a:rPr lang="ru-RU" sz="5400" b="1" dirty="0" err="1">
                <a:solidFill>
                  <a:schemeClr val="bg1"/>
                </a:solidFill>
              </a:rPr>
              <a:t>мо́ре</a:t>
            </a:r>
            <a:r>
              <a:rPr lang="ru-RU" sz="5400" b="1" dirty="0">
                <a:solidFill>
                  <a:schemeClr val="bg1"/>
                </a:solidFill>
              </a:rPr>
              <a:t> — мор</a:t>
            </a:r>
            <a:r>
              <a:rPr lang="ru-RU" sz="5400" b="1" dirty="0">
                <a:solidFill>
                  <a:srgbClr val="FF0000"/>
                </a:solidFill>
              </a:rPr>
              <a:t>я́</a:t>
            </a:r>
          </a:p>
        </p:txBody>
      </p:sp>
      <p:pic>
        <p:nvPicPr>
          <p:cNvPr id="11" name="Picture 3" descr="C:\Users\Дарья\Desktop\pngtree-brown-armchair-icon-cartoon-style-png-image_17846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71" y="1405695"/>
            <a:ext cx="2662977" cy="266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Дарья\Desktop\pngtree-brown-armchair-icon-cartoon-style-png-image_17846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99" y="1405695"/>
            <a:ext cx="2444725" cy="244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C:\Users\Дарья\Desktop\kisspng-table-furniture-couch-chair-real-leather-chair-vector-furniture-realistic-5aa2849aaa8f15.705024031520600218698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4012" y="2464341"/>
            <a:ext cx="1908559" cy="190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62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4220446" y="0"/>
            <a:ext cx="3712271" cy="70788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Повторя́ем</a:t>
            </a:r>
            <a:endParaRPr lang="ru-RU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71380" y="2360286"/>
            <a:ext cx="712893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err="1">
                <a:solidFill>
                  <a:schemeClr val="bg1"/>
                </a:solidFill>
              </a:rPr>
              <a:t>Го́род</a:t>
            </a:r>
            <a:r>
              <a:rPr lang="ru-RU" sz="5400" b="1" dirty="0">
                <a:solidFill>
                  <a:schemeClr val="bg1"/>
                </a:solidFill>
              </a:rPr>
              <a:t>, лес, </a:t>
            </a:r>
            <a:r>
              <a:rPr lang="ru-RU" sz="5400" b="1" dirty="0" err="1">
                <a:solidFill>
                  <a:schemeClr val="bg1"/>
                </a:solidFill>
              </a:rPr>
              <a:t>по́вар</a:t>
            </a:r>
            <a:r>
              <a:rPr lang="ru-RU" sz="5400" b="1" dirty="0">
                <a:solidFill>
                  <a:schemeClr val="bg1"/>
                </a:solidFill>
              </a:rPr>
              <a:t>, глаз, </a:t>
            </a:r>
            <a:r>
              <a:rPr lang="ru-RU" sz="5400" b="1" dirty="0" err="1">
                <a:solidFill>
                  <a:schemeClr val="bg1"/>
                </a:solidFill>
              </a:rPr>
              <a:t>дире́ктор</a:t>
            </a:r>
            <a:r>
              <a:rPr lang="ru-RU" sz="5400" b="1" dirty="0">
                <a:solidFill>
                  <a:schemeClr val="bg1"/>
                </a:solidFill>
              </a:rPr>
              <a:t>, </a:t>
            </a:r>
            <a:r>
              <a:rPr lang="ru-RU" sz="5400" b="1" dirty="0" err="1">
                <a:solidFill>
                  <a:schemeClr val="bg1"/>
                </a:solidFill>
              </a:rPr>
              <a:t>до́ктор</a:t>
            </a:r>
            <a:r>
              <a:rPr lang="ru-RU" sz="5400" b="1" dirty="0">
                <a:solidFill>
                  <a:schemeClr val="bg1"/>
                </a:solidFill>
              </a:rPr>
              <a:t> + </a:t>
            </a:r>
            <a:r>
              <a:rPr lang="ru-RU" sz="5400" b="1" dirty="0">
                <a:solidFill>
                  <a:srgbClr val="FF0000"/>
                </a:solidFill>
              </a:rPr>
              <a:t>А</a:t>
            </a:r>
            <a:endParaRPr lang="ru-RU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49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4220446" y="0"/>
            <a:ext cx="3712271" cy="70788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Повторя́ем</a:t>
            </a:r>
            <a:endParaRPr lang="ru-RU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2114" y="1141086"/>
            <a:ext cx="712893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solidFill>
                  <a:schemeClr val="bg1"/>
                </a:solidFill>
              </a:rPr>
              <a:t>стул — </a:t>
            </a:r>
            <a:r>
              <a:rPr lang="ru-RU" sz="5400" b="1" dirty="0" err="1" smtClean="0">
                <a:solidFill>
                  <a:schemeClr val="bg1"/>
                </a:solidFill>
              </a:rPr>
              <a:t>сту́л</a:t>
            </a:r>
            <a:r>
              <a:rPr lang="ru-RU" sz="5400" b="1" dirty="0" err="1" smtClean="0">
                <a:solidFill>
                  <a:srgbClr val="FF0000"/>
                </a:solidFill>
              </a:rPr>
              <a:t>ья</a:t>
            </a:r>
            <a:r>
              <a:rPr lang="ru-RU" sz="5400" b="1" dirty="0" smtClean="0"/>
              <a:t> </a:t>
            </a:r>
          </a:p>
          <a:p>
            <a:pPr algn="ctr"/>
            <a:r>
              <a:rPr lang="ru-RU" sz="5400" b="1" dirty="0" smtClean="0">
                <a:solidFill>
                  <a:schemeClr val="bg1"/>
                </a:solidFill>
              </a:rPr>
              <a:t>брат </a:t>
            </a:r>
            <a:r>
              <a:rPr lang="ru-RU" sz="5400" b="1" dirty="0">
                <a:solidFill>
                  <a:schemeClr val="bg1"/>
                </a:solidFill>
              </a:rPr>
              <a:t>— </a:t>
            </a:r>
            <a:r>
              <a:rPr lang="ru-RU" sz="5400" b="1" dirty="0" err="1" smtClean="0">
                <a:solidFill>
                  <a:schemeClr val="bg1"/>
                </a:solidFill>
              </a:rPr>
              <a:t>бра́т</a:t>
            </a:r>
            <a:r>
              <a:rPr lang="ru-RU" sz="5400" b="1" dirty="0" err="1" smtClean="0">
                <a:solidFill>
                  <a:srgbClr val="FF0000"/>
                </a:solidFill>
              </a:rPr>
              <a:t>ья</a:t>
            </a:r>
            <a:r>
              <a:rPr lang="ru-RU" sz="5400" b="1" dirty="0" smtClean="0"/>
              <a:t> </a:t>
            </a:r>
          </a:p>
          <a:p>
            <a:pPr algn="ctr"/>
            <a:r>
              <a:rPr lang="ru-RU" sz="5400" b="1" dirty="0" smtClean="0">
                <a:solidFill>
                  <a:schemeClr val="bg1"/>
                </a:solidFill>
              </a:rPr>
              <a:t>лист </a:t>
            </a:r>
            <a:r>
              <a:rPr lang="ru-RU" sz="5400" b="1" dirty="0">
                <a:solidFill>
                  <a:schemeClr val="bg1"/>
                </a:solidFill>
              </a:rPr>
              <a:t>— </a:t>
            </a:r>
            <a:r>
              <a:rPr lang="ru-RU" sz="5400" b="1" dirty="0" err="1" smtClean="0">
                <a:solidFill>
                  <a:schemeClr val="bg1"/>
                </a:solidFill>
              </a:rPr>
              <a:t>ли́ст</a:t>
            </a:r>
            <a:r>
              <a:rPr lang="ru-RU" sz="5400" b="1" dirty="0" err="1" smtClean="0">
                <a:solidFill>
                  <a:srgbClr val="FF0000"/>
                </a:solidFill>
              </a:rPr>
              <a:t>ья</a:t>
            </a:r>
            <a:endParaRPr lang="ru-RU" sz="54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5400" b="1" dirty="0" err="1" smtClean="0">
                <a:solidFill>
                  <a:schemeClr val="bg1"/>
                </a:solidFill>
              </a:rPr>
              <a:t>де́рево</a:t>
            </a:r>
            <a:r>
              <a:rPr lang="ru-RU" sz="5400" b="1" dirty="0" smtClean="0">
                <a:solidFill>
                  <a:schemeClr val="bg1"/>
                </a:solidFill>
              </a:rPr>
              <a:t> – </a:t>
            </a:r>
            <a:r>
              <a:rPr lang="ru-RU" sz="5400" b="1" dirty="0" err="1" smtClean="0">
                <a:solidFill>
                  <a:schemeClr val="bg1"/>
                </a:solidFill>
              </a:rPr>
              <a:t>дере́в</a:t>
            </a:r>
            <a:r>
              <a:rPr lang="ru-RU" sz="5400" b="1" dirty="0" err="1" smtClean="0">
                <a:solidFill>
                  <a:srgbClr val="FF0000"/>
                </a:solidFill>
              </a:rPr>
              <a:t>ья</a:t>
            </a:r>
            <a:endParaRPr lang="ru-RU" sz="54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5400" b="1" dirty="0" smtClean="0">
                <a:solidFill>
                  <a:schemeClr val="bg1"/>
                </a:solidFill>
              </a:rPr>
              <a:t>друг – друз</a:t>
            </a:r>
            <a:r>
              <a:rPr lang="ru-RU" sz="5400" b="1" dirty="0" smtClean="0">
                <a:solidFill>
                  <a:srgbClr val="FF0000"/>
                </a:solidFill>
              </a:rPr>
              <a:t>ья́</a:t>
            </a:r>
          </a:p>
          <a:p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Дарья\Downloads\Презентация (1)\Презентация\_01-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82" b="92958" l="4029" r="943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433" y="2257199"/>
            <a:ext cx="3666758" cy="39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Дарья\Downloads\Презентация (1)\Презентация\33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0" b="98776" l="0" r="99376">
                        <a14:foregroundMark x1="34304" y1="31894" x2="36071" y2="23776"/>
                        <a14:foregroundMark x1="68815" y1="25709" x2="73389" y2="32023"/>
                        <a14:foregroundMark x1="31185" y1="30799" x2="33784" y2="26353"/>
                        <a14:foregroundMark x1="48129" y1="38209" x2="60603" y2="37887"/>
                        <a14:foregroundMark x1="27651" y1="95941" x2="44283" y2="91173"/>
                        <a14:foregroundMark x1="56757" y1="90593" x2="71414" y2="95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98" y="2479509"/>
            <a:ext cx="2180355" cy="351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69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3115293" y="711233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</a:t>
            </a:r>
            <a:r>
              <a:rPr lang="ru-RU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или</a:t>
            </a:r>
            <a:r>
              <a:rPr lang="ru-RU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Я?</a:t>
            </a:r>
            <a:endParaRPr lang="ru-RU" sz="9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15293" y="2907484"/>
            <a:ext cx="5912068" cy="304698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Кольцо́ </a:t>
            </a:r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 ______</a:t>
            </a:r>
          </a:p>
          <a:p>
            <a:pPr algn="ctr"/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Ведро́ — ______</a:t>
            </a:r>
          </a:p>
          <a:p>
            <a:pPr algn="ctr"/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Яйцо́ </a:t>
            </a:r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 ______</a:t>
            </a:r>
          </a:p>
          <a:p>
            <a:pPr algn="ctr"/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По́ле</a:t>
            </a:r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 </a:t>
            </a:r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______</a:t>
            </a:r>
            <a:endParaRPr lang="ru-RU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C:\Users\Дарья\Downloads\Презентация\Презентация\EG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5" b="98750" l="10000" r="90000">
                        <a14:foregroundMark x1="41375" y1="33750" x2="38125" y2="22625"/>
                        <a14:foregroundMark x1="28375" y1="45750" x2="52000" y2="1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8980">
            <a:off x="9417686" y="2514115"/>
            <a:ext cx="2328836" cy="232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Дарья\Desktop\e6a06e3c76c85d28749847e10dfc1af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56" y="2529183"/>
            <a:ext cx="2438400" cy="229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486892" y="2884038"/>
            <a:ext cx="5912068" cy="304698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ru-RU" sz="4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ко́льц</a:t>
            </a:r>
            <a:r>
              <a:rPr lang="ru-RU" sz="4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endParaRPr lang="ru-RU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вёдр</a:t>
            </a:r>
            <a:r>
              <a:rPr lang="ru-RU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endParaRPr lang="ru-RU" sz="4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яйц</a:t>
            </a:r>
            <a:r>
              <a:rPr lang="ru-RU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endParaRPr lang="ru-RU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</a:t>
            </a:r>
            <a:r>
              <a:rPr lang="ru-RU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я́</a:t>
            </a:r>
            <a:endParaRPr lang="ru-RU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809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ая выноска 4"/>
          <p:cNvSpPr/>
          <p:nvPr/>
        </p:nvSpPr>
        <p:spPr>
          <a:xfrm flipH="1">
            <a:off x="2377439" y="218364"/>
            <a:ext cx="7178039" cy="1137996"/>
          </a:xfrm>
          <a:prstGeom prst="wedgeRectCallout">
            <a:avLst>
              <a:gd name="adj1" fmla="val -15765"/>
              <a:gd name="adj2" fmla="val 248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Дома́шнее зада́ние</a:t>
            </a:r>
            <a:endParaRPr lang="ru-RU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1" y="1261646"/>
            <a:ext cx="5650522" cy="76944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Допиши́ </a:t>
            </a:r>
            <a:r>
              <a:rPr lang="ru-RU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сло́во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pisi" panose="02000508030000020003" pitchFamily="2" charset="0"/>
            </a:endParaRPr>
          </a:p>
        </p:txBody>
      </p:sp>
      <p:pic>
        <p:nvPicPr>
          <p:cNvPr id="3074" name="Picture 2" descr="C:\Users\Дарья\Documents\ЦТ ПсковГУ\Онлайн-Мактаб\2 класс\Новая папка\0980898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70" y="2820255"/>
            <a:ext cx="10907713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3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ая выноска 4"/>
          <p:cNvSpPr/>
          <p:nvPr/>
        </p:nvSpPr>
        <p:spPr>
          <a:xfrm flipH="1">
            <a:off x="2377439" y="218364"/>
            <a:ext cx="7178039" cy="1137996"/>
          </a:xfrm>
          <a:prstGeom prst="wedgeRectCallout">
            <a:avLst>
              <a:gd name="adj1" fmla="val -15765"/>
              <a:gd name="adj2" fmla="val 248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Дома́шнее зада́ние</a:t>
            </a:r>
            <a:endParaRPr lang="ru-RU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C:\Users\Дарья\Documents\ЦТ ПсковГУ\Онлайн-Мактаб\2 класс\Новая папка\0980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093" y="2031086"/>
            <a:ext cx="8256730" cy="452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19251" y="1261646"/>
            <a:ext cx="8629650" cy="76944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Соедини́ </a:t>
            </a:r>
            <a:r>
              <a:rPr lang="ru-RU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пра́вильно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pisi" panose="02000508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60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21778" y="1995803"/>
            <a:ext cx="7903029" cy="1408026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96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Русский</a:t>
            </a:r>
            <a:r>
              <a:rPr lang="ru-RU" sz="80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96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язык</a:t>
            </a:r>
            <a:endParaRPr lang="ru-RU" sz="80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28516" y="3360089"/>
            <a:ext cx="7162800" cy="1404336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 урока: </a:t>
            </a:r>
          </a:p>
          <a:p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«Один или много»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289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ая выноска 4"/>
          <p:cNvSpPr/>
          <p:nvPr/>
        </p:nvSpPr>
        <p:spPr>
          <a:xfrm flipH="1">
            <a:off x="2377439" y="218364"/>
            <a:ext cx="7178039" cy="1137996"/>
          </a:xfrm>
          <a:prstGeom prst="wedgeRectCallout">
            <a:avLst>
              <a:gd name="adj1" fmla="val -15765"/>
              <a:gd name="adj2" fmla="val 248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Дома́шнее зада́ние</a:t>
            </a:r>
            <a:endParaRPr lang="ru-RU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619251" y="1261646"/>
            <a:ext cx="8629650" cy="5428795"/>
            <a:chOff x="1619251" y="1261646"/>
            <a:chExt cx="8629650" cy="5428795"/>
          </a:xfrm>
        </p:grpSpPr>
        <p:pic>
          <p:nvPicPr>
            <p:cNvPr id="2050" name="Picture 2" descr="C:\Users\Дарья\Documents\ЦТ ПсковГУ\Онлайн-Мактаб\2 класс\Новая папка\0980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5430" y="2031087"/>
              <a:ext cx="6882056" cy="4659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619251" y="1261646"/>
              <a:ext cx="8629650" cy="769441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44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Про́писи</a:t>
              </a:r>
              <a:r>
                <a:rPr lang="ru-RU" sz="4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в </a:t>
              </a:r>
              <a:r>
                <a:rPr lang="ru-RU" sz="44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рабо́чей</a:t>
              </a:r>
              <a:r>
                <a:rPr lang="ru-RU" sz="4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44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тетра́ди</a:t>
              </a:r>
              <a:endPara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pisi" panose="02000508030000020003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240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42659" y="2101426"/>
            <a:ext cx="6112524" cy="267765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Спасибо!</a:t>
            </a:r>
            <a:endParaRPr lang="ru-RU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До встречи на следующем уроке!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3" name="Picture 5" descr="C:\Users\Дарья\Downloads\Презентация\Презентация\41-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71" b="96744" l="2529" r="94943">
                        <a14:foregroundMark x1="42759" y1="27137" x2="45517" y2="19403"/>
                        <a14:foregroundMark x1="75402" y1="21981" x2="74713" y2="29715"/>
                        <a14:foregroundMark x1="81149" y1="27137" x2="74713" y2="25509"/>
                        <a14:foregroundMark x1="42529" y1="27137" x2="39310" y2="23745"/>
                        <a14:foregroundMark x1="36782" y1="92944" x2="40460" y2="92537"/>
                        <a14:foregroundMark x1="36782" y1="92130" x2="43678" y2="90773"/>
                        <a14:foregroundMark x1="72414" y1="91588" x2="79770" y2="928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868" y="1704873"/>
            <a:ext cx="2796309" cy="473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07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0"/>
            <a:ext cx="4758267" cy="135421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Запишите в тетрадь!</a:t>
            </a:r>
          </a:p>
          <a:p>
            <a:pPr algn="ctr"/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So'zlarni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daftarga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yozing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5888951" y="487327"/>
            <a:ext cx="5223165" cy="135421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Слова</a:t>
            </a:r>
            <a:r>
              <a:rPr kumimoji="0" lang="ru-RU" sz="66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 урока</a:t>
            </a:r>
            <a:endParaRPr kumimoji="0" lang="ru-RU" sz="6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5612343" y="3978660"/>
            <a:ext cx="2888191" cy="2864258"/>
            <a:chOff x="5612343" y="3978660"/>
            <a:chExt cx="2888191" cy="2864258"/>
          </a:xfrm>
        </p:grpSpPr>
        <p:pic>
          <p:nvPicPr>
            <p:cNvPr id="22" name="Picture 8" descr="C:\Users\Дарья\Downloads\Презентация (1)\Презентация\5435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48350" y1="54352" x2="52563" y2="54352"/>
                          <a14:foregroundMark x1="35688" y1="61499" x2="35688" y2="61499"/>
                          <a14:foregroundMark x1="41822" y1="61075" x2="60921" y2="60112"/>
                          <a14:backgroundMark x1="37708" y1="39406" x2="61312" y2="391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53" t="44721" r="32524"/>
            <a:stretch/>
          </p:blipFill>
          <p:spPr bwMode="auto">
            <a:xfrm>
              <a:off x="5612344" y="3978660"/>
              <a:ext cx="2888190" cy="286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5612343" y="5166920"/>
              <a:ext cx="2740342" cy="923330"/>
            </a:xfrm>
            <a:prstGeom prst="rect">
              <a:avLst/>
            </a:prstGeom>
            <a:solidFill>
              <a:srgbClr val="EE2A76"/>
            </a:solidFill>
            <a:ln>
              <a:solidFill>
                <a:srgbClr val="C00000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5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маши́на</a:t>
              </a:r>
              <a:endPara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8463104" y="3904875"/>
            <a:ext cx="3476031" cy="2318232"/>
            <a:chOff x="8463104" y="3904875"/>
            <a:chExt cx="3476031" cy="2318232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8463104" y="3904875"/>
              <a:ext cx="3476031" cy="2318232"/>
              <a:chOff x="8352684" y="3978660"/>
              <a:chExt cx="3476031" cy="2318232"/>
            </a:xfrm>
          </p:grpSpPr>
          <p:pic>
            <p:nvPicPr>
              <p:cNvPr id="23" name="Picture 8" descr="C:\Users\Дарья\Downloads\Презентация (1)\Презентация\5435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>
                            <a14:foregroundMark x1="48350" y1="54352" x2="52563" y2="54352"/>
                            <a14:foregroundMark x1="35688" y1="61499" x2="35688" y2="61499"/>
                            <a14:foregroundMark x1="38051" y1="59149" x2="62586" y2="61316"/>
                            <a14:backgroundMark x1="38981" y1="39727" x2="63320" y2="3723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022" t="46304" r="28364" b="30764"/>
              <a:stretch/>
            </p:blipFill>
            <p:spPr bwMode="auto">
              <a:xfrm>
                <a:off x="8500536" y="4016167"/>
                <a:ext cx="3193066" cy="11882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8" descr="C:\Users\Дарья\Downloads\Презентация (1)\Презентация\5435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10000" r="90000">
                            <a14:foregroundMark x1="36838" y1="40999" x2="58188" y2="40098"/>
                            <a14:foregroundMark x1="46125" y1="34016" x2="55412" y2="31886"/>
                            <a14:backgroundMark x1="37575" y1="60168" x2="62650" y2="632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22" t="18352" r="35200" b="30428"/>
              <a:stretch/>
            </p:blipFill>
            <p:spPr bwMode="auto">
              <a:xfrm>
                <a:off x="8352684" y="3978660"/>
                <a:ext cx="3476031" cy="23182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2" name="TextBox 11"/>
            <p:cNvSpPr txBox="1"/>
            <p:nvPr/>
          </p:nvSpPr>
          <p:spPr>
            <a:xfrm>
              <a:off x="8500533" y="5151559"/>
              <a:ext cx="3193067" cy="923330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5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маши́ны</a:t>
              </a:r>
              <a:endPara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379550" y="1616947"/>
            <a:ext cx="1963319" cy="2239971"/>
            <a:chOff x="379550" y="1616947"/>
            <a:chExt cx="1963319" cy="2239971"/>
          </a:xfrm>
        </p:grpSpPr>
        <p:sp>
          <p:nvSpPr>
            <p:cNvPr id="2" name="TextBox 1"/>
            <p:cNvSpPr txBox="1"/>
            <p:nvPr/>
          </p:nvSpPr>
          <p:spPr>
            <a:xfrm>
              <a:off x="790114" y="2933588"/>
              <a:ext cx="1552755" cy="92333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5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стол</a:t>
              </a:r>
              <a:endPara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050" name="Picture 2" descr="C:\Users\Дарья\Downloads\Презентация (1)\Презентация\STOL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875" b="96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550" y="1616947"/>
              <a:ext cx="1739032" cy="1739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/>
          <p:cNvGrpSpPr/>
          <p:nvPr/>
        </p:nvGrpSpPr>
        <p:grpSpPr>
          <a:xfrm>
            <a:off x="2556492" y="3904875"/>
            <a:ext cx="2827828" cy="2170014"/>
            <a:chOff x="2556492" y="3904875"/>
            <a:chExt cx="2827828" cy="2170014"/>
          </a:xfrm>
        </p:grpSpPr>
        <p:sp>
          <p:nvSpPr>
            <p:cNvPr id="8" name="TextBox 7"/>
            <p:cNvSpPr txBox="1"/>
            <p:nvPr/>
          </p:nvSpPr>
          <p:spPr>
            <a:xfrm>
              <a:off x="2617477" y="5151559"/>
              <a:ext cx="2766843" cy="923330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5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пена́лы</a:t>
              </a:r>
              <a:endPara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052" name="Picture 4" descr="C:\Users\Дарья\Downloads\Презентация (1)\Презентация\urok8-9_11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634" b="98203" l="3955" r="89944">
                          <a14:foregroundMark x1="45876" y1="67320" x2="81469" y2="570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6492" y="3904875"/>
              <a:ext cx="2178050" cy="15061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5" descr="C:\Users\Дарья\Downloads\Презентация (1)\Презентация\urok8-9_02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912" b="89868" l="463" r="9907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8742" y="4299274"/>
              <a:ext cx="1725578" cy="12089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Группа 13"/>
          <p:cNvGrpSpPr/>
          <p:nvPr/>
        </p:nvGrpSpPr>
        <p:grpSpPr>
          <a:xfrm>
            <a:off x="-43052" y="3978660"/>
            <a:ext cx="2461802" cy="2078977"/>
            <a:chOff x="-43052" y="3978660"/>
            <a:chExt cx="2461802" cy="2078977"/>
          </a:xfrm>
        </p:grpSpPr>
        <p:sp>
          <p:nvSpPr>
            <p:cNvPr id="7" name="TextBox 6"/>
            <p:cNvSpPr txBox="1"/>
            <p:nvPr/>
          </p:nvSpPr>
          <p:spPr>
            <a:xfrm>
              <a:off x="334670" y="5134307"/>
              <a:ext cx="2084080" cy="92333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5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пена́л</a:t>
              </a:r>
              <a:endPara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8" name="Picture 4" descr="C:\Users\Дарья\Downloads\Презентация (1)\Презентация\urok8-9_11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634" b="98203" l="3955" r="89944">
                          <a14:foregroundMark x1="45876" y1="67320" x2="81469" y2="570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3052" y="3978660"/>
              <a:ext cx="2385921" cy="1649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Группа 4"/>
          <p:cNvGrpSpPr/>
          <p:nvPr/>
        </p:nvGrpSpPr>
        <p:grpSpPr>
          <a:xfrm>
            <a:off x="5888951" y="1616947"/>
            <a:ext cx="2463734" cy="2239971"/>
            <a:chOff x="5888951" y="1616947"/>
            <a:chExt cx="2463734" cy="2239971"/>
          </a:xfrm>
        </p:grpSpPr>
        <p:sp>
          <p:nvSpPr>
            <p:cNvPr id="9" name="TextBox 8"/>
            <p:cNvSpPr txBox="1"/>
            <p:nvPr/>
          </p:nvSpPr>
          <p:spPr>
            <a:xfrm>
              <a:off x="5888951" y="2933588"/>
              <a:ext cx="2256143" cy="923330"/>
            </a:xfrm>
            <a:prstGeom prst="rect">
              <a:avLst/>
            </a:prstGeom>
            <a:solidFill>
              <a:srgbClr val="EE2A76"/>
            </a:solidFill>
            <a:ln>
              <a:solidFill>
                <a:srgbClr val="C00000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5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ку́кла</a:t>
              </a:r>
              <a:endPara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054" name="Picture 6" descr="C:\Users\Дарья\Downloads\Презентация (1)\Презентация\KUKLA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521" b="96359" l="2932" r="9804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0598" y="1616947"/>
              <a:ext cx="1462087" cy="1700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Группа 12"/>
          <p:cNvGrpSpPr/>
          <p:nvPr/>
        </p:nvGrpSpPr>
        <p:grpSpPr>
          <a:xfrm>
            <a:off x="8968994" y="1616947"/>
            <a:ext cx="2859722" cy="2239971"/>
            <a:chOff x="8968994" y="1616947"/>
            <a:chExt cx="2859722" cy="2239971"/>
          </a:xfrm>
        </p:grpSpPr>
        <p:sp>
          <p:nvSpPr>
            <p:cNvPr id="11" name="TextBox 10"/>
            <p:cNvSpPr txBox="1"/>
            <p:nvPr/>
          </p:nvSpPr>
          <p:spPr>
            <a:xfrm>
              <a:off x="8968994" y="2933588"/>
              <a:ext cx="2256143" cy="923330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5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ку́клы</a:t>
              </a:r>
              <a:endPara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055" name="Picture 7" descr="C:\Users\Дарья\Downloads\Презентация (1)\Презентация\Doll.jp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3800" b="95400" l="3800" r="9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35613" y="1745529"/>
              <a:ext cx="1793103" cy="1793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 descr="C:\Users\Дарья\Downloads\Презентация (1)\Презентация\KUKLA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521" b="96359" l="2932" r="9804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0077" y="1616947"/>
              <a:ext cx="1462087" cy="1700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Группа 3"/>
          <p:cNvGrpSpPr/>
          <p:nvPr/>
        </p:nvGrpSpPr>
        <p:grpSpPr>
          <a:xfrm>
            <a:off x="3015091" y="1616947"/>
            <a:ext cx="2039348" cy="2263845"/>
            <a:chOff x="3015091" y="1616947"/>
            <a:chExt cx="2039348" cy="2263845"/>
          </a:xfrm>
        </p:grpSpPr>
        <p:sp>
          <p:nvSpPr>
            <p:cNvPr id="6" name="TextBox 5"/>
            <p:cNvSpPr txBox="1"/>
            <p:nvPr/>
          </p:nvSpPr>
          <p:spPr>
            <a:xfrm>
              <a:off x="3015091" y="2957462"/>
              <a:ext cx="2039348" cy="923330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5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столы́</a:t>
              </a:r>
              <a:endPara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5" name="Picture 2" descr="C:\Users\Дарья\Downloads\Презентация (1)\Презентация\STOL.jp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3875" b="96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8426" y="1616947"/>
              <a:ext cx="1475615" cy="14756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C:\Users\Дарья\Downloads\Презентация (1)\Презентация\STOL.jp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3875" b="96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6233" y="2266507"/>
              <a:ext cx="1078456" cy="10784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0637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ая выноска 4"/>
          <p:cNvSpPr/>
          <p:nvPr/>
        </p:nvSpPr>
        <p:spPr>
          <a:xfrm flipH="1">
            <a:off x="2377439" y="218364"/>
            <a:ext cx="7178039" cy="1137996"/>
          </a:xfrm>
          <a:prstGeom prst="wedgeRectCallout">
            <a:avLst>
              <a:gd name="adj1" fmla="val -15765"/>
              <a:gd name="adj2" fmla="val 248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Дома́шнее зада́ние</a:t>
            </a:r>
            <a:endParaRPr lang="ru-RU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619251" y="1261646"/>
            <a:ext cx="8629651" cy="5448185"/>
            <a:chOff x="1619251" y="1261646"/>
            <a:chExt cx="8629651" cy="5448185"/>
          </a:xfrm>
        </p:grpSpPr>
        <p:pic>
          <p:nvPicPr>
            <p:cNvPr id="1026" name="Picture 2" descr="C:\Users\Дарья\Documents\ЦТ ПсковГУ\Онлайн-Мактаб\2 класс\Новая папка\2324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252" y="1963720"/>
              <a:ext cx="8629650" cy="4746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619251" y="1261646"/>
              <a:ext cx="8629650" cy="769441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4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Соедини́ </a:t>
              </a:r>
              <a:r>
                <a:rPr lang="ru-RU" sz="44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пра́вильно</a:t>
              </a:r>
              <a:endPara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pisi" panose="02000508030000020003" pitchFamily="2" charset="0"/>
              </a:endParaRPr>
            </a:p>
          </p:txBody>
        </p:sp>
      </p:grpSp>
      <p:cxnSp>
        <p:nvCxnSpPr>
          <p:cNvPr id="6" name="Прямая соединительная линия 5"/>
          <p:cNvCxnSpPr/>
          <p:nvPr/>
        </p:nvCxnSpPr>
        <p:spPr>
          <a:xfrm flipV="1">
            <a:off x="3247697" y="2885091"/>
            <a:ext cx="2317531" cy="1451684"/>
          </a:xfrm>
          <a:prstGeom prst="line">
            <a:avLst/>
          </a:prstGeom>
          <a:ln w="57150">
            <a:solidFill>
              <a:srgbClr val="56A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3247697" y="3378200"/>
            <a:ext cx="2137103" cy="1083441"/>
          </a:xfrm>
          <a:prstGeom prst="line">
            <a:avLst/>
          </a:prstGeom>
          <a:ln w="57150">
            <a:solidFill>
              <a:srgbClr val="56A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3247697" y="4207935"/>
            <a:ext cx="2526569" cy="253706"/>
          </a:xfrm>
          <a:prstGeom prst="line">
            <a:avLst/>
          </a:prstGeom>
          <a:ln w="57150">
            <a:solidFill>
              <a:srgbClr val="56A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6462489" y="4461642"/>
            <a:ext cx="2526569" cy="186558"/>
          </a:xfrm>
          <a:prstGeom prst="line">
            <a:avLst/>
          </a:prstGeom>
          <a:ln w="57150">
            <a:solidFill>
              <a:srgbClr val="56A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3256164" y="4520908"/>
            <a:ext cx="2458836" cy="559092"/>
          </a:xfrm>
          <a:prstGeom prst="line">
            <a:avLst/>
          </a:prstGeom>
          <a:ln w="57150">
            <a:solidFill>
              <a:srgbClr val="56A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3247697" y="4605867"/>
            <a:ext cx="2467303" cy="905933"/>
          </a:xfrm>
          <a:prstGeom prst="line">
            <a:avLst/>
          </a:prstGeom>
          <a:ln w="57150">
            <a:solidFill>
              <a:srgbClr val="56A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6462488" y="4554921"/>
            <a:ext cx="2526569" cy="1397146"/>
          </a:xfrm>
          <a:prstGeom prst="line">
            <a:avLst/>
          </a:prstGeom>
          <a:ln w="57150">
            <a:solidFill>
              <a:srgbClr val="56A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3256164" y="4648200"/>
            <a:ext cx="2458836" cy="1710267"/>
          </a:xfrm>
          <a:prstGeom prst="line">
            <a:avLst/>
          </a:prstGeom>
          <a:ln w="57150">
            <a:solidFill>
              <a:srgbClr val="56A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88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ая выноска 4"/>
          <p:cNvSpPr/>
          <p:nvPr/>
        </p:nvSpPr>
        <p:spPr>
          <a:xfrm flipH="1">
            <a:off x="2377439" y="218364"/>
            <a:ext cx="7178039" cy="1137996"/>
          </a:xfrm>
          <a:prstGeom prst="wedgeRectCallout">
            <a:avLst>
              <a:gd name="adj1" fmla="val -15765"/>
              <a:gd name="adj2" fmla="val 248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Дома́шнее зада́ние</a:t>
            </a:r>
            <a:endParaRPr lang="ru-RU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84319" y="1261646"/>
            <a:ext cx="3755137" cy="76944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Ы или И?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pisi" panose="02000508030000020003" pitchFamily="2" charset="0"/>
            </a:endParaRPr>
          </a:p>
        </p:txBody>
      </p:sp>
      <p:pic>
        <p:nvPicPr>
          <p:cNvPr id="2050" name="Picture 2" descr="C:\Users\Дарья\Documents\ЦТ ПсковГУ\Онлайн-Мактаб\2 класс\Новая папка\4534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2" y="2763583"/>
            <a:ext cx="10783888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11400" y="2763583"/>
            <a:ext cx="2506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 smtClean="0"/>
              <a:t>кла́сс</a:t>
            </a:r>
            <a:r>
              <a:rPr lang="ru-RU" sz="3200" b="1" dirty="0" err="1" smtClean="0">
                <a:solidFill>
                  <a:srgbClr val="56A5DA"/>
                </a:solidFill>
              </a:rPr>
              <a:t>ы</a:t>
            </a:r>
            <a:endParaRPr lang="ru-RU" sz="3200" b="1" dirty="0">
              <a:solidFill>
                <a:srgbClr val="56A5DA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42002" y="2763583"/>
            <a:ext cx="2506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альбо́м</a:t>
            </a:r>
            <a:r>
              <a:rPr lang="ru-RU" sz="3200" b="1" dirty="0" smtClean="0">
                <a:solidFill>
                  <a:srgbClr val="56A5DA"/>
                </a:solidFill>
              </a:rPr>
              <a:t>ы</a:t>
            </a:r>
            <a:endParaRPr lang="ru-RU" sz="3200" b="1" dirty="0">
              <a:solidFill>
                <a:srgbClr val="56A5DA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55478" y="2763165"/>
            <a:ext cx="2506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шкаф</a:t>
            </a:r>
            <a:r>
              <a:rPr lang="ru-RU" sz="3200" b="1" dirty="0" smtClean="0">
                <a:solidFill>
                  <a:srgbClr val="56A5DA"/>
                </a:solidFill>
              </a:rPr>
              <a:t>ы́</a:t>
            </a:r>
            <a:endParaRPr lang="ru-RU" sz="3200" b="1" dirty="0">
              <a:solidFill>
                <a:srgbClr val="56A5DA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17518" y="3249311"/>
            <a:ext cx="2506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 smtClean="0"/>
              <a:t>па́рт</a:t>
            </a:r>
            <a:r>
              <a:rPr lang="ru-RU" sz="3200" b="1" dirty="0" err="1" smtClean="0">
                <a:solidFill>
                  <a:srgbClr val="56A5DA"/>
                </a:solidFill>
              </a:rPr>
              <a:t>ы</a:t>
            </a:r>
            <a:endParaRPr lang="ru-RU" sz="3200" b="1" dirty="0">
              <a:solidFill>
                <a:srgbClr val="56A5DA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19718" y="3270769"/>
            <a:ext cx="2506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 smtClean="0"/>
              <a:t>флома́стер</a:t>
            </a:r>
            <a:r>
              <a:rPr lang="ru-RU" sz="3200" b="1" dirty="0" err="1" smtClean="0">
                <a:solidFill>
                  <a:srgbClr val="56A5DA"/>
                </a:solidFill>
              </a:rPr>
              <a:t>ы</a:t>
            </a:r>
            <a:endParaRPr lang="ru-RU" sz="3200" b="1" dirty="0">
              <a:solidFill>
                <a:srgbClr val="56A5DA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17518" y="3738176"/>
            <a:ext cx="2506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 smtClean="0"/>
              <a:t>ма́ркер</a:t>
            </a:r>
            <a:r>
              <a:rPr lang="ru-RU" sz="3200" b="1" dirty="0" err="1" smtClean="0">
                <a:solidFill>
                  <a:srgbClr val="56A5DA"/>
                </a:solidFill>
              </a:rPr>
              <a:t>ы</a:t>
            </a:r>
            <a:endParaRPr lang="ru-RU" sz="3200" b="1" dirty="0">
              <a:solidFill>
                <a:srgbClr val="56A5DA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39456" y="3739612"/>
            <a:ext cx="2506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 smtClean="0"/>
              <a:t>ла́мп</a:t>
            </a:r>
            <a:r>
              <a:rPr lang="ru-RU" sz="3200" b="1" dirty="0" err="1" smtClean="0">
                <a:solidFill>
                  <a:srgbClr val="56A5DA"/>
                </a:solidFill>
              </a:rPr>
              <a:t>ы</a:t>
            </a:r>
            <a:endParaRPr lang="ru-RU" sz="3200" b="1" dirty="0">
              <a:solidFill>
                <a:srgbClr val="56A5DA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58333" y="4240724"/>
            <a:ext cx="2506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пол</a:t>
            </a:r>
            <a:r>
              <a:rPr lang="ru-RU" sz="3200" b="1" dirty="0" smtClean="0">
                <a:solidFill>
                  <a:srgbClr val="56A5DA"/>
                </a:solidFill>
              </a:rPr>
              <a:t>ы́</a:t>
            </a:r>
            <a:endParaRPr lang="ru-RU" sz="3200" b="1" dirty="0">
              <a:solidFill>
                <a:srgbClr val="56A5DA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44533" y="4240223"/>
            <a:ext cx="2506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 smtClean="0"/>
              <a:t>пингви́н</a:t>
            </a:r>
            <a:r>
              <a:rPr lang="ru-RU" sz="3200" b="1" dirty="0" err="1" smtClean="0">
                <a:solidFill>
                  <a:srgbClr val="56A5DA"/>
                </a:solidFill>
              </a:rPr>
              <a:t>ы</a:t>
            </a:r>
            <a:endParaRPr lang="ru-RU" sz="3200" b="1" dirty="0">
              <a:solidFill>
                <a:srgbClr val="56A5D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59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16137" y="0"/>
            <a:ext cx="3325091" cy="104644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Повторяем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pic>
        <p:nvPicPr>
          <p:cNvPr id="1026" name="Picture 2" descr="C:\Users\Дарья\Desktop\Снимок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" t="53157" r="2416" b="6790"/>
          <a:stretch/>
        </p:blipFill>
        <p:spPr bwMode="auto">
          <a:xfrm>
            <a:off x="207818" y="4725439"/>
            <a:ext cx="9268691" cy="180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Дарья\Desktop\Снимок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" t="3501" r="2796" b="52576"/>
          <a:stretch/>
        </p:blipFill>
        <p:spPr bwMode="auto">
          <a:xfrm>
            <a:off x="2673928" y="2684459"/>
            <a:ext cx="9518072" cy="2040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fficeArt object" descr="Изображение"/>
          <p:cNvPicPr/>
          <p:nvPr/>
        </p:nvPicPr>
        <p:blipFill rotWithShape="1">
          <a:blip r:embed="rId3">
            <a:extLst/>
          </a:blip>
          <a:srcRect l="6112" t="8599" r="6699"/>
          <a:stretch/>
        </p:blipFill>
        <p:spPr>
          <a:xfrm>
            <a:off x="450272" y="1046440"/>
            <a:ext cx="2223656" cy="202665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298106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16137" y="0"/>
            <a:ext cx="3325091" cy="104644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Повторяем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122648" y="1378949"/>
            <a:ext cx="5912068" cy="452431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Мальчик </a:t>
            </a:r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 ______</a:t>
            </a:r>
          </a:p>
          <a:p>
            <a:pPr algn="ctr">
              <a:lnSpc>
                <a:spcPct val="150000"/>
              </a:lnSpc>
            </a:pPr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_____ — ручки</a:t>
            </a:r>
          </a:p>
          <a:p>
            <a:pPr algn="ctr">
              <a:lnSpc>
                <a:spcPct val="150000"/>
              </a:lnSpc>
            </a:pPr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Шкаф — ______</a:t>
            </a:r>
          </a:p>
          <a:p>
            <a:pPr algn="ctr">
              <a:lnSpc>
                <a:spcPct val="150000"/>
              </a:lnSpc>
            </a:pPr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______ — </a:t>
            </a:r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пеналы</a:t>
            </a:r>
            <a:endParaRPr lang="ru-RU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C:\Users\Дарья\Downloads\Презентация\Презентация\41-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76" b="98696" l="9880" r="898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488" y="1242895"/>
            <a:ext cx="4054907" cy="524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Дарья\Downloads\Презентация (1)\Презентация\urok8-9_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34" b="98203" l="3955" r="89944">
                        <a14:foregroundMark x1="45876" y1="67320" x2="81469" y2="57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985" y="3041408"/>
            <a:ext cx="2385921" cy="164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20518" y="1275039"/>
            <a:ext cx="6554753" cy="452431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</a:t>
            </a:r>
            <a:r>
              <a:rPr lang="ru-RU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мальчики</a:t>
            </a:r>
          </a:p>
          <a:p>
            <a:pPr algn="ctr">
              <a:lnSpc>
                <a:spcPct val="150000"/>
              </a:lnSpc>
            </a:pPr>
            <a:r>
              <a:rPr lang="ru-RU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Ручка					</a:t>
            </a:r>
          </a:p>
          <a:p>
            <a:pPr algn="ctr">
              <a:lnSpc>
                <a:spcPct val="150000"/>
              </a:lnSpc>
            </a:pPr>
            <a:r>
              <a:rPr lang="ru-RU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шкафы</a:t>
            </a:r>
          </a:p>
          <a:p>
            <a:pPr algn="ctr">
              <a:lnSpc>
                <a:spcPct val="150000"/>
              </a:lnSpc>
            </a:pPr>
            <a:r>
              <a:rPr lang="ru-RU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Пенал </a:t>
            </a:r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            		</a:t>
            </a:r>
            <a:endParaRPr lang="ru-RU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063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7749001" y="22409"/>
            <a:ext cx="4045990" cy="2881268"/>
            <a:chOff x="7749001" y="22409"/>
            <a:chExt cx="4045990" cy="2881268"/>
          </a:xfrm>
        </p:grpSpPr>
        <p:pic>
          <p:nvPicPr>
            <p:cNvPr id="14" name="Picture 3" descr="C:\Users\Дарья\Downloads\Презентация\Презентация\pisma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8166" r="73487">
                          <a14:backgroundMark x1="12300" y1="43956" x2="23642" y2="42857"/>
                          <a14:backgroundMark x1="67572" y1="67582" x2="74760" y2="65934"/>
                          <a14:backgroundMark x1="61182" y1="67033" x2="66134" y2="66758"/>
                          <a14:backgroundMark x1="59425" y1="65934" x2="61661" y2="63736"/>
                          <a14:backgroundMark x1="53834" y1="85440" x2="65335" y2="75549"/>
                          <a14:backgroundMark x1="48562" y1="84066" x2="53834" y2="82418"/>
                          <a14:backgroundMark x1="25080" y1="21429" x2="25399" y2="195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348"/>
            <a:stretch/>
          </p:blipFill>
          <p:spPr bwMode="auto">
            <a:xfrm rot="936341" flipH="1">
              <a:off x="7749001" y="22409"/>
              <a:ext cx="4045990" cy="2881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8121847" y="1753739"/>
              <a:ext cx="3162682" cy="92333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5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пи́сьм</a:t>
              </a:r>
              <a:r>
                <a:rPr lang="ru-RU" sz="5400" b="1" dirty="0" err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</a:t>
              </a:r>
              <a:endParaRPr lang="ru-RU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" name="Стрелка вправо 2"/>
          <p:cNvSpPr/>
          <p:nvPr/>
        </p:nvSpPr>
        <p:spPr>
          <a:xfrm>
            <a:off x="4322618" y="1874872"/>
            <a:ext cx="3283527" cy="681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4322617" y="5247503"/>
            <a:ext cx="3283527" cy="681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437142" y="3405227"/>
            <a:ext cx="3303586" cy="2604193"/>
            <a:chOff x="437142" y="3405227"/>
            <a:chExt cx="3303586" cy="2604193"/>
          </a:xfrm>
        </p:grpSpPr>
        <p:sp>
          <p:nvSpPr>
            <p:cNvPr id="6" name="TextBox 5"/>
            <p:cNvSpPr txBox="1"/>
            <p:nvPr/>
          </p:nvSpPr>
          <p:spPr>
            <a:xfrm>
              <a:off x="508774" y="5086090"/>
              <a:ext cx="3231954" cy="92333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5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пла́тье</a:t>
              </a:r>
              <a:endPara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4098" name="Picture 2" descr="C:\Users\Дарья\Downloads\Презентация\Презентация\DRESS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1880" b="56480" l="7937" r="2853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91" t="20553" r="68867" b="41911"/>
            <a:stretch/>
          </p:blipFill>
          <p:spPr bwMode="auto">
            <a:xfrm rot="21160964">
              <a:off x="437142" y="3405227"/>
              <a:ext cx="1706888" cy="2151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Группа 12"/>
          <p:cNvGrpSpPr/>
          <p:nvPr/>
        </p:nvGrpSpPr>
        <p:grpSpPr>
          <a:xfrm>
            <a:off x="8052575" y="3335041"/>
            <a:ext cx="3231954" cy="2714659"/>
            <a:chOff x="8052575" y="3335041"/>
            <a:chExt cx="3231954" cy="2714659"/>
          </a:xfrm>
        </p:grpSpPr>
        <p:sp>
          <p:nvSpPr>
            <p:cNvPr id="7" name="TextBox 6"/>
            <p:cNvSpPr txBox="1"/>
            <p:nvPr/>
          </p:nvSpPr>
          <p:spPr>
            <a:xfrm>
              <a:off x="8052575" y="5126370"/>
              <a:ext cx="3231954" cy="92333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5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пла́ть</a:t>
              </a:r>
              <a:r>
                <a:rPr lang="ru-RU" sz="5400" b="1" dirty="0" err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я</a:t>
              </a:r>
              <a:endParaRPr lang="ru-RU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1" name="Picture 2" descr="C:\Users\Дарья\Downloads\Презентация\Презентация\DRESS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4320" b="44600" l="31437" r="463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74" t="10807" r="51799" b="53870"/>
            <a:stretch/>
          </p:blipFill>
          <p:spPr bwMode="auto">
            <a:xfrm rot="727267">
              <a:off x="8604305" y="3413176"/>
              <a:ext cx="1244130" cy="2039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C:\Users\Дарья\Downloads\Презентация\Презентация\DRESS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880" b="56480" l="7937" r="2853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91" t="20553" r="68867" b="41911"/>
            <a:stretch/>
          </p:blipFill>
          <p:spPr bwMode="auto">
            <a:xfrm rot="21283322">
              <a:off x="9472616" y="3335041"/>
              <a:ext cx="1706888" cy="2151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Группа 3"/>
          <p:cNvGrpSpPr/>
          <p:nvPr/>
        </p:nvGrpSpPr>
        <p:grpSpPr>
          <a:xfrm>
            <a:off x="508774" y="253218"/>
            <a:ext cx="3231954" cy="2423851"/>
            <a:chOff x="508774" y="253218"/>
            <a:chExt cx="3231954" cy="2423851"/>
          </a:xfrm>
        </p:grpSpPr>
        <p:sp>
          <p:nvSpPr>
            <p:cNvPr id="2" name="TextBox 1"/>
            <p:cNvSpPr txBox="1"/>
            <p:nvPr/>
          </p:nvSpPr>
          <p:spPr>
            <a:xfrm>
              <a:off x="508774" y="1753739"/>
              <a:ext cx="3231954" cy="92333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5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письмо́</a:t>
              </a:r>
              <a:endPara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4099" name="Picture 3" descr="C:\Users\Дарья\Downloads\Презентация\Презентация\pisma.jp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0330" b="73626" l="31310" r="77636">
                          <a14:backgroundMark x1="36262" y1="58791" x2="42173" y2="65934"/>
                          <a14:backgroundMark x1="71406" y1="45604" x2="72045" y2="31319"/>
                          <a14:backgroundMark x1="71885" y1="51648" x2="73802" y2="406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62" t="27727" r="26017" b="28995"/>
            <a:stretch/>
          </p:blipFill>
          <p:spPr bwMode="auto">
            <a:xfrm>
              <a:off x="689316" y="253218"/>
              <a:ext cx="2278967" cy="1500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421777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4758267" cy="135421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Запишите в тетрадь!</a:t>
            </a:r>
          </a:p>
          <a:p>
            <a:pPr algn="ctr"/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So'zlarni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daftarga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yozing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048000" y="2191435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</a:t>
            </a:r>
            <a:r>
              <a:rPr lang="ru-RU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А</a:t>
            </a:r>
            <a:endParaRPr lang="ru-RU" sz="9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 </a:t>
            </a:r>
            <a:r>
              <a:rPr lang="ru-RU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Я</a:t>
            </a:r>
            <a:endParaRPr lang="ru-RU" sz="9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5413718" y="2792180"/>
            <a:ext cx="1477108" cy="3405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5413718" y="4295078"/>
            <a:ext cx="1477108" cy="3405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3" descr="C:\Users\Дарья\Downloads\Презентация\Презентация\pism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330" b="73626" l="31310" r="77636">
                        <a14:backgroundMark x1="36262" y1="58791" x2="42173" y2="65934"/>
                        <a14:backgroundMark x1="71406" y1="45604" x2="72045" y2="31319"/>
                        <a14:backgroundMark x1="71885" y1="51648" x2="73802" y2="406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62" t="27727" r="26017" b="28995"/>
          <a:stretch/>
        </p:blipFill>
        <p:spPr bwMode="auto">
          <a:xfrm rot="20838493">
            <a:off x="1908517" y="1982388"/>
            <a:ext cx="2278967" cy="150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Дарья\Downloads\Презентация\Презентация\pism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8166" r="73487">
                        <a14:backgroundMark x1="12300" y1="43956" x2="23642" y2="42857"/>
                        <a14:backgroundMark x1="67572" y1="67582" x2="74760" y2="65934"/>
                        <a14:backgroundMark x1="61182" y1="67033" x2="66134" y2="66758"/>
                        <a14:backgroundMark x1="59425" y1="65934" x2="61661" y2="63736"/>
                        <a14:backgroundMark x1="53834" y1="85440" x2="65335" y2="75549"/>
                        <a14:backgroundMark x1="48562" y1="84066" x2="53834" y2="82418"/>
                        <a14:backgroundMark x1="25080" y1="21429" x2="25399" y2="19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348"/>
          <a:stretch/>
        </p:blipFill>
        <p:spPr bwMode="auto">
          <a:xfrm rot="936341" flipH="1">
            <a:off x="7622393" y="750801"/>
            <a:ext cx="4045990" cy="288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Дарья\Downloads\Презентация\Презентация\DRESS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880" b="56480" l="7937" r="285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1" t="20553" r="68867" b="41911"/>
          <a:stretch/>
        </p:blipFill>
        <p:spPr bwMode="auto">
          <a:xfrm rot="21160964">
            <a:off x="2509222" y="3996070"/>
            <a:ext cx="1706888" cy="215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Дарья\Downloads\Презентация\Презентация\DRESS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320" b="44600" l="31437" r="463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74" t="10807" r="51799" b="53870"/>
          <a:stretch/>
        </p:blipFill>
        <p:spPr bwMode="auto">
          <a:xfrm rot="727267">
            <a:off x="8604305" y="3413176"/>
            <a:ext cx="1244130" cy="203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Дарья\Downloads\Презентация\Презентация\DRESS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880" b="56480" l="7937" r="285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1" t="20553" r="68867" b="41911"/>
          <a:stretch/>
        </p:blipFill>
        <p:spPr bwMode="auto">
          <a:xfrm rot="21160964">
            <a:off x="8949881" y="4162454"/>
            <a:ext cx="1706888" cy="215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85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7974</TotalTime>
  <Words>225</Words>
  <Application>Microsoft Office PowerPoint</Application>
  <PresentationFormat>Произвольный</PresentationFormat>
  <Paragraphs>107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Русский язык</vt:lpstr>
      <vt:lpstr>Русский язык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Русский язык</dc:title>
  <dc:creator>User</dc:creator>
  <cp:lastModifiedBy>Дарья</cp:lastModifiedBy>
  <cp:revision>781</cp:revision>
  <dcterms:created xsi:type="dcterms:W3CDTF">2021-03-15T14:27:32Z</dcterms:created>
  <dcterms:modified xsi:type="dcterms:W3CDTF">2021-08-23T07:05:15Z</dcterms:modified>
</cp:coreProperties>
</file>