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7" r:id="rId2"/>
    <p:sldId id="360" r:id="rId3"/>
    <p:sldId id="406" r:id="rId4"/>
    <p:sldId id="346" r:id="rId5"/>
    <p:sldId id="345" r:id="rId6"/>
    <p:sldId id="404" r:id="rId7"/>
    <p:sldId id="385" r:id="rId8"/>
    <p:sldId id="398" r:id="rId9"/>
    <p:sldId id="405" r:id="rId10"/>
    <p:sldId id="396" r:id="rId11"/>
    <p:sldId id="397" r:id="rId12"/>
    <p:sldId id="407" r:id="rId13"/>
    <p:sldId id="408" r:id="rId14"/>
    <p:sldId id="32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2A76"/>
    <a:srgbClr val="ED1E24"/>
    <a:srgbClr val="DFDCEF"/>
    <a:srgbClr val="9896BD"/>
    <a:srgbClr val="ABB0B6"/>
    <a:srgbClr val="EBF7F7"/>
    <a:srgbClr val="288FC2"/>
    <a:srgbClr val="2BA1CB"/>
    <a:srgbClr val="56A5DA"/>
    <a:srgbClr val="5391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8580" autoAdjust="0"/>
  </p:normalViewPr>
  <p:slideViewPr>
    <p:cSldViewPr snapToGrid="0">
      <p:cViewPr>
        <p:scale>
          <a:sx n="78" d="100"/>
          <a:sy n="78" d="100"/>
        </p:scale>
        <p:origin x="-1692" y="-7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81C0E-0A44-4BB3-85A2-E1E52F5EDEC1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4A0AB-F4A5-45EB-8F94-5582FE496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907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25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43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81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34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99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11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33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0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68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30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43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0D610-796D-4DD4-A570-F772C4B8DB85}" type="datetimeFigureOut">
              <a:rPr lang="ru-RU" smtClean="0"/>
              <a:pPr/>
              <a:t>20.08.2021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50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3.wdp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18" Type="http://schemas.microsoft.com/office/2007/relationships/hdphoto" Target="../media/hdphoto8.wdp"/><Relationship Id="rId3" Type="http://schemas.microsoft.com/office/2007/relationships/hdphoto" Target="../media/hdphoto1.wdp"/><Relationship Id="rId21" Type="http://schemas.openxmlformats.org/officeDocument/2006/relationships/image" Target="../media/image13.png"/><Relationship Id="rId7" Type="http://schemas.openxmlformats.org/officeDocument/2006/relationships/image" Target="../media/image6.png"/><Relationship Id="rId12" Type="http://schemas.microsoft.com/office/2007/relationships/hdphoto" Target="../media/hdphoto5.wdp"/><Relationship Id="rId17" Type="http://schemas.openxmlformats.org/officeDocument/2006/relationships/image" Target="../media/image11.png"/><Relationship Id="rId2" Type="http://schemas.openxmlformats.org/officeDocument/2006/relationships/image" Target="../media/image3.pn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microsoft.com/office/2007/relationships/hdphoto" Target="../media/hdphoto4.wdp"/><Relationship Id="rId19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microsoft.com/office/2007/relationships/hdphoto" Target="../media/hdphoto6.wdp"/><Relationship Id="rId22" Type="http://schemas.microsoft.com/office/2007/relationships/hdphoto" Target="../media/hdphoto10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21778" y="1995803"/>
            <a:ext cx="7903029" cy="140802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9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Русский</a:t>
            </a:r>
            <a:r>
              <a:rPr lang="ru-RU" sz="8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9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язык</a:t>
            </a:r>
            <a:endParaRPr lang="ru-RU" sz="80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61665" y="3303132"/>
            <a:ext cx="3396343" cy="91775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класс</a:t>
            </a:r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857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80118" y="0"/>
            <a:ext cx="3978237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Чита́ем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вме́сте</a:t>
            </a:r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0921" y="707886"/>
            <a:ext cx="10514224" cy="895629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ру́чка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</a:p>
          <a:p>
            <a:pPr algn="just">
              <a:lnSpc>
                <a:spcPct val="150000"/>
              </a:lnSpc>
            </a:pP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кни́га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</a:p>
          <a:p>
            <a:pPr algn="just">
              <a:lnSpc>
                <a:spcPct val="150000"/>
              </a:lnSpc>
            </a:pP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па́рта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</a:p>
          <a:p>
            <a:pPr algn="just">
              <a:lnSpc>
                <a:spcPct val="150000"/>
              </a:lnSpc>
            </a:pP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учени́к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</a:p>
          <a:p>
            <a:pPr algn="just">
              <a:lnSpc>
                <a:spcPct val="150000"/>
              </a:lnSpc>
            </a:pP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 – </a:t>
            </a:r>
          </a:p>
          <a:p>
            <a:pPr>
              <a:lnSpc>
                <a:spcPct val="150000"/>
              </a:lnSpc>
            </a:pPr>
            <a:endParaRPr lang="ru-RU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портфе́ль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</a:p>
          <a:p>
            <a:pPr>
              <a:lnSpc>
                <a:spcPct val="150000"/>
              </a:lnSpc>
            </a:pP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де́вочка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</a:p>
          <a:p>
            <a:pPr>
              <a:lnSpc>
                <a:spcPct val="150000"/>
              </a:lnSpc>
            </a:pP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слова́рь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</a:p>
          <a:p>
            <a:pPr>
              <a:lnSpc>
                <a:spcPct val="150000"/>
              </a:lnSpc>
            </a:pP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ла́мпа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</a:p>
          <a:p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54935" y="707886"/>
            <a:ext cx="311727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ру́чк</a:t>
            </a:r>
            <a:r>
              <a:rPr lang="ru-RU" sz="4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кни́г</a:t>
            </a:r>
            <a:r>
              <a:rPr lang="ru-RU" sz="4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па́рт</a:t>
            </a:r>
            <a:r>
              <a:rPr lang="ru-RU" sz="4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</a:t>
            </a:r>
            <a:endParaRPr lang="ru-RU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ученик</a:t>
            </a:r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́</a:t>
            </a:r>
          </a:p>
          <a:p>
            <a:pPr>
              <a:lnSpc>
                <a:spcPct val="150000"/>
              </a:lnSpc>
            </a:pP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</a:t>
            </a:r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́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74727" y="687104"/>
            <a:ext cx="31172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портфе́л</a:t>
            </a:r>
            <a:r>
              <a:rPr lang="ru-RU" sz="4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де́вочк</a:t>
            </a:r>
            <a:r>
              <a:rPr lang="ru-RU" sz="4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словар</a:t>
            </a:r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и́</a:t>
            </a:r>
          </a:p>
          <a:p>
            <a:pPr>
              <a:lnSpc>
                <a:spcPct val="150000"/>
              </a:lnSpc>
            </a:pP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ла́мп</a:t>
            </a:r>
            <a:r>
              <a:rPr lang="ru-RU" sz="4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</a:t>
            </a:r>
            <a:endParaRPr lang="ru-RU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343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4758267" cy="135421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Запишите в тетрадь!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So'zlarni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daftarga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yozing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1026" name="Picture 2" descr="C:\Users\Дарья\Desktop\Снимок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" t="53157" r="2416" b="6790"/>
          <a:stretch/>
        </p:blipFill>
        <p:spPr bwMode="auto">
          <a:xfrm>
            <a:off x="207818" y="4156364"/>
            <a:ext cx="12198927" cy="236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Дарья\Desktop\Снимок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" t="3501" r="2796" b="52576"/>
          <a:stretch/>
        </p:blipFill>
        <p:spPr bwMode="auto">
          <a:xfrm>
            <a:off x="20783" y="1497846"/>
            <a:ext cx="12115800" cy="259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06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ая выноска 4"/>
          <p:cNvSpPr/>
          <p:nvPr/>
        </p:nvSpPr>
        <p:spPr>
          <a:xfrm flipH="1">
            <a:off x="2377439" y="218364"/>
            <a:ext cx="7178039" cy="1137996"/>
          </a:xfrm>
          <a:prstGeom prst="wedgeRectCallout">
            <a:avLst>
              <a:gd name="adj1" fmla="val -15765"/>
              <a:gd name="adj2" fmla="val 24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Дома́шнее зада́ние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619251" y="1261646"/>
            <a:ext cx="8629651" cy="5448185"/>
            <a:chOff x="1619251" y="1261646"/>
            <a:chExt cx="8629651" cy="5448185"/>
          </a:xfrm>
        </p:grpSpPr>
        <p:pic>
          <p:nvPicPr>
            <p:cNvPr id="1026" name="Picture 2" descr="C:\Users\Дарья\Documents\ЦТ ПсковГУ\Онлайн-Мактаб\2 класс\Новая папка\2324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252" y="1963720"/>
              <a:ext cx="8629650" cy="4746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619251" y="1261646"/>
              <a:ext cx="8629650" cy="76944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Соедини́ </a:t>
              </a:r>
              <a:r>
                <a:rPr lang="ru-RU" sz="4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пра́вильно</a:t>
              </a:r>
              <a:endPara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pisi" panose="02000508030000020003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ая выноска 4"/>
          <p:cNvSpPr/>
          <p:nvPr/>
        </p:nvSpPr>
        <p:spPr>
          <a:xfrm flipH="1">
            <a:off x="2377439" y="218364"/>
            <a:ext cx="7178039" cy="1137996"/>
          </a:xfrm>
          <a:prstGeom prst="wedgeRectCallout">
            <a:avLst>
              <a:gd name="adj1" fmla="val -15765"/>
              <a:gd name="adj2" fmla="val 24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Дома́шнее зада́ние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84319" y="1261646"/>
            <a:ext cx="3755137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 или И?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pisi" panose="02000508030000020003" pitchFamily="2" charset="0"/>
            </a:endParaRPr>
          </a:p>
        </p:txBody>
      </p:sp>
      <p:pic>
        <p:nvPicPr>
          <p:cNvPr id="2050" name="Picture 2" descr="C:\Users\Дарья\Documents\ЦТ ПсковГУ\Онлайн-Мактаб\2 класс\Новая папка\4534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42" y="2763584"/>
            <a:ext cx="10783888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13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2659" y="2101426"/>
            <a:ext cx="6112524" cy="267765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Спасибо!</a:t>
            </a:r>
            <a:endParaRPr lang="ru-RU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До встречи на следующем уроке!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Дарья\Downloads\Презентация\Презентация\urok8-9_1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" b="100000" l="114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925" y="733381"/>
            <a:ext cx="2759294" cy="281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арья\Downloads\Презентация\Презентация\urok8-9_12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31" b="89754" l="5767" r="976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6" y="4020091"/>
            <a:ext cx="3622507" cy="248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07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21778" y="1995803"/>
            <a:ext cx="7903029" cy="140802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9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Русский</a:t>
            </a:r>
            <a:r>
              <a:rPr lang="ru-RU" sz="8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9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язык</a:t>
            </a:r>
            <a:endParaRPr lang="ru-RU" sz="80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8516" y="3360089"/>
            <a:ext cx="7162800" cy="140433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урока: </a:t>
            </a:r>
          </a:p>
          <a:p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«Один или много»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289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ая выноска 4"/>
          <p:cNvSpPr/>
          <p:nvPr/>
        </p:nvSpPr>
        <p:spPr>
          <a:xfrm flipH="1">
            <a:off x="2377439" y="218364"/>
            <a:ext cx="7178039" cy="1137996"/>
          </a:xfrm>
          <a:prstGeom prst="wedgeRectCallout">
            <a:avLst>
              <a:gd name="adj1" fmla="val -15765"/>
              <a:gd name="adj2" fmla="val 24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Дома́шнее зада́ние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619251" y="1261646"/>
            <a:ext cx="8629650" cy="5470232"/>
            <a:chOff x="1619251" y="1261646"/>
            <a:chExt cx="8629650" cy="5470232"/>
          </a:xfrm>
        </p:grpSpPr>
        <p:pic>
          <p:nvPicPr>
            <p:cNvPr id="2050" name="Picture 2" descr="C:\Users\Дарья\Documents\ЦТ ПсковГУ\Онлайн-Мактаб\2 класс\Новая папка\09809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3238" y="1904965"/>
              <a:ext cx="6962239" cy="4826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619251" y="1261646"/>
              <a:ext cx="8629650" cy="76944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Что они́ </a:t>
              </a:r>
              <a:r>
                <a:rPr lang="ru-RU" sz="4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де́лают</a:t>
              </a:r>
              <a:r>
                <a:rPr lang="ru-RU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pisi" panose="02000508030000020003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09347" y="2255056"/>
            <a:ext cx="2360573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Она́ </a:t>
            </a:r>
            <a:r>
              <a:rPr lang="ru-RU" sz="4000" b="1" dirty="0" err="1" smtClean="0"/>
              <a:t>слу́шает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му́зыку</a:t>
            </a:r>
            <a:r>
              <a:rPr lang="ru-RU" sz="4000" b="1" dirty="0"/>
              <a:t>.</a:t>
            </a: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04160" y="3986784"/>
            <a:ext cx="6510528" cy="207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93238" y="6309360"/>
            <a:ext cx="6614160" cy="207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314688" y="2255056"/>
            <a:ext cx="2360573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Он </a:t>
            </a:r>
            <a:r>
              <a:rPr lang="ru-RU" sz="4000" b="1" dirty="0" err="1" smtClean="0"/>
              <a:t>пи́шет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расска́з</a:t>
            </a:r>
            <a:r>
              <a:rPr lang="ru-RU" sz="4000" b="1" dirty="0"/>
              <a:t>. </a:t>
            </a:r>
            <a:endParaRPr lang="ru-RU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3587" y="4388656"/>
            <a:ext cx="2640989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Они́ </a:t>
            </a:r>
            <a:r>
              <a:rPr lang="ru-RU" sz="4000" b="1" dirty="0" err="1" smtClean="0"/>
              <a:t>смо́трят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телеви́зор</a:t>
            </a:r>
            <a:r>
              <a:rPr lang="ru-RU" sz="4000" b="1" dirty="0"/>
              <a:t>. </a:t>
            </a:r>
            <a:endParaRPr lang="ru-RU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034272" y="4571536"/>
            <a:ext cx="2640989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Он </a:t>
            </a:r>
            <a:r>
              <a:rPr lang="ru-RU" sz="4000" b="1" dirty="0" err="1" smtClean="0"/>
              <a:t>чита́ет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газе́ту</a:t>
            </a:r>
            <a:r>
              <a:rPr lang="ru-RU" sz="4000" b="1" dirty="0"/>
              <a:t>. 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401745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0"/>
            <a:ext cx="4758267" cy="135421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Запишите в тетрадь!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So'zlarni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daftarga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yozing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888951" y="487327"/>
            <a:ext cx="5223165" cy="13542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Слова</a:t>
            </a:r>
            <a:r>
              <a:rPr kumimoji="0" lang="ru-RU" sz="6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 урока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5612343" y="3978660"/>
            <a:ext cx="2888191" cy="2864258"/>
            <a:chOff x="5612343" y="3978660"/>
            <a:chExt cx="2888191" cy="2864258"/>
          </a:xfrm>
        </p:grpSpPr>
        <p:pic>
          <p:nvPicPr>
            <p:cNvPr id="22" name="Picture 8" descr="C:\Users\Дарья\Downloads\Презентация (1)\Презентация\5435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48350" y1="54352" x2="52563" y2="54352"/>
                          <a14:foregroundMark x1="35688" y1="61499" x2="35688" y2="61499"/>
                          <a14:foregroundMark x1="41822" y1="61075" x2="60921" y2="60112"/>
                          <a14:backgroundMark x1="37708" y1="39406" x2="61312" y2="39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53" t="44721" r="32524"/>
            <a:stretch/>
          </p:blipFill>
          <p:spPr bwMode="auto">
            <a:xfrm>
              <a:off x="5612344" y="3978660"/>
              <a:ext cx="2888190" cy="286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612343" y="5166920"/>
              <a:ext cx="2740342" cy="923330"/>
            </a:xfrm>
            <a:prstGeom prst="rect">
              <a:avLst/>
            </a:prstGeom>
            <a:solidFill>
              <a:srgbClr val="EE2A76"/>
            </a:solidFill>
            <a:ln>
              <a:solidFill>
                <a:srgbClr val="C0000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5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маши́на</a:t>
              </a:r>
              <a:endPara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8463104" y="3904875"/>
            <a:ext cx="3476031" cy="2318232"/>
            <a:chOff x="8463104" y="3904875"/>
            <a:chExt cx="3476031" cy="2318232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8463104" y="3904875"/>
              <a:ext cx="3476031" cy="2318232"/>
              <a:chOff x="8352684" y="3978660"/>
              <a:chExt cx="3476031" cy="2318232"/>
            </a:xfrm>
          </p:grpSpPr>
          <p:pic>
            <p:nvPicPr>
              <p:cNvPr id="23" name="Picture 8" descr="C:\Users\Дарья\Downloads\Презентация (1)\Презентация\5435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>
                            <a14:foregroundMark x1="48350" y1="54352" x2="52563" y2="54352"/>
                            <a14:foregroundMark x1="35688" y1="61499" x2="35688" y2="61499"/>
                            <a14:foregroundMark x1="38051" y1="59149" x2="62586" y2="61316"/>
                            <a14:backgroundMark x1="38981" y1="39727" x2="63320" y2="3723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022" t="46304" r="28364" b="30764"/>
              <a:stretch/>
            </p:blipFill>
            <p:spPr bwMode="auto">
              <a:xfrm>
                <a:off x="8500536" y="4016167"/>
                <a:ext cx="3193066" cy="11882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8" descr="C:\Users\Дарья\Downloads\Презентация (1)\Презентация\5435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>
                            <a14:foregroundMark x1="36838" y1="40999" x2="58188" y2="40098"/>
                            <a14:foregroundMark x1="46125" y1="34016" x2="55412" y2="31886"/>
                            <a14:backgroundMark x1="37575" y1="60168" x2="62650" y2="632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22" t="18352" r="35200" b="30428"/>
              <a:stretch/>
            </p:blipFill>
            <p:spPr bwMode="auto">
              <a:xfrm>
                <a:off x="8352684" y="3978660"/>
                <a:ext cx="3476031" cy="23182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8500533" y="5151559"/>
              <a:ext cx="3193067" cy="92333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5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маши́ны</a:t>
              </a:r>
              <a:endPara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379550" y="1616947"/>
            <a:ext cx="1963319" cy="2239971"/>
            <a:chOff x="379550" y="1616947"/>
            <a:chExt cx="1963319" cy="2239971"/>
          </a:xfrm>
        </p:grpSpPr>
        <p:sp>
          <p:nvSpPr>
            <p:cNvPr id="2" name="TextBox 1"/>
            <p:cNvSpPr txBox="1"/>
            <p:nvPr/>
          </p:nvSpPr>
          <p:spPr>
            <a:xfrm>
              <a:off x="790114" y="2933588"/>
              <a:ext cx="1552755" cy="9233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5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стол</a:t>
              </a:r>
              <a:endPara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050" name="Picture 2" descr="C:\Users\Дарья\Downloads\Презентация (1)\Презентация\STOL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875" b="96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550" y="1616947"/>
              <a:ext cx="1739032" cy="1739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>
            <a:off x="2556492" y="3904875"/>
            <a:ext cx="2827828" cy="2170014"/>
            <a:chOff x="2556492" y="3904875"/>
            <a:chExt cx="2827828" cy="2170014"/>
          </a:xfrm>
        </p:grpSpPr>
        <p:sp>
          <p:nvSpPr>
            <p:cNvPr id="8" name="TextBox 7"/>
            <p:cNvSpPr txBox="1"/>
            <p:nvPr/>
          </p:nvSpPr>
          <p:spPr>
            <a:xfrm>
              <a:off x="2617477" y="5151559"/>
              <a:ext cx="2766843" cy="92333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5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пена́лы</a:t>
              </a:r>
              <a:endPara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052" name="Picture 4" descr="C:\Users\Дарья\Downloads\Презентация (1)\Презентация\urok8-9_11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634" b="98203" l="3955" r="89944">
                          <a14:foregroundMark x1="45876" y1="67320" x2="81469" y2="5702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6492" y="3904875"/>
              <a:ext cx="2178050" cy="1506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C:\Users\Дарья\Downloads\Презентация (1)\Презентация\urok8-9_02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912" b="89868" l="463" r="9907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8742" y="4299274"/>
              <a:ext cx="1725578" cy="1208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-43052" y="3978660"/>
            <a:ext cx="2461802" cy="2078977"/>
            <a:chOff x="-43052" y="3978660"/>
            <a:chExt cx="2461802" cy="2078977"/>
          </a:xfrm>
        </p:grpSpPr>
        <p:sp>
          <p:nvSpPr>
            <p:cNvPr id="7" name="TextBox 6"/>
            <p:cNvSpPr txBox="1"/>
            <p:nvPr/>
          </p:nvSpPr>
          <p:spPr>
            <a:xfrm>
              <a:off x="334670" y="5134307"/>
              <a:ext cx="2084080" cy="9233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5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пена́л</a:t>
              </a:r>
              <a:endPara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8" name="Picture 4" descr="C:\Users\Дарья\Downloads\Презентация (1)\Презентация\urok8-9_11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634" b="98203" l="3955" r="89944">
                          <a14:foregroundMark x1="45876" y1="67320" x2="81469" y2="5702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3052" y="3978660"/>
              <a:ext cx="2385921" cy="1649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5888951" y="1616947"/>
            <a:ext cx="2463734" cy="2239971"/>
            <a:chOff x="5888951" y="1616947"/>
            <a:chExt cx="2463734" cy="2239971"/>
          </a:xfrm>
        </p:grpSpPr>
        <p:sp>
          <p:nvSpPr>
            <p:cNvPr id="9" name="TextBox 8"/>
            <p:cNvSpPr txBox="1"/>
            <p:nvPr/>
          </p:nvSpPr>
          <p:spPr>
            <a:xfrm>
              <a:off x="5888951" y="2933588"/>
              <a:ext cx="2256143" cy="923330"/>
            </a:xfrm>
            <a:prstGeom prst="rect">
              <a:avLst/>
            </a:prstGeom>
            <a:solidFill>
              <a:srgbClr val="EE2A76"/>
            </a:solidFill>
            <a:ln>
              <a:solidFill>
                <a:srgbClr val="C00000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5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ку́кла</a:t>
              </a:r>
              <a:endPara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054" name="Picture 6" descr="C:\Users\Дарья\Downloads\Презентация (1)\Презентация\KUKLA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2521" b="96359" l="2932" r="9804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0598" y="1616947"/>
              <a:ext cx="1462087" cy="1700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8968994" y="1616947"/>
            <a:ext cx="2859722" cy="2239971"/>
            <a:chOff x="8968994" y="1616947"/>
            <a:chExt cx="2859722" cy="2239971"/>
          </a:xfrm>
        </p:grpSpPr>
        <p:sp>
          <p:nvSpPr>
            <p:cNvPr id="11" name="TextBox 10"/>
            <p:cNvSpPr txBox="1"/>
            <p:nvPr/>
          </p:nvSpPr>
          <p:spPr>
            <a:xfrm>
              <a:off x="8968994" y="2933588"/>
              <a:ext cx="2256143" cy="92333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5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ку́клы</a:t>
              </a:r>
              <a:endPara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055" name="Picture 7" descr="C:\Users\Дарья\Downloads\Презентация (1)\Презентация\Doll.jp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3800" b="95400" l="3800" r="9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5613" y="1745529"/>
              <a:ext cx="1793103" cy="1793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C:\Users\Дарья\Downloads\Презентация (1)\Презентация\KUKLA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2521" b="96359" l="2932" r="9804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70077" y="1616947"/>
              <a:ext cx="1462087" cy="1700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3015091" y="1616947"/>
            <a:ext cx="2039348" cy="2263845"/>
            <a:chOff x="3015091" y="1616947"/>
            <a:chExt cx="2039348" cy="2263845"/>
          </a:xfrm>
        </p:grpSpPr>
        <p:sp>
          <p:nvSpPr>
            <p:cNvPr id="6" name="TextBox 5"/>
            <p:cNvSpPr txBox="1"/>
            <p:nvPr/>
          </p:nvSpPr>
          <p:spPr>
            <a:xfrm>
              <a:off x="3015091" y="2957462"/>
              <a:ext cx="2039348" cy="92333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5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столы́</a:t>
              </a:r>
              <a:endPara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5" name="Picture 2" descr="C:\Users\Дарья\Downloads\Презентация (1)\Презентация\STOL.jp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3875" b="96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8426" y="1616947"/>
              <a:ext cx="1475615" cy="1475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C:\Users\Дарья\Downloads\Презентация (1)\Презентация\STOL.jp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3875" b="96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6233" y="2266507"/>
              <a:ext cx="1078456" cy="1078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637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4758267" cy="135421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Запишите в тетрадь!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So'zlarni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daftarga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yozing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354217"/>
            <a:ext cx="5912068" cy="824841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400" b="1" dirty="0" smtClean="0">
                <a:solidFill>
                  <a:schemeClr val="bg1"/>
                </a:solidFill>
              </a:rPr>
              <a:t>класс – </a:t>
            </a:r>
            <a:r>
              <a:rPr lang="ru-RU" sz="4400" b="1" dirty="0" err="1" smtClean="0">
                <a:solidFill>
                  <a:schemeClr val="bg1"/>
                </a:solidFill>
              </a:rPr>
              <a:t>кла́сс</a:t>
            </a:r>
            <a:r>
              <a:rPr lang="ru-RU" sz="4400" b="1" dirty="0" err="1" smtClean="0">
                <a:solidFill>
                  <a:srgbClr val="FFFF00"/>
                </a:solidFill>
              </a:rPr>
              <a:t>ы</a:t>
            </a:r>
            <a:r>
              <a:rPr lang="ru-RU" sz="4400" b="1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sz="4400" b="1" dirty="0" err="1" smtClean="0">
                <a:solidFill>
                  <a:schemeClr val="bg1"/>
                </a:solidFill>
              </a:rPr>
              <a:t>альбо́м</a:t>
            </a:r>
            <a:r>
              <a:rPr lang="ru-RU" sz="4400" b="1" dirty="0" smtClean="0">
                <a:solidFill>
                  <a:schemeClr val="bg1"/>
                </a:solidFill>
              </a:rPr>
              <a:t> –     		</a:t>
            </a:r>
          </a:p>
          <a:p>
            <a:pPr algn="ctr">
              <a:lnSpc>
                <a:spcPct val="150000"/>
              </a:lnSpc>
            </a:pPr>
            <a:r>
              <a:rPr lang="ru-RU" sz="4400" b="1" dirty="0" smtClean="0">
                <a:solidFill>
                  <a:schemeClr val="bg1"/>
                </a:solidFill>
              </a:rPr>
              <a:t>шкаф — 		</a:t>
            </a:r>
          </a:p>
          <a:p>
            <a:pPr algn="ctr">
              <a:lnSpc>
                <a:spcPct val="150000"/>
              </a:lnSpc>
            </a:pPr>
            <a:r>
              <a:rPr lang="ru-RU" sz="4400" b="1" dirty="0" err="1" smtClean="0">
                <a:solidFill>
                  <a:schemeClr val="bg1"/>
                </a:solidFill>
              </a:rPr>
              <a:t>па́рта</a:t>
            </a:r>
            <a:r>
              <a:rPr lang="ru-RU" sz="4400" b="1" dirty="0" smtClean="0">
                <a:solidFill>
                  <a:schemeClr val="bg1"/>
                </a:solidFill>
              </a:rPr>
              <a:t> — 		 </a:t>
            </a:r>
          </a:p>
          <a:p>
            <a:pPr algn="ctr">
              <a:lnSpc>
                <a:spcPct val="150000"/>
              </a:lnSpc>
            </a:pPr>
            <a:r>
              <a:rPr lang="ru-RU" sz="4400" b="1" dirty="0" smtClean="0">
                <a:solidFill>
                  <a:schemeClr val="bg1"/>
                </a:solidFill>
              </a:rPr>
              <a:t>пол — 		</a:t>
            </a:r>
          </a:p>
          <a:p>
            <a:endParaRPr lang="ru-RU" sz="4000" b="1" dirty="0">
              <a:solidFill>
                <a:schemeClr val="bg1"/>
              </a:solidFill>
            </a:endParaRPr>
          </a:p>
          <a:p>
            <a:endParaRPr lang="ru-RU" sz="4000" b="1" dirty="0" smtClean="0">
              <a:solidFill>
                <a:schemeClr val="bg1"/>
              </a:solidFill>
            </a:endParaRPr>
          </a:p>
          <a:p>
            <a:endParaRPr lang="ru-RU" sz="4000" b="1" dirty="0" smtClean="0">
              <a:solidFill>
                <a:schemeClr val="bg1"/>
              </a:solidFill>
            </a:endParaRPr>
          </a:p>
          <a:p>
            <a:endParaRPr lang="ru-RU" sz="4000" b="1" dirty="0">
              <a:solidFill>
                <a:schemeClr val="bg1"/>
              </a:solidFill>
            </a:endParaRPr>
          </a:p>
          <a:p>
            <a:endParaRPr lang="ru-RU" sz="4000" b="1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58267" y="1582285"/>
            <a:ext cx="72392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400" b="1" dirty="0" err="1" smtClean="0">
                <a:solidFill>
                  <a:schemeClr val="bg1"/>
                </a:solidFill>
              </a:rPr>
              <a:t>ма́ркер</a:t>
            </a:r>
            <a:r>
              <a:rPr lang="ru-RU" sz="4400" b="1" dirty="0" smtClean="0">
                <a:solidFill>
                  <a:schemeClr val="bg1"/>
                </a:solidFill>
              </a:rPr>
              <a:t> — 			</a:t>
            </a:r>
          </a:p>
          <a:p>
            <a:pPr algn="ctr">
              <a:lnSpc>
                <a:spcPct val="150000"/>
              </a:lnSpc>
            </a:pPr>
            <a:r>
              <a:rPr lang="ru-RU" sz="4400" b="1" dirty="0" err="1" smtClean="0">
                <a:solidFill>
                  <a:schemeClr val="bg1"/>
                </a:solidFill>
              </a:rPr>
              <a:t>пингви́н</a:t>
            </a:r>
            <a:r>
              <a:rPr lang="ru-RU" sz="4400" b="1" dirty="0" smtClean="0">
                <a:solidFill>
                  <a:schemeClr val="bg1"/>
                </a:solidFill>
              </a:rPr>
              <a:t> — 			 </a:t>
            </a:r>
          </a:p>
          <a:p>
            <a:pPr algn="ctr">
              <a:lnSpc>
                <a:spcPct val="150000"/>
              </a:lnSpc>
            </a:pPr>
            <a:r>
              <a:rPr lang="ru-RU" sz="4400" b="1" dirty="0" err="1" smtClean="0">
                <a:solidFill>
                  <a:schemeClr val="bg1"/>
                </a:solidFill>
              </a:rPr>
              <a:t>ла́мпа</a:t>
            </a:r>
            <a:r>
              <a:rPr lang="ru-RU" sz="4400" b="1" dirty="0" smtClean="0">
                <a:solidFill>
                  <a:schemeClr val="bg1"/>
                </a:solidFill>
              </a:rPr>
              <a:t> — 			</a:t>
            </a:r>
          </a:p>
          <a:p>
            <a:pPr algn="ctr">
              <a:lnSpc>
                <a:spcPct val="150000"/>
              </a:lnSpc>
            </a:pPr>
            <a:r>
              <a:rPr lang="ru-RU" sz="4400" b="1" dirty="0" err="1" smtClean="0">
                <a:solidFill>
                  <a:schemeClr val="bg1"/>
                </a:solidFill>
              </a:rPr>
              <a:t>флома́стер</a:t>
            </a:r>
            <a:r>
              <a:rPr lang="ru-RU" sz="4400" b="1" dirty="0" smtClean="0">
                <a:solidFill>
                  <a:schemeClr val="bg1"/>
                </a:solidFill>
              </a:rPr>
              <a:t> — 				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5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4758267" cy="135421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Запишите в тетрадь!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So'zlarni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daftarga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yozing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354217"/>
            <a:ext cx="5912068" cy="824841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400" b="1" dirty="0" smtClean="0">
                <a:solidFill>
                  <a:schemeClr val="bg1"/>
                </a:solidFill>
              </a:rPr>
              <a:t>класс – </a:t>
            </a:r>
            <a:r>
              <a:rPr lang="ru-RU" sz="4400" b="1" dirty="0" err="1" smtClean="0">
                <a:solidFill>
                  <a:schemeClr val="bg1"/>
                </a:solidFill>
              </a:rPr>
              <a:t>кла́сс</a:t>
            </a:r>
            <a:r>
              <a:rPr lang="ru-RU" sz="4400" b="1" dirty="0" err="1" smtClean="0">
                <a:solidFill>
                  <a:srgbClr val="FFFF00"/>
                </a:solidFill>
              </a:rPr>
              <a:t>ы</a:t>
            </a:r>
            <a:r>
              <a:rPr lang="ru-RU" sz="4400" b="1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sz="4400" b="1" dirty="0" err="1" smtClean="0">
                <a:solidFill>
                  <a:schemeClr val="bg1"/>
                </a:solidFill>
              </a:rPr>
              <a:t>альбо́м</a:t>
            </a:r>
            <a:r>
              <a:rPr lang="ru-RU" sz="4400" b="1" dirty="0" smtClean="0">
                <a:solidFill>
                  <a:schemeClr val="bg1"/>
                </a:solidFill>
              </a:rPr>
              <a:t> – </a:t>
            </a:r>
            <a:r>
              <a:rPr lang="ru-RU" sz="4400" b="1" dirty="0" err="1" smtClean="0">
                <a:solidFill>
                  <a:schemeClr val="bg1"/>
                </a:solidFill>
              </a:rPr>
              <a:t>альбо́м</a:t>
            </a:r>
            <a:r>
              <a:rPr lang="ru-RU" sz="4400" b="1" dirty="0" err="1" smtClean="0">
                <a:solidFill>
                  <a:srgbClr val="FFFF00"/>
                </a:solidFill>
              </a:rPr>
              <a:t>ы</a:t>
            </a:r>
            <a:endParaRPr lang="ru-RU" sz="4400" b="1" dirty="0" smtClean="0">
              <a:solidFill>
                <a:srgbClr val="FFFF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4400" b="1" dirty="0" smtClean="0">
                <a:solidFill>
                  <a:schemeClr val="bg1"/>
                </a:solidFill>
              </a:rPr>
              <a:t>шкаф — шкаф</a:t>
            </a:r>
            <a:r>
              <a:rPr lang="ru-RU" sz="4400" b="1" dirty="0" smtClean="0">
                <a:solidFill>
                  <a:srgbClr val="FFFF00"/>
                </a:solidFill>
              </a:rPr>
              <a:t>ы́</a:t>
            </a:r>
          </a:p>
          <a:p>
            <a:pPr algn="ctr">
              <a:lnSpc>
                <a:spcPct val="150000"/>
              </a:lnSpc>
            </a:pPr>
            <a:r>
              <a:rPr lang="ru-RU" sz="4400" b="1" dirty="0" err="1" smtClean="0">
                <a:solidFill>
                  <a:schemeClr val="bg1"/>
                </a:solidFill>
              </a:rPr>
              <a:t>па́рта</a:t>
            </a:r>
            <a:r>
              <a:rPr lang="ru-RU" sz="4400" b="1" dirty="0" smtClean="0">
                <a:solidFill>
                  <a:schemeClr val="bg1"/>
                </a:solidFill>
              </a:rPr>
              <a:t> — </a:t>
            </a:r>
            <a:r>
              <a:rPr lang="ru-RU" sz="4400" b="1" dirty="0" err="1" smtClean="0">
                <a:solidFill>
                  <a:schemeClr val="bg1"/>
                </a:solidFill>
              </a:rPr>
              <a:t>па́рт</a:t>
            </a:r>
            <a:r>
              <a:rPr lang="ru-RU" sz="4400" b="1" dirty="0" err="1" smtClean="0">
                <a:solidFill>
                  <a:srgbClr val="FFFF00"/>
                </a:solidFill>
              </a:rPr>
              <a:t>ы</a:t>
            </a:r>
            <a:r>
              <a:rPr lang="ru-RU" sz="4400" b="1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sz="4400" b="1" dirty="0" smtClean="0">
                <a:solidFill>
                  <a:schemeClr val="bg1"/>
                </a:solidFill>
              </a:rPr>
              <a:t>пол — пол</a:t>
            </a:r>
            <a:r>
              <a:rPr lang="ru-RU" sz="4400" b="1" dirty="0" smtClean="0">
                <a:solidFill>
                  <a:srgbClr val="FFFF00"/>
                </a:solidFill>
              </a:rPr>
              <a:t>ы</a:t>
            </a:r>
            <a:r>
              <a:rPr lang="ru-RU" sz="4400" b="1" dirty="0" smtClean="0">
                <a:solidFill>
                  <a:schemeClr val="bg1"/>
                </a:solidFill>
              </a:rPr>
              <a:t>́ </a:t>
            </a:r>
          </a:p>
          <a:p>
            <a:endParaRPr lang="ru-RU" sz="4000" b="1" dirty="0">
              <a:solidFill>
                <a:schemeClr val="bg1"/>
              </a:solidFill>
            </a:endParaRPr>
          </a:p>
          <a:p>
            <a:endParaRPr lang="ru-RU" sz="4000" b="1" dirty="0" smtClean="0">
              <a:solidFill>
                <a:schemeClr val="bg1"/>
              </a:solidFill>
            </a:endParaRPr>
          </a:p>
          <a:p>
            <a:endParaRPr lang="ru-RU" sz="4000" b="1" dirty="0" smtClean="0">
              <a:solidFill>
                <a:schemeClr val="bg1"/>
              </a:solidFill>
            </a:endParaRPr>
          </a:p>
          <a:p>
            <a:endParaRPr lang="ru-RU" sz="4000" b="1" dirty="0">
              <a:solidFill>
                <a:schemeClr val="bg1"/>
              </a:solidFill>
            </a:endParaRPr>
          </a:p>
          <a:p>
            <a:endParaRPr lang="ru-RU" sz="4000" b="1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58267" y="1582285"/>
            <a:ext cx="72392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400" b="1" dirty="0" err="1" smtClean="0">
                <a:solidFill>
                  <a:schemeClr val="bg1"/>
                </a:solidFill>
              </a:rPr>
              <a:t>ма́ркер</a:t>
            </a:r>
            <a:r>
              <a:rPr lang="ru-RU" sz="4400" b="1" dirty="0" smtClean="0">
                <a:solidFill>
                  <a:schemeClr val="bg1"/>
                </a:solidFill>
              </a:rPr>
              <a:t> — </a:t>
            </a:r>
            <a:r>
              <a:rPr lang="ru-RU" sz="4400" b="1" dirty="0" err="1" smtClean="0">
                <a:solidFill>
                  <a:schemeClr val="bg1"/>
                </a:solidFill>
              </a:rPr>
              <a:t>ма́ркер</a:t>
            </a:r>
            <a:r>
              <a:rPr lang="ru-RU" sz="4400" b="1" dirty="0" err="1" smtClean="0">
                <a:solidFill>
                  <a:srgbClr val="FFFF00"/>
                </a:solidFill>
              </a:rPr>
              <a:t>ы</a:t>
            </a:r>
            <a:r>
              <a:rPr lang="ru-RU" sz="4400" b="1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sz="4400" b="1" dirty="0" err="1" smtClean="0">
                <a:solidFill>
                  <a:schemeClr val="bg1"/>
                </a:solidFill>
              </a:rPr>
              <a:t>пингви́н</a:t>
            </a:r>
            <a:r>
              <a:rPr lang="ru-RU" sz="4400" b="1" dirty="0" smtClean="0">
                <a:solidFill>
                  <a:schemeClr val="bg1"/>
                </a:solidFill>
              </a:rPr>
              <a:t> — </a:t>
            </a:r>
            <a:r>
              <a:rPr lang="ru-RU" sz="4400" b="1" dirty="0" err="1" smtClean="0">
                <a:solidFill>
                  <a:schemeClr val="bg1"/>
                </a:solidFill>
              </a:rPr>
              <a:t>пингви́н</a:t>
            </a:r>
            <a:r>
              <a:rPr lang="ru-RU" sz="4400" b="1" dirty="0" err="1" smtClean="0">
                <a:solidFill>
                  <a:srgbClr val="FFFF00"/>
                </a:solidFill>
              </a:rPr>
              <a:t>ы</a:t>
            </a:r>
            <a:r>
              <a:rPr lang="ru-RU" sz="4400" b="1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sz="4400" b="1" dirty="0" err="1" smtClean="0">
                <a:solidFill>
                  <a:schemeClr val="bg1"/>
                </a:solidFill>
              </a:rPr>
              <a:t>ла́мпа</a:t>
            </a:r>
            <a:r>
              <a:rPr lang="ru-RU" sz="4400" b="1" dirty="0" smtClean="0">
                <a:solidFill>
                  <a:schemeClr val="bg1"/>
                </a:solidFill>
              </a:rPr>
              <a:t> — </a:t>
            </a:r>
            <a:r>
              <a:rPr lang="ru-RU" sz="4400" b="1" dirty="0" err="1" smtClean="0">
                <a:solidFill>
                  <a:schemeClr val="bg1"/>
                </a:solidFill>
              </a:rPr>
              <a:t>ла́мп</a:t>
            </a:r>
            <a:r>
              <a:rPr lang="ru-RU" sz="4400" b="1" dirty="0" err="1" smtClean="0">
                <a:solidFill>
                  <a:srgbClr val="FFFF00"/>
                </a:solidFill>
              </a:rPr>
              <a:t>ы</a:t>
            </a:r>
            <a:endParaRPr lang="ru-RU" sz="4400" b="1" dirty="0" smtClean="0">
              <a:solidFill>
                <a:srgbClr val="FFFF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4400" b="1" dirty="0" err="1" smtClean="0">
                <a:solidFill>
                  <a:schemeClr val="bg1"/>
                </a:solidFill>
              </a:rPr>
              <a:t>флома́стер</a:t>
            </a:r>
            <a:r>
              <a:rPr lang="ru-RU" sz="4400" b="1" dirty="0" smtClean="0">
                <a:solidFill>
                  <a:schemeClr val="bg1"/>
                </a:solidFill>
              </a:rPr>
              <a:t> — </a:t>
            </a:r>
            <a:r>
              <a:rPr lang="ru-RU" sz="4400" b="1" dirty="0" err="1" smtClean="0">
                <a:solidFill>
                  <a:schemeClr val="bg1"/>
                </a:solidFill>
              </a:rPr>
              <a:t>флома́стер</a:t>
            </a:r>
            <a:r>
              <a:rPr lang="ru-RU" sz="4400" b="1" dirty="0" err="1" smtClean="0">
                <a:solidFill>
                  <a:srgbClr val="FFFF00"/>
                </a:solidFill>
              </a:rPr>
              <a:t>ы</a:t>
            </a:r>
            <a:endParaRPr lang="ru-RU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72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180118" y="0"/>
            <a:ext cx="3978237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Запо́мни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pic>
        <p:nvPicPr>
          <p:cNvPr id="3074" name="Picture 2" descr="C:\Users\Дарья\Desktop\Снимок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" t="1737" r="6142" b="52360"/>
          <a:stretch/>
        </p:blipFill>
        <p:spPr bwMode="auto">
          <a:xfrm>
            <a:off x="330501" y="2331845"/>
            <a:ext cx="11677470" cy="231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77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125444" y="0"/>
            <a:ext cx="4430482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Слу́шаем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учи́теля</a:t>
            </a:r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8414" y="1509775"/>
            <a:ext cx="10384543" cy="378565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э́то</a:t>
            </a:r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571500" indent="-571500">
              <a:buFontTx/>
              <a:buChar char="-"/>
            </a:pPr>
            <a:r>
              <a:rPr lang="ru-RU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Э́то</a:t>
            </a:r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портре́т</a:t>
            </a:r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ru-RU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Э́то</a:t>
            </a:r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что?</a:t>
            </a:r>
          </a:p>
          <a:p>
            <a:pPr marL="571500" indent="-571500">
              <a:buFontTx/>
              <a:buChar char="-"/>
            </a:pPr>
            <a:r>
              <a:rPr lang="ru-RU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Э́то</a:t>
            </a:r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портре́ты</a:t>
            </a:r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4098" name="Picture 2" descr="C:\Users\Дарья\Downloads\Презентация (1)\Презентация\_25-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63" b="100000" l="3533" r="98505">
                        <a14:foregroundMark x1="47826" y1="50792" x2="54620" y2="434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685" y="1317384"/>
            <a:ext cx="5379807" cy="554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05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125444" y="0"/>
            <a:ext cx="4430482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Слу́шаем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учи́теля</a:t>
            </a:r>
            <a:endParaRPr lang="ru-R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8364" y="1509775"/>
            <a:ext cx="10384543" cy="304698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</a:t>
            </a: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де́лают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ученики́?</a:t>
            </a:r>
          </a:p>
          <a:p>
            <a:pPr marL="571500" indent="-571500">
              <a:buFontTx/>
              <a:buChar char="-"/>
            </a:pP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Ученики́ </a:t>
            </a: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пи́шут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</a:t>
            </a: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де́лают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учени́цы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571500" indent="-571500">
              <a:buFontTx/>
              <a:buChar char="-"/>
            </a:pP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Учени́цы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рису́ют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4098" name="Picture 2" descr="C:\Users\Дарья\Downloads\Презентация (1)\Презентация\_25-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63" b="100000" l="3533" r="98505">
                        <a14:foregroundMark x1="47826" y1="50792" x2="54620" y2="434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685" y="1317384"/>
            <a:ext cx="5379807" cy="554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81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7743</TotalTime>
  <Words>191</Words>
  <Application>Microsoft Office PowerPoint</Application>
  <PresentationFormat>Произвольный</PresentationFormat>
  <Paragraphs>91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Русский язык</vt:lpstr>
      <vt:lpstr>Русский язык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dc:creator>User</dc:creator>
  <cp:lastModifiedBy>Дарья</cp:lastModifiedBy>
  <cp:revision>756</cp:revision>
  <dcterms:created xsi:type="dcterms:W3CDTF">2021-03-15T14:27:32Z</dcterms:created>
  <dcterms:modified xsi:type="dcterms:W3CDTF">2021-08-20T05:23:23Z</dcterms:modified>
</cp:coreProperties>
</file>