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430" r:id="rId5"/>
    <p:sldId id="434" r:id="rId6"/>
    <p:sldId id="432" r:id="rId7"/>
    <p:sldId id="442" r:id="rId8"/>
    <p:sldId id="409" r:id="rId9"/>
    <p:sldId id="439" r:id="rId10"/>
    <p:sldId id="431" r:id="rId11"/>
    <p:sldId id="440" r:id="rId12"/>
    <p:sldId id="443" r:id="rId13"/>
    <p:sldId id="438" r:id="rId14"/>
    <p:sldId id="441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EB"/>
    <a:srgbClr val="CDFFF5"/>
    <a:srgbClr val="FD8E13"/>
    <a:srgbClr val="D2A000"/>
    <a:srgbClr val="25C400"/>
    <a:srgbClr val="954ECA"/>
    <a:srgbClr val="0F9D6E"/>
    <a:srgbClr val="17E9A3"/>
    <a:srgbClr val="31FF01"/>
    <a:srgbClr val="288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8580" autoAdjust="0"/>
  </p:normalViewPr>
  <p:slideViewPr>
    <p:cSldViewPr snapToGrid="0">
      <p:cViewPr>
        <p:scale>
          <a:sx n="77" d="100"/>
          <a:sy n="77" d="100"/>
        </p:scale>
        <p:origin x="-1200" y="-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Послушай и прочитай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7347" y="1932711"/>
            <a:ext cx="71618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3600" b="1" dirty="0" err="1" smtClean="0"/>
              <a:t>Разноцве́тные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игру́шки</a:t>
            </a:r>
            <a:r>
              <a:rPr lang="ru-RU" sz="3600" b="1" dirty="0" smtClean="0"/>
              <a:t>,</a:t>
            </a:r>
          </a:p>
          <a:p>
            <a:pPr lvl="0" fontAlgn="base"/>
            <a:r>
              <a:rPr lang="ru-RU" sz="3600" b="1" dirty="0" err="1" smtClean="0"/>
              <a:t>Ми́шки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ша́рики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хлопу́шки</a:t>
            </a:r>
            <a:r>
              <a:rPr lang="ru-RU" sz="3600" b="1" dirty="0" smtClean="0"/>
              <a:t>,</a:t>
            </a:r>
          </a:p>
          <a:p>
            <a:pPr lvl="0" fontAlgn="base"/>
            <a:r>
              <a:rPr lang="ru-RU" sz="3600" b="1" dirty="0" err="1" smtClean="0"/>
              <a:t>До́брый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де́душка</a:t>
            </a:r>
            <a:r>
              <a:rPr lang="ru-RU" sz="3600" b="1" dirty="0" smtClean="0"/>
              <a:t> придёт,</a:t>
            </a:r>
          </a:p>
          <a:p>
            <a:pPr lvl="0" fontAlgn="base"/>
            <a:r>
              <a:rPr lang="ru-RU" sz="3600" b="1" dirty="0" err="1" smtClean="0"/>
              <a:t>Вста́нет</a:t>
            </a:r>
            <a:r>
              <a:rPr lang="ru-RU" sz="3600" b="1" dirty="0" smtClean="0"/>
              <a:t> с </a:t>
            </a:r>
            <a:r>
              <a:rPr lang="ru-RU" sz="3600" b="1" dirty="0" err="1" smtClean="0"/>
              <a:t>на́ми</a:t>
            </a:r>
            <a:r>
              <a:rPr lang="ru-RU" sz="3600" b="1" dirty="0" smtClean="0"/>
              <a:t> в </a:t>
            </a:r>
            <a:r>
              <a:rPr lang="ru-RU" sz="3600" b="1" dirty="0" err="1" smtClean="0"/>
              <a:t>хорово́д</a:t>
            </a:r>
            <a:r>
              <a:rPr lang="ru-RU" sz="3600" b="1" dirty="0" smtClean="0"/>
              <a:t>,</a:t>
            </a:r>
          </a:p>
          <a:p>
            <a:pPr lvl="0" fontAlgn="base"/>
            <a:r>
              <a:rPr lang="ru-RU" sz="3600" b="1" dirty="0" err="1" smtClean="0"/>
              <a:t>Бу́дем</a:t>
            </a:r>
            <a:r>
              <a:rPr lang="ru-RU" sz="3600" b="1" dirty="0" smtClean="0"/>
              <a:t> петь и </a:t>
            </a:r>
            <a:r>
              <a:rPr lang="ru-RU" sz="3600" b="1" dirty="0" err="1" smtClean="0"/>
              <a:t>танцева́ть</a:t>
            </a:r>
            <a:r>
              <a:rPr lang="ru-RU" sz="3600" b="1" dirty="0" smtClean="0"/>
              <a:t>,</a:t>
            </a:r>
          </a:p>
          <a:p>
            <a:pPr lvl="0" fontAlgn="base"/>
            <a:r>
              <a:rPr lang="ru-RU" sz="3600" b="1" dirty="0" smtClean="0"/>
              <a:t>С </a:t>
            </a:r>
            <a:r>
              <a:rPr lang="ru-RU" sz="3600" b="1" dirty="0" err="1" smtClean="0"/>
              <a:t>Но́вым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го́дом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поздравля́ть</a:t>
            </a:r>
            <a:r>
              <a:rPr lang="ru-RU" sz="3600" b="1" dirty="0" smtClean="0"/>
              <a:t>!</a:t>
            </a:r>
            <a:endParaRPr lang="ru-RU" sz="3600" b="1" dirty="0"/>
          </a:p>
        </p:txBody>
      </p:sp>
      <p:pic>
        <p:nvPicPr>
          <p:cNvPr id="1026" name="Picture 2" descr="C:\Users\Дарья\Downloads\Презентация (1)\Презентация\4771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00" b="94450" l="8150" r="92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355" y="1050111"/>
            <a:ext cx="5181520" cy="518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49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10465" y="2434113"/>
            <a:ext cx="5004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384175" fontAlgn="base">
              <a:buAutoNum type="arabicPeriod"/>
            </a:pPr>
            <a:r>
              <a:rPr lang="ru-RU" sz="3600" b="1" dirty="0" smtClean="0"/>
              <a:t>Дед </a:t>
            </a:r>
            <a:r>
              <a:rPr lang="ru-RU" sz="3600" b="1" dirty="0" err="1" smtClean="0"/>
              <a:t>Моро́з</a:t>
            </a:r>
            <a:r>
              <a:rPr lang="ru-RU" sz="3600" b="1" dirty="0" smtClean="0"/>
              <a:t> </a:t>
            </a:r>
            <a:r>
              <a:rPr lang="ru-RU" sz="3600" b="1" dirty="0"/>
              <a:t>разда</a:t>
            </a:r>
            <a:r>
              <a:rPr lang="ru-RU" sz="3600" b="1" dirty="0">
                <a:solidFill>
                  <a:schemeClr val="accent5"/>
                </a:solidFill>
              </a:rPr>
              <a:t>ёт</a:t>
            </a:r>
            <a:r>
              <a:rPr lang="ru-RU" sz="3600" b="1" dirty="0"/>
              <a:t> </a:t>
            </a:r>
            <a:r>
              <a:rPr lang="ru-RU" sz="3600" b="1" dirty="0" err="1" smtClean="0"/>
              <a:t>пода́рки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де́тям</a:t>
            </a:r>
            <a:r>
              <a:rPr lang="ru-RU" sz="3600" b="1" dirty="0"/>
              <a:t>. </a:t>
            </a:r>
            <a:endParaRPr lang="en-US" sz="3600" b="1" dirty="0" smtClean="0"/>
          </a:p>
          <a:p>
            <a:pPr marL="742950" lvl="0" indent="-384175" fontAlgn="base">
              <a:buAutoNum type="arabicPeriod"/>
            </a:pPr>
            <a:r>
              <a:rPr lang="ru-RU" sz="3600" b="1" dirty="0" err="1" smtClean="0"/>
              <a:t>Учи́тельница</a:t>
            </a:r>
            <a:r>
              <a:rPr lang="ru-RU" sz="3600" b="1" dirty="0" smtClean="0"/>
              <a:t> </a:t>
            </a:r>
            <a:r>
              <a:rPr lang="ru-RU" sz="3600" b="1" dirty="0"/>
              <a:t>да</a:t>
            </a:r>
            <a:r>
              <a:rPr lang="ru-RU" sz="3600" b="1" dirty="0">
                <a:solidFill>
                  <a:schemeClr val="accent5"/>
                </a:solidFill>
              </a:rPr>
              <a:t>ёт</a:t>
            </a:r>
            <a:r>
              <a:rPr lang="ru-RU" sz="3600" b="1" dirty="0"/>
              <a:t> </a:t>
            </a:r>
            <a:r>
              <a:rPr lang="ru-RU" sz="3600" b="1" dirty="0" err="1" smtClean="0"/>
              <a:t>дома́шнее</a:t>
            </a:r>
            <a:r>
              <a:rPr lang="ru-RU" sz="3600" b="1" dirty="0" smtClean="0"/>
              <a:t> </a:t>
            </a:r>
            <a:r>
              <a:rPr lang="ru-RU" sz="3600" b="1" dirty="0"/>
              <a:t>задание. </a:t>
            </a:r>
            <a:endParaRPr lang="en-US" sz="3600" b="1" dirty="0" smtClean="0"/>
          </a:p>
          <a:p>
            <a:pPr marL="742950" lvl="0" indent="-384175" fontAlgn="base">
              <a:buAutoNum type="arabicPeriod"/>
            </a:pPr>
            <a:r>
              <a:rPr lang="ru-RU" sz="3600" b="1" dirty="0" smtClean="0"/>
              <a:t>Я </a:t>
            </a:r>
            <a:r>
              <a:rPr lang="ru-RU" sz="3600" b="1" dirty="0"/>
              <a:t>да</a:t>
            </a:r>
            <a:r>
              <a:rPr lang="ru-RU" sz="3600" b="1" dirty="0">
                <a:solidFill>
                  <a:schemeClr val="accent5"/>
                </a:solidFill>
              </a:rPr>
              <a:t>ю</a:t>
            </a:r>
            <a:r>
              <a:rPr lang="ru-RU" sz="3600" b="1" dirty="0"/>
              <a:t> </a:t>
            </a:r>
            <a:r>
              <a:rPr lang="ru-RU" sz="3600" b="1" dirty="0" err="1" smtClean="0"/>
              <a:t>игру́шки</a:t>
            </a:r>
            <a:r>
              <a:rPr lang="ru-RU" sz="3600" b="1" dirty="0"/>
              <a:t>. </a:t>
            </a:r>
            <a:endParaRPr lang="en-US" sz="3600" b="1" dirty="0" smtClean="0"/>
          </a:p>
        </p:txBody>
      </p:sp>
      <p:sp>
        <p:nvSpPr>
          <p:cNvPr id="16" name="Прямоугольник 15"/>
          <p:cNvSpPr/>
          <p:nvPr/>
        </p:nvSpPr>
        <p:spPr>
          <a:xfrm>
            <a:off x="7744795" y="2552654"/>
            <a:ext cx="509518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579968" y="1589242"/>
            <a:ext cx="3339442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/>
            <a:r>
              <a:rPr lang="ru-RU" sz="3600" b="1" dirty="0" err="1">
                <a:solidFill>
                  <a:schemeClr val="accent5"/>
                </a:solidFill>
              </a:rPr>
              <a:t>раздава́ть</a:t>
            </a:r>
            <a:r>
              <a:rPr lang="ru-RU" sz="3600" b="1" dirty="0">
                <a:solidFill>
                  <a:schemeClr val="accent5"/>
                </a:solidFill>
              </a:rPr>
              <a:t> –</a:t>
            </a:r>
            <a:r>
              <a:rPr lang="en-US" sz="3600" b="1" dirty="0">
                <a:solidFill>
                  <a:schemeClr val="accent5"/>
                </a:solidFill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</a:rPr>
              <a:t>tarqatmoq</a:t>
            </a:r>
            <a:r>
              <a:rPr lang="ru-RU" sz="3600" b="1" dirty="0">
                <a:solidFill>
                  <a:schemeClr val="accent5"/>
                </a:solidFill>
              </a:rPr>
              <a:t> </a:t>
            </a:r>
          </a:p>
          <a:p>
            <a:pPr lvl="0" algn="ctr" fontAlgn="base"/>
            <a:endParaRPr lang="ru-RU" sz="3600" b="1" dirty="0" smtClean="0"/>
          </a:p>
          <a:p>
            <a:pPr lvl="0" fontAlgn="base"/>
            <a:r>
              <a:rPr lang="ru-RU" sz="3600" b="1" dirty="0" smtClean="0"/>
              <a:t>я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ю́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ты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ёшь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он/она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ёт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мы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ём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вы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ёте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они </a:t>
            </a:r>
            <a:r>
              <a:rPr lang="ru-RU" sz="3600" b="1" dirty="0" err="1" smtClean="0"/>
              <a:t>разда</a:t>
            </a:r>
            <a:r>
              <a:rPr lang="ru-RU" sz="3600" b="1" dirty="0" err="1" smtClean="0">
                <a:solidFill>
                  <a:schemeClr val="accent5"/>
                </a:solidFill>
              </a:rPr>
              <a:t>ю́т</a:t>
            </a:r>
            <a:endParaRPr lang="ru-RU" sz="3600" b="1" dirty="0">
              <a:solidFill>
                <a:schemeClr val="accent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984" y="1589243"/>
            <a:ext cx="2792627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3600" b="1" dirty="0" err="1">
                <a:solidFill>
                  <a:schemeClr val="accent5"/>
                </a:solidFill>
              </a:rPr>
              <a:t>дава́ть</a:t>
            </a:r>
            <a:r>
              <a:rPr lang="ru-RU" sz="3600" b="1" dirty="0">
                <a:solidFill>
                  <a:schemeClr val="accent5"/>
                </a:solidFill>
              </a:rPr>
              <a:t> – </a:t>
            </a:r>
            <a:r>
              <a:rPr lang="en-US" sz="3600" b="1" dirty="0" err="1">
                <a:solidFill>
                  <a:schemeClr val="accent5"/>
                </a:solidFill>
              </a:rPr>
              <a:t>bermoq</a:t>
            </a:r>
            <a:endParaRPr lang="ru-RU" sz="3600" b="1" dirty="0">
              <a:solidFill>
                <a:schemeClr val="accent5"/>
              </a:solidFill>
            </a:endParaRPr>
          </a:p>
          <a:p>
            <a:pPr lvl="0" algn="ctr" fontAlgn="base"/>
            <a:endParaRPr lang="ru-RU" sz="3600" b="1" dirty="0" smtClean="0"/>
          </a:p>
          <a:p>
            <a:pPr lvl="0" fontAlgn="base"/>
            <a:r>
              <a:rPr lang="ru-RU" sz="3600" b="1" dirty="0" smtClean="0"/>
              <a:t>я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ю́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ты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ёшь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он/она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ёт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мы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ём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вы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ёте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они </a:t>
            </a:r>
            <a:r>
              <a:rPr lang="ru-RU" sz="3600" b="1" dirty="0" err="1" smtClean="0"/>
              <a:t>да</a:t>
            </a:r>
            <a:r>
              <a:rPr lang="ru-RU" sz="3600" b="1" dirty="0" err="1" smtClean="0">
                <a:solidFill>
                  <a:schemeClr val="accent5"/>
                </a:solidFill>
              </a:rPr>
              <a:t>ю́т</a:t>
            </a:r>
            <a:endParaRPr lang="ru-RU" sz="3600" b="1" dirty="0">
              <a:solidFill>
                <a:schemeClr val="accent5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7677" y="3621126"/>
            <a:ext cx="509518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118152" y="4746354"/>
            <a:ext cx="405317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57144" y="2404786"/>
            <a:ext cx="5169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Font typeface="+mj-lt"/>
              <a:buAutoNum type="arabicPeriod" startAt="4"/>
            </a:pPr>
            <a:r>
              <a:rPr lang="ru-RU" sz="3600" b="1" dirty="0" err="1"/>
              <a:t>Дежу́рный</a:t>
            </a:r>
            <a:r>
              <a:rPr lang="ru-RU" sz="3600" b="1" dirty="0"/>
              <a:t> разда</a:t>
            </a:r>
            <a:r>
              <a:rPr lang="ru-RU" sz="3600" b="1" dirty="0">
                <a:solidFill>
                  <a:schemeClr val="accent5"/>
                </a:solidFill>
              </a:rPr>
              <a:t>ёт</a:t>
            </a:r>
            <a:r>
              <a:rPr lang="ru-RU" sz="3600" b="1" dirty="0"/>
              <a:t> </a:t>
            </a:r>
            <a:r>
              <a:rPr lang="ru-RU" sz="3600" b="1" dirty="0" err="1"/>
              <a:t>тетра́ди</a:t>
            </a:r>
            <a:r>
              <a:rPr lang="ru-RU" sz="3600" b="1" dirty="0"/>
              <a:t>. </a:t>
            </a:r>
            <a:endParaRPr lang="en-US" sz="3600" b="1" dirty="0"/>
          </a:p>
          <a:p>
            <a:pPr marL="742950" lvl="0" indent="-742950" fontAlgn="base">
              <a:buFont typeface="+mj-lt"/>
              <a:buAutoNum type="arabicPeriod" startAt="4"/>
            </a:pPr>
            <a:r>
              <a:rPr lang="ru-RU" sz="3600" b="1" dirty="0"/>
              <a:t>Ты да</a:t>
            </a:r>
            <a:r>
              <a:rPr lang="ru-RU" sz="3600" b="1" dirty="0">
                <a:solidFill>
                  <a:schemeClr val="accent5"/>
                </a:solidFill>
              </a:rPr>
              <a:t>ёшь</a:t>
            </a:r>
            <a:r>
              <a:rPr lang="ru-RU" sz="3600" b="1" dirty="0"/>
              <a:t> </a:t>
            </a:r>
            <a:r>
              <a:rPr lang="ru-RU" sz="3600" b="1" dirty="0" err="1"/>
              <a:t>конфе́ту</a:t>
            </a:r>
            <a:r>
              <a:rPr lang="ru-RU" sz="3600" b="1" dirty="0"/>
              <a:t>. </a:t>
            </a:r>
            <a:endParaRPr lang="en-US" sz="3600" b="1" dirty="0"/>
          </a:p>
          <a:p>
            <a:pPr marL="742950" lvl="0" indent="-742950" fontAlgn="base">
              <a:buFont typeface="+mj-lt"/>
              <a:buAutoNum type="arabicPeriod" startAt="4"/>
            </a:pPr>
            <a:r>
              <a:rPr lang="ru-RU" sz="3600" b="1" dirty="0"/>
              <a:t>Они́ </a:t>
            </a:r>
            <a:r>
              <a:rPr lang="ru-RU" sz="3600" b="1" dirty="0" err="1"/>
              <a:t>разда</a:t>
            </a:r>
            <a:r>
              <a:rPr lang="ru-RU" sz="3600" b="1" dirty="0" err="1">
                <a:solidFill>
                  <a:schemeClr val="accent5"/>
                </a:solidFill>
              </a:rPr>
              <a:t>ю́т</a:t>
            </a:r>
            <a:r>
              <a:rPr lang="ru-RU" sz="3600" b="1" dirty="0"/>
              <a:t> </a:t>
            </a:r>
            <a:r>
              <a:rPr lang="ru-RU" sz="3600" b="1" dirty="0" err="1"/>
              <a:t>биле́ты</a:t>
            </a:r>
            <a:r>
              <a:rPr lang="ru-RU" sz="3600" b="1" dirty="0"/>
              <a:t>. </a:t>
            </a:r>
            <a:endParaRPr lang="ru-RU" sz="3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07870" y="2489244"/>
            <a:ext cx="522876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579968" y="1589242"/>
            <a:ext cx="3339442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/>
            <a:r>
              <a:rPr lang="ru-RU" sz="3600" b="1" dirty="0" err="1">
                <a:solidFill>
                  <a:schemeClr val="accent5"/>
                </a:solidFill>
              </a:rPr>
              <a:t>раздава́ть</a:t>
            </a:r>
            <a:r>
              <a:rPr lang="ru-RU" sz="3600" b="1" dirty="0">
                <a:solidFill>
                  <a:schemeClr val="accent5"/>
                </a:solidFill>
              </a:rPr>
              <a:t> –</a:t>
            </a:r>
            <a:r>
              <a:rPr lang="en-US" sz="3600" b="1" dirty="0">
                <a:solidFill>
                  <a:schemeClr val="accent5"/>
                </a:solidFill>
              </a:rPr>
              <a:t> </a:t>
            </a:r>
            <a:r>
              <a:rPr lang="en-US" sz="3600" b="1" dirty="0" err="1">
                <a:solidFill>
                  <a:schemeClr val="accent5"/>
                </a:solidFill>
              </a:rPr>
              <a:t>tarqatmoq</a:t>
            </a:r>
            <a:r>
              <a:rPr lang="ru-RU" sz="3600" b="1" dirty="0">
                <a:solidFill>
                  <a:schemeClr val="accent5"/>
                </a:solidFill>
              </a:rPr>
              <a:t> </a:t>
            </a:r>
          </a:p>
          <a:p>
            <a:pPr lvl="0" algn="ctr" fontAlgn="base"/>
            <a:endParaRPr lang="ru-RU" sz="3600" b="1" dirty="0" smtClean="0"/>
          </a:p>
          <a:p>
            <a:pPr lvl="0" fontAlgn="base"/>
            <a:r>
              <a:rPr lang="ru-RU" sz="3600" b="1" dirty="0" smtClean="0"/>
              <a:t>я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ю́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ты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ёшь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он/она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ёт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мы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ём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вы </a:t>
            </a:r>
            <a:r>
              <a:rPr lang="ru-RU" sz="3600" b="1" dirty="0" smtClean="0"/>
              <a:t>разда</a:t>
            </a:r>
            <a:r>
              <a:rPr lang="ru-RU" sz="3600" b="1" dirty="0" smtClean="0">
                <a:solidFill>
                  <a:schemeClr val="accent5"/>
                </a:solidFill>
              </a:rPr>
              <a:t>ёте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они </a:t>
            </a:r>
            <a:r>
              <a:rPr lang="ru-RU" sz="3600" b="1" dirty="0" err="1" smtClean="0"/>
              <a:t>разда</a:t>
            </a:r>
            <a:r>
              <a:rPr lang="ru-RU" sz="3600" b="1" dirty="0" err="1" smtClean="0">
                <a:solidFill>
                  <a:schemeClr val="accent5"/>
                </a:solidFill>
              </a:rPr>
              <a:t>ю́т</a:t>
            </a:r>
            <a:endParaRPr lang="ru-RU" sz="3600" b="1" dirty="0">
              <a:solidFill>
                <a:schemeClr val="accent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984" y="1589243"/>
            <a:ext cx="2792627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3600" b="1" dirty="0" err="1">
                <a:solidFill>
                  <a:schemeClr val="accent5"/>
                </a:solidFill>
              </a:rPr>
              <a:t>дава́ть</a:t>
            </a:r>
            <a:r>
              <a:rPr lang="ru-RU" sz="3600" b="1" dirty="0">
                <a:solidFill>
                  <a:schemeClr val="accent5"/>
                </a:solidFill>
              </a:rPr>
              <a:t> – </a:t>
            </a:r>
            <a:r>
              <a:rPr lang="en-US" sz="3600" b="1" dirty="0" err="1">
                <a:solidFill>
                  <a:schemeClr val="accent5"/>
                </a:solidFill>
              </a:rPr>
              <a:t>bermoq</a:t>
            </a:r>
            <a:endParaRPr lang="ru-RU" sz="3600" b="1" dirty="0">
              <a:solidFill>
                <a:schemeClr val="accent5"/>
              </a:solidFill>
            </a:endParaRPr>
          </a:p>
          <a:p>
            <a:pPr lvl="0" algn="ctr" fontAlgn="base"/>
            <a:endParaRPr lang="ru-RU" sz="3600" b="1" dirty="0" smtClean="0"/>
          </a:p>
          <a:p>
            <a:pPr lvl="0" fontAlgn="base"/>
            <a:r>
              <a:rPr lang="ru-RU" sz="3600" b="1" dirty="0" smtClean="0"/>
              <a:t>я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ю́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ты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ёшь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он/она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ёт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мы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ём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вы </a:t>
            </a:r>
            <a:r>
              <a:rPr lang="ru-RU" sz="3600" b="1" dirty="0" smtClean="0"/>
              <a:t>да</a:t>
            </a:r>
            <a:r>
              <a:rPr lang="ru-RU" sz="3600" b="1" dirty="0" smtClean="0">
                <a:solidFill>
                  <a:schemeClr val="accent5"/>
                </a:solidFill>
              </a:rPr>
              <a:t>ёте</a:t>
            </a:r>
            <a:endParaRPr lang="ru-RU" sz="3600" b="1" dirty="0" smtClean="0">
              <a:solidFill>
                <a:schemeClr val="accent5"/>
              </a:solidFill>
            </a:endParaRPr>
          </a:p>
          <a:p>
            <a:pPr lvl="0" fontAlgn="base"/>
            <a:r>
              <a:rPr lang="ru-RU" sz="3600" b="1" dirty="0" smtClean="0"/>
              <a:t>они </a:t>
            </a:r>
            <a:r>
              <a:rPr lang="ru-RU" sz="3600" b="1" dirty="0" err="1" smtClean="0"/>
              <a:t>да</a:t>
            </a:r>
            <a:r>
              <a:rPr lang="ru-RU" sz="3600" b="1" dirty="0" err="1" smtClean="0">
                <a:solidFill>
                  <a:schemeClr val="accent5"/>
                </a:solidFill>
              </a:rPr>
              <a:t>ю́т</a:t>
            </a:r>
            <a:endParaRPr lang="ru-RU" sz="3600" b="1" dirty="0">
              <a:solidFill>
                <a:schemeClr val="accent5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88917" y="3591799"/>
            <a:ext cx="840033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54931" y="4128398"/>
            <a:ext cx="840033" cy="48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36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Напиши́те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" name="Picture 2" descr="C:\Users\Дарья\Documents\ЦТ ПсковГУ\Онлайн-Мактаб\2 класс\Новая папка (2)\000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00" y="2264977"/>
            <a:ext cx="8016285" cy="413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16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Напиши́те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00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3" y="2441704"/>
            <a:ext cx="10965650" cy="398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76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39252" y="2594919"/>
            <a:ext cx="9878518" cy="2000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танцуем и поем»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4320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танцева́ть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выступа́ть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поздравля́ть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петь</a:t>
            </a: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раздава́ть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но́вый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год</a:t>
            </a: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пода́рки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пра́здник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 или есть?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3454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301" y="2113535"/>
            <a:ext cx="8250238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83286" y="2150210"/>
            <a:ext cx="8593959" cy="4439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        		</a:t>
            </a:r>
            <a:r>
              <a:rPr lang="ru-RU" sz="4400" b="1" dirty="0" smtClean="0">
                <a:solidFill>
                  <a:srgbClr val="0070C0"/>
                </a:solidFill>
              </a:rPr>
              <a:t>			 ест</a:t>
            </a:r>
          </a:p>
          <a:p>
            <a:pPr>
              <a:lnSpc>
                <a:spcPct val="80000"/>
              </a:lnSpc>
            </a:pPr>
            <a:endParaRPr lang="ru-RU" sz="4400" b="1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     ест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                            есть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ru-RU" sz="44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endParaRPr lang="ru-RU" sz="44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chemeClr val="accent2"/>
                </a:solidFill>
              </a:rPr>
              <a:t>                       </a:t>
            </a:r>
            <a:r>
              <a:rPr lang="ru-RU" sz="4400" b="1" dirty="0" smtClean="0">
                <a:solidFill>
                  <a:schemeClr val="accent5"/>
                </a:solidFill>
              </a:rPr>
              <a:t>есть</a:t>
            </a:r>
          </a:p>
        </p:txBody>
      </p:sp>
    </p:spTree>
    <p:extLst>
      <p:ext uri="{BB962C8B-B14F-4D97-AF65-F5344CB8AC3E}">
        <p14:creationId xmlns:p14="http://schemas.microsoft.com/office/powerpoint/2010/main" val="4267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14465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 слово «выступать» в правильной форме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4234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3"/>
          <a:stretch/>
        </p:blipFill>
        <p:spPr bwMode="auto">
          <a:xfrm>
            <a:off x="0" y="3450480"/>
            <a:ext cx="12181662" cy="167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0164" y="2586632"/>
            <a:ext cx="11911498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0070C0"/>
                </a:solidFill>
              </a:rPr>
              <a:t>        	</a:t>
            </a:r>
            <a:r>
              <a:rPr lang="ru-RU" sz="3200" b="1" dirty="0" smtClean="0">
                <a:solidFill>
                  <a:srgbClr val="0070C0"/>
                </a:solidFill>
              </a:rPr>
              <a:t>				 </a:t>
            </a:r>
            <a:endParaRPr lang="ru-RU" sz="3200" b="1" dirty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ют</a:t>
            </a:r>
            <a:r>
              <a:rPr lang="ru-RU" sz="4400" b="1" dirty="0" smtClean="0">
                <a:solidFill>
                  <a:srgbClr val="0070C0"/>
                </a:solidFill>
              </a:rPr>
              <a:t>       			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ю</a:t>
            </a:r>
            <a:r>
              <a:rPr lang="ru-RU" sz="4400" b="1" dirty="0" smtClean="0">
                <a:solidFill>
                  <a:srgbClr val="0070C0"/>
                </a:solidFill>
              </a:rPr>
              <a:t>  </a:t>
            </a:r>
            <a:endParaRPr lang="ru-RU" sz="4400" b="1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rgbClr val="0070C0"/>
                </a:solidFill>
              </a:rPr>
              <a:t>                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ет</a:t>
            </a:r>
            <a:r>
              <a:rPr lang="ru-RU" sz="4400" b="1" dirty="0" smtClean="0">
                <a:solidFill>
                  <a:srgbClr val="0070C0"/>
                </a:solidFill>
              </a:rPr>
              <a:t>                   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ем</a:t>
            </a:r>
            <a:endParaRPr lang="ru-RU" sz="4000" b="1" dirty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4400" b="1" dirty="0" smtClean="0">
                <a:solidFill>
                  <a:schemeClr val="accent2"/>
                </a:solidFill>
              </a:rPr>
              <a:t>                    </a:t>
            </a:r>
            <a:r>
              <a:rPr lang="ru-RU" sz="4400" b="1" dirty="0" smtClean="0">
                <a:solidFill>
                  <a:schemeClr val="accent5"/>
                </a:solidFill>
              </a:rPr>
              <a:t> </a:t>
            </a:r>
            <a:r>
              <a:rPr lang="ru-RU" sz="3600" b="1" dirty="0" err="1" smtClean="0">
                <a:solidFill>
                  <a:schemeClr val="accent5"/>
                </a:solidFill>
              </a:rPr>
              <a:t>выступа́</a:t>
            </a:r>
            <a:r>
              <a:rPr lang="ru-RU" sz="3600" b="1" dirty="0" err="1" smtClean="0">
                <a:solidFill>
                  <a:schemeClr val="accent2"/>
                </a:solidFill>
              </a:rPr>
              <a:t>ешь</a:t>
            </a:r>
            <a:r>
              <a:rPr lang="ru-RU" sz="4000" b="1" dirty="0" smtClean="0">
                <a:solidFill>
                  <a:schemeClr val="accent5"/>
                </a:solidFill>
              </a:rPr>
              <a:t>                                </a:t>
            </a:r>
            <a:r>
              <a:rPr lang="ru-RU" sz="4000" b="1" dirty="0">
                <a:solidFill>
                  <a:schemeClr val="accent5"/>
                </a:solidFill>
              </a:rPr>
              <a:t> </a:t>
            </a:r>
            <a:r>
              <a:rPr lang="ru-RU" sz="4000" b="1" dirty="0" smtClean="0">
                <a:solidFill>
                  <a:schemeClr val="accent5"/>
                </a:solidFill>
              </a:rPr>
              <a:t> </a:t>
            </a:r>
            <a:r>
              <a:rPr lang="ru-RU" sz="4000" b="1" dirty="0" err="1" smtClean="0">
                <a:solidFill>
                  <a:schemeClr val="accent5"/>
                </a:solidFill>
              </a:rPr>
              <a:t>выступа́</a:t>
            </a:r>
            <a:r>
              <a:rPr lang="ru-RU" sz="4000" b="1" dirty="0" err="1" smtClean="0">
                <a:solidFill>
                  <a:schemeClr val="accent2"/>
                </a:solidFill>
              </a:rPr>
              <a:t>ете</a:t>
            </a:r>
            <a:endParaRPr lang="ru-RU" sz="4000" b="1" dirty="0" smtClean="0">
              <a:solidFill>
                <a:schemeClr val="accent2"/>
              </a:solidFill>
            </a:endParaRPr>
          </a:p>
        </p:txBody>
      </p:sp>
      <p:pic>
        <p:nvPicPr>
          <p:cNvPr id="6" name="Picture 2" descr="C:\Users\Дарья\Downloads\Презентация (1)\Презентация\803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" b="33422" l="77000" r="94400">
                        <a14:foregroundMark x1="88133" y1="4489" x2="88133" y2="4489"/>
                        <a14:foregroundMark x1="88133" y1="4489" x2="88133" y2="4489"/>
                        <a14:foregroundMark x1="90067" y1="11089" x2="90067" y2="11089"/>
                        <a14:foregroundMark x1="90467" y1="12089" x2="90467" y2="12089"/>
                        <a14:foregroundMark x1="90733" y1="12933" x2="90733" y2="12933"/>
                        <a14:foregroundMark x1="80511" y1="15600" x2="80511" y2="1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89" r="5428" b="65447"/>
          <a:stretch/>
        </p:blipFill>
        <p:spPr bwMode="auto">
          <a:xfrm>
            <a:off x="9990142" y="-60675"/>
            <a:ext cx="1878229" cy="35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17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9500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Дарья\Documents\ЦТ ПсковГУ\Онлайн-Мактаб\2 класс\Новая папка (2)\234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9" b="21875"/>
          <a:stretch/>
        </p:blipFill>
        <p:spPr bwMode="auto">
          <a:xfrm>
            <a:off x="-6993" y="2792627"/>
            <a:ext cx="12351393" cy="162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2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9500" y="-1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411" y="1718245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Сего́дня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пра́здничный</a:t>
            </a:r>
            <a:r>
              <a:rPr lang="ru-RU" sz="4400" b="1" dirty="0" smtClean="0"/>
              <a:t> день.</a:t>
            </a:r>
            <a:endParaRPr lang="ru-RU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68293" y="2640086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chemeClr val="accent5"/>
                </a:solidFill>
              </a:rPr>
              <a:t>Како́й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сего́дня</a:t>
            </a:r>
            <a:r>
              <a:rPr lang="ru-RU" sz="4400" b="1" dirty="0" smtClean="0"/>
              <a:t> день?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20810" y="3600591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У нас </a:t>
            </a:r>
            <a:r>
              <a:rPr lang="ru-RU" sz="4400" b="1" dirty="0" err="1" smtClean="0"/>
              <a:t>нового́дний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пра́здник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63741" y="4571859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chemeClr val="accent5"/>
                </a:solidFill>
              </a:rPr>
              <a:t>Како́й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сего́дня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пра́здник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363362" y="1718244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Мы </a:t>
            </a:r>
            <a:r>
              <a:rPr lang="ru-RU" sz="4400" b="1" dirty="0" err="1" smtClean="0"/>
              <a:t>выступа́ем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72835" y="2639945"/>
            <a:ext cx="440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5"/>
                </a:solidFill>
              </a:rPr>
              <a:t>Что </a:t>
            </a:r>
            <a:r>
              <a:rPr lang="ru-RU" sz="4400" b="1" dirty="0" smtClean="0"/>
              <a:t>мы </a:t>
            </a:r>
            <a:r>
              <a:rPr lang="ru-RU" sz="4400" b="1" dirty="0" err="1" smtClean="0"/>
              <a:t>де́лаем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20810" y="3600591"/>
            <a:ext cx="11096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Пото́м</a:t>
            </a:r>
            <a:r>
              <a:rPr lang="ru-RU" sz="4400" b="1" dirty="0" smtClean="0"/>
              <a:t> мы поём весёлые </a:t>
            </a:r>
            <a:r>
              <a:rPr lang="ru-RU" sz="4400" b="1" dirty="0" err="1" smtClean="0"/>
              <a:t>пе́сни</a:t>
            </a:r>
            <a:r>
              <a:rPr lang="ru-RU" sz="4400" b="1" dirty="0" smtClean="0"/>
              <a:t> и </a:t>
            </a:r>
            <a:r>
              <a:rPr lang="ru-RU" sz="4400" b="1" dirty="0" err="1" smtClean="0"/>
              <a:t>танцу́ем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388339" y="4571859"/>
            <a:ext cx="721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chemeClr val="accent5"/>
                </a:solidFill>
              </a:rPr>
              <a:t>Каки́е</a:t>
            </a:r>
            <a:r>
              <a:rPr lang="ru-RU" sz="4400" b="1" dirty="0" smtClean="0">
                <a:solidFill>
                  <a:schemeClr val="accent5"/>
                </a:solidFill>
              </a:rPr>
              <a:t> </a:t>
            </a:r>
            <a:r>
              <a:rPr lang="ru-RU" sz="4400" b="1" dirty="0" smtClean="0"/>
              <a:t>песни мы поём?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6166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7" grpId="0"/>
      <p:bldP spid="7" grpId="1"/>
      <p:bldP spid="8" grpId="0"/>
      <p:bldP spid="8" grpId="1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050" name="Picture 2" descr="C:\Users\Дарья\Documents\ЦТ ПсковГУ\Онлайн-Мактаб\2 класс\Новая папка (2)\24342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"/>
          <a:stretch/>
        </p:blipFill>
        <p:spPr bwMode="auto">
          <a:xfrm>
            <a:off x="513337" y="1849727"/>
            <a:ext cx="3933969" cy="4240499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69997" y="448017"/>
            <a:ext cx="69480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Де́ти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краси́во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танцу́</a:t>
            </a:r>
            <a:r>
              <a:rPr lang="ru-RU" sz="4000" b="1" dirty="0" err="1" smtClean="0">
                <a:solidFill>
                  <a:schemeClr val="accent5"/>
                </a:solidFill>
              </a:rPr>
              <a:t>ют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</a:t>
            </a:r>
            <a:r>
              <a:rPr lang="ru-RU" sz="4000" b="1" dirty="0" err="1" smtClean="0"/>
              <a:t>поздравля́</a:t>
            </a:r>
            <a:r>
              <a:rPr lang="ru-RU" sz="4000" b="1" dirty="0" err="1" smtClean="0">
                <a:solidFill>
                  <a:schemeClr val="accent5"/>
                </a:solidFill>
              </a:rPr>
              <a:t>ем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госте́й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</a:t>
            </a:r>
            <a:r>
              <a:rPr lang="ru-RU" sz="4000" b="1" dirty="0" err="1" smtClean="0"/>
              <a:t>танцу́</a:t>
            </a:r>
            <a:r>
              <a:rPr lang="ru-RU" sz="4000" b="1" dirty="0" err="1" smtClean="0">
                <a:solidFill>
                  <a:schemeClr val="accent5"/>
                </a:solidFill>
              </a:rPr>
              <a:t>ем</a:t>
            </a:r>
            <a:r>
              <a:rPr lang="ru-RU" sz="4000" b="1" dirty="0" smtClean="0"/>
              <a:t> </a:t>
            </a:r>
            <a:r>
              <a:rPr lang="ru-RU" sz="4000" b="1" dirty="0"/>
              <a:t>на </a:t>
            </a:r>
            <a:r>
              <a:rPr lang="ru-RU" sz="4000" b="1" dirty="0" err="1" smtClean="0"/>
              <a:t>сце́не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Мади́на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танцу́</a:t>
            </a:r>
            <a:r>
              <a:rPr lang="ru-RU" sz="4000" b="1" dirty="0" err="1" smtClean="0">
                <a:solidFill>
                  <a:schemeClr val="accent5"/>
                </a:solidFill>
              </a:rPr>
              <a:t>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ру́сский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наро́дный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та́нец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Я </a:t>
            </a:r>
            <a:r>
              <a:rPr lang="ru-RU" sz="4000" b="1" dirty="0" err="1" smtClean="0"/>
              <a:t>расска́зыва</a:t>
            </a:r>
            <a:r>
              <a:rPr lang="ru-RU" sz="4000" b="1" dirty="0" err="1" smtClean="0">
                <a:solidFill>
                  <a:schemeClr val="accent5"/>
                </a:solidFill>
              </a:rPr>
              <a:t>ю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стихотворе́ние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Дед </a:t>
            </a:r>
            <a:r>
              <a:rPr lang="ru-RU" sz="4000" b="1" dirty="0" err="1" smtClean="0"/>
              <a:t>Моро́з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поздравля́</a:t>
            </a:r>
            <a:r>
              <a:rPr lang="ru-RU" sz="4000" b="1" dirty="0" err="1" smtClean="0">
                <a:solidFill>
                  <a:schemeClr val="accent5"/>
                </a:solidFill>
              </a:rPr>
              <a:t>ет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дете́й</a:t>
            </a:r>
            <a:r>
              <a:rPr lang="ru-RU" sz="4000" b="1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56907" y="457915"/>
            <a:ext cx="69480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Де́ти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краси́во</a:t>
            </a:r>
            <a:r>
              <a:rPr lang="ru-RU" sz="4000" b="1" dirty="0" smtClean="0"/>
              <a:t> (</a:t>
            </a:r>
            <a:r>
              <a:rPr lang="ru-RU" sz="4000" b="1" dirty="0" err="1" smtClean="0"/>
              <a:t>танцева́ть</a:t>
            </a:r>
            <a:r>
              <a:rPr lang="ru-RU" sz="4000" b="1" dirty="0" smtClean="0"/>
              <a:t>). </a:t>
            </a:r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(</a:t>
            </a:r>
            <a:r>
              <a:rPr lang="ru-RU" sz="4000" b="1" dirty="0" err="1" smtClean="0"/>
              <a:t>поздравля́ть</a:t>
            </a:r>
            <a:r>
              <a:rPr lang="ru-RU" sz="4000" b="1" dirty="0" smtClean="0"/>
              <a:t>) </a:t>
            </a:r>
            <a:r>
              <a:rPr lang="ru-RU" sz="4000" b="1" dirty="0" err="1" smtClean="0"/>
              <a:t>госте́й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Мы (</a:t>
            </a:r>
            <a:r>
              <a:rPr lang="ru-RU" sz="4000" b="1" dirty="0" err="1" smtClean="0"/>
              <a:t>танцева́ть</a:t>
            </a:r>
            <a:r>
              <a:rPr lang="ru-RU" sz="4000" b="1" dirty="0" smtClean="0"/>
              <a:t>) на </a:t>
            </a:r>
            <a:r>
              <a:rPr lang="ru-RU" sz="4000" b="1" dirty="0" err="1" smtClean="0"/>
              <a:t>сце́не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err="1" smtClean="0"/>
              <a:t>Мади́на</a:t>
            </a:r>
            <a:r>
              <a:rPr lang="ru-RU" sz="4000" b="1" dirty="0" smtClean="0"/>
              <a:t> </a:t>
            </a:r>
            <a:r>
              <a:rPr lang="ru-RU" sz="4000" b="1" dirty="0"/>
              <a:t>(</a:t>
            </a:r>
            <a:r>
              <a:rPr lang="ru-RU" sz="4000" b="1" dirty="0" err="1"/>
              <a:t>танцева́ть</a:t>
            </a:r>
            <a:r>
              <a:rPr lang="ru-RU" sz="4000" b="1" dirty="0"/>
              <a:t>) </a:t>
            </a:r>
            <a:r>
              <a:rPr lang="ru-RU" sz="4000" b="1" dirty="0" err="1" smtClean="0"/>
              <a:t>ру́сский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наро́дный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та́нец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Я (</a:t>
            </a:r>
            <a:r>
              <a:rPr lang="ru-RU" sz="4000" b="1" dirty="0" err="1" smtClean="0"/>
              <a:t>расска́зывать</a:t>
            </a:r>
            <a:r>
              <a:rPr lang="ru-RU" sz="4000" b="1" dirty="0" smtClean="0"/>
              <a:t>) </a:t>
            </a:r>
            <a:r>
              <a:rPr lang="ru-RU" sz="4000" b="1" dirty="0" err="1" smtClean="0"/>
              <a:t>стихотворе́ние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 fontAlgn="base">
              <a:buAutoNum type="arabicPeriod"/>
            </a:pPr>
            <a:r>
              <a:rPr lang="ru-RU" sz="4000" b="1" dirty="0" smtClean="0"/>
              <a:t>Дед </a:t>
            </a:r>
            <a:r>
              <a:rPr lang="ru-RU" sz="4000" b="1" dirty="0" err="1" smtClean="0"/>
              <a:t>Моро́з</a:t>
            </a:r>
            <a:r>
              <a:rPr lang="ru-RU" sz="4000" b="1" dirty="0" smtClean="0"/>
              <a:t> (</a:t>
            </a:r>
            <a:r>
              <a:rPr lang="ru-RU" sz="4000" b="1" dirty="0" err="1" smtClean="0"/>
              <a:t>поздравля́ть</a:t>
            </a:r>
            <a:r>
              <a:rPr lang="ru-RU" sz="4000" b="1" dirty="0" smtClean="0"/>
              <a:t>) </a:t>
            </a:r>
            <a:r>
              <a:rPr lang="ru-RU" sz="4000" b="1" dirty="0" err="1" smtClean="0"/>
              <a:t>дете́й</a:t>
            </a:r>
            <a:r>
              <a:rPr lang="ru-RU" sz="4000" b="1" dirty="0"/>
              <a:t>. </a:t>
            </a:r>
          </a:p>
        </p:txBody>
      </p:sp>
      <p:sp>
        <p:nvSpPr>
          <p:cNvPr id="2" name="Овал 1"/>
          <p:cNvSpPr/>
          <p:nvPr/>
        </p:nvSpPr>
        <p:spPr>
          <a:xfrm>
            <a:off x="648182" y="5312779"/>
            <a:ext cx="983848" cy="682905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49992" y="4226688"/>
            <a:ext cx="983848" cy="682905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286704" y="3696184"/>
            <a:ext cx="826302" cy="682904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84911" y="2591165"/>
            <a:ext cx="555195" cy="673007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48182" y="3696182"/>
            <a:ext cx="758142" cy="682905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Дарья\Downloads\Презентация (1)\Презентация\30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453971" y="1405526"/>
            <a:ext cx="6180105" cy="30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wnloads\Презентация (1)\Презентация\4784978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073" y="175814"/>
            <a:ext cx="4131901" cy="454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2" grpId="0" animBg="1"/>
      <p:bldP spid="2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64424" y="1581172"/>
            <a:ext cx="72189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/>
              <a:t>Де́ти</a:t>
            </a:r>
            <a:r>
              <a:rPr lang="ru-RU" sz="4400" b="1" dirty="0" smtClean="0"/>
              <a:t> </a:t>
            </a:r>
            <a:r>
              <a:rPr lang="ru-RU" sz="4400" b="1" dirty="0" err="1" smtClean="0">
                <a:solidFill>
                  <a:schemeClr val="accent5"/>
                </a:solidFill>
              </a:rPr>
              <a:t>пою́т</a:t>
            </a:r>
            <a:r>
              <a:rPr lang="ru-RU" sz="4400" b="1" dirty="0" smtClean="0"/>
              <a:t> </a:t>
            </a:r>
            <a:r>
              <a:rPr lang="ru-RU" sz="4400" b="1" dirty="0"/>
              <a:t>в </a:t>
            </a:r>
            <a:r>
              <a:rPr lang="ru-RU" sz="4400" b="1" dirty="0" err="1" smtClean="0"/>
              <a:t>хо́ре</a:t>
            </a:r>
            <a:r>
              <a:rPr lang="ru-RU" sz="4400" b="1" dirty="0"/>
              <a:t>. Мы </a:t>
            </a:r>
            <a:r>
              <a:rPr lang="ru-RU" sz="4400" b="1" dirty="0">
                <a:solidFill>
                  <a:schemeClr val="accent5"/>
                </a:solidFill>
              </a:rPr>
              <a:t>поём</a:t>
            </a:r>
            <a:r>
              <a:rPr lang="ru-RU" sz="4400" b="1" dirty="0"/>
              <a:t> </a:t>
            </a:r>
            <a:r>
              <a:rPr lang="ru-RU" sz="4400" b="1" dirty="0" err="1" smtClean="0"/>
              <a:t>гро́мко</a:t>
            </a:r>
            <a:r>
              <a:rPr lang="ru-RU" sz="4400" b="1" dirty="0"/>
              <a:t>. </a:t>
            </a:r>
            <a:r>
              <a:rPr lang="ru-RU" sz="4400" b="1" dirty="0" err="1" smtClean="0"/>
              <a:t>Алише́р</a:t>
            </a:r>
            <a:r>
              <a:rPr lang="ru-RU" sz="4400" b="1" dirty="0" smtClean="0">
                <a:solidFill>
                  <a:schemeClr val="accent5"/>
                </a:solidFill>
              </a:rPr>
              <a:t> </a:t>
            </a:r>
            <a:r>
              <a:rPr lang="ru-RU" sz="4400" b="1" dirty="0">
                <a:solidFill>
                  <a:schemeClr val="accent5"/>
                </a:solidFill>
              </a:rPr>
              <a:t>поёт </a:t>
            </a:r>
            <a:r>
              <a:rPr lang="ru-RU" sz="4400" b="1" dirty="0" smtClean="0"/>
              <a:t>хорошо́. </a:t>
            </a:r>
            <a:r>
              <a:rPr lang="ru-RU" sz="4400" b="1" dirty="0"/>
              <a:t>Ты </a:t>
            </a:r>
            <a:r>
              <a:rPr lang="ru-RU" sz="4400" b="1" dirty="0">
                <a:solidFill>
                  <a:schemeClr val="accent5"/>
                </a:solidFill>
              </a:rPr>
              <a:t>поёшь</a:t>
            </a:r>
            <a:r>
              <a:rPr lang="ru-RU" sz="4400" b="1" dirty="0"/>
              <a:t> </a:t>
            </a:r>
            <a:r>
              <a:rPr lang="ru-RU" sz="4400" b="1" dirty="0" err="1" smtClean="0"/>
              <a:t>ти́хо</a:t>
            </a:r>
            <a:r>
              <a:rPr lang="ru-RU" sz="4400" b="1" dirty="0"/>
              <a:t>. Вы </a:t>
            </a:r>
            <a:r>
              <a:rPr lang="ru-RU" sz="4400" b="1" dirty="0">
                <a:solidFill>
                  <a:schemeClr val="accent5"/>
                </a:solidFill>
              </a:rPr>
              <a:t>поёте </a:t>
            </a:r>
            <a:r>
              <a:rPr lang="ru-RU" sz="4400" b="1" dirty="0" err="1" smtClean="0"/>
              <a:t>нового́днюю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пе́сню</a:t>
            </a:r>
            <a:r>
              <a:rPr lang="ru-RU" sz="4400" b="1" dirty="0"/>
              <a:t>. Я </a:t>
            </a:r>
            <a:r>
              <a:rPr lang="ru-RU" sz="4400" b="1" dirty="0" smtClean="0">
                <a:solidFill>
                  <a:schemeClr val="accent5"/>
                </a:solidFill>
              </a:rPr>
              <a:t>пою́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пе́сню</a:t>
            </a:r>
            <a:r>
              <a:rPr lang="ru-RU" sz="4400" b="1" dirty="0" smtClean="0"/>
              <a:t> </a:t>
            </a:r>
            <a:r>
              <a:rPr lang="ru-RU" sz="4400" b="1" dirty="0"/>
              <a:t>на </a:t>
            </a:r>
            <a:r>
              <a:rPr lang="ru-RU" sz="4400" b="1" dirty="0" err="1" smtClean="0"/>
              <a:t>ру́сском</a:t>
            </a:r>
            <a:r>
              <a:rPr lang="ru-RU" sz="4400" b="1" dirty="0" smtClean="0"/>
              <a:t> языке́. </a:t>
            </a:r>
            <a:r>
              <a:rPr lang="ru-RU" sz="4400" b="1" dirty="0" err="1" smtClean="0"/>
              <a:t>Умида</a:t>
            </a:r>
            <a:r>
              <a:rPr lang="ru-RU" sz="4400" b="1" dirty="0" smtClean="0"/>
              <a:t>́ </a:t>
            </a:r>
            <a:r>
              <a:rPr lang="ru-RU" sz="4400" b="1" dirty="0">
                <a:solidFill>
                  <a:schemeClr val="accent5"/>
                </a:solidFill>
              </a:rPr>
              <a:t>поёт</a:t>
            </a:r>
            <a:r>
              <a:rPr lang="ru-RU" sz="4400" b="1" dirty="0"/>
              <a:t> </a:t>
            </a:r>
            <a:r>
              <a:rPr lang="ru-RU" sz="4400" b="1" dirty="0" err="1" smtClean="0"/>
              <a:t>краси́во</a:t>
            </a:r>
            <a:r>
              <a:rPr lang="ru-RU" sz="4400" b="1" dirty="0"/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81031" y="1581172"/>
            <a:ext cx="1371600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247077" y="1581172"/>
            <a:ext cx="1371600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875477" y="2230365"/>
            <a:ext cx="1371600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88096" y="2942702"/>
            <a:ext cx="1676219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58267" y="3651155"/>
            <a:ext cx="1371600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24501" y="4372538"/>
            <a:ext cx="1183175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53581" y="4983201"/>
            <a:ext cx="1311443" cy="75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09412" y="1618165"/>
            <a:ext cx="3339442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fontAlgn="base"/>
            <a:r>
              <a:rPr lang="ru-RU" sz="4800" b="1" dirty="0" smtClean="0"/>
              <a:t>петь</a:t>
            </a:r>
            <a:endParaRPr lang="ru-RU" sz="3600" b="1" dirty="0" smtClean="0"/>
          </a:p>
          <a:p>
            <a:pPr lvl="0" fontAlgn="base"/>
            <a:r>
              <a:rPr lang="ru-RU" sz="3600" b="1" dirty="0" smtClean="0"/>
              <a:t>я по</a:t>
            </a:r>
            <a:r>
              <a:rPr lang="ru-RU" sz="3600" b="1" dirty="0" smtClean="0">
                <a:solidFill>
                  <a:schemeClr val="accent5"/>
                </a:solidFill>
              </a:rPr>
              <a:t>ю́</a:t>
            </a:r>
          </a:p>
          <a:p>
            <a:pPr lvl="0" fontAlgn="base"/>
            <a:r>
              <a:rPr lang="ru-RU" sz="3600" b="1" dirty="0" smtClean="0"/>
              <a:t>ты по</a:t>
            </a:r>
            <a:r>
              <a:rPr lang="ru-RU" sz="3600" b="1" dirty="0" smtClean="0">
                <a:solidFill>
                  <a:schemeClr val="accent5"/>
                </a:solidFill>
              </a:rPr>
              <a:t>ёшь</a:t>
            </a:r>
          </a:p>
          <a:p>
            <a:pPr lvl="0" fontAlgn="base"/>
            <a:r>
              <a:rPr lang="ru-RU" sz="3600" b="1" dirty="0" smtClean="0"/>
              <a:t>он/она по</a:t>
            </a:r>
            <a:r>
              <a:rPr lang="ru-RU" sz="3600" b="1" dirty="0" smtClean="0">
                <a:solidFill>
                  <a:schemeClr val="accent5"/>
                </a:solidFill>
              </a:rPr>
              <a:t>ёт</a:t>
            </a:r>
          </a:p>
          <a:p>
            <a:pPr lvl="0" fontAlgn="base"/>
            <a:r>
              <a:rPr lang="ru-RU" sz="3600" b="1" dirty="0" smtClean="0"/>
              <a:t>мы по</a:t>
            </a:r>
            <a:r>
              <a:rPr lang="ru-RU" sz="3600" b="1" dirty="0" smtClean="0">
                <a:solidFill>
                  <a:schemeClr val="accent5"/>
                </a:solidFill>
              </a:rPr>
              <a:t>ём</a:t>
            </a:r>
          </a:p>
          <a:p>
            <a:pPr lvl="0" fontAlgn="base"/>
            <a:r>
              <a:rPr lang="ru-RU" sz="3600" b="1" dirty="0" smtClean="0"/>
              <a:t>вы по</a:t>
            </a:r>
            <a:r>
              <a:rPr lang="ru-RU" sz="3600" b="1" dirty="0" smtClean="0">
                <a:solidFill>
                  <a:schemeClr val="accent5"/>
                </a:solidFill>
              </a:rPr>
              <a:t>ёте</a:t>
            </a:r>
          </a:p>
          <a:p>
            <a:pPr lvl="0" fontAlgn="base"/>
            <a:r>
              <a:rPr lang="ru-RU" sz="3600" b="1" dirty="0" smtClean="0"/>
              <a:t>они </a:t>
            </a:r>
            <a:r>
              <a:rPr lang="ru-RU" sz="3600" b="1" dirty="0" err="1" smtClean="0"/>
              <a:t>по</a:t>
            </a:r>
            <a:r>
              <a:rPr lang="ru-RU" sz="3600" b="1" dirty="0" err="1" smtClean="0">
                <a:solidFill>
                  <a:schemeClr val="accent5"/>
                </a:solidFill>
              </a:rPr>
              <a:t>ю́т</a:t>
            </a:r>
            <a:endParaRPr lang="ru-RU" sz="3600" b="1" dirty="0">
              <a:solidFill>
                <a:schemeClr val="accent5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09412" y="5125494"/>
            <a:ext cx="922618" cy="64765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9410" y="4027632"/>
            <a:ext cx="849425" cy="64765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09409" y="3499326"/>
            <a:ext cx="699261" cy="64765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72341" y="2937814"/>
            <a:ext cx="699261" cy="64765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47627" y="2474801"/>
            <a:ext cx="471778" cy="483372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28232" y="4642121"/>
            <a:ext cx="680437" cy="483372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59981" y="3499326"/>
            <a:ext cx="813662" cy="64765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8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7836</TotalTime>
  <Words>378</Words>
  <Application>Microsoft Office PowerPoint</Application>
  <PresentationFormat>Произвольный</PresentationFormat>
  <Paragraphs>122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847</cp:revision>
  <dcterms:created xsi:type="dcterms:W3CDTF">2021-03-15T14:27:32Z</dcterms:created>
  <dcterms:modified xsi:type="dcterms:W3CDTF">2021-10-14T03:42:57Z</dcterms:modified>
</cp:coreProperties>
</file>