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360" r:id="rId3"/>
    <p:sldId id="346" r:id="rId4"/>
    <p:sldId id="406" r:id="rId5"/>
    <p:sldId id="408" r:id="rId6"/>
    <p:sldId id="414" r:id="rId7"/>
    <p:sldId id="415" r:id="rId8"/>
    <p:sldId id="416" r:id="rId9"/>
    <p:sldId id="417" r:id="rId10"/>
    <p:sldId id="402" r:id="rId11"/>
    <p:sldId id="410" r:id="rId12"/>
    <p:sldId id="407" r:id="rId13"/>
    <p:sldId id="412" r:id="rId14"/>
    <p:sldId id="411" r:id="rId15"/>
    <p:sldId id="32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FC2"/>
    <a:srgbClr val="ED1E24"/>
    <a:srgbClr val="EE2A76"/>
    <a:srgbClr val="DFDCEF"/>
    <a:srgbClr val="9896BD"/>
    <a:srgbClr val="ABB0B6"/>
    <a:srgbClr val="EBF7F7"/>
    <a:srgbClr val="2BA1CB"/>
    <a:srgbClr val="56A5DA"/>
    <a:srgbClr val="539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8580" autoAdjust="0"/>
  </p:normalViewPr>
  <p:slideViewPr>
    <p:cSldViewPr snapToGrid="0">
      <p:cViewPr>
        <p:scale>
          <a:sx n="55" d="100"/>
          <a:sy n="55" d="100"/>
        </p:scale>
        <p:origin x="-2040" y="-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665" y="3303132"/>
            <a:ext cx="3396343" cy="917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051" name="Picture 3" descr="C:\Users\Дарья\Documents\ЦТ ПсковГУ\Онлайн-Мактаб\2 класс\Новая папка (2)\97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" y="2160976"/>
            <a:ext cx="12126913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9728" y="5466151"/>
            <a:ext cx="2881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600" dirty="0" smtClean="0"/>
              <a:t>КОВЁР</a:t>
            </a:r>
            <a:endParaRPr lang="ru-RU" sz="4800" b="1" spc="600" dirty="0"/>
          </a:p>
        </p:txBody>
      </p:sp>
      <p:sp>
        <p:nvSpPr>
          <p:cNvPr id="25" name="TextBox 24"/>
          <p:cNvSpPr txBox="1"/>
          <p:nvPr/>
        </p:nvSpPr>
        <p:spPr>
          <a:xfrm>
            <a:off x="4758267" y="5466151"/>
            <a:ext cx="2881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600" dirty="0" smtClean="0"/>
              <a:t>ВАЗА</a:t>
            </a:r>
            <a:endParaRPr lang="ru-RU" sz="4800" b="1" spc="600" dirty="0"/>
          </a:p>
        </p:txBody>
      </p:sp>
      <p:sp>
        <p:nvSpPr>
          <p:cNvPr id="26" name="TextBox 25"/>
          <p:cNvSpPr txBox="1"/>
          <p:nvPr/>
        </p:nvSpPr>
        <p:spPr>
          <a:xfrm>
            <a:off x="8768430" y="5466151"/>
            <a:ext cx="2881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600" dirty="0" smtClean="0"/>
              <a:t>ДИВАН</a:t>
            </a:r>
            <a:endParaRPr lang="ru-RU" sz="4800" b="1" spc="600" dirty="0"/>
          </a:p>
        </p:txBody>
      </p:sp>
    </p:spTree>
    <p:extLst>
      <p:ext uri="{BB962C8B-B14F-4D97-AF65-F5344CB8AC3E}">
        <p14:creationId xmlns:p14="http://schemas.microsoft.com/office/powerpoint/2010/main" val="18452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692359"/>
              </p:ext>
            </p:extLst>
          </p:nvPr>
        </p:nvGraphicFramePr>
        <p:xfrm>
          <a:off x="828134" y="1570007"/>
          <a:ext cx="10593240" cy="47050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296620"/>
                <a:gridCol w="5296620"/>
              </a:tblGrid>
              <a:tr h="12594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  <a:tab pos="4622800" algn="l"/>
                          <a:tab pos="4978400" algn="l"/>
                          <a:tab pos="5334000" algn="l"/>
                          <a:tab pos="5689600" algn="l"/>
                          <a:tab pos="5798820" algn="l"/>
                        </a:tabLst>
                      </a:pPr>
                      <a:r>
                        <a:rPr lang="ru-RU" sz="660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в</a:t>
                      </a:r>
                      <a:r>
                        <a:rPr lang="ru-RU" sz="66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 = </a:t>
                      </a:r>
                      <a:r>
                        <a:rPr lang="ru-RU" sz="660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в</a:t>
                      </a:r>
                      <a:r>
                        <a:rPr lang="ru-RU" sz="66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нутри</a:t>
                      </a:r>
                      <a:endParaRPr lang="ru-RU" sz="6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  <a:tab pos="4622800" algn="l"/>
                          <a:tab pos="4978400" algn="l"/>
                          <a:tab pos="5334000" algn="l"/>
                          <a:tab pos="5689600" algn="l"/>
                          <a:tab pos="5798820" algn="l"/>
                        </a:tabLst>
                      </a:pPr>
                      <a:r>
                        <a:rPr lang="ru-RU" sz="66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на</a:t>
                      </a:r>
                      <a:r>
                        <a:rPr lang="ru-RU" sz="66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 = </a:t>
                      </a:r>
                      <a:r>
                        <a:rPr lang="ru-RU" sz="66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на</a:t>
                      </a:r>
                      <a:r>
                        <a:rPr lang="ru-RU" sz="66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верху</a:t>
                      </a:r>
                      <a:r>
                        <a:rPr lang="ru-RU" sz="66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Helvetica Neue"/>
                        </a:rPr>
                        <a:t> </a:t>
                      </a:r>
                      <a:endParaRPr lang="ru-RU" sz="66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/>
                </a:tc>
              </a:tr>
              <a:tr h="34065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  <a:tab pos="4622800" algn="l"/>
                          <a:tab pos="4978400" algn="l"/>
                          <a:tab pos="5334000" algn="l"/>
                          <a:tab pos="5689600" algn="l"/>
                          <a:tab pos="5798820" algn="l"/>
                        </a:tabLst>
                      </a:pPr>
                      <a:r>
                        <a:rPr lang="ru-RU" sz="40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карандаши́ </a:t>
                      </a:r>
                      <a:r>
                        <a:rPr lang="ru-RU" sz="4000" b="1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в</a:t>
                      </a:r>
                      <a:r>
                        <a:rPr lang="ru-RU" sz="40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ru-RU" sz="4000" b="1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пена́ле</a:t>
                      </a:r>
                      <a:endParaRPr lang="ru-RU" sz="40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Helvetica Neue"/>
                        <a:cs typeface="Helvetica Neue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  <a:tab pos="4622800" algn="l"/>
                          <a:tab pos="4978400" algn="l"/>
                          <a:tab pos="5334000" algn="l"/>
                          <a:tab pos="5689600" algn="l"/>
                          <a:tab pos="5798820" algn="l"/>
                        </a:tabLst>
                      </a:pPr>
                      <a:r>
                        <a:rPr lang="ru-RU" sz="40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стул </a:t>
                      </a:r>
                      <a:r>
                        <a:rPr lang="ru-RU" sz="4000" b="1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в</a:t>
                      </a:r>
                      <a:r>
                        <a:rPr lang="ru-RU" sz="40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ru-RU" sz="4000" b="1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ко́мнате</a:t>
                      </a:r>
                      <a:endParaRPr lang="ru-RU" sz="40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Helvetica Neue"/>
                        <a:cs typeface="Helvetica Neue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  <a:tab pos="4622800" algn="l"/>
                          <a:tab pos="4978400" algn="l"/>
                          <a:tab pos="5334000" algn="l"/>
                          <a:tab pos="5689600" algn="l"/>
                          <a:tab pos="5798820" algn="l"/>
                        </a:tabLst>
                      </a:pPr>
                      <a:r>
                        <a:rPr lang="ru-RU" sz="40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цветы́</a:t>
                      </a:r>
                      <a:r>
                        <a:rPr lang="ru-RU" sz="4000" b="1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 в </a:t>
                      </a:r>
                      <a:r>
                        <a:rPr lang="ru-RU" sz="4000" b="1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ва́зе</a:t>
                      </a:r>
                      <a:endParaRPr lang="ru-RU" sz="40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  <a:tab pos="4622800" algn="l"/>
                          <a:tab pos="4978400" algn="l"/>
                          <a:tab pos="5334000" algn="l"/>
                          <a:tab pos="5689600" algn="l"/>
                          <a:tab pos="5798820" algn="l"/>
                        </a:tabLst>
                      </a:pPr>
                      <a:r>
                        <a:rPr lang="ru-RU" sz="40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ковёр </a:t>
                      </a:r>
                      <a:r>
                        <a:rPr lang="ru-RU" sz="4000" b="1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на</a:t>
                      </a:r>
                      <a:r>
                        <a:rPr lang="ru-RU" sz="40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 полу́</a:t>
                      </a:r>
                      <a:endParaRPr lang="ru-RU" sz="40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Helvetica Neue"/>
                        <a:cs typeface="Helvetica Neue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  <a:tab pos="4622800" algn="l"/>
                          <a:tab pos="4978400" algn="l"/>
                          <a:tab pos="5334000" algn="l"/>
                          <a:tab pos="5689600" algn="l"/>
                          <a:tab pos="5798820" algn="l"/>
                        </a:tabLst>
                      </a:pPr>
                      <a:r>
                        <a:rPr lang="ru-RU" sz="4000" b="1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кни́ги</a:t>
                      </a:r>
                      <a:r>
                        <a:rPr lang="ru-RU" sz="40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ru-RU" sz="4000" b="1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на</a:t>
                      </a:r>
                      <a:r>
                        <a:rPr lang="ru-RU" sz="40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 столе́</a:t>
                      </a:r>
                      <a:endParaRPr lang="ru-RU" sz="40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Helvetica Neue"/>
                        <a:cs typeface="Helvetica Neue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  <a:tab pos="4622800" algn="l"/>
                          <a:tab pos="4978400" algn="l"/>
                          <a:tab pos="5334000" algn="l"/>
                          <a:tab pos="5689600" algn="l"/>
                          <a:tab pos="5798820" algn="l"/>
                        </a:tabLst>
                      </a:pPr>
                      <a:r>
                        <a:rPr lang="ru-RU" sz="40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цветы́ </a:t>
                      </a:r>
                      <a:r>
                        <a:rPr lang="ru-RU" sz="4000" b="1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на</a:t>
                      </a:r>
                      <a:r>
                        <a:rPr lang="ru-RU" sz="40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ru-RU" sz="4000" b="1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Helvetica Neue"/>
                          <a:cs typeface="Helvetica Neue"/>
                        </a:rPr>
                        <a:t>подоко́ннике</a:t>
                      </a:r>
                      <a:endParaRPr lang="ru-RU" sz="40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Users\Дарья\Downloads\Презентация (1)\Презентация\urok8-9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4" b="92974" l="5763" r="89944">
                        <a14:foregroundMark x1="42825" y1="69608" x2="80113" y2="55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135"/>
            <a:ext cx="2075103" cy="14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арья\Downloads\Презентация (1)\Презентация\podokonn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43" b="98511" l="1917" r="97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684" y="3859989"/>
            <a:ext cx="1774316" cy="13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арья\Documents\ЦТ ПсковГУ\Онлайн-Мактаб\2 класс\Новая папка (2)\0984208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50" y="1435740"/>
            <a:ext cx="8365736" cy="542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58096" y="1297715"/>
            <a:ext cx="4520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/>
              <a:t> или </a:t>
            </a:r>
            <a:r>
              <a:rPr lang="ru-RU" sz="6000" b="1" dirty="0" smtClean="0">
                <a:solidFill>
                  <a:schemeClr val="accent2"/>
                </a:solidFill>
              </a:rPr>
              <a:t>НА</a:t>
            </a:r>
            <a:r>
              <a:rPr lang="ru-RU" sz="6000" b="1" dirty="0" smtClean="0"/>
              <a:t>?</a:t>
            </a:r>
            <a:endParaRPr lang="ru-RU" sz="6000" b="1" dirty="0"/>
          </a:p>
        </p:txBody>
      </p:sp>
      <p:sp>
        <p:nvSpPr>
          <p:cNvPr id="9" name="Прямоугольная выноска 8"/>
          <p:cNvSpPr/>
          <p:nvPr/>
        </p:nvSpPr>
        <p:spPr>
          <a:xfrm flipH="1">
            <a:off x="2429198" y="29774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37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рья\Documents\ЦТ ПсковГУ\Онлайн-Мактаб\2 класс\Новая папка (2)\98479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51805" r="3323" b="3277"/>
          <a:stretch/>
        </p:blipFill>
        <p:spPr bwMode="auto">
          <a:xfrm>
            <a:off x="1762699" y="3668618"/>
            <a:ext cx="10344840" cy="22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арья\Documents\ЦТ ПсковГУ\Онлайн-Мактаб\2 класс\Новая папка (2)\98479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2659" r="3306" b="55118"/>
          <a:stretch/>
        </p:blipFill>
        <p:spPr bwMode="auto">
          <a:xfrm>
            <a:off x="187287" y="1403364"/>
            <a:ext cx="10399924" cy="20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0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Дарья\Documents\ЦТ ПсковГУ\Онлайн-Мактаб\2 класс\Новая папка (2)\209480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10" y="2060846"/>
            <a:ext cx="9155095" cy="46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20669" y="1291405"/>
            <a:ext cx="8091577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Про́писи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рабо́чей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тетра́ди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арья\Downloads\Презентация (1)\Презентация\25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9" r="51831" b="52861"/>
          <a:stretch/>
        </p:blipFill>
        <p:spPr bwMode="auto">
          <a:xfrm>
            <a:off x="2577052" y="2845507"/>
            <a:ext cx="7026396" cy="40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3963" y="844959"/>
            <a:ext cx="9592574" cy="2000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5631" y="3235398"/>
            <a:ext cx="4975322" cy="163518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</a:p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комнате»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88951" y="677108"/>
            <a:ext cx="5223165" cy="13542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Слова́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6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уро́ка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1831" y="2677558"/>
            <a:ext cx="10687796" cy="341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3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ко́мната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ковёр</a:t>
            </a:r>
          </a:p>
          <a:p>
            <a:pPr marL="0" lvl="1" algn="ctr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све́тлая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а полу́</a:t>
            </a:r>
          </a:p>
          <a:p>
            <a:pPr marL="0" lvl="1" algn="ctr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ва́за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дива́н</a:t>
            </a:r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lang="ru-RU" sz="4000" b="1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63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332" y="1261646"/>
            <a:ext cx="10388907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Посмотри́ и скажи́, что есть в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ко́мнате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4098" name="Picture 2" descr="C:\Users\Дарья\Documents\ЦТ ПсковГУ\Онлайн-Мактаб\2 класс\Новая папка (2)\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87" y="2058930"/>
            <a:ext cx="6695741" cy="482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63143" y="5887736"/>
            <a:ext cx="184435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ковёр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564" y="4743921"/>
            <a:ext cx="148667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ва́за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3143" y="4853796"/>
            <a:ext cx="1744783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дива́н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5047" y="4882813"/>
            <a:ext cx="144518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2029" y="3462758"/>
            <a:ext cx="257950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телеви́зор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8283" y="2430164"/>
            <a:ext cx="148667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о́кна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0857" y="2991141"/>
            <a:ext cx="144518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042" y="2058930"/>
            <a:ext cx="4520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 </a:t>
            </a:r>
            <a:r>
              <a:rPr lang="ru-RU" sz="4400" b="1" dirty="0" err="1" smtClean="0"/>
              <a:t>ко́мнате</a:t>
            </a:r>
            <a:r>
              <a:rPr lang="ru-RU" sz="4400" b="1" dirty="0" smtClean="0"/>
              <a:t> есть…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7245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146" name="Picture 2" descr="C:\Users\Дарья\Downloads\Презентация (1)\Презентация\podokonni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43" b="98511" l="1917" r="97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20" y="1354217"/>
            <a:ext cx="59626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608" y="1922205"/>
            <a:ext cx="4500522" cy="3908762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занаве́ски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pardalar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подоко́нник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deraza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tokchasi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347713" y="2484408"/>
            <a:ext cx="1466491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92128" y="4896929"/>
            <a:ext cx="1466491" cy="38243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арья\Documents\ЦТ ПсковГУ\Онлайн-Мактаб\2 класс\Новая папка (2)\79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2745"/>
          <a:stretch/>
        </p:blipFill>
        <p:spPr bwMode="auto">
          <a:xfrm>
            <a:off x="9974" y="189780"/>
            <a:ext cx="12182026" cy="369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80118" y="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800" y="4375668"/>
            <a:ext cx="5934975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</a:rPr>
              <a:t>Э́то</a:t>
            </a:r>
            <a:r>
              <a:rPr lang="ru-RU" sz="4800" b="1" dirty="0" smtClean="0">
                <a:solidFill>
                  <a:schemeClr val="bg1"/>
                </a:solidFill>
              </a:rPr>
              <a:t> что</a:t>
            </a:r>
            <a:r>
              <a:rPr lang="ru-RU" sz="48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4800" b="1" dirty="0" err="1">
                <a:solidFill>
                  <a:schemeClr val="bg1"/>
                </a:solidFill>
              </a:rPr>
              <a:t>Э</a:t>
            </a:r>
            <a:r>
              <a:rPr lang="ru-RU" sz="4800" b="1" dirty="0" err="1" smtClean="0">
                <a:solidFill>
                  <a:schemeClr val="bg1"/>
                </a:solidFill>
              </a:rPr>
              <a:t>́то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ко́мната</a:t>
            </a:r>
            <a:r>
              <a:rPr lang="ru-RU" sz="4800" b="1" dirty="0" smtClean="0">
                <a:solidFill>
                  <a:schemeClr val="bg1"/>
                </a:solidFill>
              </a:rPr>
              <a:t>.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0987" y="4375668"/>
            <a:ext cx="5934975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</a:rPr>
              <a:t>Ко́мната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</a:rPr>
              <a:t>кака́я</a:t>
            </a:r>
            <a:r>
              <a:rPr lang="ru-RU" sz="48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4800" b="1" dirty="0" err="1" smtClean="0">
                <a:solidFill>
                  <a:schemeClr val="bg1"/>
                </a:solidFill>
              </a:rPr>
              <a:t>Ко́мната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све́тлая</a:t>
            </a:r>
            <a:r>
              <a:rPr lang="ru-RU" sz="4800" b="1" dirty="0" smtClean="0">
                <a:solidFill>
                  <a:schemeClr val="bg1"/>
                </a:solidFill>
              </a:rPr>
              <a:t>.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9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арья\Documents\ЦТ ПсковГУ\Онлайн-Мактаб\2 класс\Новая папка (2)\79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2745"/>
          <a:stretch/>
        </p:blipFill>
        <p:spPr bwMode="auto">
          <a:xfrm>
            <a:off x="9974" y="189780"/>
            <a:ext cx="12182026" cy="369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80118" y="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800" y="3886891"/>
            <a:ext cx="10462494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Что есть в </a:t>
            </a:r>
            <a:r>
              <a:rPr lang="ru-RU" sz="4800" b="1" dirty="0" err="1" smtClean="0">
                <a:solidFill>
                  <a:schemeClr val="bg1"/>
                </a:solidFill>
              </a:rPr>
              <a:t>ко́мнате</a:t>
            </a:r>
            <a:r>
              <a:rPr lang="ru-RU" sz="4800" b="1" dirty="0" smtClean="0">
                <a:solidFill>
                  <a:schemeClr val="bg1"/>
                </a:solidFill>
              </a:rPr>
              <a:t>?</a:t>
            </a:r>
            <a:endParaRPr lang="ru-RU" sz="4800" b="1" dirty="0" smtClean="0">
              <a:solidFill>
                <a:schemeClr val="bg1"/>
              </a:solidFill>
            </a:endParaRPr>
          </a:p>
          <a:p>
            <a:r>
              <a:rPr lang="ru-RU" sz="4800" b="1" dirty="0" smtClean="0">
                <a:solidFill>
                  <a:schemeClr val="bg1"/>
                </a:solidFill>
              </a:rPr>
              <a:t>В </a:t>
            </a:r>
            <a:r>
              <a:rPr lang="ru-RU" sz="4800" b="1" dirty="0" err="1" smtClean="0">
                <a:solidFill>
                  <a:schemeClr val="bg1"/>
                </a:solidFill>
              </a:rPr>
              <a:t>ко́мнате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>
                <a:solidFill>
                  <a:schemeClr val="bg1"/>
                </a:solidFill>
              </a:rPr>
              <a:t>есть </a:t>
            </a:r>
            <a:r>
              <a:rPr lang="ru-RU" sz="4800" b="1" dirty="0">
                <a:solidFill>
                  <a:srgbClr val="FFFF00"/>
                </a:solidFill>
              </a:rPr>
              <a:t>две </a:t>
            </a:r>
            <a:r>
              <a:rPr lang="ru-RU" sz="4800" b="1" dirty="0" err="1" smtClean="0">
                <a:solidFill>
                  <a:srgbClr val="FFFF00"/>
                </a:solidFill>
              </a:rPr>
              <a:t>крова́ти</a:t>
            </a:r>
            <a:r>
              <a:rPr lang="ru-RU" sz="4800" b="1" dirty="0">
                <a:solidFill>
                  <a:srgbClr val="FFFF00"/>
                </a:solidFill>
              </a:rPr>
              <a:t>, шкаф для </a:t>
            </a:r>
            <a:r>
              <a:rPr lang="ru-RU" sz="4800" b="1" dirty="0" err="1" smtClean="0">
                <a:solidFill>
                  <a:srgbClr val="FFFF00"/>
                </a:solidFill>
              </a:rPr>
              <a:t>оде́жды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>
                <a:solidFill>
                  <a:srgbClr val="FFFF00"/>
                </a:solidFill>
              </a:rPr>
              <a:t>и </a:t>
            </a:r>
            <a:r>
              <a:rPr lang="ru-RU" sz="4800" b="1" dirty="0" err="1" smtClean="0">
                <a:solidFill>
                  <a:srgbClr val="FFFF00"/>
                </a:solidFill>
              </a:rPr>
              <a:t>большо́й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пи́сьменный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>
                <a:solidFill>
                  <a:srgbClr val="FFFF00"/>
                </a:solidFill>
              </a:rPr>
              <a:t>стол с </a:t>
            </a:r>
            <a:r>
              <a:rPr lang="ru-RU" sz="4800" b="1" dirty="0" smtClean="0">
                <a:solidFill>
                  <a:srgbClr val="FFFF00"/>
                </a:solidFill>
              </a:rPr>
              <a:t>двумя́ </a:t>
            </a:r>
            <a:r>
              <a:rPr lang="ru-RU" sz="4800" b="1" dirty="0" err="1" smtClean="0">
                <a:solidFill>
                  <a:srgbClr val="FFFF00"/>
                </a:solidFill>
              </a:rPr>
              <a:t>сту́льями</a:t>
            </a:r>
            <a:r>
              <a:rPr lang="ru-RU" sz="4800" b="1" dirty="0">
                <a:solidFill>
                  <a:schemeClr val="bg1"/>
                </a:solidFill>
              </a:rPr>
              <a:t>. 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6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арья\Documents\ЦТ ПсковГУ\Онлайн-Мактаб\2 класс\Новая папка (2)\79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2745"/>
          <a:stretch/>
        </p:blipFill>
        <p:spPr bwMode="auto">
          <a:xfrm>
            <a:off x="9974" y="189780"/>
            <a:ext cx="12182026" cy="369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80118" y="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502" y="3886891"/>
            <a:ext cx="7046433" cy="280076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Где </a:t>
            </a:r>
            <a:r>
              <a:rPr lang="ru-RU" sz="4400" b="1" dirty="0" err="1" smtClean="0">
                <a:solidFill>
                  <a:schemeClr val="bg1"/>
                </a:solidFill>
              </a:rPr>
              <a:t>нахо́дится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кни́жный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>
                <a:solidFill>
                  <a:schemeClr val="bg1"/>
                </a:solidFill>
              </a:rPr>
              <a:t>шкаф? </a:t>
            </a:r>
            <a:endParaRPr lang="ru-RU" sz="4400" b="1" dirty="0" smtClean="0">
              <a:solidFill>
                <a:schemeClr val="bg1"/>
              </a:solidFill>
            </a:endParaRPr>
          </a:p>
          <a:p>
            <a:r>
              <a:rPr lang="ru-RU" sz="4400" b="1" dirty="0" err="1" smtClean="0">
                <a:solidFill>
                  <a:schemeClr val="bg1"/>
                </a:solidFill>
              </a:rPr>
              <a:t>Кни́жный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>
                <a:solidFill>
                  <a:schemeClr val="bg1"/>
                </a:solidFill>
              </a:rPr>
              <a:t>шкаф </a:t>
            </a:r>
            <a:r>
              <a:rPr lang="ru-RU" sz="4400" b="1" dirty="0" err="1" smtClean="0">
                <a:solidFill>
                  <a:schemeClr val="bg1"/>
                </a:solidFill>
              </a:rPr>
              <a:t>нахо́дится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</a:rPr>
              <a:t>ря́дом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>
                <a:solidFill>
                  <a:srgbClr val="FFFF00"/>
                </a:solidFill>
              </a:rPr>
              <a:t>со </a:t>
            </a:r>
            <a:r>
              <a:rPr lang="ru-RU" sz="4400" b="1" dirty="0" err="1" smtClean="0">
                <a:solidFill>
                  <a:srgbClr val="FFFF00"/>
                </a:solidFill>
              </a:rPr>
              <a:t>столо́м</a:t>
            </a:r>
            <a:r>
              <a:rPr lang="ru-RU" sz="4400" b="1" dirty="0">
                <a:solidFill>
                  <a:schemeClr val="bg1"/>
                </a:solidFill>
              </a:rPr>
              <a:t>. </a:t>
            </a:r>
            <a:endParaRPr lang="ru-RU" sz="44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9198" y="3842000"/>
            <a:ext cx="4802802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Что </a:t>
            </a:r>
            <a:r>
              <a:rPr lang="ru-RU" sz="4800" b="1" dirty="0" err="1" smtClean="0">
                <a:solidFill>
                  <a:schemeClr val="bg1"/>
                </a:solidFill>
              </a:rPr>
              <a:t>лежи́т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>
                <a:solidFill>
                  <a:schemeClr val="bg1"/>
                </a:solidFill>
              </a:rPr>
              <a:t>на </a:t>
            </a:r>
            <a:r>
              <a:rPr lang="ru-RU" sz="4800" b="1" dirty="0" smtClean="0">
                <a:solidFill>
                  <a:schemeClr val="bg1"/>
                </a:solidFill>
              </a:rPr>
              <a:t>полу́? 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На </a:t>
            </a:r>
            <a:r>
              <a:rPr lang="ru-RU" sz="4800" b="1" dirty="0" smtClean="0">
                <a:solidFill>
                  <a:schemeClr val="bg1"/>
                </a:solidFill>
              </a:rPr>
              <a:t>полу́ </a:t>
            </a:r>
            <a:r>
              <a:rPr lang="ru-RU" sz="4800" b="1" dirty="0" err="1" smtClean="0">
                <a:solidFill>
                  <a:schemeClr val="bg1"/>
                </a:solidFill>
              </a:rPr>
              <a:t>лежи́т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>
                <a:solidFill>
                  <a:srgbClr val="FFFF00"/>
                </a:solidFill>
              </a:rPr>
              <a:t>ковёр</a:t>
            </a:r>
            <a:r>
              <a:rPr lang="ru-RU" sz="4800" b="1" dirty="0" smtClean="0">
                <a:solidFill>
                  <a:schemeClr val="bg1"/>
                </a:solidFill>
              </a:rPr>
              <a:t>.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3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арья\Documents\ЦТ ПсковГУ\Онлайн-Мактаб\2 класс\Новая папка (2)\79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2745"/>
          <a:stretch/>
        </p:blipFill>
        <p:spPr bwMode="auto">
          <a:xfrm>
            <a:off x="9974" y="189780"/>
            <a:ext cx="12182026" cy="369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80118" y="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502" y="3886891"/>
            <a:ext cx="7046433" cy="280076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4400" b="1" dirty="0" err="1" smtClean="0">
                <a:solidFill>
                  <a:schemeClr val="bg1"/>
                </a:solidFill>
              </a:rPr>
              <a:t>Каки́е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занаве́ски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вися́т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>
                <a:solidFill>
                  <a:schemeClr val="bg1"/>
                </a:solidFill>
              </a:rPr>
              <a:t>на </a:t>
            </a:r>
            <a:r>
              <a:rPr lang="ru-RU" sz="4400" b="1" dirty="0" smtClean="0">
                <a:solidFill>
                  <a:schemeClr val="bg1"/>
                </a:solidFill>
              </a:rPr>
              <a:t>окне́? </a:t>
            </a:r>
          </a:p>
          <a:p>
            <a:r>
              <a:rPr lang="ru-RU" sz="4400" b="1" dirty="0">
                <a:solidFill>
                  <a:schemeClr val="bg1"/>
                </a:solidFill>
              </a:rPr>
              <a:t>На </a:t>
            </a:r>
            <a:r>
              <a:rPr lang="ru-RU" sz="4400" b="1" dirty="0" smtClean="0">
                <a:solidFill>
                  <a:schemeClr val="bg1"/>
                </a:solidFill>
              </a:rPr>
              <a:t>окне́ </a:t>
            </a:r>
            <a:r>
              <a:rPr lang="ru-RU" sz="4400" b="1" dirty="0" err="1" smtClean="0">
                <a:solidFill>
                  <a:schemeClr val="bg1"/>
                </a:solidFill>
              </a:rPr>
              <a:t>вися́т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</a:rPr>
              <a:t>жёлтые </a:t>
            </a:r>
            <a:r>
              <a:rPr lang="ru-RU" sz="4400" b="1" dirty="0" err="1" smtClean="0">
                <a:solidFill>
                  <a:srgbClr val="FFFF00"/>
                </a:solidFill>
              </a:rPr>
              <a:t>занаве́ски</a:t>
            </a:r>
            <a:r>
              <a:rPr lang="ru-RU" sz="4400" b="1" dirty="0">
                <a:solidFill>
                  <a:schemeClr val="bg1"/>
                </a:solidFill>
              </a:rPr>
              <a:t>. </a:t>
            </a:r>
            <a:endParaRPr lang="ru-RU" sz="44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2120" y="3800317"/>
            <a:ext cx="5359879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Что есть на </a:t>
            </a:r>
            <a:r>
              <a:rPr lang="ru-RU" sz="4800" b="1" dirty="0" err="1" smtClean="0">
                <a:solidFill>
                  <a:schemeClr val="bg1"/>
                </a:solidFill>
              </a:rPr>
              <a:t>подоко́ннике</a:t>
            </a:r>
            <a:r>
              <a:rPr lang="ru-RU" sz="4800" b="1" dirty="0">
                <a:solidFill>
                  <a:schemeClr val="bg1"/>
                </a:solidFill>
              </a:rPr>
              <a:t>? </a:t>
            </a:r>
            <a:endParaRPr lang="ru-RU" sz="4800" b="1" dirty="0" smtClean="0">
              <a:solidFill>
                <a:schemeClr val="bg1"/>
              </a:solidFill>
            </a:endParaRPr>
          </a:p>
          <a:p>
            <a:r>
              <a:rPr lang="ru-RU" sz="4800" b="1" dirty="0">
                <a:solidFill>
                  <a:schemeClr val="bg1"/>
                </a:solidFill>
              </a:rPr>
              <a:t>На </a:t>
            </a:r>
            <a:r>
              <a:rPr lang="ru-RU" sz="4800" b="1" dirty="0" err="1" smtClean="0">
                <a:solidFill>
                  <a:schemeClr val="bg1"/>
                </a:solidFill>
              </a:rPr>
              <a:t>подоко́ннике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</a:rPr>
              <a:t>цветы́</a:t>
            </a:r>
            <a:r>
              <a:rPr lang="ru-RU" sz="4800" b="1" dirty="0" smtClean="0">
                <a:solidFill>
                  <a:schemeClr val="bg1"/>
                </a:solidFill>
              </a:rPr>
              <a:t>. 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5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7168</TotalTime>
  <Words>215</Words>
  <Application>Microsoft Office PowerPoint</Application>
  <PresentationFormat>Произвольный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746</cp:revision>
  <dcterms:created xsi:type="dcterms:W3CDTF">2021-03-15T14:27:32Z</dcterms:created>
  <dcterms:modified xsi:type="dcterms:W3CDTF">2021-10-11T02:42:52Z</dcterms:modified>
</cp:coreProperties>
</file>