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  <p:sldMasterId id="2147483685" r:id="rId2"/>
    <p:sldMasterId id="2147483698" r:id="rId3"/>
  </p:sldMasterIdLst>
  <p:notesMasterIdLst>
    <p:notesMasterId r:id="rId21"/>
  </p:notesMasterIdLst>
  <p:sldIdLst>
    <p:sldId id="331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9" r:id="rId16"/>
    <p:sldId id="328" r:id="rId17"/>
    <p:sldId id="330" r:id="rId18"/>
    <p:sldId id="327" r:id="rId19"/>
    <p:sldId id="259" r:id="rId20"/>
  </p:sldIdLst>
  <p:sldSz cx="12780963" cy="7126288"/>
  <p:notesSz cx="6858000" cy="9144000"/>
  <p:defaultTextStyle>
    <a:defPPr>
      <a:defRPr lang="ru-RU"/>
    </a:defPPr>
    <a:lvl1pPr marL="0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229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6457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4686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2914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1143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89371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37600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5828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76" autoAdjust="0"/>
    <p:restoredTop sz="95113" autoAdjust="0"/>
  </p:normalViewPr>
  <p:slideViewPr>
    <p:cSldViewPr>
      <p:cViewPr>
        <p:scale>
          <a:sx n="66" d="100"/>
          <a:sy n="66" d="100"/>
        </p:scale>
        <p:origin x="-1038" y="-162"/>
      </p:cViewPr>
      <p:guideLst>
        <p:guide orient="horz" pos="2245"/>
        <p:guide pos="4026"/>
      </p:guideLst>
    </p:cSldViewPr>
  </p:slideViewPr>
  <p:outlineViewPr>
    <p:cViewPr>
      <p:scale>
        <a:sx n="33" d="100"/>
        <a:sy n="33" d="100"/>
      </p:scale>
      <p:origin x="0" y="22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5FB04-9132-4C15-AFB7-E15E63DB18FC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5600" y="685800"/>
            <a:ext cx="61468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FAA91-7AB8-4CF4-8196-CAD38EF63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058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FAA91-7AB8-4CF4-8196-CAD38EF63357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396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FAA91-7AB8-4CF4-8196-CAD38EF6335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647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58574" y="2209172"/>
            <a:ext cx="10863818" cy="3278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17145" y="3990721"/>
            <a:ext cx="8946675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878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9050" y="1595167"/>
            <a:ext cx="5647145" cy="66479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391" indent="0">
              <a:buNone/>
              <a:defRPr sz="2000" b="1"/>
            </a:lvl2pPr>
            <a:lvl3pPr marL="908781" indent="0">
              <a:buNone/>
              <a:defRPr sz="1800" b="1"/>
            </a:lvl3pPr>
            <a:lvl4pPr marL="1363176" indent="0">
              <a:buNone/>
              <a:defRPr sz="1600" b="1"/>
            </a:lvl4pPr>
            <a:lvl5pPr marL="1817566" indent="0">
              <a:buNone/>
              <a:defRPr sz="1600" b="1"/>
            </a:lvl5pPr>
            <a:lvl6pPr marL="2271959" indent="0">
              <a:buNone/>
              <a:defRPr sz="1600" b="1"/>
            </a:lvl6pPr>
            <a:lvl7pPr marL="2726349" indent="0">
              <a:buNone/>
              <a:defRPr sz="1600" b="1"/>
            </a:lvl7pPr>
            <a:lvl8pPr marL="3180747" indent="0">
              <a:buNone/>
              <a:defRPr sz="1600" b="1"/>
            </a:lvl8pPr>
            <a:lvl9pPr marL="363513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9050" y="2259968"/>
            <a:ext cx="5647145" cy="41058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92552" y="1595167"/>
            <a:ext cx="5649363" cy="66479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391" indent="0">
              <a:buNone/>
              <a:defRPr sz="2000" b="1"/>
            </a:lvl2pPr>
            <a:lvl3pPr marL="908781" indent="0">
              <a:buNone/>
              <a:defRPr sz="1800" b="1"/>
            </a:lvl3pPr>
            <a:lvl4pPr marL="1363176" indent="0">
              <a:buNone/>
              <a:defRPr sz="1600" b="1"/>
            </a:lvl4pPr>
            <a:lvl5pPr marL="1817566" indent="0">
              <a:buNone/>
              <a:defRPr sz="1600" b="1"/>
            </a:lvl5pPr>
            <a:lvl6pPr marL="2271959" indent="0">
              <a:buNone/>
              <a:defRPr sz="1600" b="1"/>
            </a:lvl6pPr>
            <a:lvl7pPr marL="2726349" indent="0">
              <a:buNone/>
              <a:defRPr sz="1600" b="1"/>
            </a:lvl7pPr>
            <a:lvl8pPr marL="3180747" indent="0">
              <a:buNone/>
              <a:defRPr sz="1600" b="1"/>
            </a:lvl8pPr>
            <a:lvl9pPr marL="363513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492552" y="2259968"/>
            <a:ext cx="5649363" cy="41058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449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854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753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107" y="283732"/>
            <a:ext cx="4204848" cy="12075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97005" y="283777"/>
            <a:ext cx="7144913" cy="608208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9107" y="1491287"/>
            <a:ext cx="4204848" cy="4874579"/>
          </a:xfrm>
        </p:spPr>
        <p:txBody>
          <a:bodyPr/>
          <a:lstStyle>
            <a:lvl1pPr marL="0" indent="0">
              <a:buNone/>
              <a:defRPr sz="1400"/>
            </a:lvl1pPr>
            <a:lvl2pPr marL="454391" indent="0">
              <a:buNone/>
              <a:defRPr sz="1200"/>
            </a:lvl2pPr>
            <a:lvl3pPr marL="908781" indent="0">
              <a:buNone/>
              <a:defRPr sz="1000"/>
            </a:lvl3pPr>
            <a:lvl4pPr marL="1363176" indent="0">
              <a:buNone/>
              <a:defRPr sz="800"/>
            </a:lvl4pPr>
            <a:lvl5pPr marL="1817566" indent="0">
              <a:buNone/>
              <a:defRPr sz="800"/>
            </a:lvl5pPr>
            <a:lvl6pPr marL="2271959" indent="0">
              <a:buNone/>
              <a:defRPr sz="800"/>
            </a:lvl6pPr>
            <a:lvl7pPr marL="2726349" indent="0">
              <a:buNone/>
              <a:defRPr sz="800"/>
            </a:lvl7pPr>
            <a:lvl8pPr marL="3180747" indent="0">
              <a:buNone/>
              <a:defRPr sz="800"/>
            </a:lvl8pPr>
            <a:lvl9pPr marL="3635132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33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5184" y="4988418"/>
            <a:ext cx="7668578" cy="58890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05184" y="636750"/>
            <a:ext cx="7668578" cy="4275773"/>
          </a:xfrm>
        </p:spPr>
        <p:txBody>
          <a:bodyPr/>
          <a:lstStyle>
            <a:lvl1pPr marL="0" indent="0">
              <a:buNone/>
              <a:defRPr sz="3200"/>
            </a:lvl1pPr>
            <a:lvl2pPr marL="454391" indent="0">
              <a:buNone/>
              <a:defRPr sz="2800"/>
            </a:lvl2pPr>
            <a:lvl3pPr marL="908781" indent="0">
              <a:buNone/>
              <a:defRPr sz="2400"/>
            </a:lvl3pPr>
            <a:lvl4pPr marL="1363176" indent="0">
              <a:buNone/>
              <a:defRPr sz="2000"/>
            </a:lvl4pPr>
            <a:lvl5pPr marL="1817566" indent="0">
              <a:buNone/>
              <a:defRPr sz="2000"/>
            </a:lvl5pPr>
            <a:lvl6pPr marL="2271959" indent="0">
              <a:buNone/>
              <a:defRPr sz="2000"/>
            </a:lvl6pPr>
            <a:lvl7pPr marL="2726349" indent="0">
              <a:buNone/>
              <a:defRPr sz="2000"/>
            </a:lvl7pPr>
            <a:lvl8pPr marL="3180747" indent="0">
              <a:buNone/>
              <a:defRPr sz="2000"/>
            </a:lvl8pPr>
            <a:lvl9pPr marL="363513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5184" y="5577326"/>
            <a:ext cx="7668578" cy="836349"/>
          </a:xfrm>
        </p:spPr>
        <p:txBody>
          <a:bodyPr/>
          <a:lstStyle>
            <a:lvl1pPr marL="0" indent="0">
              <a:buNone/>
              <a:defRPr sz="1400"/>
            </a:lvl1pPr>
            <a:lvl2pPr marL="454391" indent="0">
              <a:buNone/>
              <a:defRPr sz="1200"/>
            </a:lvl2pPr>
            <a:lvl3pPr marL="908781" indent="0">
              <a:buNone/>
              <a:defRPr sz="1000"/>
            </a:lvl3pPr>
            <a:lvl4pPr marL="1363176" indent="0">
              <a:buNone/>
              <a:defRPr sz="800"/>
            </a:lvl4pPr>
            <a:lvl5pPr marL="1817566" indent="0">
              <a:buNone/>
              <a:defRPr sz="800"/>
            </a:lvl5pPr>
            <a:lvl6pPr marL="2271959" indent="0">
              <a:buNone/>
              <a:defRPr sz="800"/>
            </a:lvl6pPr>
            <a:lvl7pPr marL="2726349" indent="0">
              <a:buNone/>
              <a:defRPr sz="800"/>
            </a:lvl7pPr>
            <a:lvl8pPr marL="3180747" indent="0">
              <a:buNone/>
              <a:defRPr sz="800"/>
            </a:lvl8pPr>
            <a:lvl9pPr marL="3635132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384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630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66229" y="285427"/>
            <a:ext cx="2875717" cy="608043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39069" y="285427"/>
            <a:ext cx="8414133" cy="608043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550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625" y="290949"/>
            <a:ext cx="10863820" cy="8495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58573" y="1451653"/>
            <a:ext cx="3489203" cy="35407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881" y="1451653"/>
            <a:ext cx="3489203" cy="35407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333187" y="1451653"/>
            <a:ext cx="3489203" cy="35407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58573" y="5175427"/>
            <a:ext cx="3489203" cy="99636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7216" indent="-127216">
              <a:buFont typeface="Arial" panose="020B0604020202020204" pitchFamily="34" charset="0"/>
              <a:buChar char="•"/>
              <a:defRPr sz="1200"/>
            </a:lvl2pPr>
            <a:lvl3pPr marL="254430" indent="-127216">
              <a:defRPr sz="1200"/>
            </a:lvl3pPr>
            <a:lvl4pPr marL="445257" indent="-190822">
              <a:defRPr sz="1200"/>
            </a:lvl4pPr>
            <a:lvl5pPr marL="636075" indent="-190822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5881" y="5175427"/>
            <a:ext cx="3489203" cy="99636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7216" indent="-127216">
              <a:buFont typeface="Arial" panose="020B0604020202020204" pitchFamily="34" charset="0"/>
              <a:buChar char="•"/>
              <a:defRPr sz="1200"/>
            </a:lvl2pPr>
            <a:lvl3pPr marL="254430" indent="-127216">
              <a:defRPr sz="1200"/>
            </a:lvl3pPr>
            <a:lvl4pPr marL="445257" indent="-190822">
              <a:defRPr sz="1200"/>
            </a:lvl4pPr>
            <a:lvl5pPr marL="636075" indent="-190822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333187" y="5175427"/>
            <a:ext cx="3489203" cy="99636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7216" indent="-127216">
              <a:buFont typeface="Arial" panose="020B0604020202020204" pitchFamily="34" charset="0"/>
              <a:buChar char="•"/>
              <a:defRPr sz="1200"/>
            </a:lvl2pPr>
            <a:lvl3pPr marL="254430" indent="-127216">
              <a:defRPr sz="1200"/>
            </a:lvl3pPr>
            <a:lvl4pPr marL="445257" indent="-190822">
              <a:defRPr sz="1200"/>
            </a:lvl4pPr>
            <a:lvl5pPr marL="636075" indent="-190822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58625" y="969983"/>
            <a:ext cx="10863820" cy="42229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509484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58574" y="2209197"/>
            <a:ext cx="10863818" cy="3125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17153" y="3990721"/>
            <a:ext cx="8946675" cy="3659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57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57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57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719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518"/>
            <a:ext cx="10044182" cy="661720"/>
          </a:xfrm>
        </p:spPr>
        <p:txBody>
          <a:bodyPr lIns="0" tIns="0" rIns="0" bIns="0"/>
          <a:lstStyle>
            <a:lvl1pPr>
              <a:defRPr sz="43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57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57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57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809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7" y="224954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499"/>
            <a:ext cx="10044182" cy="661720"/>
          </a:xfrm>
        </p:spPr>
        <p:txBody>
          <a:bodyPr lIns="0" tIns="0" rIns="0" bIns="0"/>
          <a:lstStyle>
            <a:lvl1pPr>
              <a:defRPr sz="43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442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39050" y="1639047"/>
            <a:ext cx="5559719" cy="3659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82197" y="1639047"/>
            <a:ext cx="5559719" cy="3659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345528" y="6627457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39048" y="6627457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9202293" y="6627457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856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345528" y="6627457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39048" y="6627457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9202293" y="6627457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407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3292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1653532" y="350022"/>
            <a:ext cx="560221" cy="55503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913292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345528" y="6627457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39048" y="6627457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9202293" y="6627457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334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7" y="224954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39050" y="1639046"/>
            <a:ext cx="5559719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82197" y="1639046"/>
            <a:ext cx="5559719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999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7" y="224954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753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09923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1653512" y="350016"/>
            <a:ext cx="560221" cy="55503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909923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16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58574" y="2213814"/>
            <a:ext cx="10863818" cy="15275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17145" y="4038239"/>
            <a:ext cx="8946675" cy="18211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8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3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17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1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26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0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35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95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270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609" y="4579317"/>
            <a:ext cx="10863818" cy="14153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9609" y="3020442"/>
            <a:ext cx="10863818" cy="15588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439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0878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31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17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719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263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807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35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43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39048" y="1662847"/>
            <a:ext cx="5644925" cy="470302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96990" y="1662847"/>
            <a:ext cx="5644925" cy="470302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68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77" y="1177536"/>
            <a:ext cx="12526188" cy="5818175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909923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09923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7" y="224968"/>
            <a:ext cx="11447615" cy="3278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503"/>
            <a:ext cx="10044182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67"/>
            <a:ext cx="408990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9923"/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67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9923"/>
            <a:fld id="{880D482E-E893-4824-BFFD-DB4EBF2D3699}" type="datetimeFigureOut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09923"/>
              <a:t>12.10.2020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67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9923"/>
            <a:fld id="{5C96917E-EB90-4619-B290-CF2D0F8DE7B6}" type="slidenum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09923"/>
              <a:t>‹#›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08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</p:sldLayoutIdLst>
  <p:timing>
    <p:tnLst>
      <p:par>
        <p:cTn id="1" dur="indefinite" restart="never" nodeType="tmRoot"/>
      </p:par>
    </p:tnLst>
  </p:timing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808105" eaLnBrk="1" hangingPunct="1">
        <a:defRPr>
          <a:latin typeface="+mn-lt"/>
          <a:ea typeface="+mn-ea"/>
          <a:cs typeface="+mn-cs"/>
        </a:defRPr>
      </a:lvl2pPr>
      <a:lvl3pPr marL="1616208" eaLnBrk="1" hangingPunct="1">
        <a:defRPr>
          <a:latin typeface="+mn-lt"/>
          <a:ea typeface="+mn-ea"/>
          <a:cs typeface="+mn-cs"/>
        </a:defRPr>
      </a:lvl3pPr>
      <a:lvl4pPr marL="2424307" eaLnBrk="1" hangingPunct="1">
        <a:defRPr>
          <a:latin typeface="+mn-lt"/>
          <a:ea typeface="+mn-ea"/>
          <a:cs typeface="+mn-cs"/>
        </a:defRPr>
      </a:lvl4pPr>
      <a:lvl5pPr marL="3232414" eaLnBrk="1" hangingPunct="1">
        <a:defRPr>
          <a:latin typeface="+mn-lt"/>
          <a:ea typeface="+mn-ea"/>
          <a:cs typeface="+mn-cs"/>
        </a:defRPr>
      </a:lvl5pPr>
      <a:lvl6pPr marL="4040519" eaLnBrk="1" hangingPunct="1">
        <a:defRPr>
          <a:latin typeface="+mn-lt"/>
          <a:ea typeface="+mn-ea"/>
          <a:cs typeface="+mn-cs"/>
        </a:defRPr>
      </a:lvl6pPr>
      <a:lvl7pPr marL="4848621" eaLnBrk="1" hangingPunct="1">
        <a:defRPr>
          <a:latin typeface="+mn-lt"/>
          <a:ea typeface="+mn-ea"/>
          <a:cs typeface="+mn-cs"/>
        </a:defRPr>
      </a:lvl7pPr>
      <a:lvl8pPr marL="5656722" eaLnBrk="1" hangingPunct="1">
        <a:defRPr>
          <a:latin typeface="+mn-lt"/>
          <a:ea typeface="+mn-ea"/>
          <a:cs typeface="+mn-cs"/>
        </a:defRPr>
      </a:lvl8pPr>
      <a:lvl9pPr marL="646482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808105" eaLnBrk="1" hangingPunct="1">
        <a:defRPr>
          <a:latin typeface="+mn-lt"/>
          <a:ea typeface="+mn-ea"/>
          <a:cs typeface="+mn-cs"/>
        </a:defRPr>
      </a:lvl2pPr>
      <a:lvl3pPr marL="1616208" eaLnBrk="1" hangingPunct="1">
        <a:defRPr>
          <a:latin typeface="+mn-lt"/>
          <a:ea typeface="+mn-ea"/>
          <a:cs typeface="+mn-cs"/>
        </a:defRPr>
      </a:lvl3pPr>
      <a:lvl4pPr marL="2424307" eaLnBrk="1" hangingPunct="1">
        <a:defRPr>
          <a:latin typeface="+mn-lt"/>
          <a:ea typeface="+mn-ea"/>
          <a:cs typeface="+mn-cs"/>
        </a:defRPr>
      </a:lvl4pPr>
      <a:lvl5pPr marL="3232414" eaLnBrk="1" hangingPunct="1">
        <a:defRPr>
          <a:latin typeface="+mn-lt"/>
          <a:ea typeface="+mn-ea"/>
          <a:cs typeface="+mn-cs"/>
        </a:defRPr>
      </a:lvl5pPr>
      <a:lvl6pPr marL="4040519" eaLnBrk="1" hangingPunct="1">
        <a:defRPr>
          <a:latin typeface="+mn-lt"/>
          <a:ea typeface="+mn-ea"/>
          <a:cs typeface="+mn-cs"/>
        </a:defRPr>
      </a:lvl6pPr>
      <a:lvl7pPr marL="4848621" eaLnBrk="1" hangingPunct="1">
        <a:defRPr>
          <a:latin typeface="+mn-lt"/>
          <a:ea typeface="+mn-ea"/>
          <a:cs typeface="+mn-cs"/>
        </a:defRPr>
      </a:lvl7pPr>
      <a:lvl8pPr marL="5656722" eaLnBrk="1" hangingPunct="1">
        <a:defRPr>
          <a:latin typeface="+mn-lt"/>
          <a:ea typeface="+mn-ea"/>
          <a:cs typeface="+mn-cs"/>
        </a:defRPr>
      </a:lvl8pPr>
      <a:lvl9pPr marL="6464829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050" y="285388"/>
            <a:ext cx="11502867" cy="1187715"/>
          </a:xfrm>
          <a:prstGeom prst="rect">
            <a:avLst/>
          </a:prstGeom>
        </p:spPr>
        <p:txBody>
          <a:bodyPr vert="horz" lIns="90886" tIns="45445" rIns="90886" bIns="4544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9050" y="1662847"/>
            <a:ext cx="11502867" cy="4703021"/>
          </a:xfrm>
          <a:prstGeom prst="rect">
            <a:avLst/>
          </a:prstGeom>
        </p:spPr>
        <p:txBody>
          <a:bodyPr vert="horz" lIns="90886" tIns="45445" rIns="90886" bIns="4544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39048" y="6605059"/>
            <a:ext cx="2982225" cy="379409"/>
          </a:xfrm>
          <a:prstGeom prst="rect">
            <a:avLst/>
          </a:prstGeom>
        </p:spPr>
        <p:txBody>
          <a:bodyPr vert="horz" lIns="90886" tIns="45445" rIns="90886" bIns="4544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8781"/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08781"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66830" y="6605059"/>
            <a:ext cx="4047305" cy="379409"/>
          </a:xfrm>
          <a:prstGeom prst="rect">
            <a:avLst/>
          </a:prstGeom>
        </p:spPr>
        <p:txBody>
          <a:bodyPr vert="horz" lIns="90886" tIns="45445" rIns="90886" bIns="4544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8781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59690" y="6605059"/>
            <a:ext cx="2982225" cy="379409"/>
          </a:xfrm>
          <a:prstGeom prst="rect">
            <a:avLst/>
          </a:prstGeom>
        </p:spPr>
        <p:txBody>
          <a:bodyPr vert="horz" lIns="90886" tIns="45445" rIns="90886" bIns="4544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8781"/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08781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83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defTabSz="908781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0796" indent="-340796" algn="l" defTabSz="908781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8385" indent="-283994" algn="l" defTabSz="908781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5979" indent="-227193" algn="l" defTabSz="90878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0371" indent="-227193" algn="l" defTabSz="908781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4753" indent="-227193" algn="l" defTabSz="908781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99156" indent="-227193" algn="l" defTabSz="90878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3543" indent="-227193" algn="l" defTabSz="90878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07932" indent="-227193" algn="l" defTabSz="90878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2333" indent="-227193" algn="l" defTabSz="90878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391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8781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3176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7566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1959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6349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0747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35132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82" y="1177555"/>
            <a:ext cx="12526188" cy="5818175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913292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3292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3" y="224985"/>
            <a:ext cx="11447615" cy="3125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502"/>
            <a:ext cx="10044182" cy="3659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91"/>
            <a:ext cx="408990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92"/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91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92"/>
            <a:fld id="{880D482E-E893-4824-BFFD-DB4EBF2D3699}" type="datetimeFigureOut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13292"/>
              <a:t>12.10.2020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91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92"/>
            <a:fld id="{5C96917E-EB90-4619-B290-CF2D0F8DE7B6}" type="slidenum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13292"/>
              <a:t>‹#›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70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</p:sldLayoutIdLst>
  <p:timing>
    <p:tnLst>
      <p:par>
        <p:cTn id="1" dur="indefinite" restart="never" nodeType="tmRoot"/>
      </p:par>
    </p:tnLst>
  </p:timing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811095" eaLnBrk="1" hangingPunct="1">
        <a:defRPr>
          <a:latin typeface="+mn-lt"/>
          <a:ea typeface="+mn-ea"/>
          <a:cs typeface="+mn-cs"/>
        </a:defRPr>
      </a:lvl2pPr>
      <a:lvl3pPr marL="1622188" eaLnBrk="1" hangingPunct="1">
        <a:defRPr>
          <a:latin typeface="+mn-lt"/>
          <a:ea typeface="+mn-ea"/>
          <a:cs typeface="+mn-cs"/>
        </a:defRPr>
      </a:lvl3pPr>
      <a:lvl4pPr marL="2433284" eaLnBrk="1" hangingPunct="1">
        <a:defRPr>
          <a:latin typeface="+mn-lt"/>
          <a:ea typeface="+mn-ea"/>
          <a:cs typeface="+mn-cs"/>
        </a:defRPr>
      </a:lvl4pPr>
      <a:lvl5pPr marL="3244380" eaLnBrk="1" hangingPunct="1">
        <a:defRPr>
          <a:latin typeface="+mn-lt"/>
          <a:ea typeface="+mn-ea"/>
          <a:cs typeface="+mn-cs"/>
        </a:defRPr>
      </a:lvl5pPr>
      <a:lvl6pPr marL="4055475" eaLnBrk="1" hangingPunct="1">
        <a:defRPr>
          <a:latin typeface="+mn-lt"/>
          <a:ea typeface="+mn-ea"/>
          <a:cs typeface="+mn-cs"/>
        </a:defRPr>
      </a:lvl6pPr>
      <a:lvl7pPr marL="4866571" eaLnBrk="1" hangingPunct="1">
        <a:defRPr>
          <a:latin typeface="+mn-lt"/>
          <a:ea typeface="+mn-ea"/>
          <a:cs typeface="+mn-cs"/>
        </a:defRPr>
      </a:lvl7pPr>
      <a:lvl8pPr marL="5677665" eaLnBrk="1" hangingPunct="1">
        <a:defRPr>
          <a:latin typeface="+mn-lt"/>
          <a:ea typeface="+mn-ea"/>
          <a:cs typeface="+mn-cs"/>
        </a:defRPr>
      </a:lvl8pPr>
      <a:lvl9pPr marL="6488763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811095" eaLnBrk="1" hangingPunct="1">
        <a:defRPr>
          <a:latin typeface="+mn-lt"/>
          <a:ea typeface="+mn-ea"/>
          <a:cs typeface="+mn-cs"/>
        </a:defRPr>
      </a:lvl2pPr>
      <a:lvl3pPr marL="1622188" eaLnBrk="1" hangingPunct="1">
        <a:defRPr>
          <a:latin typeface="+mn-lt"/>
          <a:ea typeface="+mn-ea"/>
          <a:cs typeface="+mn-cs"/>
        </a:defRPr>
      </a:lvl3pPr>
      <a:lvl4pPr marL="2433284" eaLnBrk="1" hangingPunct="1">
        <a:defRPr>
          <a:latin typeface="+mn-lt"/>
          <a:ea typeface="+mn-ea"/>
          <a:cs typeface="+mn-cs"/>
        </a:defRPr>
      </a:lvl4pPr>
      <a:lvl5pPr marL="3244380" eaLnBrk="1" hangingPunct="1">
        <a:defRPr>
          <a:latin typeface="+mn-lt"/>
          <a:ea typeface="+mn-ea"/>
          <a:cs typeface="+mn-cs"/>
        </a:defRPr>
      </a:lvl5pPr>
      <a:lvl6pPr marL="4055475" eaLnBrk="1" hangingPunct="1">
        <a:defRPr>
          <a:latin typeface="+mn-lt"/>
          <a:ea typeface="+mn-ea"/>
          <a:cs typeface="+mn-cs"/>
        </a:defRPr>
      </a:lvl6pPr>
      <a:lvl7pPr marL="4866571" eaLnBrk="1" hangingPunct="1">
        <a:defRPr>
          <a:latin typeface="+mn-lt"/>
          <a:ea typeface="+mn-ea"/>
          <a:cs typeface="+mn-cs"/>
        </a:defRPr>
      </a:lvl7pPr>
      <a:lvl8pPr marL="5677665" eaLnBrk="1" hangingPunct="1">
        <a:defRPr>
          <a:latin typeface="+mn-lt"/>
          <a:ea typeface="+mn-ea"/>
          <a:cs typeface="+mn-cs"/>
        </a:defRPr>
      </a:lvl8pPr>
      <a:lvl9pPr marL="6488763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347" y="3403"/>
            <a:ext cx="12778616" cy="22424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16520"/>
            <a:endParaRPr sz="2000">
              <a:solidFill>
                <a:srgbClr val="57565A"/>
              </a:solidFill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091108" y="3131096"/>
            <a:ext cx="655811" cy="19529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16520"/>
            <a:endParaRPr sz="2000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0477228" y="466924"/>
            <a:ext cx="1338132" cy="132624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1016520"/>
            <a:endParaRPr sz="2000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0488144" y="495453"/>
            <a:ext cx="1338132" cy="132624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1016520"/>
            <a:endParaRPr sz="2000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767968" y="473242"/>
            <a:ext cx="807089" cy="859249"/>
          </a:xfrm>
          <a:prstGeom prst="rect">
            <a:avLst/>
          </a:prstGeom>
        </p:spPr>
        <p:txBody>
          <a:bodyPr vert="horz" wrap="square" lIns="0" tIns="27979" rIns="0" bIns="0" rtlCol="0">
            <a:spAutoFit/>
          </a:bodyPr>
          <a:lstStyle/>
          <a:p>
            <a:pPr algn="ctr" defTabSz="1016520">
              <a:spcBef>
                <a:spcPts val="221"/>
              </a:spcBef>
            </a:pPr>
            <a:r>
              <a:rPr lang="ru-RU" sz="5400" b="1" spc="18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54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605323" y="1258888"/>
            <a:ext cx="1143008" cy="483139"/>
          </a:xfrm>
          <a:prstGeom prst="rect">
            <a:avLst/>
          </a:prstGeom>
        </p:spPr>
        <p:txBody>
          <a:bodyPr vert="horz" wrap="square" lIns="0" tIns="21266" rIns="0" bIns="0" rtlCol="0">
            <a:spAutoFit/>
          </a:bodyPr>
          <a:lstStyle/>
          <a:p>
            <a:pPr algn="ctr" defTabSz="1016520">
              <a:spcBef>
                <a:spcPts val="168"/>
              </a:spcBef>
            </a:pPr>
            <a:r>
              <a:rPr lang="ru-RU" sz="3000" b="1" spc="-8" dirty="0">
                <a:solidFill>
                  <a:srgbClr val="FEFEFE"/>
                </a:solidFill>
                <a:latin typeface="Arial"/>
                <a:cs typeface="Arial"/>
              </a:rPr>
              <a:t>к</a:t>
            </a:r>
            <a:r>
              <a:rPr lang="ru-RU" sz="3000" b="1" spc="-8" dirty="0" smtClean="0">
                <a:solidFill>
                  <a:srgbClr val="FEFEFE"/>
                </a:solidFill>
                <a:latin typeface="Arial"/>
                <a:cs typeface="Arial"/>
              </a:rPr>
              <a:t>ласс</a:t>
            </a:r>
            <a:endParaRPr sz="3000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159579" y="491310"/>
            <a:ext cx="7445612" cy="1134022"/>
          </a:xfrm>
          <a:prstGeom prst="rect">
            <a:avLst/>
          </a:prstGeom>
        </p:spPr>
        <p:txBody>
          <a:bodyPr vert="horz" wrap="square" lIns="0" tIns="25775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422" defTabSz="1614027">
              <a:spcBef>
                <a:spcPts val="203"/>
              </a:spcBef>
              <a:defRPr/>
            </a:pPr>
            <a:r>
              <a:rPr lang="ru-RU" sz="7200" kern="0" spc="8" dirty="0" smtClean="0">
                <a:solidFill>
                  <a:sysClr val="window" lastClr="FFFFFF"/>
                </a:solidFill>
              </a:rPr>
              <a:t>   Физика  </a:t>
            </a:r>
            <a:endParaRPr lang="en-US" sz="7200" kern="0" spc="8" dirty="0">
              <a:solidFill>
                <a:sysClr val="window" lastClr="FFFFFF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703" y="562748"/>
            <a:ext cx="1084622" cy="1131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96789AA7-9596-4F83-89FD-AEC28EE179F1}"/>
              </a:ext>
            </a:extLst>
          </p:cNvPr>
          <p:cNvSpPr txBox="1"/>
          <p:nvPr/>
        </p:nvSpPr>
        <p:spPr>
          <a:xfrm>
            <a:off x="2308199" y="2934238"/>
            <a:ext cx="8402762" cy="2661486"/>
          </a:xfrm>
          <a:prstGeom prst="rect">
            <a:avLst/>
          </a:prstGeom>
        </p:spPr>
        <p:txBody>
          <a:bodyPr vert="horz" wrap="square" lIns="0" tIns="24626" rIns="0" bIns="0" rtlCol="0">
            <a:spAutoFit/>
          </a:bodyPr>
          <a:lstStyle>
            <a:defPPr>
              <a:defRPr lang="ru-RU"/>
            </a:defPPr>
            <a:lvl1pPr marL="0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152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6301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4454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92605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0756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88906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7059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85209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56" defTabSz="1016664">
              <a:spcBef>
                <a:spcPts val="195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lang="en-US" sz="4800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ru-RU" sz="4800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32456" defTabSz="1016664">
              <a:spcBef>
                <a:spcPts val="195"/>
              </a:spcBef>
            </a:pPr>
            <a:r>
              <a:rPr lang="ru-RU" sz="6600" b="1" dirty="0" smtClean="0">
                <a:solidFill>
                  <a:srgbClr val="002060"/>
                </a:solidFill>
                <a:latin typeface="Arial"/>
                <a:cs typeface="Arial"/>
              </a:rPr>
              <a:t>Решение задач.</a:t>
            </a:r>
          </a:p>
          <a:p>
            <a:pPr marL="32456" defTabSz="1016664">
              <a:spcBef>
                <a:spcPts val="195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Часть 2</a:t>
            </a:r>
            <a:endParaRPr lang="ru-RU" sz="5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22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Тест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9801" y="1283270"/>
            <a:ext cx="12493388" cy="5232202"/>
          </a:xfrm>
        </p:spPr>
        <p:txBody>
          <a:bodyPr/>
          <a:lstStyle/>
          <a:p>
            <a:r>
              <a:rPr lang="ru-RU" sz="4000" dirty="0" smtClean="0">
                <a:solidFill>
                  <a:schemeClr val="tx2"/>
                </a:solidFill>
              </a:rPr>
              <a:t>    </a:t>
            </a:r>
            <a:r>
              <a:rPr lang="en-US" sz="4000" dirty="0" smtClean="0">
                <a:solidFill>
                  <a:schemeClr val="tx2"/>
                </a:solidFill>
              </a:rPr>
              <a:t>8</a:t>
            </a:r>
            <a:r>
              <a:rPr lang="ru-RU" sz="4000" dirty="0" smtClean="0">
                <a:solidFill>
                  <a:schemeClr val="tx2"/>
                </a:solidFill>
              </a:rPr>
              <a:t>. Какая физическая величина определяется отношением силы, с которой действует электрическое поле на электрический заряд, к значению этого заряда?</a:t>
            </a:r>
            <a:endParaRPr lang="ru-RU" sz="40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а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Электрическое напряжение</a:t>
            </a: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б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Сила тока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в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Сопротивление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г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Напряженность электрического поля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д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Электрический заряд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47521" y="5660017"/>
            <a:ext cx="216024" cy="22466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96301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15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Тест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301349" y="1258888"/>
                <a:ext cx="12493388" cy="5539530"/>
              </a:xfrm>
            </p:spPr>
            <p:txBody>
              <a:bodyPr/>
              <a:lstStyle/>
              <a:p>
                <a:r>
                  <a:rPr lang="ru-RU" dirty="0" smtClean="0">
                    <a:solidFill>
                      <a:schemeClr val="tx2"/>
                    </a:solidFill>
                  </a:rPr>
                  <a:t>    9. Каково электрическое сопротивление алюминиевого провода длиной 100 м с поперечным сечением 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мм</m:t>
                        </m:r>
                      </m:e>
                      <m:sup>
                        <m:r>
                          <a:rPr lang="ru-RU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dirty="0" smtClean="0">
                    <a:solidFill>
                      <a:schemeClr val="tx2"/>
                    </a:solidFill>
                  </a:rPr>
                  <a:t>? Удельное электрическое сопротивление алюминия 0,028 </a:t>
                </a:r>
                <a:r>
                  <a:rPr lang="ru-RU" dirty="0" err="1" smtClean="0">
                    <a:solidFill>
                      <a:schemeClr val="tx2"/>
                    </a:solidFill>
                  </a:rPr>
                  <a:t>мкОм·м</a:t>
                </a:r>
                <a:r>
                  <a:rPr lang="en-US" dirty="0">
                    <a:solidFill>
                      <a:schemeClr val="tx2"/>
                    </a:solidFill>
                  </a:rPr>
                  <a:t>.</a:t>
                </a:r>
                <a:endParaRPr lang="ru-RU" dirty="0">
                  <a:solidFill>
                    <a:schemeClr val="tx2"/>
                  </a:solidFill>
                </a:endParaRPr>
              </a:p>
              <a:p>
                <a:r>
                  <a:rPr lang="en-US" sz="3600" dirty="0" smtClean="0">
                    <a:solidFill>
                      <a:schemeClr val="tx2"/>
                    </a:solidFill>
                  </a:rPr>
                  <a:t>   </a:t>
                </a:r>
                <a:r>
                  <a:rPr lang="ru-RU" sz="3600" dirty="0" smtClean="0">
                    <a:solidFill>
                      <a:schemeClr val="tx2"/>
                    </a:solidFill>
                  </a:rPr>
                  <a:t>а</a:t>
                </a:r>
                <a:r>
                  <a:rPr lang="ru-RU" sz="3600" dirty="0">
                    <a:solidFill>
                      <a:schemeClr val="tx2"/>
                    </a:solidFill>
                  </a:rPr>
                  <a:t>) </a:t>
                </a:r>
                <a:r>
                  <a:rPr lang="ru-RU" sz="3600" dirty="0" smtClean="0">
                    <a:solidFill>
                      <a:schemeClr val="tx2"/>
                    </a:solidFill>
                  </a:rPr>
                  <a:t>1400 Ом</a:t>
                </a:r>
              </a:p>
              <a:p>
                <a:r>
                  <a:rPr lang="en-US" sz="3600" dirty="0" smtClean="0">
                    <a:solidFill>
                      <a:schemeClr val="tx2"/>
                    </a:solidFill>
                  </a:rPr>
                  <a:t>   </a:t>
                </a:r>
                <a:r>
                  <a:rPr lang="ru-RU" sz="3600" dirty="0" smtClean="0">
                    <a:solidFill>
                      <a:schemeClr val="tx2"/>
                    </a:solidFill>
                  </a:rPr>
                  <a:t>б</a:t>
                </a:r>
                <a:r>
                  <a:rPr lang="ru-RU" sz="3600" dirty="0">
                    <a:solidFill>
                      <a:schemeClr val="tx2"/>
                    </a:solidFill>
                  </a:rPr>
                  <a:t>) </a:t>
                </a:r>
                <a:r>
                  <a:rPr lang="ru-RU" sz="3600" dirty="0" smtClean="0">
                    <a:solidFill>
                      <a:schemeClr val="tx2"/>
                    </a:solidFill>
                  </a:rPr>
                  <a:t>1,4 Ом</a:t>
                </a:r>
                <a:endParaRPr lang="ru-RU" sz="3600" dirty="0">
                  <a:solidFill>
                    <a:schemeClr val="tx2"/>
                  </a:solidFill>
                </a:endParaRPr>
              </a:p>
              <a:p>
                <a:r>
                  <a:rPr lang="en-US" sz="3600" dirty="0" smtClean="0">
                    <a:solidFill>
                      <a:schemeClr val="tx2"/>
                    </a:solidFill>
                  </a:rPr>
                  <a:t>   </a:t>
                </a:r>
                <a:r>
                  <a:rPr lang="ru-RU" sz="3600" dirty="0" smtClean="0">
                    <a:solidFill>
                      <a:schemeClr val="tx2"/>
                    </a:solidFill>
                  </a:rPr>
                  <a:t>в</a:t>
                </a:r>
                <a:r>
                  <a:rPr lang="ru-RU" sz="3600" dirty="0">
                    <a:solidFill>
                      <a:schemeClr val="tx2"/>
                    </a:solidFill>
                  </a:rPr>
                  <a:t>) </a:t>
                </a:r>
                <a:r>
                  <a:rPr lang="ru-RU" sz="3600" dirty="0" smtClean="0">
                    <a:solidFill>
                      <a:schemeClr val="tx2"/>
                    </a:solidFill>
                  </a:rPr>
                  <a:t>0,014 Ом</a:t>
                </a:r>
                <a:endParaRPr lang="ru-RU" sz="3600" dirty="0">
                  <a:solidFill>
                    <a:schemeClr val="tx2"/>
                  </a:solidFill>
                </a:endParaRPr>
              </a:p>
              <a:p>
                <a:r>
                  <a:rPr lang="en-US" sz="3600" dirty="0" smtClean="0">
                    <a:solidFill>
                      <a:schemeClr val="tx2"/>
                    </a:solidFill>
                  </a:rPr>
                  <a:t>   </a:t>
                </a:r>
                <a:r>
                  <a:rPr lang="ru-RU" sz="3600" dirty="0" smtClean="0">
                    <a:solidFill>
                      <a:schemeClr val="tx2"/>
                    </a:solidFill>
                  </a:rPr>
                  <a:t>г</a:t>
                </a:r>
                <a:r>
                  <a:rPr lang="ru-RU" sz="3600" dirty="0">
                    <a:solidFill>
                      <a:schemeClr val="tx2"/>
                    </a:solidFill>
                  </a:rPr>
                  <a:t>) </a:t>
                </a:r>
                <a:r>
                  <a:rPr lang="ru-RU" sz="3600" dirty="0" smtClean="0">
                    <a:solidFill>
                      <a:schemeClr val="tx2"/>
                    </a:solidFill>
                  </a:rPr>
                  <a:t>0,0014 Ом</a:t>
                </a:r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1349" y="1258888"/>
                <a:ext cx="12493388" cy="5539530"/>
              </a:xfrm>
              <a:blipFill rotWithShape="1">
                <a:blip r:embed="rId2"/>
                <a:stretch>
                  <a:fillRect l="-2634" t="-3084" r="-244" b="-40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363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738664"/>
          </a:xfrm>
        </p:spPr>
        <p:txBody>
          <a:bodyPr/>
          <a:lstStyle/>
          <a:p>
            <a:pPr algn="ctr"/>
            <a:r>
              <a:rPr lang="ru-RU" sz="4800" dirty="0" smtClean="0"/>
              <a:t>Решение</a:t>
            </a:r>
            <a:endParaRPr lang="ru-RU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1122430" y="1834952"/>
            <a:ext cx="1350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Дано: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7471" y="4602904"/>
            <a:ext cx="9012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</a:rPr>
              <a:t>t</a:t>
            </a:r>
            <a:r>
              <a:rPr lang="en-US" sz="3600" dirty="0" smtClean="0">
                <a:solidFill>
                  <a:prstClr val="black"/>
                </a:solidFill>
              </a:rPr>
              <a:t> </a:t>
            </a:r>
            <a:r>
              <a:rPr lang="ru-RU" sz="3600" dirty="0" smtClean="0">
                <a:solidFill>
                  <a:prstClr val="black"/>
                </a:solidFill>
              </a:rPr>
              <a:t>- ?</a:t>
            </a:r>
            <a:endParaRPr lang="ru-RU" sz="36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08122" y="3049894"/>
                <a:ext cx="231178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i="1">
                          <a:solidFill>
                            <a:prstClr val="black"/>
                          </a:solidFill>
                          <a:latin typeface="Cambria Math"/>
                        </a:rPr>
                        <m:t>S</m:t>
                      </m:r>
                      <m:r>
                        <a:rPr lang="ru-RU" sz="3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ru-RU" sz="3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2 </m:t>
                      </m:r>
                      <m:sSup>
                        <m:sSupPr>
                          <m:ctrlPr>
                            <a:rPr lang="ru-RU" sz="3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мм</m:t>
                          </m:r>
                        </m:e>
                        <m:sup>
                          <m:r>
                            <a:rPr lang="ru-RU" sz="3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122" y="3049894"/>
                <a:ext cx="2311787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186326" y="3636022"/>
            <a:ext cx="3725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 smtClean="0">
                <a:solidFill>
                  <a:prstClr val="black"/>
                </a:solidFill>
              </a:rPr>
              <a:t>ρ</a:t>
            </a:r>
            <a:r>
              <a:rPr lang="en-US" sz="3600" dirty="0" smtClean="0">
                <a:solidFill>
                  <a:prstClr val="black"/>
                </a:solidFill>
              </a:rPr>
              <a:t> = 0,028 </a:t>
            </a:r>
            <a:r>
              <a:rPr lang="ru-RU" sz="3600" dirty="0" err="1" smtClean="0">
                <a:solidFill>
                  <a:prstClr val="black"/>
                </a:solidFill>
              </a:rPr>
              <a:t>мкОм·м</a:t>
            </a:r>
            <a:endParaRPr lang="ru-RU" sz="3600" dirty="0">
              <a:solidFill>
                <a:prstClr val="black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760379" y="2227871"/>
            <a:ext cx="21187" cy="265072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258334" y="4427240"/>
            <a:ext cx="350204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16504" y="2436130"/>
                <a:ext cx="190173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prstClr val="black"/>
                        </a:solidFill>
                        <a:latin typeface="Cambria Math"/>
                      </a:rPr>
                      <m:t>𝑙</m:t>
                    </m:r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</a:t>
                </a:r>
                <a:r>
                  <a:rPr lang="ru-RU" sz="3600" dirty="0" smtClean="0">
                    <a:solidFill>
                      <a:prstClr val="black"/>
                    </a:solidFill>
                  </a:rPr>
                  <a:t>= </a:t>
                </a:r>
                <a:r>
                  <a:rPr lang="en-US" sz="3600" dirty="0" smtClean="0">
                    <a:solidFill>
                      <a:prstClr val="black"/>
                    </a:solidFill>
                  </a:rPr>
                  <a:t>100 </a:t>
                </a:r>
                <a:r>
                  <a:rPr lang="ru-RU" sz="3600" dirty="0" smtClean="0">
                    <a:solidFill>
                      <a:prstClr val="black"/>
                    </a:solidFill>
                  </a:rPr>
                  <a:t>м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504" y="2436130"/>
                <a:ext cx="1901739" cy="646331"/>
              </a:xfrm>
              <a:prstGeom prst="rect">
                <a:avLst/>
              </a:prstGeom>
              <a:blipFill rotWithShape="1">
                <a:blip r:embed="rId3"/>
                <a:stretch>
                  <a:fillRect t="-14151" r="-865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8609721" y="1834952"/>
            <a:ext cx="2110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Решение:</a:t>
            </a:r>
            <a:endParaRPr lang="ru-RU" sz="36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714475" y="3696225"/>
                <a:ext cx="3784562" cy="9568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R</a:t>
                </a:r>
                <a:r>
                  <a:rPr lang="en-US" sz="3600" dirty="0" smtClean="0">
                    <a:solidFill>
                      <a:prstClr val="black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0,028</m:t>
                        </m:r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−6</m:t>
                            </m:r>
                          </m:sup>
                        </m:sSup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100</m:t>
                        </m:r>
                      </m:num>
                      <m:den>
                        <m:sSup>
                          <m:sSupPr>
                            <m:ctrlP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∗</m:t>
                            </m:r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=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475" y="3696225"/>
                <a:ext cx="3784562" cy="956865"/>
              </a:xfrm>
              <a:prstGeom prst="rect">
                <a:avLst/>
              </a:prstGeom>
              <a:blipFill rotWithShape="1">
                <a:blip r:embed="rId4"/>
                <a:stretch>
                  <a:fillRect l="-4831" r="-4026" b="-11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8861328" y="6273654"/>
            <a:ext cx="33414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Ответ:</a:t>
            </a:r>
            <a:r>
              <a:rPr lang="en-US" sz="3600" dirty="0">
                <a:solidFill>
                  <a:prstClr val="black"/>
                </a:solidFill>
              </a:rPr>
              <a:t> </a:t>
            </a:r>
            <a:r>
              <a:rPr lang="ru-RU" sz="3600" dirty="0" smtClean="0">
                <a:solidFill>
                  <a:prstClr val="black"/>
                </a:solidFill>
              </a:rPr>
              <a:t>б) 1,4 Ом</a:t>
            </a:r>
            <a:endParaRPr lang="ru-RU" sz="3600" dirty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365990" y="2411016"/>
            <a:ext cx="1803366" cy="10776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812372" y="5337516"/>
                <a:ext cx="2823209" cy="8899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[</a:t>
                </a:r>
                <a:r>
                  <a:rPr lang="en-US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t</a:t>
                </a:r>
                <a:r>
                  <a:rPr lang="ru-RU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]</a:t>
                </a:r>
                <a:r>
                  <a:rPr lang="en-US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 = 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Ом·м·м</m:t>
                        </m:r>
                      </m:num>
                      <m:den>
                        <m:sSup>
                          <m:sSupPr>
                            <m:ctrlP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]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2372" y="5337516"/>
                <a:ext cx="2823209" cy="889924"/>
              </a:xfrm>
              <a:prstGeom prst="rect">
                <a:avLst/>
              </a:prstGeom>
              <a:blipFill rotWithShape="1">
                <a:blip r:embed="rId5"/>
                <a:stretch>
                  <a:fillRect l="-6466" r="-2155" b="-10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единительная линия 18"/>
          <p:cNvCxnSpPr/>
          <p:nvPr/>
        </p:nvCxnSpPr>
        <p:spPr>
          <a:xfrm>
            <a:off x="7254577" y="2227871"/>
            <a:ext cx="0" cy="265072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553375" y="2452289"/>
                <a:ext cx="1428596" cy="9795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 smtClean="0">
                    <a:solidFill>
                      <a:prstClr val="black"/>
                    </a:solidFill>
                  </a:rPr>
                  <a:t>R</a:t>
                </a:r>
                <a14:m>
                  <m:oMath xmlns:m="http://schemas.openxmlformats.org/officeDocument/2006/math">
                    <m:r>
                      <a:rPr lang="en-US" sz="4000" i="1" dirty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4000" dirty="0" smtClean="0">
                    <a:solidFill>
                      <a:prstClr val="black"/>
                    </a:solidFill>
                  </a:rPr>
                  <a:t>= </a:t>
                </a:r>
                <a:r>
                  <a:rPr lang="el-GR" sz="4000" dirty="0" smtClean="0">
                    <a:solidFill>
                      <a:prstClr val="black"/>
                    </a:solidFill>
                  </a:rPr>
                  <a:t>ρ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𝑙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4000" b="0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s</m:t>
                        </m:r>
                      </m:den>
                    </m:f>
                  </m:oMath>
                </a14:m>
                <a:endParaRPr lang="ru-RU" sz="4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3375" y="2452289"/>
                <a:ext cx="1428596" cy="979564"/>
              </a:xfrm>
              <a:prstGeom prst="rect">
                <a:avLst/>
              </a:prstGeom>
              <a:blipFill rotWithShape="1">
                <a:blip r:embed="rId6"/>
                <a:stretch>
                  <a:fillRect l="-14894" b="-13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9756437" y="4844011"/>
            <a:ext cx="18950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</a:rPr>
              <a:t>= </a:t>
            </a:r>
            <a:r>
              <a:rPr lang="ru-RU" sz="3200" dirty="0" smtClean="0">
                <a:solidFill>
                  <a:prstClr val="black"/>
                </a:solidFill>
              </a:rPr>
              <a:t>1,4</a:t>
            </a:r>
            <a:r>
              <a:rPr lang="en-US" sz="3200" dirty="0" smtClean="0">
                <a:solidFill>
                  <a:prstClr val="black"/>
                </a:solidFill>
              </a:rPr>
              <a:t> (</a:t>
            </a:r>
            <a:r>
              <a:rPr lang="ru-RU" sz="3200" dirty="0" smtClean="0">
                <a:solidFill>
                  <a:prstClr val="black"/>
                </a:solidFill>
              </a:rPr>
              <a:t>Ом</a:t>
            </a:r>
            <a:r>
              <a:rPr lang="en-US" sz="3200" dirty="0" smtClean="0">
                <a:solidFill>
                  <a:prstClr val="black"/>
                </a:solidFill>
              </a:rPr>
              <a:t>)</a:t>
            </a:r>
            <a:endParaRPr lang="ru-RU" sz="3200" dirty="0">
              <a:solidFill>
                <a:prstClr val="black"/>
              </a:solidFill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6576554" y="5454164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6452492" y="5927894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416315" y="5438059"/>
            <a:ext cx="15664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prstClr val="black"/>
                </a:solidFill>
                <a:latin typeface="Cambria Math"/>
                <a:ea typeface="Cambria Math"/>
              </a:rPr>
              <a:t>= [Ом]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5162804" y="1805958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C</a:t>
            </a:r>
            <a:r>
              <a:rPr lang="ru-RU" sz="3600" b="1" dirty="0" smtClean="0">
                <a:solidFill>
                  <a:prstClr val="black"/>
                </a:solidFill>
              </a:rPr>
              <a:t>И:</a:t>
            </a:r>
            <a:endParaRPr lang="ru-RU" sz="36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817569" y="3636022"/>
                <a:ext cx="37250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600" dirty="0" smtClean="0">
                    <a:solidFill>
                      <a:prstClr val="black"/>
                    </a:solidFill>
                  </a:rPr>
                  <a:t>0,028·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Ом·м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569" y="3636022"/>
                <a:ext cx="3725040" cy="646331"/>
              </a:xfrm>
              <a:prstGeom prst="rect">
                <a:avLst/>
              </a:prstGeom>
              <a:blipFill rotWithShape="1">
                <a:blip r:embed="rId7"/>
                <a:stretch>
                  <a:fillRect l="-4910"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943463" y="3006098"/>
                <a:ext cx="25190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solidFill>
                      <a:prstClr val="black"/>
                    </a:solidFill>
                  </a:rPr>
                  <a:t>2</a:t>
                </a:r>
                <a:r>
                  <a:rPr lang="ru-RU" sz="3600" dirty="0" smtClean="0">
                    <a:solidFill>
                      <a:prstClr val="black"/>
                    </a:solidFill>
                  </a:rPr>
                  <a:t>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м</m:t>
                        </m:r>
                      </m:e>
                      <m:sup>
                        <m:r>
                          <a:rPr lang="ru-RU" sz="3600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3463" y="3006098"/>
                <a:ext cx="2519026" cy="646331"/>
              </a:xfrm>
              <a:prstGeom prst="rect">
                <a:avLst/>
              </a:prstGeom>
              <a:blipFill rotWithShape="1">
                <a:blip r:embed="rId8"/>
                <a:stretch>
                  <a:fillRect l="-7506"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Прямая соединительная линия 40"/>
          <p:cNvCxnSpPr/>
          <p:nvPr/>
        </p:nvCxnSpPr>
        <p:spPr>
          <a:xfrm flipV="1">
            <a:off x="9611110" y="3825439"/>
            <a:ext cx="656563" cy="26749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9611110" y="4335408"/>
            <a:ext cx="656563" cy="26749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11494664" y="3779168"/>
                <a:ext cx="748923" cy="8757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4664" y="3779168"/>
                <a:ext cx="748923" cy="87575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Прямая соединительная линия 45"/>
          <p:cNvCxnSpPr/>
          <p:nvPr/>
        </p:nvCxnSpPr>
        <p:spPr>
          <a:xfrm flipV="1">
            <a:off x="6879872" y="5458075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2048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0" grpId="0"/>
      <p:bldP spid="11" grpId="0"/>
      <p:bldP spid="12" grpId="0"/>
      <p:bldP spid="15" grpId="0"/>
      <p:bldP spid="17" grpId="0" animBg="1"/>
      <p:bldP spid="18" grpId="0"/>
      <p:bldP spid="22" grpId="0"/>
      <p:bldP spid="23" grpId="0"/>
      <p:bldP spid="36" grpId="0"/>
      <p:bldP spid="37" grpId="0"/>
      <p:bldP spid="38" grpId="0"/>
      <p:bldP spid="40" grpId="0"/>
      <p:bldP spid="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Тест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349" y="1666250"/>
            <a:ext cx="12493388" cy="4201150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    10. Сила тока в утюге 0,3 А Какой электрический заряд пройдет через его спираль за 10 мин?</a:t>
            </a:r>
          </a:p>
          <a:p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smtClean="0">
                <a:solidFill>
                  <a:schemeClr val="tx2"/>
                </a:solidFill>
              </a:rPr>
              <a:t>  а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180 Кл</a:t>
            </a: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б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140 Кл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в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18 Кл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г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1800 Кл</a:t>
            </a:r>
            <a:endParaRPr lang="ru-RU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79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738664"/>
          </a:xfrm>
        </p:spPr>
        <p:txBody>
          <a:bodyPr/>
          <a:lstStyle/>
          <a:p>
            <a:pPr algn="ctr"/>
            <a:r>
              <a:rPr lang="ru-RU" sz="4800" dirty="0" smtClean="0"/>
              <a:t>Решение</a:t>
            </a:r>
            <a:endParaRPr lang="ru-RU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1069827" y="1618928"/>
            <a:ext cx="1350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Дано:</a:t>
            </a:r>
            <a:endParaRPr lang="ru-RU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06857" y="4789660"/>
            <a:ext cx="9893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q </a:t>
            </a:r>
            <a:r>
              <a:rPr lang="ru-RU" sz="3600" dirty="0" smtClean="0"/>
              <a:t>- ?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32515" y="2631237"/>
                <a:ext cx="189987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latin typeface="Cambria Math"/>
                    <a:ea typeface="Cambria Math"/>
                  </a:rPr>
                  <a:t>I </a:t>
                </a:r>
                <a14:m>
                  <m:oMath xmlns:m="http://schemas.openxmlformats.org/officeDocument/2006/math">
                    <m:r>
                      <a:rPr lang="ru-RU" sz="3600" b="0" i="1" smtClean="0">
                        <a:latin typeface="Cambria Math"/>
                      </a:rPr>
                      <m:t>=0,3 А</m:t>
                    </m:r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515" y="2631237"/>
                <a:ext cx="1899879" cy="646331"/>
              </a:xfrm>
              <a:prstGeom prst="rect">
                <a:avLst/>
              </a:prstGeom>
              <a:blipFill rotWithShape="1">
                <a:blip r:embed="rId2"/>
                <a:stretch>
                  <a:fillRect l="-9615" t="-16038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>
            <a:off x="2862089" y="2308949"/>
            <a:ext cx="1" cy="28083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504129" y="4521627"/>
            <a:ext cx="235796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92307" y="3539197"/>
            <a:ext cx="21579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</a:t>
            </a:r>
            <a:r>
              <a:rPr lang="en-US" sz="3600" dirty="0" smtClean="0"/>
              <a:t> </a:t>
            </a:r>
            <a:r>
              <a:rPr lang="ru-RU" sz="3600" dirty="0" smtClean="0"/>
              <a:t>= 10 мин</a:t>
            </a:r>
            <a:endParaRPr lang="ru-RU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5706289" y="1629531"/>
            <a:ext cx="2110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Решение:</a:t>
            </a:r>
            <a:endParaRPr lang="ru-RU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522733" y="6083424"/>
            <a:ext cx="33302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Ответ: а) 180 Кл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282061" y="2433138"/>
            <a:ext cx="2060244" cy="8552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299140" y="2443942"/>
                <a:ext cx="980333" cy="8336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>
                    <a:latin typeface="Cambria Math"/>
                    <a:ea typeface="Cambria Math"/>
                  </a:rPr>
                  <a:t>I </a:t>
                </a:r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𝑞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9140" y="2443942"/>
                <a:ext cx="980333" cy="833626"/>
              </a:xfrm>
              <a:prstGeom prst="rect">
                <a:avLst/>
              </a:prstGeom>
              <a:blipFill rotWithShape="1">
                <a:blip r:embed="rId3"/>
                <a:stretch>
                  <a:fillRect l="-18634" t="-4380" b="-131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487175" y="2513375"/>
                <a:ext cx="159082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latin typeface="Cambria Math"/>
                    <a:ea typeface="Cambria Math"/>
                  </a:rPr>
                  <a:t>q </a:t>
                </a:r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𝐼</m:t>
                    </m:r>
                    <m:r>
                      <a:rPr lang="en-US" sz="3600" b="0" i="1" smtClean="0">
                        <a:latin typeface="Cambria Math"/>
                      </a:rPr>
                      <m:t>·</m:t>
                    </m:r>
                    <m:r>
                      <a:rPr lang="en-US" sz="3600" b="0" i="1" smtClean="0">
                        <a:latin typeface="Cambria Math"/>
                      </a:rPr>
                      <m:t>𝑡</m:t>
                    </m:r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7175" y="2513375"/>
                <a:ext cx="1590820" cy="646331"/>
              </a:xfrm>
              <a:prstGeom prst="rect">
                <a:avLst/>
              </a:prstGeom>
              <a:blipFill rotWithShape="1">
                <a:blip r:embed="rId4"/>
                <a:stretch>
                  <a:fillRect l="-11494" t="-1603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4374257" y="3569094"/>
            <a:ext cx="22749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mbria Math"/>
                <a:ea typeface="Cambria Math"/>
              </a:rPr>
              <a:t>q </a:t>
            </a:r>
            <a:r>
              <a:rPr lang="en-US" sz="3600" dirty="0" smtClean="0"/>
              <a:t>= 0,3·600</a:t>
            </a:r>
            <a:endParaRPr lang="ru-RU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6593166" y="3600411"/>
            <a:ext cx="2089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= 180 (</a:t>
            </a:r>
            <a:r>
              <a:rPr lang="ru-RU" sz="3600" dirty="0" smtClean="0"/>
              <a:t>Кл</a:t>
            </a:r>
            <a:r>
              <a:rPr lang="en-US" sz="3600" dirty="0" smtClean="0"/>
              <a:t>)</a:t>
            </a:r>
            <a:endParaRPr lang="ru-RU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4457175" y="4590288"/>
            <a:ext cx="27991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Cambria Math"/>
                <a:ea typeface="Cambria Math"/>
              </a:rPr>
              <a:t>[</a:t>
            </a:r>
            <a:r>
              <a:rPr lang="en-US" sz="3600" dirty="0">
                <a:latin typeface="Cambria Math"/>
                <a:ea typeface="Cambria Math"/>
              </a:rPr>
              <a:t>q</a:t>
            </a:r>
            <a:r>
              <a:rPr lang="ru-RU" sz="3600" dirty="0" smtClean="0">
                <a:latin typeface="Cambria Math"/>
                <a:ea typeface="Cambria Math"/>
              </a:rPr>
              <a:t>]</a:t>
            </a:r>
            <a:r>
              <a:rPr lang="en-US" sz="3600" dirty="0" smtClean="0">
                <a:latin typeface="Cambria Math"/>
                <a:ea typeface="Cambria Math"/>
              </a:rPr>
              <a:t> = [</a:t>
            </a:r>
            <a:r>
              <a:rPr lang="en-US" sz="3600" dirty="0" err="1" smtClean="0">
                <a:latin typeface="Cambria Math"/>
                <a:ea typeface="Cambria Math"/>
              </a:rPr>
              <a:t>A·c</a:t>
            </a:r>
            <a:r>
              <a:rPr lang="en-US" sz="3600" dirty="0" smtClean="0">
                <a:latin typeface="Cambria Math"/>
                <a:ea typeface="Cambria Math"/>
              </a:rPr>
              <a:t>]</a:t>
            </a:r>
            <a:r>
              <a:rPr lang="ru-RU" sz="3600" dirty="0" smtClean="0">
                <a:latin typeface="Cambria Math"/>
                <a:ea typeface="Cambria Math"/>
              </a:rPr>
              <a:t> = 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100024" y="4453034"/>
                <a:ext cx="1657826" cy="892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[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Кл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𝑐</m:t>
                        </m:r>
                      </m:den>
                    </m:f>
                    <m:r>
                      <a:rPr lang="en-US" sz="3600" dirty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·</m:t>
                    </m:r>
                    <m:r>
                      <m:rPr>
                        <m:sty m:val="p"/>
                      </m:rPr>
                      <a:rPr lang="en-US" sz="3600" b="0" i="0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c</m:t>
                    </m:r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 ]</a:t>
                </a:r>
                <a:endParaRPr lang="ru-RU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0024" y="4453034"/>
                <a:ext cx="1657826" cy="892873"/>
              </a:xfrm>
              <a:prstGeom prst="rect">
                <a:avLst/>
              </a:prstGeom>
              <a:blipFill rotWithShape="1">
                <a:blip r:embed="rId5"/>
                <a:stretch>
                  <a:fillRect l="-11397" r="-9926" b="-102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8651959" y="4603642"/>
            <a:ext cx="1517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prstClr val="black"/>
                </a:solidFill>
                <a:latin typeface="Cambria Math"/>
                <a:ea typeface="Cambria Math"/>
              </a:rPr>
              <a:t>= [Кл]</a:t>
            </a:r>
            <a:endParaRPr lang="ru-RU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V="1">
            <a:off x="8133294" y="4875569"/>
            <a:ext cx="387392" cy="18404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7492611" y="5158827"/>
            <a:ext cx="387392" cy="18404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5598393" y="2866560"/>
            <a:ext cx="413161" cy="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086224" y="2312104"/>
            <a:ext cx="1" cy="28083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038024" y="1645027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СИ:</a:t>
            </a:r>
            <a:endParaRPr lang="ru-RU" sz="36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2872914" y="3539197"/>
            <a:ext cx="1186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600 с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658961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  <p:bldP spid="11" grpId="0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5" grpId="0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Тест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349" y="1666250"/>
            <a:ext cx="12493388" cy="4201150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    11. При прохождении заряда 10 Кл через участок цепи совершается работа 5000 Дж. Каково напряжение на этом участке?</a:t>
            </a:r>
          </a:p>
          <a:p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smtClean="0">
                <a:solidFill>
                  <a:schemeClr val="tx2"/>
                </a:solidFill>
              </a:rPr>
              <a:t>  а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100 В</a:t>
            </a: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б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500 В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в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400 В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г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50 В</a:t>
            </a:r>
            <a:endParaRPr lang="ru-RU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37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738664"/>
          </a:xfrm>
        </p:spPr>
        <p:txBody>
          <a:bodyPr/>
          <a:lstStyle/>
          <a:p>
            <a:pPr algn="ctr"/>
            <a:r>
              <a:rPr lang="ru-RU" sz="4800" dirty="0" smtClean="0"/>
              <a:t>Решение</a:t>
            </a:r>
            <a:endParaRPr lang="ru-RU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1088022" y="1836693"/>
            <a:ext cx="1350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Дано:</a:t>
            </a:r>
            <a:endParaRPr lang="ru-RU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90813" y="2846826"/>
            <a:ext cx="1922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q = </a:t>
            </a:r>
            <a:r>
              <a:rPr lang="ru-RU" sz="3600" dirty="0" smtClean="0"/>
              <a:t>10 Кл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00218" y="3673182"/>
                <a:ext cx="293061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0" i="1" smtClean="0">
                          <a:latin typeface="Cambria Math"/>
                        </a:rPr>
                        <m:t>А=5000 Дж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218" y="3673182"/>
                <a:ext cx="2930610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>
            <a:off x="3392278" y="2267000"/>
            <a:ext cx="1" cy="28083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522323" y="4521627"/>
            <a:ext cx="291598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38461" y="4644425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U - </a:t>
            </a:r>
            <a:r>
              <a:rPr lang="ru-RU" sz="3600" dirty="0" smtClean="0"/>
              <a:t>?</a:t>
            </a:r>
            <a:endParaRPr lang="ru-RU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4066927" y="1834952"/>
            <a:ext cx="2110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Решение: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112358" y="2483024"/>
                <a:ext cx="1144929" cy="9427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U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𝐴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2358" y="2483024"/>
                <a:ext cx="1144929" cy="942759"/>
              </a:xfrm>
              <a:prstGeom prst="rect">
                <a:avLst/>
              </a:prstGeom>
              <a:blipFill rotWithShape="1">
                <a:blip r:embed="rId3"/>
                <a:stretch>
                  <a:fillRect l="-16578" b="-51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142866" y="3539935"/>
                <a:ext cx="2034531" cy="8871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U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500</m:t>
                        </m:r>
                        <m:r>
                          <a:rPr lang="ru-RU" sz="3600" b="0" i="1" smtClean="0">
                            <a:latin typeface="Cambria Math"/>
                          </a:rPr>
                          <m:t>0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3600" dirty="0" smtClean="0"/>
                  <a:t> =</a:t>
                </a:r>
                <a:endParaRPr lang="ru-RU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2866" y="3539935"/>
                <a:ext cx="2034531" cy="887166"/>
              </a:xfrm>
              <a:prstGeom prst="rect">
                <a:avLst/>
              </a:prstGeom>
              <a:blipFill rotWithShape="1">
                <a:blip r:embed="rId4"/>
                <a:stretch>
                  <a:fillRect l="-9309" r="-8108" b="-131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6145239" y="3673182"/>
            <a:ext cx="1521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50</a:t>
            </a:r>
            <a:r>
              <a:rPr lang="en-US" sz="3600" dirty="0" smtClean="0"/>
              <a:t>0 (</a:t>
            </a:r>
            <a:r>
              <a:rPr lang="ru-RU" sz="3600" dirty="0" smtClean="0"/>
              <a:t>В</a:t>
            </a:r>
            <a:r>
              <a:rPr lang="en-US" sz="3600" dirty="0" smtClean="0"/>
              <a:t>)</a:t>
            </a:r>
            <a:endParaRPr lang="ru-RU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8694737" y="5917901"/>
            <a:ext cx="30977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Ответ: б) </a:t>
            </a:r>
            <a:r>
              <a:rPr lang="ru-RU" sz="3600" dirty="0" smtClean="0"/>
              <a:t>500 В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42866" y="4427240"/>
                <a:ext cx="2140330" cy="8899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latin typeface="Cambria Math"/>
                    <a:ea typeface="Cambria Math"/>
                  </a:rPr>
                  <a:t>[</a:t>
                </a:r>
                <a:r>
                  <a:rPr lang="en-US" sz="3600" dirty="0" smtClean="0">
                    <a:latin typeface="Cambria Math"/>
                    <a:ea typeface="Cambria Math"/>
                  </a:rPr>
                  <a:t>U</a:t>
                </a:r>
                <a:r>
                  <a:rPr lang="ru-RU" sz="3600" dirty="0" smtClean="0">
                    <a:latin typeface="Cambria Math"/>
                    <a:ea typeface="Cambria Math"/>
                  </a:rPr>
                  <a:t>]</a:t>
                </a:r>
                <a:r>
                  <a:rPr lang="en-US" sz="3600" dirty="0" smtClean="0">
                    <a:latin typeface="Cambria Math"/>
                    <a:ea typeface="Cambria Math"/>
                  </a:rPr>
                  <a:t> = 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  <a:ea typeface="Cambria Math"/>
                          </a:rPr>
                          <m:t>Дж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  <a:ea typeface="Cambria Math"/>
                          </a:rPr>
                          <m:t>Кл</m:t>
                        </m:r>
                      </m:den>
                    </m:f>
                  </m:oMath>
                </a14:m>
                <a:r>
                  <a:rPr lang="en-US" sz="3600" dirty="0">
                    <a:latin typeface="Cambria Math"/>
                    <a:ea typeface="Cambria Math"/>
                  </a:rPr>
                  <a:t>]</a:t>
                </a:r>
                <a:endParaRPr lang="ru-RU" sz="3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2866" y="4427240"/>
                <a:ext cx="2140330" cy="889987"/>
              </a:xfrm>
              <a:prstGeom prst="rect">
                <a:avLst/>
              </a:prstGeom>
              <a:blipFill rotWithShape="1">
                <a:blip r:embed="rId5"/>
                <a:stretch>
                  <a:fillRect l="-8832" r="-7407" b="-10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6033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77" y="224954"/>
            <a:ext cx="11447615" cy="830997"/>
          </a:xfrm>
        </p:spPr>
        <p:txBody>
          <a:bodyPr/>
          <a:lstStyle/>
          <a:p>
            <a:pPr algn="ctr"/>
            <a:r>
              <a:rPr lang="ru-RU" sz="5400" smtClean="0"/>
              <a:t>Задание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701849" y="1906960"/>
                <a:ext cx="11063672" cy="3970318"/>
              </a:xfrm>
            </p:spPr>
            <p:txBody>
              <a:bodyPr/>
              <a:lstStyle/>
              <a:p>
                <a:pPr marL="742950" indent="-742950">
                  <a:buAutoNum type="arabicPeriod"/>
                </a:pPr>
                <a:r>
                  <a:rPr lang="ru-RU" dirty="0" smtClean="0">
                    <a:solidFill>
                      <a:schemeClr val="tx2"/>
                    </a:solidFill>
                  </a:rPr>
                  <a:t>Повторить пройденные темы.</a:t>
                </a:r>
              </a:p>
              <a:p>
                <a:pPr marL="742950" indent="-742950">
                  <a:buAutoNum type="arabicPeriod"/>
                </a:pPr>
                <a:r>
                  <a:rPr lang="ru-RU" dirty="0" smtClean="0">
                    <a:solidFill>
                      <a:schemeClr val="tx2"/>
                    </a:solidFill>
                  </a:rPr>
                  <a:t>Решить задачу:</a:t>
                </a:r>
                <a:endParaRPr lang="ru-RU" dirty="0">
                  <a:solidFill>
                    <a:schemeClr val="tx2"/>
                  </a:solidFill>
                </a:endParaRPr>
              </a:p>
              <a:p>
                <a:r>
                  <a:rPr lang="ru-RU" dirty="0" smtClean="0">
                    <a:solidFill>
                      <a:schemeClr val="tx2"/>
                    </a:solidFill>
                  </a:rPr>
                  <a:t>Сколько электронов в процессе электризации перешло на эбонитовую палочку, если ее заряд 128 </a:t>
                </a:r>
                <a:r>
                  <a:rPr lang="ru-RU" dirty="0" err="1" smtClean="0">
                    <a:solidFill>
                      <a:schemeClr val="tx2"/>
                    </a:solidFill>
                  </a:rPr>
                  <a:t>нКл</a:t>
                </a:r>
                <a:r>
                  <a:rPr lang="ru-RU" dirty="0" smtClean="0">
                    <a:solidFill>
                      <a:schemeClr val="tx2"/>
                    </a:solidFill>
                  </a:rPr>
                  <a:t>? </a:t>
                </a:r>
              </a:p>
              <a:p>
                <a:r>
                  <a:rPr lang="ru-RU" dirty="0" smtClean="0">
                    <a:solidFill>
                      <a:schemeClr val="tx2"/>
                    </a:solidFill>
                  </a:rPr>
                  <a:t>е = 1,6*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𝟏𝟎</m:t>
                        </m:r>
                      </m:e>
                      <m:sup>
                        <m:r>
                          <a:rPr lang="ru-RU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ru-RU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𝟏𝟗</m:t>
                        </m:r>
                      </m:sup>
                    </m:sSup>
                  </m:oMath>
                </a14:m>
                <a:r>
                  <a:rPr lang="ru-RU" dirty="0" smtClean="0">
                    <a:solidFill>
                      <a:schemeClr val="tx2"/>
                    </a:solidFill>
                  </a:rPr>
                  <a:t>Кл.</a:t>
                </a:r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01849" y="1906960"/>
                <a:ext cx="11063672" cy="3970318"/>
              </a:xfrm>
              <a:blipFill rotWithShape="1">
                <a:blip r:embed="rId2"/>
                <a:stretch>
                  <a:fillRect l="-2975" t="-4301" r="-4242" b="-78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59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Тест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3837" y="1186880"/>
            <a:ext cx="12187126" cy="5755422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    1. Каким электрическими зарядами обладают электрон и протон?</a:t>
            </a:r>
            <a:endParaRPr lang="ru-RU" dirty="0">
              <a:solidFill>
                <a:schemeClr val="tx2"/>
              </a:solidFill>
            </a:endParaRPr>
          </a:p>
          <a:p>
            <a:r>
              <a:rPr lang="ru-RU" sz="3600" dirty="0">
                <a:solidFill>
                  <a:schemeClr val="tx2"/>
                </a:solidFill>
              </a:rPr>
              <a:t>а) </a:t>
            </a:r>
            <a:r>
              <a:rPr lang="ru-RU" sz="3600" dirty="0" smtClean="0">
                <a:solidFill>
                  <a:schemeClr val="tx2"/>
                </a:solidFill>
              </a:rPr>
              <a:t>Электрон – отрицательным, протон – положительным.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ru-RU" sz="3600" dirty="0">
                <a:solidFill>
                  <a:schemeClr val="tx2"/>
                </a:solidFill>
              </a:rPr>
              <a:t>б) Электрон – </a:t>
            </a:r>
            <a:r>
              <a:rPr lang="ru-RU" sz="3600" dirty="0" smtClean="0">
                <a:solidFill>
                  <a:schemeClr val="tx2"/>
                </a:solidFill>
              </a:rPr>
              <a:t>положительным, </a:t>
            </a:r>
            <a:r>
              <a:rPr lang="ru-RU" sz="3600" dirty="0">
                <a:solidFill>
                  <a:schemeClr val="tx2"/>
                </a:solidFill>
              </a:rPr>
              <a:t>протон – </a:t>
            </a:r>
            <a:r>
              <a:rPr lang="ru-RU" sz="3600" dirty="0" smtClean="0">
                <a:solidFill>
                  <a:schemeClr val="tx2"/>
                </a:solidFill>
              </a:rPr>
              <a:t>отрицательным.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ru-RU" sz="3600" dirty="0">
                <a:solidFill>
                  <a:schemeClr val="tx2"/>
                </a:solidFill>
              </a:rPr>
              <a:t>в) </a:t>
            </a:r>
            <a:r>
              <a:rPr lang="ru-RU" sz="3600" dirty="0" smtClean="0">
                <a:solidFill>
                  <a:schemeClr val="tx2"/>
                </a:solidFill>
              </a:rPr>
              <a:t>Электрон и протон – положительным.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ru-RU" sz="3600" dirty="0">
                <a:solidFill>
                  <a:schemeClr val="tx2"/>
                </a:solidFill>
              </a:rPr>
              <a:t>г) Электрон и протон </a:t>
            </a:r>
            <a:r>
              <a:rPr lang="ru-RU" sz="3600" dirty="0" smtClean="0">
                <a:solidFill>
                  <a:schemeClr val="tx2"/>
                </a:solidFill>
              </a:rPr>
              <a:t>– отрицательным.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ru-RU" sz="3600" dirty="0" smtClean="0">
                <a:solidFill>
                  <a:schemeClr val="tx2"/>
                </a:solidFill>
              </a:rPr>
              <a:t>д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Электрон – отрицательным, протон не имеет заряда.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05805" y="2699048"/>
            <a:ext cx="216024" cy="22466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96301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087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Тест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3837" y="1690936"/>
            <a:ext cx="12187126" cy="4093428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    2. Сколько электронов в нейтральном атоме водорода?</a:t>
            </a:r>
            <a:endParaRPr lang="ru-RU" dirty="0">
              <a:solidFill>
                <a:schemeClr val="tx2"/>
              </a:solidFill>
            </a:endParaRPr>
          </a:p>
          <a:p>
            <a:r>
              <a:rPr lang="ru-RU" sz="3600" dirty="0" smtClean="0">
                <a:solidFill>
                  <a:schemeClr val="tx2"/>
                </a:solidFill>
              </a:rPr>
              <a:t>   а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1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   б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2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ru-RU" sz="3600" dirty="0" smtClean="0">
                <a:solidFill>
                  <a:schemeClr val="tx2"/>
                </a:solidFill>
              </a:rPr>
              <a:t>   в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3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ru-RU" sz="3600" dirty="0" smtClean="0">
                <a:solidFill>
                  <a:schemeClr val="tx2"/>
                </a:solidFill>
              </a:rPr>
              <a:t>   г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4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ru-RU" sz="3600" dirty="0" smtClean="0">
                <a:solidFill>
                  <a:schemeClr val="tx2"/>
                </a:solidFill>
              </a:rPr>
              <a:t>   д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0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29841" y="3203104"/>
            <a:ext cx="216024" cy="22466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96301"/>
            <a:endParaRPr lang="ru-RU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4657" y="2843064"/>
            <a:ext cx="2952328" cy="303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342809" y="5932426"/>
            <a:ext cx="5084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Н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734889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Тест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305805" y="1114872"/>
                <a:ext cx="12493388" cy="6017032"/>
              </a:xfrm>
            </p:spPr>
            <p:txBody>
              <a:bodyPr/>
              <a:lstStyle/>
              <a:p>
                <a:r>
                  <a:rPr lang="ru-RU" dirty="0" smtClean="0">
                    <a:solidFill>
                      <a:schemeClr val="tx2"/>
                    </a:solidFill>
                  </a:rPr>
                  <a:t>    </a:t>
                </a:r>
                <a:r>
                  <a:rPr lang="ru-RU" sz="4000" dirty="0">
                    <a:solidFill>
                      <a:schemeClr val="tx2"/>
                    </a:solidFill>
                  </a:rPr>
                  <a:t>3</a:t>
                </a:r>
                <a:r>
                  <a:rPr lang="ru-RU" sz="4000" dirty="0" smtClean="0">
                    <a:solidFill>
                      <a:schemeClr val="tx2"/>
                    </a:solidFill>
                  </a:rPr>
                  <a:t>. </a:t>
                </a:r>
                <a:r>
                  <a:rPr lang="ru-RU" sz="3600" dirty="0" smtClean="0">
                    <a:solidFill>
                      <a:schemeClr val="tx2"/>
                    </a:solidFill>
                  </a:rPr>
                  <a:t>На рисунке показан направления сил взаимодействий положительного электрического заряда</a:t>
                </a:r>
                <a:r>
                  <a:rPr lang="en-US" sz="3600" dirty="0" smtClean="0">
                    <a:solidFill>
                      <a:schemeClr val="tx2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>
                            <a:solidFill>
                              <a:schemeClr val="tx2"/>
                            </a:solidFill>
                            <a:latin typeface="Cambria Math"/>
                          </a:rPr>
                          <m:t>𝒒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3600" dirty="0" smtClean="0">
                    <a:solidFill>
                      <a:schemeClr val="tx2"/>
                    </a:solidFill>
                  </a:rPr>
                  <a:t> с электрическим зарядом</a:t>
                </a:r>
                <a:r>
                  <a:rPr lang="en-US" sz="3600" dirty="0" smtClean="0">
                    <a:solidFill>
                      <a:schemeClr val="tx2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>
                            <a:solidFill>
                              <a:schemeClr val="tx2"/>
                            </a:solidFill>
                            <a:latin typeface="Cambria Math"/>
                          </a:rPr>
                          <m:t>𝒒</m:t>
                        </m:r>
                      </m:e>
                      <m:sub>
                        <m:r>
                          <a:rPr lang="en-US" sz="3600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ru-RU" sz="3600" dirty="0" smtClean="0">
                    <a:solidFill>
                      <a:schemeClr val="tx2"/>
                    </a:solidFill>
                  </a:rPr>
                  <a:t>. Каков знак заряда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𝒒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ru-RU" sz="3600" dirty="0" smtClean="0">
                    <a:solidFill>
                      <a:schemeClr val="tx2"/>
                    </a:solidFill>
                  </a:rPr>
                  <a:t>?</a:t>
                </a:r>
                <a:endParaRPr lang="ru-RU" sz="3600" dirty="0">
                  <a:solidFill>
                    <a:schemeClr val="tx2"/>
                  </a:solidFill>
                </a:endParaRPr>
              </a:p>
              <a:p>
                <a:r>
                  <a:rPr lang="en-US" sz="3600" dirty="0" smtClean="0">
                    <a:solidFill>
                      <a:schemeClr val="tx2"/>
                    </a:solidFill>
                  </a:rPr>
                  <a:t>   </a:t>
                </a:r>
                <a:r>
                  <a:rPr lang="ru-RU" sz="3200" dirty="0" smtClean="0">
                    <a:solidFill>
                      <a:schemeClr val="tx2"/>
                    </a:solidFill>
                  </a:rPr>
                  <a:t>а</a:t>
                </a:r>
                <a:r>
                  <a:rPr lang="ru-RU" sz="3200" dirty="0">
                    <a:solidFill>
                      <a:schemeClr val="tx2"/>
                    </a:solidFill>
                  </a:rPr>
                  <a:t>) </a:t>
                </a:r>
                <a:r>
                  <a:rPr lang="ru-RU" sz="3200" dirty="0" smtClean="0">
                    <a:solidFill>
                      <a:schemeClr val="tx2"/>
                    </a:solidFill>
                  </a:rPr>
                  <a:t>Положительный.</a:t>
                </a:r>
              </a:p>
              <a:p>
                <a:r>
                  <a:rPr lang="en-US" sz="3200" dirty="0" smtClean="0">
                    <a:solidFill>
                      <a:schemeClr val="tx2"/>
                    </a:solidFill>
                  </a:rPr>
                  <a:t>   </a:t>
                </a:r>
                <a:r>
                  <a:rPr lang="ru-RU" sz="3200" dirty="0" smtClean="0">
                    <a:solidFill>
                      <a:schemeClr val="tx2"/>
                    </a:solidFill>
                  </a:rPr>
                  <a:t>б</a:t>
                </a:r>
                <a:r>
                  <a:rPr lang="ru-RU" sz="3200" dirty="0">
                    <a:solidFill>
                      <a:schemeClr val="tx2"/>
                    </a:solidFill>
                  </a:rPr>
                  <a:t>) </a:t>
                </a:r>
                <a:r>
                  <a:rPr lang="ru-RU" sz="3200" dirty="0" smtClean="0">
                    <a:solidFill>
                      <a:schemeClr val="tx2"/>
                    </a:solidFill>
                  </a:rPr>
                  <a:t>Отрицательный.</a:t>
                </a:r>
                <a:endParaRPr lang="ru-RU" sz="3200" dirty="0">
                  <a:solidFill>
                    <a:schemeClr val="tx2"/>
                  </a:solidFill>
                </a:endParaRPr>
              </a:p>
              <a:p>
                <a:r>
                  <a:rPr lang="en-US" sz="3200" dirty="0" smtClean="0">
                    <a:solidFill>
                      <a:schemeClr val="tx2"/>
                    </a:solidFill>
                  </a:rPr>
                  <a:t>   </a:t>
                </a:r>
                <a:r>
                  <a:rPr lang="ru-RU" sz="3200" dirty="0" smtClean="0">
                    <a:solidFill>
                      <a:schemeClr val="tx2"/>
                    </a:solidFill>
                  </a:rPr>
                  <a:t>в</a:t>
                </a:r>
                <a:r>
                  <a:rPr lang="ru-RU" sz="3200" dirty="0">
                    <a:solidFill>
                      <a:schemeClr val="tx2"/>
                    </a:solidFill>
                  </a:rPr>
                  <a:t>) </a:t>
                </a:r>
                <a:r>
                  <a:rPr lang="ru-RU" sz="3200" dirty="0" smtClean="0">
                    <a:solidFill>
                      <a:schemeClr val="tx2"/>
                    </a:solidFill>
                  </a:rPr>
                  <a:t>Нейтральный.</a:t>
                </a:r>
                <a:endParaRPr lang="ru-RU" sz="3200" dirty="0">
                  <a:solidFill>
                    <a:schemeClr val="tx2"/>
                  </a:solidFill>
                </a:endParaRPr>
              </a:p>
              <a:p>
                <a:r>
                  <a:rPr lang="en-US" sz="3200" dirty="0" smtClean="0">
                    <a:solidFill>
                      <a:schemeClr val="tx2"/>
                    </a:solidFill>
                  </a:rPr>
                  <a:t>   </a:t>
                </a:r>
                <a:r>
                  <a:rPr lang="ru-RU" sz="3200" dirty="0" smtClean="0">
                    <a:solidFill>
                      <a:schemeClr val="tx2"/>
                    </a:solidFill>
                  </a:rPr>
                  <a:t>г</a:t>
                </a:r>
                <a:r>
                  <a:rPr lang="ru-RU" sz="3200" dirty="0">
                    <a:solidFill>
                      <a:schemeClr val="tx2"/>
                    </a:solidFill>
                  </a:rPr>
                  <a:t>) </a:t>
                </a:r>
                <a:r>
                  <a:rPr lang="ru-RU" sz="3200" dirty="0" smtClean="0">
                    <a:solidFill>
                      <a:schemeClr val="tx2"/>
                    </a:solidFill>
                  </a:rPr>
                  <a:t>Знак заряда может быть и положительным и отрицательным.</a:t>
                </a:r>
                <a:endParaRPr lang="ru-RU" sz="3200" dirty="0">
                  <a:solidFill>
                    <a:schemeClr val="tx2"/>
                  </a:solidFill>
                </a:endParaRPr>
              </a:p>
              <a:p>
                <a:r>
                  <a:rPr lang="en-US" sz="3200" dirty="0" smtClean="0">
                    <a:solidFill>
                      <a:schemeClr val="tx2"/>
                    </a:solidFill>
                  </a:rPr>
                  <a:t>   </a:t>
                </a:r>
                <a:r>
                  <a:rPr lang="ru-RU" sz="3200" dirty="0" smtClean="0">
                    <a:solidFill>
                      <a:schemeClr val="tx2"/>
                    </a:solidFill>
                  </a:rPr>
                  <a:t>д</a:t>
                </a:r>
                <a:r>
                  <a:rPr lang="ru-RU" sz="3200" dirty="0">
                    <a:solidFill>
                      <a:schemeClr val="tx2"/>
                    </a:solidFill>
                  </a:rPr>
                  <a:t>) </a:t>
                </a:r>
                <a:r>
                  <a:rPr lang="ru-RU" sz="3200" dirty="0" smtClean="0">
                    <a:solidFill>
                      <a:schemeClr val="tx2"/>
                    </a:solidFill>
                  </a:rPr>
                  <a:t>Знак заряда может быть и положительным и нейтральным.</a:t>
                </a:r>
                <a:endParaRPr lang="ru-RU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5805" y="1114872"/>
                <a:ext cx="12493388" cy="6017032"/>
              </a:xfrm>
              <a:blipFill rotWithShape="1">
                <a:blip r:embed="rId2"/>
                <a:stretch>
                  <a:fillRect l="-2195" t="-20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Овал 7"/>
          <p:cNvSpPr/>
          <p:nvPr/>
        </p:nvSpPr>
        <p:spPr>
          <a:xfrm>
            <a:off x="378011" y="3563144"/>
            <a:ext cx="216024" cy="22466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96301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7470601" y="3347120"/>
            <a:ext cx="792088" cy="79208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9126785" y="3347120"/>
            <a:ext cx="792088" cy="79208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9918873" y="3743164"/>
            <a:ext cx="1368152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5814417" y="3743164"/>
            <a:ext cx="1656184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542609" y="3743164"/>
            <a:ext cx="64807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7866645" y="3449317"/>
            <a:ext cx="0" cy="54844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542609" y="4067200"/>
                <a:ext cx="855171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𝒒</m:t>
                          </m:r>
                        </m:e>
                        <m:sub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2609" y="4067200"/>
                <a:ext cx="855171" cy="70788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9198793" y="4067200"/>
                <a:ext cx="85516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𝒒</m:t>
                          </m:r>
                        </m:e>
                        <m:sub>
                          <m:r>
                            <a:rPr lang="ru-RU" sz="4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8793" y="4067200"/>
                <a:ext cx="855169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/>
          <p:cNvCxnSpPr/>
          <p:nvPr/>
        </p:nvCxnSpPr>
        <p:spPr>
          <a:xfrm>
            <a:off x="9198793" y="3765533"/>
            <a:ext cx="64807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9522829" y="3471686"/>
            <a:ext cx="0" cy="54844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333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Тест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5805" y="1171922"/>
            <a:ext cx="12493388" cy="5309146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    </a:t>
            </a:r>
            <a:r>
              <a:rPr lang="en-US" dirty="0" smtClean="0">
                <a:solidFill>
                  <a:schemeClr val="tx2"/>
                </a:solidFill>
              </a:rPr>
              <a:t>4</a:t>
            </a:r>
            <a:r>
              <a:rPr lang="ru-RU" dirty="0" smtClean="0">
                <a:solidFill>
                  <a:schemeClr val="tx2"/>
                </a:solidFill>
              </a:rPr>
              <a:t>. Упорядоченным движением каких частиц создается электрический ток в металлах?</a:t>
            </a:r>
            <a:endParaRPr lang="ru-RU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а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Положительных ионов</a:t>
            </a: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б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Отрицательных ионов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в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Положительных и отрицательных ионов и электронов.</a:t>
            </a:r>
          </a:p>
          <a:p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en-US" sz="3600" dirty="0" smtClean="0">
                <a:solidFill>
                  <a:schemeClr val="tx2"/>
                </a:solidFill>
              </a:rPr>
              <a:t>  </a:t>
            </a:r>
            <a:r>
              <a:rPr lang="ru-RU" sz="3600" dirty="0" smtClean="0">
                <a:solidFill>
                  <a:schemeClr val="tx2"/>
                </a:solidFill>
              </a:rPr>
              <a:t>г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Электронов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д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Положительных и отрицательных ионов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85063" y="5579368"/>
            <a:ext cx="216024" cy="22466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96301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435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Тест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11" y="1978968"/>
            <a:ext cx="12493388" cy="4093428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    4. Как называется единица измерения силы тока?</a:t>
            </a:r>
            <a:endParaRPr lang="ru-RU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а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Ватт</a:t>
            </a: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б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Ампер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в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Вольт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г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Ом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д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Джоуль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86023" y="3995192"/>
            <a:ext cx="216024" cy="22466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96301"/>
            <a:endParaRPr lang="ru-RU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102449" y="3995191"/>
                <a:ext cx="4479111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4400" b="1" i="1" smtClean="0">
                        <a:latin typeface="Cambria Math"/>
                      </a:rPr>
                      <m:t>[ </m:t>
                    </m:r>
                    <m:r>
                      <a:rPr lang="en-US" sz="4400" b="1" i="1" smtClean="0">
                        <a:latin typeface="Cambria Math"/>
                      </a:rPr>
                      <m:t>𝑰</m:t>
                    </m:r>
                    <m:r>
                      <a:rPr lang="ru-RU" sz="4400" b="1" i="1" smtClean="0">
                        <a:latin typeface="Cambria Math"/>
                      </a:rPr>
                      <m:t> ]</m:t>
                    </m:r>
                  </m:oMath>
                </a14:m>
                <a:r>
                  <a:rPr lang="en-US" sz="4400" b="1" dirty="0" smtClean="0"/>
                  <a:t> = 1 A (A</a:t>
                </a:r>
                <a:r>
                  <a:rPr lang="ru-RU" sz="4400" b="1" dirty="0" err="1" smtClean="0"/>
                  <a:t>мпер</a:t>
                </a:r>
                <a:r>
                  <a:rPr lang="en-US" sz="4400" b="1" dirty="0" smtClean="0"/>
                  <a:t>)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2449" y="3995191"/>
                <a:ext cx="4479111" cy="769441"/>
              </a:xfrm>
              <a:prstGeom prst="rect">
                <a:avLst/>
              </a:prstGeom>
              <a:blipFill rotWithShape="1">
                <a:blip r:embed="rId2"/>
                <a:stretch>
                  <a:fillRect t="-15748" r="-4898" b="-362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8435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Тест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11" y="1978968"/>
            <a:ext cx="12493388" cy="4093428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    5. Как называется единица измерения электрического сопротивления?</a:t>
            </a:r>
            <a:endParaRPr lang="ru-RU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а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Ватт</a:t>
            </a: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б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Ампер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в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Вольт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г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Ом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д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Джоуль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84972" y="5147320"/>
            <a:ext cx="216024" cy="22466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96301"/>
            <a:endParaRPr lang="ru-RU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382369" y="4013468"/>
                <a:ext cx="4221027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4400" b="1" i="1" smtClean="0">
                        <a:latin typeface="Cambria Math"/>
                      </a:rPr>
                      <m:t>[ </m:t>
                    </m:r>
                    <m:r>
                      <a:rPr lang="en-US" sz="4400" b="1" i="1" smtClean="0">
                        <a:latin typeface="Cambria Math"/>
                      </a:rPr>
                      <m:t>𝑹</m:t>
                    </m:r>
                    <m:r>
                      <a:rPr lang="ru-RU" sz="4400" b="1" i="1" smtClean="0">
                        <a:latin typeface="Cambria Math"/>
                      </a:rPr>
                      <m:t> ]</m:t>
                    </m:r>
                  </m:oMath>
                </a14:m>
                <a:r>
                  <a:rPr lang="en-US" sz="4400" b="1" dirty="0" smtClean="0"/>
                  <a:t> = 1 </a:t>
                </a:r>
                <a:r>
                  <a:rPr lang="ru-RU" sz="4400" b="1" dirty="0" smtClean="0"/>
                  <a:t>Ом</a:t>
                </a:r>
                <a:r>
                  <a:rPr lang="en-US" sz="4400" b="1" dirty="0" smtClean="0"/>
                  <a:t> (</a:t>
                </a:r>
                <a:r>
                  <a:rPr lang="ru-RU" sz="4400" b="1" dirty="0" smtClean="0"/>
                  <a:t>Ом</a:t>
                </a:r>
                <a:r>
                  <a:rPr lang="en-US" sz="4400" b="1" dirty="0" smtClean="0"/>
                  <a:t>)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2369" y="4013468"/>
                <a:ext cx="4221027" cy="769441"/>
              </a:xfrm>
              <a:prstGeom prst="rect">
                <a:avLst/>
              </a:prstGeom>
              <a:blipFill rotWithShape="1">
                <a:blip r:embed="rId2"/>
                <a:stretch>
                  <a:fillRect t="-15748" r="-5058" b="-362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1498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Тест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6023" y="1948478"/>
            <a:ext cx="12205158" cy="4093428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    6. Какая физическая величина измеряется в вольтах?</a:t>
            </a:r>
            <a:endParaRPr lang="ru-RU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а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Сила тока</a:t>
            </a: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б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Сопротивление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в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Напряжение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г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Электрический заряд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д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Мощность тока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94035" y="4571256"/>
            <a:ext cx="216024" cy="22466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96301"/>
            <a:endParaRPr lang="ru-RU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254577" y="3938465"/>
                <a:ext cx="4372736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4400" b="1" i="1" smtClean="0">
                        <a:latin typeface="Cambria Math"/>
                      </a:rPr>
                      <m:t>[ </m:t>
                    </m:r>
                    <m:r>
                      <a:rPr lang="en-US" sz="4400" b="1" i="1" smtClean="0">
                        <a:latin typeface="Cambria Math"/>
                      </a:rPr>
                      <m:t>𝑼</m:t>
                    </m:r>
                    <m:r>
                      <a:rPr lang="ru-RU" sz="4400" b="1" i="1" smtClean="0">
                        <a:latin typeface="Cambria Math"/>
                      </a:rPr>
                      <m:t> ]</m:t>
                    </m:r>
                  </m:oMath>
                </a14:m>
                <a:r>
                  <a:rPr lang="en-US" sz="4400" b="1" dirty="0" smtClean="0"/>
                  <a:t> = 1 </a:t>
                </a:r>
                <a:r>
                  <a:rPr lang="ru-RU" sz="4400" b="1" dirty="0" smtClean="0"/>
                  <a:t>В</a:t>
                </a:r>
                <a:r>
                  <a:rPr lang="en-US" sz="4400" b="1" dirty="0" smtClean="0"/>
                  <a:t> (</a:t>
                </a:r>
                <a:r>
                  <a:rPr lang="ru-RU" sz="4400" b="1" dirty="0" smtClean="0"/>
                  <a:t>Вольт</a:t>
                </a:r>
                <a:r>
                  <a:rPr lang="en-US" sz="4400" b="1" dirty="0" smtClean="0"/>
                  <a:t>)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4577" y="3938465"/>
                <a:ext cx="4372736" cy="769441"/>
              </a:xfrm>
              <a:prstGeom prst="rect">
                <a:avLst/>
              </a:prstGeom>
              <a:blipFill rotWithShape="1">
                <a:blip r:embed="rId2"/>
                <a:stretch>
                  <a:fillRect t="-15873" r="-5021" b="-373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615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24967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Тест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5805" y="1114872"/>
            <a:ext cx="12493388" cy="5893921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    </a:t>
            </a:r>
            <a:r>
              <a:rPr lang="ru-RU" sz="4000" dirty="0" smtClean="0">
                <a:solidFill>
                  <a:schemeClr val="tx2"/>
                </a:solidFill>
              </a:rPr>
              <a:t>7. От водяной капли, обладающей электрическим зарядом +2</a:t>
            </a:r>
            <a:r>
              <a:rPr lang="en-US" sz="4000" dirty="0" smtClean="0">
                <a:solidFill>
                  <a:schemeClr val="tx2"/>
                </a:solidFill>
              </a:rPr>
              <a:t>q</a:t>
            </a:r>
            <a:r>
              <a:rPr lang="ru-RU" sz="4000" dirty="0" smtClean="0">
                <a:solidFill>
                  <a:schemeClr val="tx2"/>
                </a:solidFill>
              </a:rPr>
              <a:t>, отделилась маленькая капля с зарядом -3</a:t>
            </a:r>
            <a:r>
              <a:rPr lang="en-US" sz="4000" dirty="0" smtClean="0">
                <a:solidFill>
                  <a:schemeClr val="tx2"/>
                </a:solidFill>
              </a:rPr>
              <a:t>q</a:t>
            </a:r>
            <a:r>
              <a:rPr lang="ru-RU" sz="4000" dirty="0" smtClean="0">
                <a:solidFill>
                  <a:schemeClr val="tx2"/>
                </a:solidFill>
              </a:rPr>
              <a:t>. Каким стал электрический заряд оставшейся части капли?</a:t>
            </a:r>
            <a:endParaRPr lang="ru-RU" sz="40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а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ru-RU" sz="3600" dirty="0" smtClean="0">
                <a:solidFill>
                  <a:schemeClr val="tx2"/>
                </a:solidFill>
              </a:rPr>
              <a:t>-</a:t>
            </a:r>
            <a:r>
              <a:rPr lang="en-US" sz="3600" dirty="0" smtClean="0">
                <a:solidFill>
                  <a:schemeClr val="tx2"/>
                </a:solidFill>
              </a:rPr>
              <a:t>q</a:t>
            </a:r>
            <a:endParaRPr lang="ru-RU" sz="3600" dirty="0" smtClean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б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en-US" sz="3600" dirty="0" smtClean="0">
                <a:solidFill>
                  <a:schemeClr val="tx2"/>
                </a:solidFill>
              </a:rPr>
              <a:t>-5q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в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en-US" sz="3600" dirty="0" smtClean="0">
                <a:solidFill>
                  <a:schemeClr val="tx2"/>
                </a:solidFill>
              </a:rPr>
              <a:t>+5q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г)</a:t>
            </a:r>
            <a:r>
              <a:rPr lang="en-US" sz="3600" dirty="0" smtClean="0">
                <a:solidFill>
                  <a:schemeClr val="tx2"/>
                </a:solidFill>
              </a:rPr>
              <a:t> +3q</a:t>
            </a:r>
            <a:endParaRPr lang="ru-RU" sz="3600" dirty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   </a:t>
            </a:r>
            <a:r>
              <a:rPr lang="ru-RU" sz="3600" dirty="0" smtClean="0">
                <a:solidFill>
                  <a:schemeClr val="tx2"/>
                </a:solidFill>
              </a:rPr>
              <a:t>д</a:t>
            </a:r>
            <a:r>
              <a:rPr lang="ru-RU" sz="3600" dirty="0">
                <a:solidFill>
                  <a:schemeClr val="tx2"/>
                </a:solidFill>
              </a:rPr>
              <a:t>) </a:t>
            </a:r>
            <a:r>
              <a:rPr lang="en-US" sz="3600" dirty="0" smtClean="0">
                <a:solidFill>
                  <a:schemeClr val="tx2"/>
                </a:solidFill>
              </a:rPr>
              <a:t>+q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76960" y="5507360"/>
            <a:ext cx="216024" cy="22466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96301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Капля 3"/>
          <p:cNvSpPr/>
          <p:nvPr/>
        </p:nvSpPr>
        <p:spPr>
          <a:xfrm rot="19084019">
            <a:off x="4578267" y="3950598"/>
            <a:ext cx="924178" cy="975108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Капля 4"/>
          <p:cNvSpPr/>
          <p:nvPr/>
        </p:nvSpPr>
        <p:spPr>
          <a:xfrm rot="18942351">
            <a:off x="5322388" y="5895752"/>
            <a:ext cx="775083" cy="752271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Капля 6"/>
          <p:cNvSpPr/>
          <p:nvPr/>
        </p:nvSpPr>
        <p:spPr>
          <a:xfrm rot="18942351">
            <a:off x="4071958" y="5969425"/>
            <a:ext cx="622035" cy="604921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666503" y="3912997"/>
            <a:ext cx="896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/>
              <a:t>+2</a:t>
            </a:r>
            <a:r>
              <a:rPr lang="en-US" sz="3600" b="1" dirty="0"/>
              <a:t>q</a:t>
            </a:r>
            <a:endParaRPr lang="ru-RU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171186" y="5726086"/>
            <a:ext cx="80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-</a:t>
            </a:r>
            <a:r>
              <a:rPr lang="ru-RU" sz="3600" b="1" dirty="0"/>
              <a:t>3</a:t>
            </a:r>
            <a:r>
              <a:rPr lang="en-US" sz="3600" b="1" dirty="0" smtClean="0"/>
              <a:t>q</a:t>
            </a:r>
            <a:endParaRPr lang="ru-RU" sz="3200" b="1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4838266" y="5119840"/>
            <a:ext cx="264748" cy="4998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148918" y="5732026"/>
            <a:ext cx="896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+5</a:t>
            </a:r>
            <a:r>
              <a:rPr lang="en-US" sz="3600" b="1" dirty="0" smtClean="0"/>
              <a:t>q</a:t>
            </a:r>
            <a:endParaRPr lang="ru-RU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250810" y="3920448"/>
                <a:ext cx="281987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/>
                            </a:rPr>
                            <m:t>𝒒</m:t>
                          </m:r>
                          <m:r>
                            <a:rPr lang="en-US" sz="3600" b="1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3600" b="1" i="1" smtClean="0">
                              <a:latin typeface="Cambria Math"/>
                            </a:rPr>
                            <m:t>𝒒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3600" b="1" i="1" smtClean="0">
                          <a:latin typeface="Cambria Math"/>
                        </a:rPr>
                        <m:t>− </m:t>
                      </m:r>
                      <m:sSub>
                        <m:sSubPr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/>
                            </a:rPr>
                            <m:t>𝒒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0810" y="3920448"/>
                <a:ext cx="2819875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254577" y="4786487"/>
                <a:ext cx="390203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/>
                        </a:rPr>
                        <m:t>𝒒</m:t>
                      </m:r>
                      <m:r>
                        <a:rPr lang="en-US" sz="3600" b="1" i="1" smtClean="0">
                          <a:latin typeface="Cambria Math"/>
                        </a:rPr>
                        <m:t>=+</m:t>
                      </m:r>
                      <m:r>
                        <a:rPr lang="ru-RU" sz="3600" b="1" i="1" smtClean="0">
                          <a:latin typeface="Cambria Math"/>
                        </a:rPr>
                        <m:t>𝟐</m:t>
                      </m:r>
                      <m:r>
                        <a:rPr lang="en-US" sz="3600" b="1" i="1" smtClean="0">
                          <a:latin typeface="Cambria Math"/>
                        </a:rPr>
                        <m:t>𝒒</m:t>
                      </m:r>
                      <m:r>
                        <a:rPr lang="en-US" sz="3600" b="1" i="1" smtClean="0">
                          <a:latin typeface="Cambria Math"/>
                        </a:rPr>
                        <m:t>−(−</m:t>
                      </m:r>
                      <m:r>
                        <a:rPr lang="en-US" sz="3600" b="1" i="1" smtClean="0">
                          <a:latin typeface="Cambria Math"/>
                        </a:rPr>
                        <m:t>𝟑</m:t>
                      </m:r>
                      <m:r>
                        <a:rPr lang="en-US" sz="3600" b="1" i="1" smtClean="0">
                          <a:latin typeface="Cambria Math"/>
                        </a:rPr>
                        <m:t>𝒒</m:t>
                      </m:r>
                      <m:r>
                        <a:rPr lang="en-US" sz="3600" b="1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4577" y="4786487"/>
                <a:ext cx="3902030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0922138" y="4796674"/>
                <a:ext cx="166103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/>
                        </a:rPr>
                        <m:t>=+</m:t>
                      </m:r>
                      <m:r>
                        <a:rPr lang="en-US" sz="3600" b="1" i="1" smtClean="0">
                          <a:latin typeface="Cambria Math"/>
                        </a:rPr>
                        <m:t>𝟓</m:t>
                      </m:r>
                      <m:r>
                        <a:rPr lang="en-US" sz="3600" b="1" i="1" smtClean="0">
                          <a:latin typeface="Cambria Math"/>
                        </a:rPr>
                        <m:t>𝒒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2138" y="4796674"/>
                <a:ext cx="1661031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615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2907</TotalTime>
  <Words>894</Words>
  <Application>Microsoft Office PowerPoint</Application>
  <PresentationFormat>Произвольный</PresentationFormat>
  <Paragraphs>150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3_Тема Office</vt:lpstr>
      <vt:lpstr>2_Тема Office</vt:lpstr>
      <vt:lpstr>5_Тема Office</vt:lpstr>
      <vt:lpstr>Презентация PowerPoint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Тест</vt:lpstr>
      <vt:lpstr>Решение</vt:lpstr>
      <vt:lpstr>Тест</vt:lpstr>
      <vt:lpstr>Решение</vt:lpstr>
      <vt:lpstr>Тест</vt:lpstr>
      <vt:lpstr>Решение</vt:lpstr>
      <vt:lpstr>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Liza</dc:creator>
  <cp:lastModifiedBy>Liza</cp:lastModifiedBy>
  <cp:revision>187</cp:revision>
  <dcterms:created xsi:type="dcterms:W3CDTF">2020-08-02T08:10:47Z</dcterms:created>
  <dcterms:modified xsi:type="dcterms:W3CDTF">2020-10-12T05:11:59Z</dcterms:modified>
</cp:coreProperties>
</file>