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5" r:id="rId2"/>
    <p:sldMasterId id="2147483698" r:id="rId3"/>
  </p:sldMasterIdLst>
  <p:notesMasterIdLst>
    <p:notesMasterId r:id="rId14"/>
  </p:notesMasterIdLst>
  <p:sldIdLst>
    <p:sldId id="324" r:id="rId4"/>
    <p:sldId id="320" r:id="rId5"/>
    <p:sldId id="317" r:id="rId6"/>
    <p:sldId id="318" r:id="rId7"/>
    <p:sldId id="319" r:id="rId8"/>
    <p:sldId id="316" r:id="rId9"/>
    <p:sldId id="322" r:id="rId10"/>
    <p:sldId id="323" r:id="rId11"/>
    <p:sldId id="321" r:id="rId12"/>
    <p:sldId id="259" r:id="rId13"/>
  </p:sldIdLst>
  <p:sldSz cx="12780963" cy="7126288"/>
  <p:notesSz cx="6858000" cy="9144000"/>
  <p:defaultTextStyle>
    <a:defPPr>
      <a:defRPr lang="ru-RU"/>
    </a:defPPr>
    <a:lvl1pPr marL="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29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457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686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2914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143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371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60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5828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6" autoAdjust="0"/>
    <p:restoredTop sz="95113" autoAdjust="0"/>
  </p:normalViewPr>
  <p:slideViewPr>
    <p:cSldViewPr>
      <p:cViewPr>
        <p:scale>
          <a:sx n="66" d="100"/>
          <a:sy n="66" d="100"/>
        </p:scale>
        <p:origin x="-1038" y="-162"/>
      </p:cViewPr>
      <p:guideLst>
        <p:guide orient="horz" pos="2245"/>
        <p:guide pos="4026"/>
      </p:guideLst>
    </p:cSldViewPr>
  </p:slideViewPr>
  <p:outlineViewPr>
    <p:cViewPr>
      <p:scale>
        <a:sx n="33" d="100"/>
        <a:sy n="33" d="100"/>
      </p:scale>
      <p:origin x="0" y="2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5FB04-9132-4C15-AFB7-E15E63DB18FC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685800"/>
            <a:ext cx="6146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AA91-7AB8-4CF4-8196-CAD38EF63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5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5600" y="685800"/>
            <a:ext cx="61468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9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5600" y="685800"/>
            <a:ext cx="61468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87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55600" y="685800"/>
            <a:ext cx="61468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187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2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9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7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4" y="1595167"/>
            <a:ext cx="5647145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9054" y="2259968"/>
            <a:ext cx="5647145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92552" y="2259968"/>
            <a:ext cx="5649363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4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5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53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109" y="283732"/>
            <a:ext cx="4204848" cy="12075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7009" y="283785"/>
            <a:ext cx="7144913" cy="60820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109" y="1491288"/>
            <a:ext cx="4204848" cy="487457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33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86" y="4988426"/>
            <a:ext cx="7668578" cy="5889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86" y="636758"/>
            <a:ext cx="7668578" cy="4275773"/>
          </a:xfrm>
        </p:spPr>
        <p:txBody>
          <a:bodyPr/>
          <a:lstStyle>
            <a:lvl1pPr marL="0" indent="0">
              <a:buNone/>
              <a:defRPr sz="3200"/>
            </a:lvl1pPr>
            <a:lvl2pPr marL="454391" indent="0">
              <a:buNone/>
              <a:defRPr sz="2800"/>
            </a:lvl2pPr>
            <a:lvl3pPr marL="908781" indent="0">
              <a:buNone/>
              <a:defRPr sz="2400"/>
            </a:lvl3pPr>
            <a:lvl4pPr marL="1363176" indent="0">
              <a:buNone/>
              <a:defRPr sz="2000"/>
            </a:lvl4pPr>
            <a:lvl5pPr marL="1817566" indent="0">
              <a:buNone/>
              <a:defRPr sz="2000"/>
            </a:lvl5pPr>
            <a:lvl6pPr marL="2271959" indent="0">
              <a:buNone/>
              <a:defRPr sz="2000"/>
            </a:lvl6pPr>
            <a:lvl7pPr marL="2726349" indent="0">
              <a:buNone/>
              <a:defRPr sz="2000"/>
            </a:lvl7pPr>
            <a:lvl8pPr marL="3180747" indent="0">
              <a:buNone/>
              <a:defRPr sz="2000"/>
            </a:lvl8pPr>
            <a:lvl9pPr marL="363513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86" y="5577334"/>
            <a:ext cx="7668578" cy="83634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8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30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34" y="285435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73" y="285435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550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25" y="290949"/>
            <a:ext cx="10863820" cy="849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58573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885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33191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58573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5885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33191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58625" y="969991"/>
            <a:ext cx="10863820" cy="42229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0948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214"/>
            <a:ext cx="10863818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53" y="3990721"/>
            <a:ext cx="8946675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6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6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6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247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3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56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56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56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885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9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42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6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6"/>
            <a:ext cx="5559719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56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56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56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2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56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56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56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9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017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34" y="350058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017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56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56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56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842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99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5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16" y="350024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6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4" y="2213822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49" y="4038239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3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7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1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6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0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5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5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7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13" y="4579317"/>
            <a:ext cx="10863818" cy="14153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13" y="3020442"/>
            <a:ext cx="10863818" cy="15588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3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087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3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17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1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26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0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35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3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9048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6990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8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1" y="1177541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1" y="224968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3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75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75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12.10.2020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75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08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4" y="285396"/>
            <a:ext cx="11502867" cy="1187715"/>
          </a:xfrm>
          <a:prstGeom prst="rect">
            <a:avLst/>
          </a:prstGeom>
        </p:spPr>
        <p:txBody>
          <a:bodyPr vert="horz" lIns="90886" tIns="45445" rIns="90886" bIns="4544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4" y="1662847"/>
            <a:ext cx="11502867" cy="4703021"/>
          </a:xfrm>
          <a:prstGeom prst="rect">
            <a:avLst/>
          </a:prstGeom>
        </p:spPr>
        <p:txBody>
          <a:bodyPr vert="horz" lIns="90886" tIns="45445" rIns="90886" bIns="4544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51" y="6605067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12.10.2020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4" y="6605067"/>
            <a:ext cx="404730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67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3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087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0796" indent="-340796" algn="l" defTabSz="90878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8385" indent="-283994" algn="l" defTabSz="90878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979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0371" indent="-227193" algn="l" defTabSz="90878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4753" indent="-227193" algn="l" defTabSz="90878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9156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354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7932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233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39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878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17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756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95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634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0747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5132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2" y="1177541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0179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0179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83" y="225014"/>
            <a:ext cx="11447615" cy="312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2"/>
            <a:ext cx="10044182" cy="3659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509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0179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509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0179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0179"/>
              <a:t>12.10.2020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509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0179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10179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39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08332" eaLnBrk="1" hangingPunct="1">
        <a:defRPr>
          <a:latin typeface="+mn-lt"/>
          <a:ea typeface="+mn-ea"/>
          <a:cs typeface="+mn-cs"/>
        </a:defRPr>
      </a:lvl2pPr>
      <a:lvl3pPr marL="1616664" eaLnBrk="1" hangingPunct="1">
        <a:defRPr>
          <a:latin typeface="+mn-lt"/>
          <a:ea typeface="+mn-ea"/>
          <a:cs typeface="+mn-cs"/>
        </a:defRPr>
      </a:lvl3pPr>
      <a:lvl4pPr marL="2424991" eaLnBrk="1" hangingPunct="1">
        <a:defRPr>
          <a:latin typeface="+mn-lt"/>
          <a:ea typeface="+mn-ea"/>
          <a:cs typeface="+mn-cs"/>
        </a:defRPr>
      </a:lvl4pPr>
      <a:lvl5pPr marL="3233325" eaLnBrk="1" hangingPunct="1">
        <a:defRPr>
          <a:latin typeface="+mn-lt"/>
          <a:ea typeface="+mn-ea"/>
          <a:cs typeface="+mn-cs"/>
        </a:defRPr>
      </a:lvl5pPr>
      <a:lvl6pPr marL="4041658" eaLnBrk="1" hangingPunct="1">
        <a:defRPr>
          <a:latin typeface="+mn-lt"/>
          <a:ea typeface="+mn-ea"/>
          <a:cs typeface="+mn-cs"/>
        </a:defRPr>
      </a:lvl6pPr>
      <a:lvl7pPr marL="4849988" eaLnBrk="1" hangingPunct="1">
        <a:defRPr>
          <a:latin typeface="+mn-lt"/>
          <a:ea typeface="+mn-ea"/>
          <a:cs typeface="+mn-cs"/>
        </a:defRPr>
      </a:lvl7pPr>
      <a:lvl8pPr marL="5658318" eaLnBrk="1" hangingPunct="1">
        <a:defRPr>
          <a:latin typeface="+mn-lt"/>
          <a:ea typeface="+mn-ea"/>
          <a:cs typeface="+mn-cs"/>
        </a:defRPr>
      </a:lvl8pPr>
      <a:lvl9pPr marL="6466652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08332" eaLnBrk="1" hangingPunct="1">
        <a:defRPr>
          <a:latin typeface="+mn-lt"/>
          <a:ea typeface="+mn-ea"/>
          <a:cs typeface="+mn-cs"/>
        </a:defRPr>
      </a:lvl2pPr>
      <a:lvl3pPr marL="1616664" eaLnBrk="1" hangingPunct="1">
        <a:defRPr>
          <a:latin typeface="+mn-lt"/>
          <a:ea typeface="+mn-ea"/>
          <a:cs typeface="+mn-cs"/>
        </a:defRPr>
      </a:lvl3pPr>
      <a:lvl4pPr marL="2424991" eaLnBrk="1" hangingPunct="1">
        <a:defRPr>
          <a:latin typeface="+mn-lt"/>
          <a:ea typeface="+mn-ea"/>
          <a:cs typeface="+mn-cs"/>
        </a:defRPr>
      </a:lvl4pPr>
      <a:lvl5pPr marL="3233325" eaLnBrk="1" hangingPunct="1">
        <a:defRPr>
          <a:latin typeface="+mn-lt"/>
          <a:ea typeface="+mn-ea"/>
          <a:cs typeface="+mn-cs"/>
        </a:defRPr>
      </a:lvl5pPr>
      <a:lvl6pPr marL="4041658" eaLnBrk="1" hangingPunct="1">
        <a:defRPr>
          <a:latin typeface="+mn-lt"/>
          <a:ea typeface="+mn-ea"/>
          <a:cs typeface="+mn-cs"/>
        </a:defRPr>
      </a:lvl6pPr>
      <a:lvl7pPr marL="4849988" eaLnBrk="1" hangingPunct="1">
        <a:defRPr>
          <a:latin typeface="+mn-lt"/>
          <a:ea typeface="+mn-ea"/>
          <a:cs typeface="+mn-cs"/>
        </a:defRPr>
      </a:lvl7pPr>
      <a:lvl8pPr marL="5658318" eaLnBrk="1" hangingPunct="1">
        <a:defRPr>
          <a:latin typeface="+mn-lt"/>
          <a:ea typeface="+mn-ea"/>
          <a:cs typeface="+mn-cs"/>
        </a:defRPr>
      </a:lvl8pPr>
      <a:lvl9pPr marL="6466652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9.png"/><Relationship Id="rId7" Type="http://schemas.openxmlformats.org/officeDocument/2006/relationships/image" Target="../media/image18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30.png"/><Relationship Id="rId4" Type="http://schemas.openxmlformats.org/officeDocument/2006/relationships/image" Target="../media/image1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3" Type="http://schemas.openxmlformats.org/officeDocument/2006/relationships/image" Target="../media/image60.png"/><Relationship Id="rId21" Type="http://schemas.openxmlformats.org/officeDocument/2006/relationships/image" Target="../media/image78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" Type="http://schemas.openxmlformats.org/officeDocument/2006/relationships/image" Target="../media/image2.png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10" Type="http://schemas.openxmlformats.org/officeDocument/2006/relationships/image" Target="../media/image67.png"/><Relationship Id="rId19" Type="http://schemas.openxmlformats.org/officeDocument/2006/relationships/image" Target="../media/image76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Relationship Id="rId22" Type="http://schemas.openxmlformats.org/officeDocument/2006/relationships/image" Target="../media/image7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347" y="3411"/>
            <a:ext cx="12763612" cy="22424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59286" y="3262678"/>
            <a:ext cx="655811" cy="209693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77228" y="466932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88144" y="495461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767972" y="473242"/>
            <a:ext cx="807089" cy="859249"/>
          </a:xfrm>
          <a:prstGeom prst="rect">
            <a:avLst/>
          </a:prstGeom>
        </p:spPr>
        <p:txBody>
          <a:bodyPr vert="horz" wrap="square" lIns="0" tIns="27979" rIns="0" bIns="0" rtlCol="0">
            <a:spAutoFit/>
          </a:bodyPr>
          <a:lstStyle/>
          <a:p>
            <a:pPr algn="ctr" defTabSz="1016520">
              <a:spcBef>
                <a:spcPts val="221"/>
              </a:spcBef>
            </a:pPr>
            <a:r>
              <a:rPr lang="ru-RU" sz="5400" b="1" spc="18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54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605323" y="1258896"/>
            <a:ext cx="1143008" cy="483139"/>
          </a:xfrm>
          <a:prstGeom prst="rect">
            <a:avLst/>
          </a:prstGeom>
        </p:spPr>
        <p:txBody>
          <a:bodyPr vert="horz" wrap="square" lIns="0" tIns="21266" rIns="0" bIns="0" rtlCol="0">
            <a:spAutoFit/>
          </a:bodyPr>
          <a:lstStyle/>
          <a:p>
            <a:pPr algn="ctr" defTabSz="1016520">
              <a:spcBef>
                <a:spcPts val="168"/>
              </a:spcBef>
            </a:pPr>
            <a:r>
              <a:rPr lang="ru-RU" sz="3000" b="1" spc="-8" dirty="0">
                <a:solidFill>
                  <a:srgbClr val="FEFEFE"/>
                </a:solidFill>
                <a:latin typeface="Arial"/>
                <a:cs typeface="Arial"/>
              </a:rPr>
              <a:t>к</a:t>
            </a:r>
            <a:r>
              <a:rPr lang="ru-RU" sz="3000" b="1" spc="-8" dirty="0" smtClean="0">
                <a:solidFill>
                  <a:srgbClr val="FEFEFE"/>
                </a:solidFill>
                <a:latin typeface="Arial"/>
                <a:cs typeface="Arial"/>
              </a:rPr>
              <a:t>ласс</a:t>
            </a:r>
            <a:endParaRPr sz="30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159579" y="491310"/>
            <a:ext cx="7445612" cy="1134022"/>
          </a:xfrm>
          <a:prstGeom prst="rect">
            <a:avLst/>
          </a:prstGeom>
        </p:spPr>
        <p:txBody>
          <a:bodyPr vert="horz" wrap="square" lIns="0" tIns="257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422" defTabSz="1614027">
              <a:spcBef>
                <a:spcPts val="203"/>
              </a:spcBef>
              <a:defRPr/>
            </a:pPr>
            <a:r>
              <a:rPr lang="ru-RU" sz="7200" kern="0" spc="8" dirty="0" smtClean="0">
                <a:solidFill>
                  <a:sysClr val="window" lastClr="FFFFFF"/>
                </a:solidFill>
              </a:rPr>
              <a:t>   Физика  </a:t>
            </a:r>
            <a:endParaRPr lang="en-US" sz="72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03" y="562756"/>
            <a:ext cx="1084622" cy="1131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4">
            <a:extLst>
              <a:ext uri="{FF2B5EF4-FFF2-40B4-BE49-F238E27FC236}">
                <a16:creationId xmlns:a16="http://schemas.microsoft.com/office/drawing/2014/main" xmlns="" xmlns:lc="http://schemas.openxmlformats.org/drawingml/2006/lockedCanvas" id="{96789AA7-9596-4F83-89FD-AEC28EE179F1}"/>
              </a:ext>
            </a:extLst>
          </p:cNvPr>
          <p:cNvSpPr txBox="1"/>
          <p:nvPr/>
        </p:nvSpPr>
        <p:spPr>
          <a:xfrm>
            <a:off x="2214017" y="2897557"/>
            <a:ext cx="10856822" cy="2661486"/>
          </a:xfrm>
          <a:prstGeom prst="rect">
            <a:avLst/>
          </a:prstGeom>
        </p:spPr>
        <p:txBody>
          <a:bodyPr vert="horz" wrap="square" lIns="0" tIns="24626" rIns="0" bIns="0" rtlCol="0">
            <a:spAutoFit/>
          </a:bodyPr>
          <a:lstStyle>
            <a:defPPr>
              <a:defRPr lang="ru-RU"/>
            </a:defPPr>
            <a:lvl1pPr marL="0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152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6301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4454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2605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0756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88906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7059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5209" algn="l" defTabSz="1096301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56" defTabSz="1016664">
              <a:spcBef>
                <a:spcPts val="195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lang="en-US" sz="4800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456" defTabSz="1016664">
              <a:spcBef>
                <a:spcPts val="195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32456" defTabSz="1016664">
              <a:spcBef>
                <a:spcPts val="195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Часть 1</a:t>
            </a:r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78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1" y="224962"/>
            <a:ext cx="11447615" cy="830997"/>
          </a:xfrm>
        </p:spPr>
        <p:txBody>
          <a:bodyPr/>
          <a:lstStyle/>
          <a:p>
            <a:pPr algn="ctr"/>
            <a:r>
              <a:rPr lang="ru-RU" sz="5400" smtClean="0"/>
              <a:t>Задание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557833" y="1978968"/>
                <a:ext cx="11737304" cy="4130041"/>
              </a:xfrm>
            </p:spPr>
            <p:txBody>
              <a:bodyPr/>
              <a:lstStyle/>
              <a:p>
                <a:pPr marL="742950" indent="-742950">
                  <a:buAutoNum type="arabicPeriod"/>
                </a:pPr>
                <a:r>
                  <a:rPr lang="ru-RU" dirty="0" smtClean="0">
                    <a:solidFill>
                      <a:schemeClr val="tx2"/>
                    </a:solidFill>
                  </a:rPr>
                  <a:t>Повторить пройденные темы.</a:t>
                </a:r>
              </a:p>
              <a:p>
                <a:pPr marL="742950" indent="-742950">
                  <a:buAutoNum type="arabicPeriod"/>
                </a:pPr>
                <a:r>
                  <a:rPr lang="ru-RU" dirty="0" smtClean="0">
                    <a:solidFill>
                      <a:schemeClr val="tx2"/>
                    </a:solidFill>
                  </a:rPr>
                  <a:t>Решить задачу:</a:t>
                </a:r>
              </a:p>
              <a:p>
                <a:r>
                  <a:rPr lang="ru-RU" dirty="0" smtClean="0">
                    <a:solidFill>
                      <a:schemeClr val="tx2"/>
                    </a:solidFill>
                  </a:rPr>
                  <a:t>    Какое удельное сопротивление трамвайного провода, если его длина 10 км, площадь поперечного сечения 70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 мм</m:t>
                        </m:r>
                      </m:e>
                      <m:sup>
                        <m:r>
                          <a:rPr lang="ru-RU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tx2"/>
                    </a:solidFill>
                  </a:rPr>
                  <a:t>, а сопротивление 3,5 Ом?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57833" y="1978968"/>
                <a:ext cx="11737304" cy="4130041"/>
              </a:xfrm>
              <a:blipFill rotWithShape="1">
                <a:blip r:embed="rId2"/>
                <a:stretch>
                  <a:fillRect l="-2857" t="-4136" r="-2649" b="-36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28"/>
            <a:ext cx="12780963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Текст 2"/>
          <p:cNvSpPr txBox="1">
            <a:spLocks/>
          </p:cNvSpPr>
          <p:nvPr/>
        </p:nvSpPr>
        <p:spPr>
          <a:xfrm>
            <a:off x="286388" y="178773"/>
            <a:ext cx="12360793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4300" b="1" i="1">
                <a:solidFill>
                  <a:srgbClr val="2365C7"/>
                </a:solidFill>
                <a:latin typeface="Arial"/>
                <a:ea typeface="+mn-ea"/>
                <a:cs typeface="Arial"/>
              </a:defRPr>
            </a:lvl1pPr>
            <a:lvl2pPr marL="808332" eaLnBrk="1" hangingPunct="1">
              <a:defRPr>
                <a:latin typeface="+mn-lt"/>
                <a:ea typeface="+mn-ea"/>
                <a:cs typeface="+mn-cs"/>
              </a:defRPr>
            </a:lvl2pPr>
            <a:lvl3pPr marL="1616664" eaLnBrk="1" hangingPunct="1">
              <a:defRPr>
                <a:latin typeface="+mn-lt"/>
                <a:ea typeface="+mn-ea"/>
                <a:cs typeface="+mn-cs"/>
              </a:defRPr>
            </a:lvl3pPr>
            <a:lvl4pPr marL="2424991" eaLnBrk="1" hangingPunct="1">
              <a:defRPr>
                <a:latin typeface="+mn-lt"/>
                <a:ea typeface="+mn-ea"/>
                <a:cs typeface="+mn-cs"/>
              </a:defRPr>
            </a:lvl4pPr>
            <a:lvl5pPr marL="3233325" eaLnBrk="1" hangingPunct="1">
              <a:defRPr>
                <a:latin typeface="+mn-lt"/>
                <a:ea typeface="+mn-ea"/>
                <a:cs typeface="+mn-cs"/>
              </a:defRPr>
            </a:lvl5pPr>
            <a:lvl6pPr marL="4041658" eaLnBrk="1" hangingPunct="1">
              <a:defRPr>
                <a:latin typeface="+mn-lt"/>
                <a:ea typeface="+mn-ea"/>
                <a:cs typeface="+mn-cs"/>
              </a:defRPr>
            </a:lvl6pPr>
            <a:lvl7pPr marL="4849988" eaLnBrk="1" hangingPunct="1">
              <a:defRPr>
                <a:latin typeface="+mn-lt"/>
                <a:ea typeface="+mn-ea"/>
                <a:cs typeface="+mn-cs"/>
              </a:defRPr>
            </a:lvl7pPr>
            <a:lvl8pPr marL="5658318" eaLnBrk="1" hangingPunct="1">
              <a:defRPr>
                <a:latin typeface="+mn-lt"/>
                <a:ea typeface="+mn-ea"/>
                <a:cs typeface="+mn-cs"/>
              </a:defRPr>
            </a:lvl8pPr>
            <a:lvl9pPr marL="64666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1096301"/>
            <a:r>
              <a:rPr lang="ru-RU" sz="3600" dirty="0" smtClean="0">
                <a:solidFill>
                  <a:srgbClr val="1F497D"/>
                </a:solidFill>
              </a:rPr>
              <a:t>   Задача № 1</a:t>
            </a:r>
          </a:p>
          <a:p>
            <a:pPr defTabSz="1096301"/>
            <a:r>
              <a:rPr lang="ru-RU" sz="3600" dirty="0">
                <a:solidFill>
                  <a:srgbClr val="1F497D"/>
                </a:solidFill>
              </a:rPr>
              <a:t> </a:t>
            </a:r>
            <a:r>
              <a:rPr lang="ru-RU" sz="3600" dirty="0" smtClean="0">
                <a:solidFill>
                  <a:srgbClr val="1F497D"/>
                </a:solidFill>
              </a:rPr>
              <a:t>  </a:t>
            </a:r>
            <a:r>
              <a:rPr lang="en-US" sz="3600" dirty="0" smtClean="0">
                <a:solidFill>
                  <a:srgbClr val="1F497D"/>
                </a:solidFill>
              </a:rPr>
              <a:t>C </a:t>
            </a:r>
            <a:r>
              <a:rPr lang="ru-RU" sz="3600" dirty="0" smtClean="0">
                <a:solidFill>
                  <a:srgbClr val="1F497D"/>
                </a:solidFill>
              </a:rPr>
              <a:t>какой силой (мН) взаимодействуют две частицы с зарядами 4 и 10 </a:t>
            </a:r>
            <a:r>
              <a:rPr lang="ru-RU" sz="3600" dirty="0" err="1" smtClean="0">
                <a:solidFill>
                  <a:srgbClr val="1F497D"/>
                </a:solidFill>
              </a:rPr>
              <a:t>нКл</a:t>
            </a:r>
            <a:r>
              <a:rPr lang="ru-RU" sz="3600" dirty="0" smtClean="0">
                <a:solidFill>
                  <a:srgbClr val="1F497D"/>
                </a:solidFill>
              </a:rPr>
              <a:t>, будучи расположенными на расстоянии 2 см друг от друга?</a:t>
            </a:r>
            <a:endParaRPr lang="ru-RU" sz="3600" dirty="0">
              <a:solidFill>
                <a:srgbClr val="1F497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053" y="3491136"/>
                <a:ext cx="181011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ru-RU" sz="36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2 </m:t>
                    </m:r>
                    <m:r>
                      <a:rPr lang="ru-RU" sz="3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см</m:t>
                    </m:r>
                  </m:oMath>
                </a14:m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053" y="3491136"/>
                <a:ext cx="1810111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10438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1490" y="4150885"/>
                <a:ext cx="233211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4 </a:t>
                </a:r>
                <a:r>
                  <a:rPr lang="ru-RU" sz="36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нКл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90" y="4150885"/>
                <a:ext cx="2332113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14151" r="-6789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2934097" y="3320184"/>
            <a:ext cx="0" cy="31952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10544" y="5795392"/>
            <a:ext cx="2475145" cy="10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5223" y="2843064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7150" y="2860466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67197" y="3506797"/>
            <a:ext cx="2401622" cy="967253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027683" y="4137466"/>
                <a:ext cx="21386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4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м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7683" y="4137466"/>
                <a:ext cx="2138662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7429" t="-14151" r="-657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74570" y="5991764"/>
            <a:ext cx="102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 </a:t>
            </a: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- ?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15143" y="3667257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945088" y="4917828"/>
                <a:ext cx="236628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10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м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5088" y="4917828"/>
                <a:ext cx="2366289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6443" t="-14151" r="-592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238353" y="3264858"/>
            <a:ext cx="0" cy="31952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85371" y="2876143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6388" y="4882244"/>
                <a:ext cx="25993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нКл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388" y="4882244"/>
                <a:ext cx="2599301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r="-633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659832" y="3562949"/>
                <a:ext cx="2308987" cy="848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F =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ru-RU" sz="3600" dirty="0">
                            <a:latin typeface="Arial" pitchFamily="34" charset="0"/>
                            <a:cs typeface="Arial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3600" b="1" i="1" dirty="0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lang="en-US" sz="3600" b="1" i="1" dirty="0" smtClean="0">
                                <a:latin typeface="Cambria Math"/>
                                <a:cs typeface="Arial" pitchFamily="34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3600" b="1" i="1" dirty="0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9832" y="3562949"/>
                <a:ext cx="2308987" cy="848437"/>
              </a:xfrm>
              <a:prstGeom prst="rect">
                <a:avLst/>
              </a:prstGeom>
              <a:blipFill rotWithShape="1">
                <a:blip r:embed="rId9"/>
                <a:stretch>
                  <a:fillRect l="-7916" t="-2143" b="-10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592568" y="4579304"/>
                <a:ext cx="5262409" cy="972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F =</a:t>
                </a:r>
                <a:r>
                  <a:rPr lang="ru-RU" sz="36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  <a:cs typeface="Arial" pitchFamily="34" charset="0"/>
                          </a:rPr>
                          <m:t>9∗</m:t>
                        </m:r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9</m:t>
                            </m:r>
                          </m:sup>
                        </m:sSup>
                        <m:r>
                          <a:rPr lang="ru-RU" sz="3600" b="0" i="1" smtClean="0">
                            <a:latin typeface="Cambria Math"/>
                            <a:cs typeface="Arial" pitchFamily="34" charset="0"/>
                          </a:rPr>
                          <m:t>∗4∗</m:t>
                        </m:r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−9</m:t>
                            </m:r>
                          </m:sup>
                        </m:sSup>
                        <m:r>
                          <a:rPr lang="ru-RU" sz="3600" b="0" i="1" smtClean="0">
                            <a:latin typeface="Cambria Math"/>
                            <a:cs typeface="Arial" pitchFamily="34" charset="0"/>
                          </a:rPr>
                          <m:t>∗10∗</m:t>
                        </m:r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−9</m:t>
                            </m:r>
                          </m:sup>
                        </m:sSup>
                      </m:num>
                      <m:den>
                        <m:r>
                          <a:rPr lang="ru-RU" sz="3600" b="0" i="1" smtClean="0">
                            <a:latin typeface="Cambria Math"/>
                            <a:cs typeface="Arial" pitchFamily="34" charset="0"/>
                          </a:rPr>
                          <m:t>2∗</m:t>
                        </m:r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ru-RU" sz="3600" b="0" i="1" smtClean="0">
                            <a:latin typeface="Cambria Math"/>
                            <a:cs typeface="Arial" pitchFamily="34" charset="0"/>
                          </a:rPr>
                          <m:t>∗ 2∗</m:t>
                        </m:r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568" y="4579304"/>
                <a:ext cx="5262409" cy="972767"/>
              </a:xfrm>
              <a:prstGeom prst="rect">
                <a:avLst/>
              </a:prstGeom>
              <a:blipFill rotWithShape="1">
                <a:blip r:embed="rId10"/>
                <a:stretch>
                  <a:fillRect l="-3472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0150193" y="4610372"/>
                <a:ext cx="2288960" cy="957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90</m:t>
                        </m:r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−4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0193" y="4610372"/>
                <a:ext cx="2288960" cy="957185"/>
              </a:xfrm>
              <a:prstGeom prst="rect">
                <a:avLst/>
              </a:prstGeom>
              <a:blipFill rotWithShape="1">
                <a:blip r:embed="rId11"/>
                <a:stretch>
                  <a:fillRect l="-2394" b="-9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 flipV="1">
            <a:off x="6914589" y="4717740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6972387" y="5219328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7973495" y="4717740"/>
            <a:ext cx="64923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7415143" y="4737482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8298112" y="5262548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022874" y="3474074"/>
                <a:ext cx="21482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м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874" y="3474074"/>
                <a:ext cx="2148280" cy="646331"/>
              </a:xfrm>
              <a:prstGeom prst="rect">
                <a:avLst/>
              </a:prstGeom>
              <a:blipFill rotWithShape="1">
                <a:blip r:embed="rId12"/>
                <a:stretch>
                  <a:fillRect l="-7386" t="-14151" r="-653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633398" y="5699376"/>
                <a:ext cx="3019416" cy="5904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90·10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(Кл)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3398" y="5699376"/>
                <a:ext cx="3019416" cy="590418"/>
              </a:xfrm>
              <a:prstGeom prst="rect">
                <a:avLst/>
              </a:prstGeom>
              <a:blipFill rotWithShape="1">
                <a:blip r:embed="rId13"/>
                <a:stretch>
                  <a:fillRect l="-5051" t="-12371" r="-4444" b="-32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8548389" y="5699376"/>
                <a:ext cx="41806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90·</m:t>
                        </m:r>
                        <m:sSup>
                          <m:sSupPr>
                            <m:ctrlP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·10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(Кл)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389" y="5699376"/>
                <a:ext cx="4180632" cy="584775"/>
              </a:xfrm>
              <a:prstGeom prst="rect">
                <a:avLst/>
              </a:prstGeom>
              <a:blipFill rotWithShape="1">
                <a:blip r:embed="rId14"/>
                <a:stretch>
                  <a:fillRect l="-3644" t="-13542" r="-2770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5469000" y="6279853"/>
            <a:ext cx="22541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0,9 (мКл)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615133" y="6360923"/>
            <a:ext cx="3032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Ответ: </a:t>
            </a:r>
            <a:r>
              <a:rPr lang="ru-RU" sz="3600" dirty="0" smtClean="0">
                <a:solidFill>
                  <a:prstClr val="black"/>
                </a:solidFill>
              </a:rPr>
              <a:t>0,9 мКл</a:t>
            </a:r>
            <a:endParaRPr lang="ru-RU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49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8" grpId="0" animBg="1"/>
      <p:bldP spid="21" grpId="0"/>
      <p:bldP spid="23" grpId="0"/>
      <p:bldP spid="24" grpId="0"/>
      <p:bldP spid="34" grpId="0"/>
      <p:bldP spid="42" grpId="0"/>
      <p:bldP spid="25" grpId="0"/>
      <p:bldP spid="28" grpId="0"/>
      <p:bldP spid="30" grpId="0"/>
      <p:bldP spid="31" grpId="0"/>
      <p:bldP spid="48" grpId="0"/>
      <p:bldP spid="49" grpId="0"/>
      <p:bldP spid="50" grpId="0"/>
      <p:bldP spid="51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28"/>
            <a:ext cx="12780963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Текст 2"/>
          <p:cNvSpPr txBox="1">
            <a:spLocks/>
          </p:cNvSpPr>
          <p:nvPr/>
        </p:nvSpPr>
        <p:spPr>
          <a:xfrm>
            <a:off x="286388" y="178773"/>
            <a:ext cx="12360793" cy="3323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4300" b="1" i="1">
                <a:solidFill>
                  <a:srgbClr val="2365C7"/>
                </a:solidFill>
                <a:latin typeface="Arial"/>
                <a:ea typeface="+mn-ea"/>
                <a:cs typeface="Arial"/>
              </a:defRPr>
            </a:lvl1pPr>
            <a:lvl2pPr marL="808332" eaLnBrk="1" hangingPunct="1">
              <a:defRPr>
                <a:latin typeface="+mn-lt"/>
                <a:ea typeface="+mn-ea"/>
                <a:cs typeface="+mn-cs"/>
              </a:defRPr>
            </a:lvl2pPr>
            <a:lvl3pPr marL="1616664" eaLnBrk="1" hangingPunct="1">
              <a:defRPr>
                <a:latin typeface="+mn-lt"/>
                <a:ea typeface="+mn-ea"/>
                <a:cs typeface="+mn-cs"/>
              </a:defRPr>
            </a:lvl3pPr>
            <a:lvl4pPr marL="2424991" eaLnBrk="1" hangingPunct="1">
              <a:defRPr>
                <a:latin typeface="+mn-lt"/>
                <a:ea typeface="+mn-ea"/>
                <a:cs typeface="+mn-cs"/>
              </a:defRPr>
            </a:lvl4pPr>
            <a:lvl5pPr marL="3233325" eaLnBrk="1" hangingPunct="1">
              <a:defRPr>
                <a:latin typeface="+mn-lt"/>
                <a:ea typeface="+mn-ea"/>
                <a:cs typeface="+mn-cs"/>
              </a:defRPr>
            </a:lvl5pPr>
            <a:lvl6pPr marL="4041658" eaLnBrk="1" hangingPunct="1">
              <a:defRPr>
                <a:latin typeface="+mn-lt"/>
                <a:ea typeface="+mn-ea"/>
                <a:cs typeface="+mn-cs"/>
              </a:defRPr>
            </a:lvl6pPr>
            <a:lvl7pPr marL="4849988" eaLnBrk="1" hangingPunct="1">
              <a:defRPr>
                <a:latin typeface="+mn-lt"/>
                <a:ea typeface="+mn-ea"/>
                <a:cs typeface="+mn-cs"/>
              </a:defRPr>
            </a:lvl7pPr>
            <a:lvl8pPr marL="5658318" eaLnBrk="1" hangingPunct="1">
              <a:defRPr>
                <a:latin typeface="+mn-lt"/>
                <a:ea typeface="+mn-ea"/>
                <a:cs typeface="+mn-cs"/>
              </a:defRPr>
            </a:lvl8pPr>
            <a:lvl9pPr marL="64666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1096301"/>
            <a:r>
              <a:rPr lang="ru-RU" sz="3600" dirty="0" smtClean="0">
                <a:solidFill>
                  <a:srgbClr val="1F497D"/>
                </a:solidFill>
              </a:rPr>
              <a:t>   Задача № 2</a:t>
            </a:r>
            <a:r>
              <a:rPr lang="en-US" sz="3600" dirty="0" smtClean="0">
                <a:solidFill>
                  <a:srgbClr val="1F497D"/>
                </a:solidFill>
              </a:rPr>
              <a:t> </a:t>
            </a:r>
            <a:endParaRPr lang="ru-RU" sz="3600" dirty="0" smtClean="0">
              <a:solidFill>
                <a:srgbClr val="1F497D"/>
              </a:solidFill>
            </a:endParaRPr>
          </a:p>
          <a:p>
            <a:pPr defTabSz="1096301"/>
            <a:r>
              <a:rPr lang="ru-RU" sz="3600" dirty="0">
                <a:solidFill>
                  <a:srgbClr val="1F497D"/>
                </a:solidFill>
              </a:rPr>
              <a:t> </a:t>
            </a:r>
            <a:r>
              <a:rPr lang="ru-RU" sz="3600" dirty="0" smtClean="0">
                <a:solidFill>
                  <a:srgbClr val="1F497D"/>
                </a:solidFill>
              </a:rPr>
              <a:t>  </a:t>
            </a:r>
            <a:r>
              <a:rPr lang="ru-RU" sz="3600" dirty="0">
                <a:solidFill>
                  <a:srgbClr val="1F497D"/>
                </a:solidFill>
              </a:rPr>
              <a:t>Заряженный шарик приводят в соприкосновение с точно таким же незаряженным шариком. Находясь на расстоянии </a:t>
            </a:r>
            <a:r>
              <a:rPr lang="ru-RU" sz="3600" dirty="0" smtClean="0">
                <a:solidFill>
                  <a:srgbClr val="1F497D"/>
                </a:solidFill>
              </a:rPr>
              <a:t>r = 15 </a:t>
            </a:r>
            <a:r>
              <a:rPr lang="ru-RU" sz="3600" dirty="0">
                <a:solidFill>
                  <a:srgbClr val="1F497D"/>
                </a:solidFill>
              </a:rPr>
              <a:t>см, шарики отталкиваются с силой </a:t>
            </a:r>
            <a:r>
              <a:rPr lang="ru-RU" sz="3600" dirty="0" smtClean="0">
                <a:solidFill>
                  <a:srgbClr val="1F497D"/>
                </a:solidFill>
              </a:rPr>
              <a:t>F = 1 </a:t>
            </a:r>
            <a:r>
              <a:rPr lang="ru-RU" sz="3600" dirty="0" err="1">
                <a:solidFill>
                  <a:srgbClr val="1F497D"/>
                </a:solidFill>
              </a:rPr>
              <a:t>мН.</a:t>
            </a:r>
            <a:r>
              <a:rPr lang="ru-RU" sz="3600" dirty="0">
                <a:solidFill>
                  <a:srgbClr val="1F497D"/>
                </a:solidFill>
              </a:rPr>
              <a:t>  Каков был первоначальный заряд заряженного шарика?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053" y="4229373"/>
                <a:ext cx="206498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=1</m:t>
                    </m:r>
                    <m:r>
                      <a:rPr lang="ru-RU" sz="36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>
                      <a:rPr lang="en-US" sz="3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sz="36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см</m:t>
                    </m:r>
                  </m:oMath>
                </a14:m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053" y="4229373"/>
                <a:ext cx="2064989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9145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53455" y="60986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 - </a:t>
            </a:r>
            <a:r>
              <a:rPr lang="ru-RU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574057" y="3549676"/>
            <a:ext cx="0" cy="31952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10543" y="6005933"/>
            <a:ext cx="2163515" cy="100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5223" y="3496677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Дано: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7150" y="3514079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85579" y="4986274"/>
                <a:ext cx="1803250" cy="972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096301"/>
                <a:r>
                  <a:rPr lang="en-US" sz="36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 =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𝒒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5579" y="4986274"/>
                <a:ext cx="1803250" cy="972767"/>
              </a:xfrm>
              <a:prstGeom prst="rect">
                <a:avLst/>
              </a:prstGeom>
              <a:blipFill rotWithShape="1">
                <a:blip r:embed="rId5"/>
                <a:stretch>
                  <a:fillRect l="-10135" b="-9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6039270" y="4913102"/>
            <a:ext cx="1849558" cy="116970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17462" y="4240052"/>
                <a:ext cx="237590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15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м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462" y="4240052"/>
                <a:ext cx="2375907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6667" t="-14151" r="-564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48963" y="5061798"/>
            <a:ext cx="1822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 = </a:t>
            </a: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мН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82281" y="517478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8064205" y="5528575"/>
            <a:ext cx="760728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184973" y="4842256"/>
                <a:ext cx="1958037" cy="1171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𝒒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4400" b="1" dirty="0">
                            <a:solidFill>
                              <a:prstClr val="black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4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𝑭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n-US" sz="4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4973" y="4842256"/>
                <a:ext cx="1958037" cy="117160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ик 28"/>
          <p:cNvSpPr/>
          <p:nvPr/>
        </p:nvSpPr>
        <p:spPr>
          <a:xfrm>
            <a:off x="9184973" y="4842254"/>
            <a:ext cx="1946556" cy="124117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713131" y="4985184"/>
                <a:ext cx="21482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∙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10</m:t>
                        </m:r>
                      </m:e>
                      <m: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м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3131" y="4985184"/>
                <a:ext cx="2148280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7102" t="-14151" r="-681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5093368" y="3549676"/>
            <a:ext cx="0" cy="31952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85371" y="3529756"/>
            <a:ext cx="1003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И:</a:t>
            </a:r>
            <a:endParaRPr lang="ru-RU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51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8" grpId="0" animBg="1"/>
      <p:bldP spid="21" grpId="0"/>
      <p:bldP spid="23" grpId="0"/>
      <p:bldP spid="24" grpId="0"/>
      <p:bldP spid="27" grpId="0"/>
      <p:bldP spid="29" grpId="0" animBg="1"/>
      <p:bldP spid="34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28"/>
            <a:ext cx="12780963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30842" y="6299448"/>
            <a:ext cx="2813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0,1 </a:t>
            </a:r>
            <a:r>
              <a:rPr lang="ru-RU" sz="2800" dirty="0" err="1" smtClean="0">
                <a:solidFill>
                  <a:prstClr val="black"/>
                </a:solidFill>
              </a:rPr>
              <a:t>мк</a:t>
            </a:r>
            <a:r>
              <a:rPr lang="ru-RU" sz="28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Кл</a:t>
            </a:r>
            <a:r>
              <a:rPr lang="ru-RU" sz="2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45108" y="2028334"/>
                <a:ext cx="5259517" cy="9568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∗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∗</m:t>
                        </m:r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∗</m:t>
                        </m:r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∗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1∗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−3</m:t>
                            </m:r>
                          </m:sup>
                        </m:sSup>
                      </m:num>
                      <m:den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9∗</m:t>
                        </m:r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  <a:cs typeface="Arial" pitchFamily="34" charset="0"/>
                              </a:rPr>
                              <m:t>9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108" y="2028334"/>
                <a:ext cx="5259517" cy="956865"/>
              </a:xfrm>
              <a:prstGeom prst="rect">
                <a:avLst/>
              </a:prstGeom>
              <a:blipFill rotWithShape="1">
                <a:blip r:embed="rId3"/>
                <a:stretch>
                  <a:fillRect b="-9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1639550" y="2179578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827221" y="2025849"/>
                <a:ext cx="2298578" cy="953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25</m:t>
                        </m:r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7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221" y="2025849"/>
                <a:ext cx="2298578" cy="953787"/>
              </a:xfrm>
              <a:prstGeom prst="rect">
                <a:avLst/>
              </a:prstGeom>
              <a:blipFill rotWithShape="1">
                <a:blip r:embed="rId4"/>
                <a:stretch>
                  <a:fillRect l="-2653" b="-9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35828" y="3182628"/>
                <a:ext cx="287258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p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25</m:t>
                        </m:r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−16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828" y="3182628"/>
                <a:ext cx="2872581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72545" y="3914475"/>
                <a:ext cx="267797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5·10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−8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(Кл)</a:t>
                </a:r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545" y="3914475"/>
                <a:ext cx="2677977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5695" t="-13542" r="-5239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3167875" y="2154382"/>
            <a:ext cx="500554" cy="289523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52991" y="3836977"/>
                <a:ext cx="3262816" cy="649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1,2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·10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−16</m:t>
                            </m:r>
                          </m:sup>
                        </m:sSup>
                      </m:e>
                    </m:rad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991" y="3836977"/>
                <a:ext cx="3262816" cy="649152"/>
              </a:xfrm>
              <a:prstGeom prst="rect">
                <a:avLst/>
              </a:prstGeom>
              <a:blipFill rotWithShape="1">
                <a:blip r:embed="rId7"/>
                <a:stretch>
                  <a:fillRect t="-3738" b="-280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453899" y="1987661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dirty="0">
                <a:solidFill>
                  <a:prstClr val="black"/>
                </a:solidFill>
              </a:rPr>
              <a:t>5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4157" y="2680377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dirty="0">
                <a:solidFill>
                  <a:prstClr val="black"/>
                </a:solidFill>
              </a:rPr>
              <a:t>3</a:t>
            </a:r>
            <a:endParaRPr lang="ru-RU" dirty="0">
              <a:solidFill>
                <a:prstClr val="black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3272714" y="2680375"/>
            <a:ext cx="326761" cy="25856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17416" y="1867318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dirty="0">
                <a:solidFill>
                  <a:prstClr val="black"/>
                </a:solidFill>
              </a:rPr>
              <a:t>5</a:t>
            </a:r>
            <a:endParaRPr lang="ru-RU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29788" y="538810"/>
                <a:ext cx="1958037" cy="1171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𝒒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4400" b="1" dirty="0">
                            <a:solidFill>
                              <a:prstClr val="black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4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𝑭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n-US" sz="4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3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788" y="538810"/>
                <a:ext cx="1958037" cy="11716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55161" y="4643264"/>
            <a:ext cx="11607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Д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соприкосновения заряд заряженного шарика был вдвое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больше: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43197" y="5579370"/>
                <a:ext cx="28731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en-US" sz="3200" dirty="0" smtClean="0">
                    <a:solidFill>
                      <a:prstClr val="black"/>
                    </a:solidFill>
                  </a:rPr>
                  <a:t>q 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8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97" y="5579370"/>
                <a:ext cx="2873159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5520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36151" y="5579368"/>
                <a:ext cx="21826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8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151" y="5579368"/>
                <a:ext cx="2182649" cy="584775"/>
              </a:xfrm>
              <a:prstGeom prst="rect">
                <a:avLst/>
              </a:prstGeom>
              <a:blipFill rotWithShape="1">
                <a:blip r:embed="rId10"/>
                <a:stretch>
                  <a:fillRect l="-7263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879484" y="5554625"/>
                <a:ext cx="226760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0,1</m:t>
                        </m:r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484" y="5554625"/>
                <a:ext cx="2267608" cy="584775"/>
              </a:xfrm>
              <a:prstGeom prst="rect">
                <a:avLst/>
              </a:prstGeom>
              <a:blipFill rotWithShape="1">
                <a:blip r:embed="rId11"/>
                <a:stretch>
                  <a:fillRect l="-6720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V="1">
            <a:off x="2924157" y="2832775"/>
            <a:ext cx="326761" cy="25856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91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83" y="272842"/>
            <a:ext cx="11447615" cy="677108"/>
          </a:xfrm>
        </p:spPr>
        <p:txBody>
          <a:bodyPr/>
          <a:lstStyle/>
          <a:p>
            <a:pPr algn="ctr"/>
            <a:r>
              <a:rPr lang="ru-RU" sz="4400" dirty="0">
                <a:solidFill>
                  <a:prstClr val="white"/>
                </a:solidFill>
              </a:rPr>
              <a:t>Вывод единицы измерения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35554" y="1451754"/>
            <a:ext cx="2598905" cy="153532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96301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63634" y="1498082"/>
                <a:ext cx="2210926" cy="1416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p>
                        <m: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sz="5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5400" b="1" dirty="0">
                            <a:solidFill>
                              <a:prstClr val="black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𝑭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n-US" sz="5400" b="1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4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602" y="1498081"/>
                <a:ext cx="2210926" cy="1416991"/>
              </a:xfrm>
              <a:prstGeom prst="rect">
                <a:avLst/>
              </a:prstGeom>
              <a:blipFill rotWithShape="1">
                <a:blip r:embed="rId2"/>
                <a:stretch>
                  <a:fillRect b="-12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96424" y="3932307"/>
                <a:ext cx="129868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𝑞</m:t>
                        </m:r>
                      </m:e>
                      <m:sup>
                        <m:r>
                          <a:rPr lang="en-US" sz="40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=</a:t>
                </a:r>
                <a:endParaRPr lang="ru-RU" sz="4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959" y="3932307"/>
                <a:ext cx="1298689" cy="707886"/>
              </a:xfrm>
              <a:prstGeom prst="rect">
                <a:avLst/>
              </a:prstGeom>
              <a:blipFill rotWithShape="1">
                <a:blip r:embed="rId3"/>
                <a:stretch>
                  <a:fillRect t="-15517" r="-14953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4492685" y="4825641"/>
            <a:ext cx="1526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64096" y="4858237"/>
                <a:ext cx="98398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Кл</m:t>
                          </m:r>
                        </m:e>
                        <m:sup>
                          <m: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037" y="4858236"/>
                <a:ext cx="983987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30652" y="4184639"/>
                <a:ext cx="180209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dirty="0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Н ∗ м﷮2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982" y="4184638"/>
                <a:ext cx="1802096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35193" y="3452272"/>
                <a:ext cx="963084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м</m:t>
                          </m:r>
                        </m:e>
                        <m:sup>
                          <m:r>
                            <a:rPr lang="en-US" sz="44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1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894" y="3452271"/>
                <a:ext cx="963084" cy="7847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46661" y="3467598"/>
                <a:ext cx="112309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4400" b="1" dirty="0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∗ </m:t>
                      </m:r>
                      <m:r>
                        <a:rPr lang="ru-RU" sz="4400" b="1" i="1" dirty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Н</m:t>
                      </m:r>
                    </m:oMath>
                  </m:oMathPara>
                </a14:m>
                <a:endParaRPr lang="ru-RU" sz="1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8331" y="3467597"/>
                <a:ext cx="1059906" cy="7694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>
            <a:off x="4235193" y="4125060"/>
            <a:ext cx="29914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330653" y="3600518"/>
            <a:ext cx="769718" cy="4089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420597" y="4348209"/>
            <a:ext cx="769718" cy="4089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235193" y="4308404"/>
            <a:ext cx="769718" cy="4089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346065" y="3647845"/>
            <a:ext cx="769718" cy="4089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769805" y="3817184"/>
                <a:ext cx="164384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96301"/>
                <a:r>
                  <a:rPr lang="ru-RU" sz="4000" dirty="0" smtClean="0">
                    <a:solidFill>
                      <a:prstClr val="black"/>
                    </a:solidFill>
                  </a:rPr>
                  <a:t>=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Кл</m:t>
                        </m:r>
                      </m:e>
                      <m:sup>
                        <m:r>
                          <a:rPr lang="ru-RU" sz="40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4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627" y="3817184"/>
                <a:ext cx="1643848" cy="707886"/>
              </a:xfrm>
              <a:prstGeom prst="rect">
                <a:avLst/>
              </a:prstGeom>
              <a:blipFill rotWithShape="1">
                <a:blip r:embed="rId8"/>
                <a:stretch>
                  <a:fillRect l="-13333" t="-14655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H="1">
            <a:off x="2428723" y="3817184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428722" y="3817184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2428723" y="4741094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68035" y="3804990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092034" y="3804990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3092034" y="4741094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494339" y="3601031"/>
            <a:ext cx="0" cy="18419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954746" y="3559381"/>
            <a:ext cx="0" cy="18836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954747" y="3559380"/>
            <a:ext cx="280446" cy="3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7235697" y="3588966"/>
            <a:ext cx="280446" cy="3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3954746" y="5458034"/>
            <a:ext cx="280446" cy="3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260456" y="5441441"/>
            <a:ext cx="280446" cy="31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303914" y="3721045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9442529" y="3734556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9266527" y="3734556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8296335" y="3734556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266527" y="4621209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8296334" y="4640193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447906" y="5939408"/>
            <a:ext cx="1197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en-US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   =</a:t>
            </a:r>
            <a:endParaRPr lang="ru-RU" sz="4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258544" y="5824285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258544" y="5824285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4258544" y="6748195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093361" y="5812091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4921855" y="5812091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4921855" y="6748195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713838" y="5922709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96301"/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Кл</a:t>
            </a:r>
            <a:endParaRPr lang="ru-RU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5703771" y="5807586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703770" y="5807586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5703771" y="6731496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543083" y="5795392"/>
            <a:ext cx="0" cy="900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6367082" y="5795392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6367082" y="6731496"/>
            <a:ext cx="1760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32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  <p:bldP spid="20" grpId="0"/>
      <p:bldP spid="39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175"/>
            <a:ext cx="12760325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592" y="159319"/>
            <a:ext cx="12062557" cy="2215991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   Задача № </a:t>
            </a:r>
            <a:r>
              <a:rPr lang="ru-RU" sz="3600" dirty="0">
                <a:solidFill>
                  <a:schemeClr val="tx2"/>
                </a:solidFill>
              </a:rPr>
              <a:t>3</a:t>
            </a:r>
            <a:endParaRPr lang="ru-RU" sz="3600" dirty="0" smtClean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    Определите силу тока в электрической лампе, если через нее за 10 мин проходит 300 Кл количества электричества.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1889" y="2844813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Дано: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849" y="4679276"/>
            <a:ext cx="2156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q = </a:t>
            </a:r>
            <a:r>
              <a:rPr lang="ru-RU" sz="3600" dirty="0" smtClean="0">
                <a:solidFill>
                  <a:prstClr val="black"/>
                </a:solidFill>
              </a:rPr>
              <a:t>150 Кл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5824" y="3854941"/>
                <a:ext cx="235833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t</m:t>
                      </m:r>
                      <m:r>
                        <a:rPr lang="en-US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=5 мин</m:t>
                      </m:r>
                    </m:oMath>
                  </m:oMathPara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24" y="3854941"/>
                <a:ext cx="2358338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3366145" y="3275112"/>
            <a:ext cx="46034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96195" y="5529739"/>
            <a:ext cx="291598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12332" y="5652545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Cambria Math"/>
                <a:ea typeface="Cambria Math"/>
              </a:rPr>
              <a:t>I</a:t>
            </a:r>
            <a:r>
              <a:rPr lang="en-US" sz="3600" dirty="0" smtClean="0">
                <a:solidFill>
                  <a:prstClr val="black"/>
                </a:solidFill>
              </a:rPr>
              <a:t> - </a:t>
            </a:r>
            <a:r>
              <a:rPr lang="ru-RU" sz="3600" dirty="0" smtClean="0">
                <a:solidFill>
                  <a:prstClr val="black"/>
                </a:solidFill>
              </a:rPr>
              <a:t>?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14955" y="2843071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Решение: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773953" y="3498493"/>
                <a:ext cx="980333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I 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3947" y="3498493"/>
                <a:ext cx="980333" cy="833626"/>
              </a:xfrm>
              <a:prstGeom prst="rect">
                <a:avLst/>
              </a:prstGeom>
              <a:blipFill rotWithShape="1">
                <a:blip r:embed="rId4"/>
                <a:stretch>
                  <a:fillRect l="-18634" t="-4380" b="-13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996148" y="4548055"/>
                <a:ext cx="1691489" cy="887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I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150</m:t>
                        </m:r>
                      </m:num>
                      <m:den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00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148" y="4548055"/>
                <a:ext cx="1691489" cy="887166"/>
              </a:xfrm>
              <a:prstGeom prst="rect">
                <a:avLst/>
              </a:prstGeom>
              <a:blipFill rotWithShape="1">
                <a:blip r:embed="rId5"/>
                <a:stretch>
                  <a:fillRect l="-11191" r="-9747" b="-123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369229" y="4717021"/>
            <a:ext cx="1418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0,5 (A)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134900" y="6227448"/>
            <a:ext cx="2501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Ответ: </a:t>
            </a:r>
            <a:r>
              <a:rPr lang="ru-RU" sz="3600" dirty="0" smtClean="0">
                <a:solidFill>
                  <a:prstClr val="black"/>
                </a:solidFill>
              </a:rPr>
              <a:t>0,5 А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37202" y="5638462"/>
                <a:ext cx="3195105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:r>
                  <a:rPr lang="en-US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I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Кл</m:t>
                        </m:r>
                      </m:num>
                      <m:den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ru-RU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:r>
                  <a:rPr lang="ru-RU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А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198" y="5638462"/>
                <a:ext cx="3195105" cy="892552"/>
              </a:xfrm>
              <a:prstGeom prst="rect">
                <a:avLst/>
              </a:prstGeom>
              <a:blipFill rotWithShape="1">
                <a:blip r:embed="rId6"/>
                <a:stretch>
                  <a:fillRect l="-5916" r="-1527"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55577" y="4560697"/>
                <a:ext cx="713657" cy="874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572" y="4560689"/>
                <a:ext cx="713657" cy="874663"/>
              </a:xfrm>
              <a:prstGeom prst="rect">
                <a:avLst/>
              </a:prstGeom>
              <a:blipFill rotWithShape="1">
                <a:blip r:embed="rId7"/>
                <a:stretch>
                  <a:fillRect r="-24786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8465340" y="3420615"/>
            <a:ext cx="1597553" cy="10711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5529" y="2861065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5022329" y="3253892"/>
            <a:ext cx="46034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568199" y="3863438"/>
                <a:ext cx="13580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00</m:t>
                      </m:r>
                      <m:r>
                        <a:rPr lang="en-US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с</m:t>
                      </m:r>
                    </m:oMath>
                  </m:oMathPara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199" y="3863438"/>
                <a:ext cx="1358064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891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  <p:bldP spid="13" grpId="0"/>
      <p:bldP spid="14" grpId="0"/>
      <p:bldP spid="16" grpId="0"/>
      <p:bldP spid="4" grpId="0"/>
      <p:bldP spid="17" grpId="0"/>
      <p:bldP spid="18" grpId="0"/>
      <p:bldP spid="19" grpId="0"/>
      <p:bldP spid="21" grpId="0" animBg="1"/>
      <p:bldP spid="2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175"/>
            <a:ext cx="12760325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352" y="2483024"/>
            <a:ext cx="184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42280" y="2760489"/>
            <a:ext cx="2175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q = - 4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нКл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521" y="3514543"/>
            <a:ext cx="1797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 6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7955" y="4595241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E 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126037" y="2240064"/>
            <a:ext cx="0" cy="31952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73521" y="4379800"/>
            <a:ext cx="475251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09801" y="2122984"/>
            <a:ext cx="1484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Дано: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84543" y="2050976"/>
            <a:ext cx="23516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80549" y="2727158"/>
                <a:ext cx="1843197" cy="9921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latin typeface="Arial" pitchFamily="34" charset="0"/>
                    <a:cs typeface="Arial" pitchFamily="34" charset="0"/>
                  </a:rPr>
                  <a:t>E = 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/>
                            <a:cs typeface="Arial" pitchFamily="34" charset="0"/>
                          </a:rPr>
                          <m:t>𝒒</m:t>
                        </m:r>
                      </m:num>
                      <m:den>
                        <m:sSup>
                          <m:sSupPr>
                            <m:ctrlPr>
                              <a:rPr lang="en-US" sz="4400" b="1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latin typeface="Cambria Math"/>
                                <a:cs typeface="Arial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4400" b="1" i="1" smtClean="0">
                                <a:latin typeface="Cambria Math"/>
                                <a:cs typeface="Arial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549" y="2727158"/>
                <a:ext cx="1843197" cy="992131"/>
              </a:xfrm>
              <a:prstGeom prst="rect">
                <a:avLst/>
              </a:prstGeom>
              <a:blipFill rotWithShape="1">
                <a:blip r:embed="rId3"/>
                <a:stretch>
                  <a:fillRect l="-10265" b="-4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094808" y="3744047"/>
                <a:ext cx="3851439" cy="957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Arial" pitchFamily="34" charset="0"/>
                          </a:rPr>
                          <m:t>9∗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9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Arial" pitchFamily="34" charset="0"/>
                          </a:rPr>
                          <m:t>∗4∗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−9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Arial" pitchFamily="34" charset="0"/>
                          </a:rPr>
                          <m:t>6∗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Arial" pitchFamily="34" charset="0"/>
                          </a:rPr>
                          <m:t>∗6∗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Arial" pitchFamily="34" charset="0"/>
                              </a:rPr>
                              <m:t>−2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ru-RU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4808" y="3744047"/>
                <a:ext cx="3851439" cy="957185"/>
              </a:xfrm>
              <a:prstGeom prst="rect">
                <a:avLst/>
              </a:prstGeom>
              <a:blipFill rotWithShape="1">
                <a:blip r:embed="rId4"/>
                <a:stretch>
                  <a:fillRect l="-4905" r="-3797" b="-95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9630433" y="6227440"/>
            <a:ext cx="1832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Ответ: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07374" y="2699048"/>
            <a:ext cx="2363898" cy="106148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434848" y="2780626"/>
                <a:ext cx="262386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= - 4*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−9</m:t>
                        </m:r>
                      </m:sup>
                    </m:sSup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Кл</a:t>
                </a:r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848" y="2780626"/>
                <a:ext cx="2623860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5800" t="-13542" r="-5104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101817" y="3545320"/>
                <a:ext cx="218624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= 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м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817" y="3545320"/>
                <a:ext cx="2186240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7263" t="-13542" r="-6145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007970" y="3823106"/>
                <a:ext cx="1359218" cy="87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</a:rPr>
                              <m:t>−4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ru-RU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970" y="3823106"/>
                <a:ext cx="1359218" cy="878126"/>
              </a:xfrm>
              <a:prstGeom prst="rect">
                <a:avLst/>
              </a:prstGeom>
              <a:blipFill rotWithShape="1">
                <a:blip r:embed="rId7"/>
                <a:stretch>
                  <a:fillRect r="-12556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303068" y="3959488"/>
                <a:ext cx="10374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068" y="3959488"/>
                <a:ext cx="1037400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128937" y="3851176"/>
                <a:ext cx="806631" cy="801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0" i="1" smtClean="0">
                            <a:latin typeface="Cambria Math"/>
                          </a:rPr>
                          <m:t>Н</m:t>
                        </m:r>
                      </m:num>
                      <m:den>
                        <m:r>
                          <a:rPr lang="ru-RU" sz="3200" b="0" i="1" smtClean="0">
                            <a:latin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8937" y="3851176"/>
                <a:ext cx="806631" cy="801310"/>
              </a:xfrm>
              <a:prstGeom prst="rect">
                <a:avLst/>
              </a:prstGeom>
              <a:blipFill rotWithShape="1">
                <a:blip r:embed="rId9"/>
                <a:stretch>
                  <a:fillRect l="-19697" r="-18182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10832" y="4918406"/>
                <a:ext cx="4488152" cy="11480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dirty="0" smtClean="0">
                    <a:latin typeface="Arial" pitchFamily="34" charset="0"/>
                    <a:cs typeface="Arial" pitchFamily="34" charset="0"/>
                  </a:rPr>
                  <a:t>[Е]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smtClean="0">
                            <a:latin typeface="Cambria Math"/>
                            <a:cs typeface="Arial" pitchFamily="34" charset="0"/>
                          </a:rPr>
                          <m:t>Н∗</m:t>
                        </m:r>
                        <m:sSup>
                          <m:sSupPr>
                            <m:ctrlP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4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Кл</m:t>
                            </m:r>
                          </m:e>
                          <m:sup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4400" dirty="0" smtClean="0">
                    <a:latin typeface="Arial" pitchFamily="34" charset="0"/>
                    <a:cs typeface="Arial" pitchFamily="34" charset="0"/>
                  </a:rPr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smtClean="0">
                            <a:latin typeface="Cambria Math"/>
                            <a:cs typeface="Arial" pitchFamily="34" charset="0"/>
                          </a:rPr>
                          <m:t>Кл</m:t>
                        </m:r>
                      </m:num>
                      <m:den>
                        <m:sSup>
                          <m:sSupPr>
                            <m:ctrlPr>
                              <a:rPr lang="ru-RU" sz="4400" i="1" smtClean="0">
                                <a:latin typeface="Cambria Math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м</m:t>
                            </m:r>
                          </m:e>
                          <m:sup>
                            <m:r>
                              <a:rPr lang="ru-RU" sz="4400" b="0" i="1" smtClean="0">
                                <a:latin typeface="Cambria Math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4400" dirty="0" smtClean="0">
                    <a:latin typeface="Arial" pitchFamily="34" charset="0"/>
                    <a:cs typeface="Arial" pitchFamily="34" charset="0"/>
                  </a:rPr>
                  <a:t>] =</a:t>
                </a:r>
                <a:endParaRPr lang="ru-RU" sz="4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832" y="4918406"/>
                <a:ext cx="4488152" cy="1148007"/>
              </a:xfrm>
              <a:prstGeom prst="rect">
                <a:avLst/>
              </a:prstGeom>
              <a:blipFill rotWithShape="1">
                <a:blip r:embed="rId10"/>
                <a:stretch>
                  <a:fillRect l="-5435" r="-1223" b="-106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687578" y="5053497"/>
                <a:ext cx="938077" cy="978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dirty="0" smtClean="0"/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0" i="1" smtClean="0">
                            <a:latin typeface="Cambria Math"/>
                          </a:rPr>
                          <m:t>Н</m:t>
                        </m:r>
                      </m:num>
                      <m:den>
                        <m:r>
                          <a:rPr lang="ru-RU" sz="4000" b="0" i="1" smtClean="0">
                            <a:latin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ru-RU" sz="4000" dirty="0" smtClean="0">
                    <a:latin typeface="Arial" pitchFamily="34" charset="0"/>
                    <a:cs typeface="Arial" pitchFamily="34" charset="0"/>
                  </a:rPr>
                  <a:t>]</a:t>
                </a:r>
                <a:endParaRPr lang="ru-RU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7578" y="5053497"/>
                <a:ext cx="938077" cy="978538"/>
              </a:xfrm>
              <a:prstGeom prst="rect">
                <a:avLst/>
              </a:prstGeom>
              <a:blipFill rotWithShape="1">
                <a:blip r:embed="rId11"/>
                <a:stretch>
                  <a:fillRect l="-22727" r="-22078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973875" y="6290737"/>
                <a:ext cx="94391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3875" y="6290737"/>
                <a:ext cx="943913" cy="58477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1725623" y="6023906"/>
                <a:ext cx="641522" cy="7837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/>
                            </a:rPr>
                            <m:t>Н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/>
                            </a:rPr>
                            <m:t>Кл</m:t>
                          </m:r>
                        </m:den>
                      </m:f>
                    </m:oMath>
                  </m:oMathPara>
                </a14:m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5623" y="6023906"/>
                <a:ext cx="641522" cy="78374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6390952" y="3851176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7627761" y="3830820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958904" y="3839698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7054947" y="3880368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5796032" y="4409509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7180549" y="4379800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7298946" y="5055840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8242129" y="5683472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8352656" y="5117909"/>
            <a:ext cx="593591" cy="3714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7477344" y="5717019"/>
            <a:ext cx="296795" cy="18573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Текст 2"/>
          <p:cNvSpPr>
            <a:spLocks noGrp="1"/>
          </p:cNvSpPr>
          <p:nvPr>
            <p:ph type="body" idx="1"/>
          </p:nvPr>
        </p:nvSpPr>
        <p:spPr>
          <a:xfrm>
            <a:off x="304592" y="159319"/>
            <a:ext cx="12062557" cy="1661993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   Задача № 4 </a:t>
            </a:r>
          </a:p>
          <a:p>
            <a:r>
              <a:rPr lang="ru-RU" sz="3600" dirty="0">
                <a:solidFill>
                  <a:schemeClr val="tx2"/>
                </a:solidFill>
              </a:rPr>
              <a:t>    Найдите напряженность поля точечного заряда с зарядом –4 </a:t>
            </a:r>
            <a:r>
              <a:rPr lang="ru-RU" sz="3600" dirty="0" err="1">
                <a:solidFill>
                  <a:schemeClr val="tx2"/>
                </a:solidFill>
              </a:rPr>
              <a:t>нКл</a:t>
            </a:r>
            <a:r>
              <a:rPr lang="ru-RU" sz="3600" dirty="0">
                <a:solidFill>
                  <a:schemeClr val="tx2"/>
                </a:solidFill>
              </a:rPr>
              <a:t> на расстоянии 6 см.</a:t>
            </a:r>
          </a:p>
        </p:txBody>
      </p:sp>
    </p:spTree>
    <p:extLst>
      <p:ext uri="{BB962C8B-B14F-4D97-AF65-F5344CB8AC3E}">
        <p14:creationId xmlns:p14="http://schemas.microsoft.com/office/powerpoint/2010/main" val="71834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256"/>
            <a:ext cx="12780963" cy="716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25785" y="84743"/>
                <a:ext cx="12511162" cy="2087751"/>
              </a:xfrm>
            </p:spPr>
            <p:txBody>
              <a:bodyPr/>
              <a:lstStyle/>
              <a:p>
                <a:pPr defTabSz="1096301"/>
                <a:r>
                  <a:rPr lang="ru-RU" sz="3600" dirty="0" smtClean="0">
                    <a:solidFill>
                      <a:srgbClr val="1F497D"/>
                    </a:solidFill>
                  </a:rPr>
                  <a:t>    Задача </a:t>
                </a:r>
                <a:r>
                  <a:rPr lang="ru-RU" sz="3600" dirty="0">
                    <a:solidFill>
                      <a:srgbClr val="1F497D"/>
                    </a:solidFill>
                  </a:rPr>
                  <a:t>№ </a:t>
                </a:r>
                <a:r>
                  <a:rPr lang="ru-RU" sz="3600" dirty="0" smtClean="0">
                    <a:solidFill>
                      <a:srgbClr val="1F497D"/>
                    </a:solidFill>
                  </a:rPr>
                  <a:t>5</a:t>
                </a:r>
                <a:endParaRPr lang="ru-RU" sz="3600" dirty="0">
                  <a:solidFill>
                    <a:srgbClr val="1F497D"/>
                  </a:solidFill>
                </a:endParaRPr>
              </a:p>
              <a:p>
                <a:pPr defTabSz="1096301"/>
                <a:r>
                  <a:rPr lang="ru-RU" sz="3200" dirty="0">
                    <a:solidFill>
                      <a:srgbClr val="1F497D"/>
                    </a:solidFill>
                  </a:rPr>
                  <a:t>   </a:t>
                </a:r>
                <a:r>
                  <a:rPr lang="ru-RU" sz="3200" dirty="0" smtClean="0">
                    <a:solidFill>
                      <a:srgbClr val="1F497D"/>
                    </a:solidFill>
                  </a:rPr>
                  <a:t>Сколько метров медного провода сечением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  <m:t> мм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srgbClr val="1F497D"/>
                    </a:solidFill>
                  </a:rPr>
                  <a:t> нужно взять, чтобы его сопротивление было равно 1 Ом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?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уд.меди</m:t>
                        </m:r>
                      </m:sub>
                    </m:sSub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𝟎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𝟎𝟏𝟕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 мкОм·м</m:t>
                    </m:r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ru-RU" sz="4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5785" y="84743"/>
                <a:ext cx="12511162" cy="2087751"/>
              </a:xfrm>
              <a:blipFill rotWithShape="1">
                <a:blip r:embed="rId3"/>
                <a:stretch>
                  <a:fillRect l="-1998" t="-6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1113584" y="2627040"/>
            <a:ext cx="1221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Дано:</a:t>
            </a:r>
            <a:endParaRPr lang="ru-RU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749" y="3419127"/>
                <a:ext cx="180793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prstClr val="black"/>
                    </a:solidFill>
                  </a:rPr>
                  <a:t>S = </a:t>
                </a:r>
                <a:r>
                  <a:rPr lang="ru-RU" sz="3200" dirty="0">
                    <a:solidFill>
                      <a:prstClr val="black"/>
                    </a:solidFill>
                  </a:rPr>
                  <a:t>2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49" y="3419127"/>
                <a:ext cx="1807931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8784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77506" y="4566843"/>
            <a:ext cx="1649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R</a:t>
            </a:r>
            <a:r>
              <a:rPr lang="en-US" sz="3200" dirty="0" smtClean="0">
                <a:solidFill>
                  <a:prstClr val="black"/>
                </a:solidFill>
              </a:rPr>
              <a:t> </a:t>
            </a:r>
            <a:r>
              <a:rPr lang="ru-RU" sz="3200" dirty="0" smtClean="0">
                <a:solidFill>
                  <a:prstClr val="black"/>
                </a:solidFill>
              </a:rPr>
              <a:t>= 1 Ом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3240" y="3988659"/>
            <a:ext cx="32127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 smtClean="0">
                <a:solidFill>
                  <a:prstClr val="black"/>
                </a:solidFill>
              </a:rPr>
              <a:t>ρ</a:t>
            </a:r>
            <a:r>
              <a:rPr lang="ru-RU" sz="3200" dirty="0" smtClean="0">
                <a:solidFill>
                  <a:prstClr val="black"/>
                </a:solidFill>
              </a:rPr>
              <a:t> = 0,017 </a:t>
            </a:r>
            <a:r>
              <a:rPr lang="ru-RU" sz="3200" dirty="0" err="1" smtClean="0">
                <a:solidFill>
                  <a:prstClr val="black"/>
                </a:solidFill>
              </a:rPr>
              <a:t>мкОм·м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215090" y="2568676"/>
            <a:ext cx="1899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Решение:</a:t>
            </a:r>
            <a:endParaRPr lang="ru-RU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313288" y="3186452"/>
                <a:ext cx="1270925" cy="802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prstClr val="black"/>
                    </a:solidFill>
                  </a:rPr>
                  <a:t>R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 =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r>
                  <a:rPr lang="el-GR" sz="3200" dirty="0" smtClean="0">
                    <a:solidFill>
                      <a:prstClr val="black"/>
                    </a:solidFill>
                  </a:rPr>
                  <a:t>ρ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3288" y="3186452"/>
                <a:ext cx="1270925" cy="802207"/>
              </a:xfrm>
              <a:prstGeom prst="rect">
                <a:avLst/>
              </a:prstGeom>
              <a:blipFill rotWithShape="1">
                <a:blip r:embed="rId5"/>
                <a:stretch>
                  <a:fillRect l="-12500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>
            <a:off x="3489848" y="3059088"/>
            <a:ext cx="0" cy="2845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 flipV="1">
            <a:off x="293240" y="5356208"/>
            <a:ext cx="3196608" cy="71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9771349" y="6223515"/>
            <a:ext cx="3297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Ответ:</a:t>
            </a:r>
            <a:r>
              <a:rPr lang="ru-RU" sz="3200" dirty="0" smtClean="0">
                <a:solidFill>
                  <a:prstClr val="black"/>
                </a:solidFill>
              </a:rPr>
              <a:t> 117,64 м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946232" y="4318181"/>
                <a:ext cx="2823017" cy="8981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2·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·1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0,017·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 =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232" y="4318181"/>
                <a:ext cx="2823017" cy="898195"/>
              </a:xfrm>
              <a:prstGeom prst="rect">
                <a:avLst/>
              </a:prstGeom>
              <a:blipFill rotWithShape="1">
                <a:blip r:embed="rId6"/>
                <a:stretch>
                  <a:fillRect r="-4310" b="-6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9761343" y="4529329"/>
            <a:ext cx="1949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117,64 (</a:t>
            </a:r>
            <a:r>
              <a:rPr lang="ru-RU" sz="3200" dirty="0" smtClean="0">
                <a:solidFill>
                  <a:prstClr val="black"/>
                </a:solidFill>
              </a:rPr>
              <a:t>м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  <a:endParaRPr lang="ru-RU" sz="3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6892960" y="5507831"/>
                <a:ext cx="8789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[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]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=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2960" y="5507831"/>
                <a:ext cx="878959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18056" t="-12632" r="-15972" b="-3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771919" y="5363343"/>
                <a:ext cx="1280735" cy="860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latin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ru-RU" sz="3200" b="1" i="1">
                            <a:latin typeface="Cambria Math"/>
                          </a:rPr>
                          <m:t>·</m:t>
                        </m:r>
                        <m:r>
                          <a:rPr lang="ru-RU" sz="3200" b="1" i="1" smtClean="0">
                            <a:latin typeface="Cambria Math"/>
                          </a:rPr>
                          <m:t>Ом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Ом·м</m:t>
                        </m:r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]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1919" y="5363343"/>
                <a:ext cx="1280735" cy="860172"/>
              </a:xfrm>
              <a:prstGeom prst="rect">
                <a:avLst/>
              </a:prstGeom>
              <a:blipFill rotWithShape="1">
                <a:blip r:embed="rId8"/>
                <a:stretch>
                  <a:fillRect l="-12381" r="-11429" b="-11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9029157" y="5518246"/>
            <a:ext cx="10134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prstClr val="black"/>
                </a:solidFill>
              </a:rPr>
              <a:t>= [м]</a:t>
            </a:r>
            <a:endParaRPr lang="ru-RU" sz="3200" dirty="0">
              <a:solidFill>
                <a:prstClr val="black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9842463" y="3204086"/>
            <a:ext cx="1280233" cy="86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>
              <a:solidFill>
                <a:prstClr val="white"/>
              </a:solidFill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flipV="1">
            <a:off x="8421278" y="5593301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8412286" y="6037229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747704" y="5461938"/>
                <a:ext cx="90941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= </a:t>
                </a:r>
                <a:r>
                  <a:rPr lang="ru-RU" sz="3200" dirty="0">
                    <a:solidFill>
                      <a:prstClr val="black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704" y="5461938"/>
                <a:ext cx="909416" cy="584775"/>
              </a:xfrm>
              <a:prstGeom prst="rect">
                <a:avLst/>
              </a:prstGeom>
              <a:blipFill rotWithShape="1">
                <a:blip r:embed="rId9"/>
                <a:stretch>
                  <a:fillRect t="-12500" r="-16107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Прямая соединительная линия 64"/>
          <p:cNvCxnSpPr/>
          <p:nvPr/>
        </p:nvCxnSpPr>
        <p:spPr>
          <a:xfrm flipV="1">
            <a:off x="8152130" y="5417748"/>
            <a:ext cx="260157" cy="24451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7970620" y="6005305"/>
            <a:ext cx="450658" cy="1746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6514184" y="3059088"/>
            <a:ext cx="0" cy="2845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3515858" y="3995191"/>
                <a:ext cx="301980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0,017·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Ом·м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858" y="3995191"/>
                <a:ext cx="3019801" cy="584775"/>
              </a:xfrm>
              <a:prstGeom prst="rect">
                <a:avLst/>
              </a:prstGeom>
              <a:blipFill rotWithShape="1">
                <a:blip r:embed="rId10"/>
                <a:stretch>
                  <a:fillRect l="-5253" t="-12500" r="-424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3570416" y="3347870"/>
                <a:ext cx="251902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2·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416" y="3347870"/>
                <a:ext cx="2519026" cy="584775"/>
              </a:xfrm>
              <a:prstGeom prst="rect">
                <a:avLst/>
              </a:prstGeom>
              <a:blipFill rotWithShape="1">
                <a:blip r:embed="rId11"/>
                <a:stretch>
                  <a:fillRect l="-6295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9914471" y="3211815"/>
                <a:ext cx="1089978" cy="8544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/>
                      </a:rPr>
                      <m:t>𝑙</m:t>
                    </m:r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=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𝑆𝑅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471" y="3211815"/>
                <a:ext cx="1089978" cy="854401"/>
              </a:xfrm>
              <a:prstGeom prst="rect">
                <a:avLst/>
              </a:prstGeom>
              <a:blipFill rotWithShape="1">
                <a:blip r:embed="rId12"/>
                <a:stretch>
                  <a:fillRect b="-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Прямая соединительная линия 70"/>
          <p:cNvCxnSpPr/>
          <p:nvPr/>
        </p:nvCxnSpPr>
        <p:spPr>
          <a:xfrm flipV="1">
            <a:off x="8196735" y="4481776"/>
            <a:ext cx="693713" cy="18549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8618328" y="4928613"/>
            <a:ext cx="693713" cy="18549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401766" y="253789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61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4" grpId="0"/>
      <p:bldP spid="46" grpId="0"/>
      <p:bldP spid="48" grpId="0"/>
      <p:bldP spid="54" grpId="0"/>
      <p:bldP spid="55" grpId="0"/>
      <p:bldP spid="56" grpId="0"/>
      <p:bldP spid="57" grpId="0"/>
      <p:bldP spid="58" grpId="0"/>
      <p:bldP spid="59" grpId="0"/>
      <p:bldP spid="60" grpId="0" animBg="1"/>
      <p:bldP spid="63" grpId="0"/>
      <p:bldP spid="68" grpId="0"/>
      <p:bldP spid="69" grpId="0"/>
      <p:bldP spid="70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0" y="-37256"/>
            <a:ext cx="12780963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44015" y="84743"/>
                <a:ext cx="12511162" cy="2580194"/>
              </a:xfrm>
            </p:spPr>
            <p:txBody>
              <a:bodyPr/>
              <a:lstStyle/>
              <a:p>
                <a:pPr defTabSz="1096301"/>
                <a:r>
                  <a:rPr lang="ru-RU" sz="3600" dirty="0" smtClean="0">
                    <a:solidFill>
                      <a:srgbClr val="1F497D"/>
                    </a:solidFill>
                  </a:rPr>
                  <a:t>    Задача </a:t>
                </a:r>
                <a:r>
                  <a:rPr lang="ru-RU" sz="3600" dirty="0">
                    <a:solidFill>
                      <a:srgbClr val="1F497D"/>
                    </a:solidFill>
                  </a:rPr>
                  <a:t>№ 6</a:t>
                </a:r>
              </a:p>
              <a:p>
                <a:pPr defTabSz="1096301"/>
                <a:r>
                  <a:rPr lang="ru-RU" sz="3200" dirty="0">
                    <a:solidFill>
                      <a:srgbClr val="1F497D"/>
                    </a:solidFill>
                  </a:rPr>
                  <a:t>   </a:t>
                </a:r>
                <a:r>
                  <a:rPr lang="ru-RU" sz="3200" dirty="0" smtClean="0">
                    <a:solidFill>
                      <a:srgbClr val="1F497D"/>
                    </a:solidFill>
                  </a:rPr>
                  <a:t>Медный провод сечением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  <m:t>мм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1F497D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srgbClr val="1F497D"/>
                    </a:solidFill>
                  </a:rPr>
                  <a:t> нужно заменить стальным такой же длины, не меняя сопротивления проводника. Какого сечения нужно взять стальной провод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?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уд.меди</m:t>
                        </m:r>
                      </m:sub>
                    </m:sSub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𝟎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𝟎𝟏𝟕</m:t>
                    </m:r>
                    <m:r>
                      <a:rPr lang="ru-RU" sz="3200" b="1" i="1" smtClean="0">
                        <a:solidFill>
                          <a:schemeClr val="tx2"/>
                        </a:solidFill>
                        <a:latin typeface="Cambria Math"/>
                      </a:rPr>
                      <m:t> мкОм·м,</m:t>
                    </m:r>
                    <m:sSub>
                      <m:sSub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уд.</m:t>
                        </m:r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стали</m:t>
                        </m:r>
                      </m:sub>
                    </m:sSub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𝟎</m:t>
                    </m:r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𝟎𝟏</m:t>
                    </m:r>
                    <m:r>
                      <a:rPr lang="ru-RU" sz="3200">
                        <a:solidFill>
                          <a:schemeClr val="tx2"/>
                        </a:solidFill>
                        <a:latin typeface="Cambria Math"/>
                      </a:rPr>
                      <m:t> мкОм·м.</m:t>
                    </m:r>
                  </m:oMath>
                </a14:m>
                <a:endParaRPr lang="ru-RU" sz="40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44015" y="84743"/>
                <a:ext cx="12511162" cy="2580194"/>
              </a:xfrm>
              <a:blipFill rotWithShape="1">
                <a:blip r:embed="rId3"/>
                <a:stretch>
                  <a:fillRect l="-1998" t="-5437" b="-66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22430" y="2579931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Дано: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785" y="4933037"/>
                <a:ext cx="178106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85" y="4933037"/>
                <a:ext cx="1781064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8122" y="3082246"/>
                <a:ext cx="22515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2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</m:t>
                      </m:r>
                      <m:r>
                        <a:rPr lang="ru-RU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ru-RU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мм</m:t>
                          </m:r>
                        </m:e>
                        <m:sup>
                          <m:r>
                            <a:rPr lang="ru-RU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22" y="3082246"/>
                <a:ext cx="2251514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6113" y="3635152"/>
                <a:ext cx="4238144" cy="630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уд.м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= 0,0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17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200" dirty="0" err="1" smtClean="0">
                    <a:solidFill>
                      <a:prstClr val="black"/>
                    </a:solidFill>
                  </a:rPr>
                  <a:t>мкОм·м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13" y="3635152"/>
                <a:ext cx="4238144" cy="630044"/>
              </a:xfrm>
              <a:prstGeom prst="rect">
                <a:avLst/>
              </a:prstGeom>
              <a:blipFill rotWithShape="1">
                <a:blip r:embed="rId6"/>
                <a:stretch>
                  <a:fillRect t="-11538" b="-24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3942209" y="2928095"/>
            <a:ext cx="21187" cy="394741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58335" y="6227440"/>
            <a:ext cx="368387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3858" y="5525430"/>
                <a:ext cx="15321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58" y="5525430"/>
                <a:ext cx="1532150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8609721" y="2412757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Решение: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78513" y="5340861"/>
                <a:ext cx="3622979" cy="8981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0,01∗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0,017</m:t>
                            </m:r>
                            <m:r>
                              <a:rPr lang="en-US" sz="32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∗</m:t>
                            </m:r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513" y="5340861"/>
                <a:ext cx="3622979" cy="898195"/>
              </a:xfrm>
              <a:prstGeom prst="rect">
                <a:avLst/>
              </a:prstGeom>
              <a:blipFill rotWithShape="1">
                <a:blip r:embed="rId8"/>
                <a:stretch>
                  <a:fillRect b="-68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967334" y="6415528"/>
                <a:ext cx="26500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solidFill>
                      <a:prstClr val="black"/>
                    </a:solidFill>
                  </a:rPr>
                  <a:t>Ответ:</a:t>
                </a:r>
                <a:r>
                  <a:rPr lang="en-US" sz="3200" dirty="0">
                    <a:solidFill>
                      <a:prstClr val="black"/>
                    </a:solidFill>
                  </a:rPr>
                  <a:t> 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59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мм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7334" y="6415528"/>
                <a:ext cx="2650084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5747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89732" y="6021678"/>
                <a:ext cx="2857129" cy="8601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м</m:t>
                            </m:r>
                          </m:e>
                          <m:sup>
                            <m: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·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Ом·м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Ом·м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 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9732" y="6021678"/>
                <a:ext cx="2857129" cy="860172"/>
              </a:xfrm>
              <a:prstGeom prst="rect">
                <a:avLst/>
              </a:prstGeom>
              <a:blipFill rotWithShape="1">
                <a:blip r:embed="rId10"/>
                <a:stretch>
                  <a:fillRect l="-5330" r="-4478" b="-9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>
            <a:off x="7110561" y="2928095"/>
            <a:ext cx="0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299294" y="2903096"/>
                <a:ext cx="2315442" cy="860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уд.м</m:t>
                        </m:r>
                      </m:sub>
                    </m:sSub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;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9294" y="2903096"/>
                <a:ext cx="2315442" cy="860107"/>
              </a:xfrm>
              <a:prstGeom prst="rect">
                <a:avLst/>
              </a:prstGeom>
              <a:blipFill rotWithShape="1">
                <a:blip r:embed="rId11"/>
                <a:stretch>
                  <a:fillRect r="-6053"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092237" y="5579368"/>
                <a:ext cx="263976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prstClr val="black"/>
                    </a:solidFill>
                  </a:rPr>
                  <a:t>= </a:t>
                </a:r>
                <a:r>
                  <a:rPr lang="en-US" sz="2800" dirty="0">
                    <a:solidFill>
                      <a:prstClr val="black"/>
                    </a:solidFill>
                  </a:rPr>
                  <a:t>0</a:t>
                </a:r>
                <a:r>
                  <a:rPr lang="ru-RU" sz="2800" dirty="0" smtClean="0">
                    <a:solidFill>
                      <a:prstClr val="black"/>
                    </a:solidFill>
                  </a:rPr>
                  <a:t>,</a:t>
                </a:r>
                <a:r>
                  <a:rPr lang="en-US" sz="2800" dirty="0" smtClean="0">
                    <a:solidFill>
                      <a:prstClr val="black"/>
                    </a:solidFill>
                  </a:rPr>
                  <a:t>59·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prstClr val="black"/>
                    </a:solidFill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28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28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>
                    <a:solidFill>
                      <a:prstClr val="black"/>
                    </a:solidFill>
                  </a:rPr>
                  <a:t>)</a:t>
                </a:r>
                <a:endParaRPr lang="ru-RU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2237" y="5579368"/>
                <a:ext cx="2639762" cy="523220"/>
              </a:xfrm>
              <a:prstGeom prst="rect">
                <a:avLst/>
              </a:prstGeom>
              <a:blipFill rotWithShape="1">
                <a:blip r:embed="rId12"/>
                <a:stretch>
                  <a:fillRect l="-4850" t="-10465" r="-369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 flipV="1">
            <a:off x="5862115" y="6167604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678513" y="6227440"/>
                <a:ext cx="133504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=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endParaRPr lang="ru-RU" sz="20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513" y="6227440"/>
                <a:ext cx="1335045" cy="584775"/>
              </a:xfrm>
              <a:prstGeom prst="rect">
                <a:avLst/>
              </a:prstGeom>
              <a:blipFill rotWithShape="1">
                <a:blip r:embed="rId13"/>
                <a:stretch>
                  <a:fillRect l="-11872" t="-15789" r="-10046" b="-3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5162804" y="2506182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033593" y="4283224"/>
                <a:ext cx="372504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0,0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1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Ом·м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3593" y="4283224"/>
                <a:ext cx="3725040" cy="584775"/>
              </a:xfrm>
              <a:prstGeom prst="rect">
                <a:avLst/>
              </a:prstGeom>
              <a:blipFill rotWithShape="1">
                <a:blip r:embed="rId14"/>
                <a:stretch>
                  <a:fillRect l="-4255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044285" y="3085351"/>
                <a:ext cx="251902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prstClr val="black"/>
                    </a:solidFill>
                  </a:rPr>
                  <a:t>1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м</m:t>
                        </m:r>
                      </m:e>
                      <m:sup>
                        <m:r>
                          <a:rPr lang="ru-RU" sz="32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85" y="3085351"/>
                <a:ext cx="2519026" cy="584775"/>
              </a:xfrm>
              <a:prstGeom prst="rect">
                <a:avLst/>
              </a:prstGeom>
              <a:blipFill rotWithShape="1">
                <a:blip r:embed="rId15"/>
                <a:stretch>
                  <a:fillRect l="-6039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 flipV="1">
            <a:off x="8118673" y="3655688"/>
            <a:ext cx="65656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9922222" y="3707160"/>
            <a:ext cx="65656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7853009" y="5445620"/>
            <a:ext cx="63699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5526385" y="6606465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25785" y="4283224"/>
                <a:ext cx="4238144" cy="630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уд.ст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= 0,0</a:t>
                </a:r>
                <a:r>
                  <a:rPr lang="ru-RU" sz="3200" dirty="0" smtClean="0">
                    <a:solidFill>
                      <a:prstClr val="black"/>
                    </a:solidFill>
                  </a:rPr>
                  <a:t>1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200" dirty="0" err="1" smtClean="0">
                    <a:solidFill>
                      <a:prstClr val="black"/>
                    </a:solidFill>
                  </a:rPr>
                  <a:t>мкОм·м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85" y="4283224"/>
                <a:ext cx="4238144" cy="630044"/>
              </a:xfrm>
              <a:prstGeom prst="rect">
                <a:avLst/>
              </a:prstGeom>
              <a:blipFill rotWithShape="1">
                <a:blip r:embed="rId16"/>
                <a:stretch>
                  <a:fillRect t="-11650" b="-252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024829" y="3644161"/>
                <a:ext cx="372504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0,017·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Ом·м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4829" y="3644161"/>
                <a:ext cx="3725040" cy="584775"/>
              </a:xfrm>
              <a:prstGeom prst="rect">
                <a:avLst/>
              </a:prstGeom>
              <a:blipFill rotWithShape="1">
                <a:blip r:embed="rId17"/>
                <a:stretch>
                  <a:fillRect l="-4092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13562" y="6227440"/>
                <a:ext cx="114710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ru-RU" sz="32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−?</m:t>
                      </m:r>
                    </m:oMath>
                  </m:oMathPara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62" y="6227440"/>
                <a:ext cx="1147109" cy="58477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9846865" y="2915072"/>
                <a:ext cx="2204706" cy="860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уд.ст</m:t>
                        </m:r>
                      </m:sub>
                    </m:sSub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6865" y="2915072"/>
                <a:ext cx="2204706" cy="860107"/>
              </a:xfrm>
              <a:prstGeom prst="rect">
                <a:avLst/>
              </a:prstGeom>
              <a:blipFill rotWithShape="1">
                <a:blip r:embed="rId19"/>
                <a:stretch>
                  <a:fillRect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338038" y="3639141"/>
                <a:ext cx="1471685" cy="860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уд.м</m:t>
                        </m:r>
                      </m:sub>
                    </m:sSub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038" y="3639141"/>
                <a:ext cx="1471685" cy="86010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8718049" y="3639141"/>
                <a:ext cx="1760225" cy="860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уд.ст</m:t>
                        </m:r>
                      </m:sub>
                    </m:sSub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𝑙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ru-RU" sz="32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049" y="3639141"/>
                <a:ext cx="1760225" cy="860107"/>
              </a:xfrm>
              <a:prstGeom prst="rect">
                <a:avLst/>
              </a:prstGeom>
              <a:blipFill rotWithShape="1">
                <a:blip r:embed="rId21"/>
                <a:stretch>
                  <a:fillRect l="-8651"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54008" y="4486408"/>
                <a:ext cx="2152064" cy="8932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f>
                      <m:f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уд.ст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ρ</m:t>
                            </m:r>
                          </m:e>
                          <m:sub>
                            <m:r>
                              <a:rPr lang="ru-RU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уд.м</m:t>
                            </m:r>
                          </m:sub>
                        </m:sSub>
                      </m:den>
                    </m:f>
                  </m:oMath>
                </a14:m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4008" y="4486408"/>
                <a:ext cx="2152064" cy="893258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Прямая соединительная линия 48"/>
          <p:cNvCxnSpPr/>
          <p:nvPr/>
        </p:nvCxnSpPr>
        <p:spPr>
          <a:xfrm flipV="1">
            <a:off x="8915886" y="5887930"/>
            <a:ext cx="636993" cy="2674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6236460" y="6175969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5955540" y="6618629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62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2" grpId="0"/>
      <p:bldP spid="23" grpId="0"/>
      <p:bldP spid="24" grpId="0"/>
      <p:bldP spid="25" grpId="0"/>
      <p:bldP spid="35" grpId="0"/>
      <p:bldP spid="39" grpId="0"/>
      <p:bldP spid="40" grpId="0"/>
      <p:bldP spid="42" grpId="0"/>
      <p:bldP spid="43" grpId="0"/>
      <p:bldP spid="45" grpId="0"/>
      <p:bldP spid="47" grpId="0"/>
    </p:bld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2706</TotalTime>
  <Words>1267</Words>
  <Application>Microsoft Office PowerPoint</Application>
  <PresentationFormat>Произвольный</PresentationFormat>
  <Paragraphs>148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3_Тема Office</vt:lpstr>
      <vt:lpstr>2_Тема Office</vt:lpstr>
      <vt:lpstr>4_Тема Office</vt:lpstr>
      <vt:lpstr>Презентация PowerPoint</vt:lpstr>
      <vt:lpstr>Презентация PowerPoint</vt:lpstr>
      <vt:lpstr>Презентация PowerPoint</vt:lpstr>
      <vt:lpstr>ф</vt:lpstr>
      <vt:lpstr>Вывод единицы измерения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Liza</dc:creator>
  <cp:lastModifiedBy>Liza</cp:lastModifiedBy>
  <cp:revision>189</cp:revision>
  <dcterms:created xsi:type="dcterms:W3CDTF">2020-08-02T08:10:47Z</dcterms:created>
  <dcterms:modified xsi:type="dcterms:W3CDTF">2020-10-12T05:24:21Z</dcterms:modified>
</cp:coreProperties>
</file>