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5" r:id="rId2"/>
  </p:sldMasterIdLst>
  <p:notesMasterIdLst>
    <p:notesMasterId r:id="rId22"/>
  </p:notesMasterIdLst>
  <p:sldIdLst>
    <p:sldId id="315" r:id="rId3"/>
    <p:sldId id="298" r:id="rId4"/>
    <p:sldId id="300" r:id="rId5"/>
    <p:sldId id="301" r:id="rId6"/>
    <p:sldId id="302" r:id="rId7"/>
    <p:sldId id="313" r:id="rId8"/>
    <p:sldId id="314" r:id="rId9"/>
    <p:sldId id="303" r:id="rId10"/>
    <p:sldId id="299" r:id="rId11"/>
    <p:sldId id="304" r:id="rId12"/>
    <p:sldId id="305" r:id="rId13"/>
    <p:sldId id="306" r:id="rId14"/>
    <p:sldId id="307" r:id="rId15"/>
    <p:sldId id="308" r:id="rId16"/>
    <p:sldId id="309" r:id="rId17"/>
    <p:sldId id="312" r:id="rId18"/>
    <p:sldId id="310" r:id="rId19"/>
    <p:sldId id="311" r:id="rId20"/>
    <p:sldId id="259" r:id="rId21"/>
  </p:sldIdLst>
  <p:sldSz cx="12780963" cy="7126288"/>
  <p:notesSz cx="6858000" cy="9144000"/>
  <p:defaultTextStyle>
    <a:defPPr>
      <a:defRPr lang="ru-RU"/>
    </a:defPPr>
    <a:lvl1pPr marL="0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6" autoAdjust="0"/>
    <p:restoredTop sz="95113" autoAdjust="0"/>
  </p:normalViewPr>
  <p:slideViewPr>
    <p:cSldViewPr>
      <p:cViewPr>
        <p:scale>
          <a:sx n="66" d="100"/>
          <a:sy n="66" d="100"/>
        </p:scale>
        <p:origin x="-1038" y="-162"/>
      </p:cViewPr>
      <p:guideLst>
        <p:guide orient="horz" pos="2245"/>
        <p:guide pos="4026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FB04-9132-4C15-AFB7-E15E63DB18FC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5800"/>
            <a:ext cx="6146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FAA91-7AB8-4CF4-8196-CAD38EF63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FAA91-7AB8-4CF4-8196-CAD38EF63357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9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72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5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7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0" y="1595167"/>
            <a:ext cx="5647145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91" indent="0">
              <a:buNone/>
              <a:defRPr sz="2000" b="1"/>
            </a:lvl2pPr>
            <a:lvl3pPr marL="908781" indent="0">
              <a:buNone/>
              <a:defRPr sz="1800" b="1"/>
            </a:lvl3pPr>
            <a:lvl4pPr marL="1363176" indent="0">
              <a:buNone/>
              <a:defRPr sz="1600" b="1"/>
            </a:lvl4pPr>
            <a:lvl5pPr marL="1817566" indent="0">
              <a:buNone/>
              <a:defRPr sz="1600" b="1"/>
            </a:lvl5pPr>
            <a:lvl6pPr marL="2271959" indent="0">
              <a:buNone/>
              <a:defRPr sz="1600" b="1"/>
            </a:lvl6pPr>
            <a:lvl7pPr marL="2726349" indent="0">
              <a:buNone/>
              <a:defRPr sz="1600" b="1"/>
            </a:lvl7pPr>
            <a:lvl8pPr marL="3180747" indent="0">
              <a:buNone/>
              <a:defRPr sz="1600" b="1"/>
            </a:lvl8pPr>
            <a:lvl9pPr marL="36351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9050" y="2259968"/>
            <a:ext cx="5647145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91" indent="0">
              <a:buNone/>
              <a:defRPr sz="2000" b="1"/>
            </a:lvl2pPr>
            <a:lvl3pPr marL="908781" indent="0">
              <a:buNone/>
              <a:defRPr sz="1800" b="1"/>
            </a:lvl3pPr>
            <a:lvl4pPr marL="1363176" indent="0">
              <a:buNone/>
              <a:defRPr sz="1600" b="1"/>
            </a:lvl4pPr>
            <a:lvl5pPr marL="1817566" indent="0">
              <a:buNone/>
              <a:defRPr sz="1600" b="1"/>
            </a:lvl5pPr>
            <a:lvl6pPr marL="2271959" indent="0">
              <a:buNone/>
              <a:defRPr sz="1600" b="1"/>
            </a:lvl6pPr>
            <a:lvl7pPr marL="2726349" indent="0">
              <a:buNone/>
              <a:defRPr sz="1600" b="1"/>
            </a:lvl7pPr>
            <a:lvl8pPr marL="3180747" indent="0">
              <a:buNone/>
              <a:defRPr sz="1600" b="1"/>
            </a:lvl8pPr>
            <a:lvl9pPr marL="36351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92552" y="2259968"/>
            <a:ext cx="5649363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4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54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53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107" y="283732"/>
            <a:ext cx="4204848" cy="12075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005" y="283777"/>
            <a:ext cx="7144913" cy="60820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107" y="1491287"/>
            <a:ext cx="4204848" cy="4874579"/>
          </a:xfrm>
        </p:spPr>
        <p:txBody>
          <a:bodyPr/>
          <a:lstStyle>
            <a:lvl1pPr marL="0" indent="0">
              <a:buNone/>
              <a:defRPr sz="1400"/>
            </a:lvl1pPr>
            <a:lvl2pPr marL="454391" indent="0">
              <a:buNone/>
              <a:defRPr sz="1200"/>
            </a:lvl2pPr>
            <a:lvl3pPr marL="908781" indent="0">
              <a:buNone/>
              <a:defRPr sz="1000"/>
            </a:lvl3pPr>
            <a:lvl4pPr marL="1363176" indent="0">
              <a:buNone/>
              <a:defRPr sz="800"/>
            </a:lvl4pPr>
            <a:lvl5pPr marL="1817566" indent="0">
              <a:buNone/>
              <a:defRPr sz="800"/>
            </a:lvl5pPr>
            <a:lvl6pPr marL="2271959" indent="0">
              <a:buNone/>
              <a:defRPr sz="800"/>
            </a:lvl6pPr>
            <a:lvl7pPr marL="2726349" indent="0">
              <a:buNone/>
              <a:defRPr sz="800"/>
            </a:lvl7pPr>
            <a:lvl8pPr marL="3180747" indent="0">
              <a:buNone/>
              <a:defRPr sz="800"/>
            </a:lvl8pPr>
            <a:lvl9pPr marL="3635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84" y="4988418"/>
            <a:ext cx="7668578" cy="5889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84" y="636750"/>
            <a:ext cx="7668578" cy="4275773"/>
          </a:xfrm>
        </p:spPr>
        <p:txBody>
          <a:bodyPr/>
          <a:lstStyle>
            <a:lvl1pPr marL="0" indent="0">
              <a:buNone/>
              <a:defRPr sz="3200"/>
            </a:lvl1pPr>
            <a:lvl2pPr marL="454391" indent="0">
              <a:buNone/>
              <a:defRPr sz="2800"/>
            </a:lvl2pPr>
            <a:lvl3pPr marL="908781" indent="0">
              <a:buNone/>
              <a:defRPr sz="2400"/>
            </a:lvl3pPr>
            <a:lvl4pPr marL="1363176" indent="0">
              <a:buNone/>
              <a:defRPr sz="2000"/>
            </a:lvl4pPr>
            <a:lvl5pPr marL="1817566" indent="0">
              <a:buNone/>
              <a:defRPr sz="2000"/>
            </a:lvl5pPr>
            <a:lvl6pPr marL="2271959" indent="0">
              <a:buNone/>
              <a:defRPr sz="2000"/>
            </a:lvl6pPr>
            <a:lvl7pPr marL="2726349" indent="0">
              <a:buNone/>
              <a:defRPr sz="2000"/>
            </a:lvl7pPr>
            <a:lvl8pPr marL="3180747" indent="0">
              <a:buNone/>
              <a:defRPr sz="2000"/>
            </a:lvl8pPr>
            <a:lvl9pPr marL="36351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84" y="5577326"/>
            <a:ext cx="7668578" cy="836349"/>
          </a:xfrm>
        </p:spPr>
        <p:txBody>
          <a:bodyPr/>
          <a:lstStyle>
            <a:lvl1pPr marL="0" indent="0">
              <a:buNone/>
              <a:defRPr sz="1400"/>
            </a:lvl1pPr>
            <a:lvl2pPr marL="454391" indent="0">
              <a:buNone/>
              <a:defRPr sz="1200"/>
            </a:lvl2pPr>
            <a:lvl3pPr marL="908781" indent="0">
              <a:buNone/>
              <a:defRPr sz="1000"/>
            </a:lvl3pPr>
            <a:lvl4pPr marL="1363176" indent="0">
              <a:buNone/>
              <a:defRPr sz="800"/>
            </a:lvl4pPr>
            <a:lvl5pPr marL="1817566" indent="0">
              <a:buNone/>
              <a:defRPr sz="800"/>
            </a:lvl5pPr>
            <a:lvl6pPr marL="2271959" indent="0">
              <a:buNone/>
              <a:defRPr sz="800"/>
            </a:lvl6pPr>
            <a:lvl7pPr marL="2726349" indent="0">
              <a:buNone/>
              <a:defRPr sz="800"/>
            </a:lvl7pPr>
            <a:lvl8pPr marL="3180747" indent="0">
              <a:buNone/>
              <a:defRPr sz="800"/>
            </a:lvl8pPr>
            <a:lvl9pPr marL="3635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84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30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29" y="285427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69" y="285427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5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25" y="290949"/>
            <a:ext cx="10863820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3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87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3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1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87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25" y="969983"/>
            <a:ext cx="10863820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094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9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4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5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12" y="350016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814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5" y="4038239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5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7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09" y="4579317"/>
            <a:ext cx="10863818" cy="14153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09" y="3020442"/>
            <a:ext cx="10863818" cy="15588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0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3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048" y="1662847"/>
            <a:ext cx="5644925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6990" y="1662847"/>
            <a:ext cx="5644925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8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77" y="1177536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68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3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7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7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09923"/>
              <a:t>09.10.2020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7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09923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8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105" eaLnBrk="1" hangingPunct="1">
        <a:defRPr>
          <a:latin typeface="+mn-lt"/>
          <a:ea typeface="+mn-ea"/>
          <a:cs typeface="+mn-cs"/>
        </a:defRPr>
      </a:lvl2pPr>
      <a:lvl3pPr marL="1616208" eaLnBrk="1" hangingPunct="1">
        <a:defRPr>
          <a:latin typeface="+mn-lt"/>
          <a:ea typeface="+mn-ea"/>
          <a:cs typeface="+mn-cs"/>
        </a:defRPr>
      </a:lvl3pPr>
      <a:lvl4pPr marL="2424307" eaLnBrk="1" hangingPunct="1">
        <a:defRPr>
          <a:latin typeface="+mn-lt"/>
          <a:ea typeface="+mn-ea"/>
          <a:cs typeface="+mn-cs"/>
        </a:defRPr>
      </a:lvl4pPr>
      <a:lvl5pPr marL="3232414" eaLnBrk="1" hangingPunct="1">
        <a:defRPr>
          <a:latin typeface="+mn-lt"/>
          <a:ea typeface="+mn-ea"/>
          <a:cs typeface="+mn-cs"/>
        </a:defRPr>
      </a:lvl5pPr>
      <a:lvl6pPr marL="4040519" eaLnBrk="1" hangingPunct="1">
        <a:defRPr>
          <a:latin typeface="+mn-lt"/>
          <a:ea typeface="+mn-ea"/>
          <a:cs typeface="+mn-cs"/>
        </a:defRPr>
      </a:lvl6pPr>
      <a:lvl7pPr marL="4848621" eaLnBrk="1" hangingPunct="1">
        <a:defRPr>
          <a:latin typeface="+mn-lt"/>
          <a:ea typeface="+mn-ea"/>
          <a:cs typeface="+mn-cs"/>
        </a:defRPr>
      </a:lvl7pPr>
      <a:lvl8pPr marL="5656722" eaLnBrk="1" hangingPunct="1">
        <a:defRPr>
          <a:latin typeface="+mn-lt"/>
          <a:ea typeface="+mn-ea"/>
          <a:cs typeface="+mn-cs"/>
        </a:defRPr>
      </a:lvl8pPr>
      <a:lvl9pPr marL="646482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105" eaLnBrk="1" hangingPunct="1">
        <a:defRPr>
          <a:latin typeface="+mn-lt"/>
          <a:ea typeface="+mn-ea"/>
          <a:cs typeface="+mn-cs"/>
        </a:defRPr>
      </a:lvl2pPr>
      <a:lvl3pPr marL="1616208" eaLnBrk="1" hangingPunct="1">
        <a:defRPr>
          <a:latin typeface="+mn-lt"/>
          <a:ea typeface="+mn-ea"/>
          <a:cs typeface="+mn-cs"/>
        </a:defRPr>
      </a:lvl3pPr>
      <a:lvl4pPr marL="2424307" eaLnBrk="1" hangingPunct="1">
        <a:defRPr>
          <a:latin typeface="+mn-lt"/>
          <a:ea typeface="+mn-ea"/>
          <a:cs typeface="+mn-cs"/>
        </a:defRPr>
      </a:lvl4pPr>
      <a:lvl5pPr marL="3232414" eaLnBrk="1" hangingPunct="1">
        <a:defRPr>
          <a:latin typeface="+mn-lt"/>
          <a:ea typeface="+mn-ea"/>
          <a:cs typeface="+mn-cs"/>
        </a:defRPr>
      </a:lvl5pPr>
      <a:lvl6pPr marL="4040519" eaLnBrk="1" hangingPunct="1">
        <a:defRPr>
          <a:latin typeface="+mn-lt"/>
          <a:ea typeface="+mn-ea"/>
          <a:cs typeface="+mn-cs"/>
        </a:defRPr>
      </a:lvl6pPr>
      <a:lvl7pPr marL="4848621" eaLnBrk="1" hangingPunct="1">
        <a:defRPr>
          <a:latin typeface="+mn-lt"/>
          <a:ea typeface="+mn-ea"/>
          <a:cs typeface="+mn-cs"/>
        </a:defRPr>
      </a:lvl7pPr>
      <a:lvl8pPr marL="5656722" eaLnBrk="1" hangingPunct="1">
        <a:defRPr>
          <a:latin typeface="+mn-lt"/>
          <a:ea typeface="+mn-ea"/>
          <a:cs typeface="+mn-cs"/>
        </a:defRPr>
      </a:lvl8pPr>
      <a:lvl9pPr marL="646482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0" y="285388"/>
            <a:ext cx="11502867" cy="1187715"/>
          </a:xfrm>
          <a:prstGeom prst="rect">
            <a:avLst/>
          </a:prstGeom>
        </p:spPr>
        <p:txBody>
          <a:bodyPr vert="horz" lIns="90886" tIns="45445" rIns="90886" bIns="4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0" y="1662847"/>
            <a:ext cx="11502867" cy="4703021"/>
          </a:xfrm>
          <a:prstGeom prst="rect">
            <a:avLst/>
          </a:prstGeom>
        </p:spPr>
        <p:txBody>
          <a:bodyPr vert="horz" lIns="90886" tIns="45445" rIns="90886" bIns="4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48" y="6605059"/>
            <a:ext cx="298222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781"/>
              <a:t>09.10.2020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0" y="6605059"/>
            <a:ext cx="404730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59"/>
            <a:ext cx="298222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78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087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796" indent="-340796" algn="l" defTabSz="90878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385" indent="-283994" algn="l" defTabSz="90878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979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371" indent="-227193" algn="l" defTabSz="90878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753" indent="-227193" algn="l" defTabSz="90878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156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543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932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333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91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81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176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566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959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349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747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132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347" y="3403"/>
            <a:ext cx="12763612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091108" y="3050383"/>
            <a:ext cx="655811" cy="27345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10477228" y="466924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10488144" y="495453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767968" y="473242"/>
            <a:ext cx="807089" cy="859249"/>
          </a:xfrm>
          <a:prstGeom prst="rect">
            <a:avLst/>
          </a:prstGeom>
        </p:spPr>
        <p:txBody>
          <a:bodyPr vert="horz" wrap="square" lIns="0" tIns="27979" rIns="0" bIns="0" rtlCol="0">
            <a:spAutoFit/>
          </a:bodyPr>
          <a:lstStyle/>
          <a:p>
            <a:pPr algn="ctr" defTabSz="1016520">
              <a:spcBef>
                <a:spcPts val="221"/>
              </a:spcBef>
            </a:pPr>
            <a:r>
              <a:rPr lang="ru-RU" sz="5400" b="1" spc="18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5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605323" y="1258888"/>
            <a:ext cx="1143008" cy="483139"/>
          </a:xfrm>
          <a:prstGeom prst="rect">
            <a:avLst/>
          </a:prstGeom>
        </p:spPr>
        <p:txBody>
          <a:bodyPr vert="horz" wrap="square" lIns="0" tIns="21266" rIns="0" bIns="0" rtlCol="0">
            <a:spAutoFit/>
          </a:bodyPr>
          <a:lstStyle/>
          <a:p>
            <a:pPr algn="ctr" defTabSz="1016520">
              <a:spcBef>
                <a:spcPts val="168"/>
              </a:spcBef>
            </a:pPr>
            <a:r>
              <a:rPr lang="ru-RU" sz="3000" b="1" spc="-8" dirty="0">
                <a:solidFill>
                  <a:srgbClr val="FEFEFE"/>
                </a:solidFill>
                <a:latin typeface="Arial"/>
                <a:cs typeface="Arial"/>
              </a:rPr>
              <a:t>к</a:t>
            </a:r>
            <a:r>
              <a:rPr lang="ru-RU" sz="3000" b="1" spc="-8" dirty="0" smtClean="0">
                <a:solidFill>
                  <a:srgbClr val="FEFEFE"/>
                </a:solidFill>
                <a:latin typeface="Arial"/>
                <a:cs typeface="Arial"/>
              </a:rPr>
              <a:t>ласс</a:t>
            </a:r>
            <a:endParaRPr sz="30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79" y="491310"/>
            <a:ext cx="7445612" cy="1134022"/>
          </a:xfrm>
          <a:prstGeom prst="rect">
            <a:avLst/>
          </a:prstGeom>
        </p:spPr>
        <p:txBody>
          <a:bodyPr vert="horz" wrap="square" lIns="0" tIns="25775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2" defTabSz="1614027">
              <a:spcBef>
                <a:spcPts val="203"/>
              </a:spcBef>
              <a:defRPr/>
            </a:pPr>
            <a:r>
              <a:rPr lang="ru-RU" sz="7200" kern="0" spc="8" dirty="0" smtClean="0">
                <a:solidFill>
                  <a:sysClr val="window" lastClr="FFFFFF"/>
                </a:solidFill>
              </a:rPr>
              <a:t>   Физика  </a:t>
            </a:r>
            <a:endParaRPr lang="en-US" sz="72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3" y="562748"/>
            <a:ext cx="1084622" cy="113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xmlns="" xmlns:lc="http://schemas.openxmlformats.org/drawingml/2006/lockedCanvas" id="{96789AA7-9596-4F83-89FD-AEC28EE179F1}"/>
              </a:ext>
            </a:extLst>
          </p:cNvPr>
          <p:cNvSpPr txBox="1"/>
          <p:nvPr/>
        </p:nvSpPr>
        <p:spPr>
          <a:xfrm>
            <a:off x="1202429" y="2934238"/>
            <a:ext cx="10856822" cy="2820504"/>
          </a:xfrm>
          <a:prstGeom prst="rect">
            <a:avLst/>
          </a:prstGeom>
        </p:spPr>
        <p:txBody>
          <a:bodyPr vert="horz" wrap="square" lIns="0" tIns="24626" rIns="0" bIns="0" rtlCol="0">
            <a:spAutoFit/>
          </a:bodyPr>
          <a:lstStyle>
            <a:defPPr>
              <a:defRPr lang="ru-RU"/>
            </a:defPPr>
            <a:lvl1pPr marL="0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152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6301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4454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605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0756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88906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7059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5209" algn="l" defTabSz="1096301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56" algn="ctr" defTabSz="1016664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36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en-US" sz="5400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ru-RU" sz="54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456" algn="ctr" defTabSz="1016664">
              <a:spcBef>
                <a:spcPts val="195"/>
              </a:spcBef>
            </a:pPr>
            <a:r>
              <a:rPr lang="ru-RU" sz="6000" b="1" dirty="0" smtClean="0">
                <a:solidFill>
                  <a:srgbClr val="002060"/>
                </a:solidFill>
                <a:latin typeface="Arial"/>
                <a:cs typeface="Arial"/>
              </a:rPr>
              <a:t>Резисторы. Реостаты. Потенциометры.</a:t>
            </a:r>
            <a:endParaRPr lang="ru-RU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80963" cy="714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1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Реостат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247269"/>
            <a:ext cx="12025336" cy="3323987"/>
          </a:xfrm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</a:rPr>
              <a:t>    </a:t>
            </a:r>
            <a:r>
              <a:rPr lang="ru-RU" sz="3600" dirty="0" smtClean="0">
                <a:solidFill>
                  <a:schemeClr val="tx2"/>
                </a:solidFill>
              </a:rPr>
              <a:t>Реостат </a:t>
            </a:r>
            <a:r>
              <a:rPr lang="ru-RU" sz="3600" i="0" dirty="0">
                <a:solidFill>
                  <a:schemeClr val="tx2"/>
                </a:solidFill>
              </a:rPr>
              <a:t>– электрический </a:t>
            </a:r>
            <a:r>
              <a:rPr lang="ru-RU" sz="3600" i="0" dirty="0" smtClean="0">
                <a:solidFill>
                  <a:schemeClr val="tx2"/>
                </a:solidFill>
              </a:rPr>
              <a:t>прибор,</a:t>
            </a:r>
            <a:r>
              <a:rPr lang="en-US" sz="3600" i="0" dirty="0" smtClean="0">
                <a:solidFill>
                  <a:schemeClr val="tx2"/>
                </a:solidFill>
              </a:rPr>
              <a:t> </a:t>
            </a:r>
            <a:r>
              <a:rPr lang="ru-RU" sz="3600" i="0" dirty="0" smtClean="0">
                <a:solidFill>
                  <a:schemeClr val="tx2"/>
                </a:solidFill>
              </a:rPr>
              <a:t>используемый </a:t>
            </a:r>
            <a:r>
              <a:rPr lang="ru-RU" sz="3600" i="0" dirty="0">
                <a:solidFill>
                  <a:schemeClr val="tx2"/>
                </a:solidFill>
              </a:rPr>
              <a:t>для </a:t>
            </a:r>
            <a:r>
              <a:rPr lang="ru-RU" sz="3600" i="0" dirty="0" smtClean="0">
                <a:solidFill>
                  <a:schemeClr val="tx2"/>
                </a:solidFill>
              </a:rPr>
              <a:t>регулирования</a:t>
            </a:r>
            <a:r>
              <a:rPr lang="ru-RU" sz="3600" i="0" dirty="0">
                <a:solidFill>
                  <a:schemeClr val="tx2"/>
                </a:solidFill>
              </a:rPr>
              <a:t>, </a:t>
            </a:r>
            <a:r>
              <a:rPr lang="ru-RU" sz="3600" i="0" dirty="0" smtClean="0">
                <a:solidFill>
                  <a:schemeClr val="tx2"/>
                </a:solidFill>
              </a:rPr>
              <a:t>т.е.</a:t>
            </a:r>
            <a:r>
              <a:rPr lang="en-US" sz="3600" i="0" dirty="0" smtClean="0">
                <a:solidFill>
                  <a:schemeClr val="tx2"/>
                </a:solidFill>
              </a:rPr>
              <a:t> </a:t>
            </a:r>
            <a:r>
              <a:rPr lang="ru-RU" sz="3600" i="0" dirty="0" smtClean="0">
                <a:solidFill>
                  <a:schemeClr val="tx2"/>
                </a:solidFill>
              </a:rPr>
              <a:t>изменения </a:t>
            </a:r>
            <a:r>
              <a:rPr lang="ru-RU" sz="3600" i="0" dirty="0">
                <a:solidFill>
                  <a:schemeClr val="tx2"/>
                </a:solidFill>
              </a:rPr>
              <a:t>силы тока и напряжения </a:t>
            </a:r>
            <a:r>
              <a:rPr lang="ru-RU" sz="3600" i="0" dirty="0" smtClean="0">
                <a:solidFill>
                  <a:schemeClr val="tx2"/>
                </a:solidFill>
              </a:rPr>
              <a:t>в</a:t>
            </a:r>
            <a:r>
              <a:rPr lang="en-US" sz="3600" i="0" dirty="0" smtClean="0">
                <a:solidFill>
                  <a:schemeClr val="tx2"/>
                </a:solidFill>
              </a:rPr>
              <a:t> </a:t>
            </a:r>
            <a:r>
              <a:rPr lang="ru-RU" sz="3600" i="0" dirty="0" smtClean="0">
                <a:solidFill>
                  <a:schemeClr val="tx2"/>
                </a:solidFill>
              </a:rPr>
              <a:t>электрической</a:t>
            </a:r>
            <a:r>
              <a:rPr lang="en-US" sz="3600" i="0" dirty="0">
                <a:solidFill>
                  <a:schemeClr val="tx2"/>
                </a:solidFill>
              </a:rPr>
              <a:t> </a:t>
            </a:r>
            <a:r>
              <a:rPr lang="ru-RU" sz="3600" i="0" dirty="0" smtClean="0">
                <a:solidFill>
                  <a:schemeClr val="tx2"/>
                </a:solidFill>
              </a:rPr>
              <a:t>цепи</a:t>
            </a:r>
            <a:r>
              <a:rPr lang="ru-RU" sz="3600" i="0" dirty="0">
                <a:solidFill>
                  <a:schemeClr val="tx2"/>
                </a:solidFill>
              </a:rPr>
              <a:t>.</a:t>
            </a:r>
          </a:p>
          <a:p>
            <a:r>
              <a:rPr lang="ru-RU" sz="3600" b="0" i="0" dirty="0">
                <a:solidFill>
                  <a:schemeClr val="tx2"/>
                </a:solidFill>
              </a:rPr>
              <a:t>Слово «</a:t>
            </a:r>
            <a:r>
              <a:rPr lang="ru-RU" sz="3600" b="0" dirty="0">
                <a:solidFill>
                  <a:schemeClr val="tx2"/>
                </a:solidFill>
              </a:rPr>
              <a:t>реостат</a:t>
            </a:r>
            <a:r>
              <a:rPr lang="ru-RU" sz="3600" b="0" i="0" dirty="0">
                <a:solidFill>
                  <a:schemeClr val="tx2"/>
                </a:solidFill>
              </a:rPr>
              <a:t>» происходит от греческих слов</a:t>
            </a:r>
            <a:r>
              <a:rPr lang="ru-RU" sz="3600" b="0" i="0" dirty="0" smtClean="0">
                <a:solidFill>
                  <a:schemeClr val="tx2"/>
                </a:solidFill>
              </a:rPr>
              <a:t>,</a:t>
            </a:r>
          </a:p>
          <a:p>
            <a:r>
              <a:rPr lang="en-US" sz="3600" b="0" i="0" dirty="0" smtClean="0">
                <a:solidFill>
                  <a:schemeClr val="tx2"/>
                </a:solidFill>
              </a:rPr>
              <a:t>(</a:t>
            </a:r>
            <a:r>
              <a:rPr lang="en-US" sz="3600" b="0" i="0" dirty="0" err="1" smtClean="0">
                <a:solidFill>
                  <a:schemeClr val="tx2"/>
                </a:solidFill>
              </a:rPr>
              <a:t>reos</a:t>
            </a:r>
            <a:r>
              <a:rPr lang="ru-RU" sz="3600" b="0" i="0" dirty="0" smtClean="0">
                <a:solidFill>
                  <a:schemeClr val="tx2"/>
                </a:solidFill>
              </a:rPr>
              <a:t> </a:t>
            </a:r>
            <a:r>
              <a:rPr lang="ru-RU" sz="3600" b="0" i="0" dirty="0">
                <a:solidFill>
                  <a:schemeClr val="tx2"/>
                </a:solidFill>
              </a:rPr>
              <a:t>– «</a:t>
            </a:r>
            <a:r>
              <a:rPr lang="ru-RU" sz="3600" b="0" dirty="0" smtClean="0">
                <a:solidFill>
                  <a:schemeClr val="tx2"/>
                </a:solidFill>
              </a:rPr>
              <a:t>поток</a:t>
            </a:r>
            <a:r>
              <a:rPr lang="ru-RU" sz="3600" b="0" i="0" dirty="0">
                <a:solidFill>
                  <a:schemeClr val="tx2"/>
                </a:solidFill>
              </a:rPr>
              <a:t>» и </a:t>
            </a:r>
            <a:r>
              <a:rPr lang="en-US" sz="3600" b="0" i="0" dirty="0" err="1" smtClean="0">
                <a:solidFill>
                  <a:schemeClr val="tx2"/>
                </a:solidFill>
              </a:rPr>
              <a:t>statos</a:t>
            </a:r>
            <a:r>
              <a:rPr lang="ru-RU" sz="3600" b="0" i="0" dirty="0" smtClean="0">
                <a:solidFill>
                  <a:schemeClr val="tx2"/>
                </a:solidFill>
              </a:rPr>
              <a:t> </a:t>
            </a:r>
            <a:r>
              <a:rPr lang="ru-RU" sz="3600" b="0" i="0" dirty="0">
                <a:solidFill>
                  <a:schemeClr val="tx2"/>
                </a:solidFill>
              </a:rPr>
              <a:t>– «</a:t>
            </a:r>
            <a:r>
              <a:rPr lang="ru-RU" sz="3600" b="0" i="0" dirty="0" err="1">
                <a:solidFill>
                  <a:schemeClr val="tx2"/>
                </a:solidFill>
              </a:rPr>
              <a:t>стоя́щий</a:t>
            </a:r>
            <a:r>
              <a:rPr lang="ru-RU" sz="3600" b="0" i="0" dirty="0" smtClean="0">
                <a:solidFill>
                  <a:schemeClr val="tx2"/>
                </a:solidFill>
              </a:rPr>
              <a:t>»)</a:t>
            </a:r>
            <a:r>
              <a:rPr lang="en-US" sz="3600" b="0" i="0" dirty="0" smtClean="0">
                <a:solidFill>
                  <a:schemeClr val="tx2"/>
                </a:solidFill>
              </a:rPr>
              <a:t>,</a:t>
            </a:r>
            <a:r>
              <a:rPr lang="en-US" sz="3600" b="0" i="0" dirty="0">
                <a:solidFill>
                  <a:schemeClr val="tx2"/>
                </a:solidFill>
              </a:rPr>
              <a:t> </a:t>
            </a:r>
            <a:r>
              <a:rPr lang="ru-RU" sz="3600" b="0" i="0" dirty="0" smtClean="0">
                <a:solidFill>
                  <a:schemeClr val="tx2"/>
                </a:solidFill>
              </a:rPr>
              <a:t>что </a:t>
            </a:r>
            <a:r>
              <a:rPr lang="ru-RU" sz="3600" b="0" i="0" dirty="0">
                <a:solidFill>
                  <a:schemeClr val="tx2"/>
                </a:solidFill>
              </a:rPr>
              <a:t>означает «неподвижный поток».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93" y="4355232"/>
            <a:ext cx="6856173" cy="231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Простейший реостат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инцип работы реостат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1848"/>
            <a:ext cx="12780963" cy="71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434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/>
              <a:t>П</a:t>
            </a:r>
            <a:r>
              <a:rPr lang="ru-RU" sz="4800" dirty="0" smtClean="0"/>
              <a:t>ортативный реостат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5579368"/>
            <a:ext cx="10044182" cy="661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3" y="1281113"/>
            <a:ext cx="12385376" cy="56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" y="0"/>
            <a:ext cx="1275294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еостат и электрическая лампочка-A variable resistor and electric la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1848"/>
            <a:ext cx="12780963" cy="71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Реостат и потенциометр</a:t>
            </a:r>
            <a:endParaRPr lang="ru-RU" sz="5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9" y="1296435"/>
            <a:ext cx="57919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65" y="1375972"/>
            <a:ext cx="5976664" cy="53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7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Условное обозначение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191523"/>
            <a:ext cx="11953328" cy="1723549"/>
          </a:xfrm>
        </p:spPr>
        <p:txBody>
          <a:bodyPr/>
          <a:lstStyle/>
          <a:p>
            <a:r>
              <a:rPr lang="ru-RU" sz="4000" i="0" dirty="0" smtClean="0">
                <a:solidFill>
                  <a:schemeClr val="tx2"/>
                </a:solidFill>
              </a:rPr>
              <a:t>   </a:t>
            </a:r>
            <a:r>
              <a:rPr lang="ru-RU" sz="3600" i="0" dirty="0" smtClean="0">
                <a:solidFill>
                  <a:schemeClr val="tx2"/>
                </a:solidFill>
              </a:rPr>
              <a:t>Реостат </a:t>
            </a:r>
            <a:r>
              <a:rPr lang="ru-RU" sz="3600" i="0" dirty="0">
                <a:solidFill>
                  <a:schemeClr val="tx2"/>
                </a:solidFill>
              </a:rPr>
              <a:t>можно использовать </a:t>
            </a:r>
            <a:r>
              <a:rPr lang="ru-RU" sz="3600" i="0" dirty="0" smtClean="0">
                <a:solidFill>
                  <a:schemeClr val="tx2"/>
                </a:solidFill>
              </a:rPr>
              <a:t>в качестве потенциометра</a:t>
            </a:r>
            <a:r>
              <a:rPr lang="ru-RU" sz="3600" i="0" dirty="0">
                <a:solidFill>
                  <a:schemeClr val="tx2"/>
                </a:solidFill>
              </a:rPr>
              <a:t>, то есть с </a:t>
            </a:r>
            <a:r>
              <a:rPr lang="ru-RU" sz="3600" i="0" dirty="0" smtClean="0">
                <a:solidFill>
                  <a:schemeClr val="tx2"/>
                </a:solidFill>
              </a:rPr>
              <a:t>его помощью можно </a:t>
            </a:r>
            <a:r>
              <a:rPr lang="ru-RU" sz="3600" i="0" dirty="0">
                <a:solidFill>
                  <a:schemeClr val="tx2"/>
                </a:solidFill>
              </a:rPr>
              <a:t>регулировать напряжение в </a:t>
            </a:r>
            <a:r>
              <a:rPr lang="ru-RU" sz="3600" i="0" dirty="0" smtClean="0">
                <a:solidFill>
                  <a:schemeClr val="tx2"/>
                </a:solidFill>
              </a:rPr>
              <a:t>электрической цепи</a:t>
            </a:r>
            <a:r>
              <a:rPr lang="ru-RU" sz="3600" i="0" dirty="0">
                <a:solidFill>
                  <a:schemeClr val="tx2"/>
                </a:solidFill>
              </a:rPr>
              <a:t>.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9" y="3131096"/>
            <a:ext cx="102584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4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Вид потенциометра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801" y="1114872"/>
            <a:ext cx="12313368" cy="1769715"/>
          </a:xfrm>
        </p:spPr>
        <p:txBody>
          <a:bodyPr/>
          <a:lstStyle/>
          <a:p>
            <a:r>
              <a:rPr lang="ru-RU" b="0" i="0" dirty="0" smtClean="0"/>
              <a:t>    </a:t>
            </a:r>
            <a:r>
              <a:rPr lang="ru-RU" sz="3600" i="0" dirty="0" smtClean="0">
                <a:solidFill>
                  <a:schemeClr val="tx2"/>
                </a:solidFill>
              </a:rPr>
              <a:t>Выводы подключаются </a:t>
            </a:r>
            <a:r>
              <a:rPr lang="ru-RU" sz="3600" i="0" dirty="0">
                <a:solidFill>
                  <a:schemeClr val="tx2"/>
                </a:solidFill>
              </a:rPr>
              <a:t>к цепи. </a:t>
            </a:r>
            <a:r>
              <a:rPr lang="ru-RU" sz="3600" i="0" dirty="0" smtClean="0">
                <a:solidFill>
                  <a:schemeClr val="tx2"/>
                </a:solidFill>
              </a:rPr>
              <a:t>При повороте </a:t>
            </a:r>
            <a:r>
              <a:rPr lang="ru-RU" sz="3600" i="0" dirty="0">
                <a:solidFill>
                  <a:schemeClr val="tx2"/>
                </a:solidFill>
              </a:rPr>
              <a:t>регулятора </a:t>
            </a:r>
            <a:r>
              <a:rPr lang="ru-RU" sz="3600" i="0" dirty="0" smtClean="0">
                <a:solidFill>
                  <a:schemeClr val="tx2"/>
                </a:solidFill>
              </a:rPr>
              <a:t>ползун совершает круговые движения, и </a:t>
            </a:r>
            <a:r>
              <a:rPr lang="ru-RU" sz="3600" i="0" dirty="0">
                <a:solidFill>
                  <a:schemeClr val="tx2"/>
                </a:solidFill>
              </a:rPr>
              <a:t>напряжение в </a:t>
            </a:r>
            <a:r>
              <a:rPr lang="ru-RU" sz="3600" i="0" dirty="0" smtClean="0">
                <a:solidFill>
                  <a:schemeClr val="tx2"/>
                </a:solidFill>
              </a:rPr>
              <a:t>цепи равномерно </a:t>
            </a:r>
            <a:r>
              <a:rPr lang="ru-RU" sz="3600" i="0" dirty="0">
                <a:solidFill>
                  <a:schemeClr val="tx2"/>
                </a:solidFill>
              </a:rPr>
              <a:t>изменяется. 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5" y="2915071"/>
            <a:ext cx="9865096" cy="399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4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smtClean="0"/>
              <a:t>Задание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1849" y="2699048"/>
            <a:ext cx="11063672" cy="132343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Прочитать § 16.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Ответить на вопросы (стр. 55).</a:t>
            </a:r>
          </a:p>
        </p:txBody>
      </p:sp>
    </p:spTree>
    <p:extLst>
      <p:ext uri="{BB962C8B-B14F-4D97-AF65-F5344CB8AC3E}">
        <p14:creationId xmlns:p14="http://schemas.microsoft.com/office/powerpoint/2010/main" val="1605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780964" cy="712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92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Резистор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801" y="1258888"/>
            <a:ext cx="12529392" cy="2769989"/>
          </a:xfrm>
        </p:spPr>
        <p:txBody>
          <a:bodyPr/>
          <a:lstStyle/>
          <a:p>
            <a:r>
              <a:rPr lang="ru-RU" sz="3600" dirty="0" smtClean="0">
                <a:solidFill>
                  <a:schemeClr val="tx2"/>
                </a:solidFill>
              </a:rPr>
              <a:t>     Резистор </a:t>
            </a:r>
            <a:r>
              <a:rPr lang="ru-RU" sz="3600" dirty="0">
                <a:solidFill>
                  <a:schemeClr val="tx2"/>
                </a:solidFill>
              </a:rPr>
              <a:t>– электрический прибор </a:t>
            </a:r>
            <a:r>
              <a:rPr lang="ru-RU" sz="3600" dirty="0" smtClean="0">
                <a:solidFill>
                  <a:schemeClr val="tx2"/>
                </a:solidFill>
              </a:rPr>
              <a:t>с определенным сопротивлением, используемый </a:t>
            </a:r>
            <a:r>
              <a:rPr lang="ru-RU" sz="3600" dirty="0">
                <a:solidFill>
                  <a:schemeClr val="tx2"/>
                </a:solidFill>
              </a:rPr>
              <a:t>для регулирования тока </a:t>
            </a:r>
            <a:r>
              <a:rPr lang="ru-RU" sz="3600" dirty="0" smtClean="0">
                <a:solidFill>
                  <a:schemeClr val="tx2"/>
                </a:solidFill>
              </a:rPr>
              <a:t>и напряжения в электрической </a:t>
            </a:r>
            <a:r>
              <a:rPr lang="ru-RU" sz="3600" dirty="0">
                <a:solidFill>
                  <a:schemeClr val="tx2"/>
                </a:solidFill>
              </a:rPr>
              <a:t>цепи. </a:t>
            </a:r>
            <a:r>
              <a:rPr lang="ru-RU" sz="3600" dirty="0" smtClean="0">
                <a:solidFill>
                  <a:schemeClr val="tx2"/>
                </a:solidFill>
              </a:rPr>
              <a:t>Слово «резистор</a:t>
            </a:r>
            <a:r>
              <a:rPr lang="ru-RU" sz="3600" dirty="0">
                <a:solidFill>
                  <a:schemeClr val="tx2"/>
                </a:solidFill>
              </a:rPr>
              <a:t>» происходит от </a:t>
            </a:r>
            <a:r>
              <a:rPr lang="ru-RU" sz="3600" dirty="0" smtClean="0">
                <a:solidFill>
                  <a:schemeClr val="tx2"/>
                </a:solidFill>
              </a:rPr>
              <a:t>лат. </a:t>
            </a:r>
            <a:r>
              <a:rPr lang="ru-RU" sz="3600" dirty="0">
                <a:solidFill>
                  <a:schemeClr val="tx2"/>
                </a:solidFill>
              </a:rPr>
              <a:t>с</a:t>
            </a:r>
            <a:r>
              <a:rPr lang="ru-RU" sz="3600" dirty="0" smtClean="0">
                <a:solidFill>
                  <a:schemeClr val="tx2"/>
                </a:solidFill>
              </a:rPr>
              <a:t>лова «</a:t>
            </a:r>
            <a:r>
              <a:rPr lang="ru-RU" sz="3600" dirty="0" err="1" smtClean="0">
                <a:solidFill>
                  <a:schemeClr val="tx2"/>
                </a:solidFill>
              </a:rPr>
              <a:t>resisto</a:t>
            </a:r>
            <a:r>
              <a:rPr lang="ru-RU" sz="3600" dirty="0">
                <a:solidFill>
                  <a:schemeClr val="tx2"/>
                </a:solidFill>
              </a:rPr>
              <a:t>», что </a:t>
            </a:r>
            <a:r>
              <a:rPr lang="ru-RU" sz="3600" dirty="0" smtClean="0">
                <a:solidFill>
                  <a:schemeClr val="tx2"/>
                </a:solidFill>
              </a:rPr>
              <a:t>означает «сопротивляться</a:t>
            </a:r>
            <a:r>
              <a:rPr lang="ru-RU" sz="3600" dirty="0">
                <a:solidFill>
                  <a:schemeClr val="tx2"/>
                </a:solidFill>
              </a:rPr>
              <a:t>».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45" y="4643264"/>
            <a:ext cx="5527490" cy="220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2" y="4643264"/>
            <a:ext cx="54959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53339" y="4673802"/>
            <a:ext cx="2131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Проволока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22263" y="4193621"/>
            <a:ext cx="2166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Облицовка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6545" y="4235856"/>
            <a:ext cx="140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Каркас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1452" y="1330896"/>
            <a:ext cx="12385376" cy="2769989"/>
          </a:xfrm>
        </p:spPr>
        <p:txBody>
          <a:bodyPr/>
          <a:lstStyle/>
          <a:p>
            <a:r>
              <a:rPr lang="ru-RU" sz="3600" dirty="0" smtClean="0">
                <a:solidFill>
                  <a:schemeClr val="tx2"/>
                </a:solidFill>
              </a:rPr>
              <a:t>    Во </a:t>
            </a:r>
            <a:r>
              <a:rPr lang="ru-RU" sz="3600" dirty="0">
                <a:solidFill>
                  <a:schemeClr val="tx2"/>
                </a:solidFill>
              </a:rPr>
              <a:t>многих случаях вместо проволоки </a:t>
            </a:r>
            <a:r>
              <a:rPr lang="ru-RU" sz="3600" dirty="0" smtClean="0">
                <a:solidFill>
                  <a:schemeClr val="tx2"/>
                </a:solidFill>
              </a:rPr>
              <a:t>в резисторе </a:t>
            </a:r>
            <a:r>
              <a:rPr lang="ru-RU" sz="3600" dirty="0">
                <a:solidFill>
                  <a:schemeClr val="tx2"/>
                </a:solidFill>
              </a:rPr>
              <a:t>используется стержень </a:t>
            </a:r>
            <a:r>
              <a:rPr lang="ru-RU" sz="3600" dirty="0" smtClean="0">
                <a:solidFill>
                  <a:schemeClr val="tx2"/>
                </a:solidFill>
              </a:rPr>
              <a:t>из материала</a:t>
            </a:r>
            <a:r>
              <a:rPr lang="ru-RU" sz="3600" dirty="0">
                <a:solidFill>
                  <a:schemeClr val="tx2"/>
                </a:solidFill>
              </a:rPr>
              <a:t>, </a:t>
            </a:r>
            <a:r>
              <a:rPr lang="ru-RU" sz="3600" dirty="0" smtClean="0">
                <a:solidFill>
                  <a:schemeClr val="tx2"/>
                </a:solidFill>
              </a:rPr>
              <a:t>обладающего </a:t>
            </a:r>
            <a:r>
              <a:rPr lang="ru-RU" sz="3600" dirty="0">
                <a:solidFill>
                  <a:schemeClr val="tx2"/>
                </a:solidFill>
              </a:rPr>
              <a:t>большим </a:t>
            </a:r>
            <a:r>
              <a:rPr lang="ru-RU" sz="3600" dirty="0" smtClean="0">
                <a:solidFill>
                  <a:schemeClr val="tx2"/>
                </a:solidFill>
              </a:rPr>
              <a:t>сопротивлением. Оба </a:t>
            </a:r>
            <a:r>
              <a:rPr lang="ru-RU" sz="3600" dirty="0">
                <a:solidFill>
                  <a:schemeClr val="tx2"/>
                </a:solidFill>
              </a:rPr>
              <a:t>конца </a:t>
            </a:r>
            <a:r>
              <a:rPr lang="ru-RU" sz="3600" dirty="0" smtClean="0">
                <a:solidFill>
                  <a:schemeClr val="tx2"/>
                </a:solidFill>
              </a:rPr>
              <a:t>этого стержня </a:t>
            </a:r>
            <a:r>
              <a:rPr lang="ru-RU" sz="3600" dirty="0">
                <a:solidFill>
                  <a:schemeClr val="tx2"/>
                </a:solidFill>
              </a:rPr>
              <a:t>прикреплены к </a:t>
            </a:r>
            <a:r>
              <a:rPr lang="ru-RU" sz="3600" dirty="0" smtClean="0">
                <a:solidFill>
                  <a:schemeClr val="tx2"/>
                </a:solidFill>
              </a:rPr>
              <a:t>проводящей проволоке</a:t>
            </a:r>
            <a:r>
              <a:rPr lang="ru-RU" sz="3600" dirty="0">
                <a:solidFill>
                  <a:schemeClr val="tx2"/>
                </a:solidFill>
              </a:rPr>
              <a:t>, которая соединена с цепью.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53" y="4859288"/>
            <a:ext cx="463343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4811" y="4336068"/>
            <a:ext cx="2166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Облицовка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0361" y="4569032"/>
            <a:ext cx="215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Проводник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8910" y="6280284"/>
            <a:ext cx="370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Защитная оболочка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4617" y="4834901"/>
            <a:ext cx="165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Фарфор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66677" y="224954"/>
            <a:ext cx="1144761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36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4800" smtClean="0"/>
              <a:t>Резистор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3508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330896"/>
            <a:ext cx="12169352" cy="2215991"/>
          </a:xfrm>
        </p:spPr>
        <p:txBody>
          <a:bodyPr/>
          <a:lstStyle/>
          <a:p>
            <a:r>
              <a:rPr lang="ru-RU" sz="3600" dirty="0" smtClean="0">
                <a:solidFill>
                  <a:schemeClr val="tx2"/>
                </a:solidFill>
              </a:rPr>
              <a:t>   Резистор</a:t>
            </a:r>
            <a:r>
              <a:rPr lang="ru-RU" sz="3600" dirty="0">
                <a:solidFill>
                  <a:schemeClr val="tx2"/>
                </a:solidFill>
              </a:rPr>
              <a:t>, показанный </a:t>
            </a:r>
            <a:r>
              <a:rPr lang="ru-RU" sz="3600" dirty="0" smtClean="0">
                <a:solidFill>
                  <a:schemeClr val="tx2"/>
                </a:solidFill>
              </a:rPr>
              <a:t>на рис., обладает</a:t>
            </a:r>
            <a:endParaRPr lang="ru-RU" sz="3600" dirty="0">
              <a:solidFill>
                <a:schemeClr val="tx2"/>
              </a:solidFill>
            </a:endParaRPr>
          </a:p>
          <a:p>
            <a:r>
              <a:rPr lang="ru-RU" sz="3600" dirty="0">
                <a:solidFill>
                  <a:schemeClr val="tx2"/>
                </a:solidFill>
              </a:rPr>
              <a:t>малым сопротивлением. В нем </a:t>
            </a:r>
            <a:r>
              <a:rPr lang="ru-RU" sz="3600" dirty="0" smtClean="0">
                <a:solidFill>
                  <a:schemeClr val="tx2"/>
                </a:solidFill>
              </a:rPr>
              <a:t>проволока в форме </a:t>
            </a:r>
            <a:r>
              <a:rPr lang="ru-RU" sz="3600" dirty="0">
                <a:solidFill>
                  <a:schemeClr val="tx2"/>
                </a:solidFill>
              </a:rPr>
              <a:t>спирали помещена в </a:t>
            </a:r>
            <a:r>
              <a:rPr lang="ru-RU" sz="3600" dirty="0" smtClean="0">
                <a:solidFill>
                  <a:schemeClr val="tx2"/>
                </a:solidFill>
              </a:rPr>
              <a:t>несгораемый керамический </a:t>
            </a:r>
            <a:r>
              <a:rPr lang="ru-RU" sz="3600" dirty="0">
                <a:solidFill>
                  <a:schemeClr val="tx2"/>
                </a:solidFill>
              </a:rPr>
              <a:t>цилиндр, не </a:t>
            </a:r>
            <a:r>
              <a:rPr lang="ru-RU" sz="3600" dirty="0" smtClean="0">
                <a:solidFill>
                  <a:schemeClr val="tx2"/>
                </a:solidFill>
              </a:rPr>
              <a:t>проводящий ток</a:t>
            </a:r>
            <a:r>
              <a:rPr lang="ru-RU" sz="36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7" y="4039615"/>
            <a:ext cx="64697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1929" y="3832012"/>
            <a:ext cx="2131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Проволока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369" y="3778005"/>
            <a:ext cx="135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Эмаль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25" y="3340178"/>
            <a:ext cx="4595812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Резистор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289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0963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0161" y="1042864"/>
            <a:ext cx="2042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R = 1 </a:t>
            </a:r>
            <a:r>
              <a:rPr lang="ru-RU" sz="4000" b="1" i="1" dirty="0" smtClean="0"/>
              <a:t>Ом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39338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780963" cy="713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0698" y="2339008"/>
            <a:ext cx="2042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/>
              <a:t>R = </a:t>
            </a:r>
            <a:r>
              <a:rPr lang="ru-RU" sz="4000" b="1" i="1" dirty="0" smtClean="0"/>
              <a:t>2</a:t>
            </a:r>
            <a:r>
              <a:rPr lang="en-US" sz="4000" b="1" i="1" dirty="0" smtClean="0"/>
              <a:t> </a:t>
            </a:r>
            <a:r>
              <a:rPr lang="ru-RU" sz="4000" b="1" i="1" dirty="0" smtClean="0"/>
              <a:t>Ом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424801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Условное обозначение резисторов</a:t>
            </a:r>
            <a:endParaRPr lang="ru-RU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3" y="1222609"/>
            <a:ext cx="12385376" cy="568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0081" y="3851176"/>
            <a:ext cx="64807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90081" y="3851176"/>
            <a:ext cx="64807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17445" y="3790256"/>
            <a:ext cx="648072" cy="42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58022" y="2483024"/>
            <a:ext cx="648072" cy="42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68275" y="5075312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R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5786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780963" cy="71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25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2469</TotalTime>
  <Words>249</Words>
  <Application>Microsoft Office PowerPoint</Application>
  <PresentationFormat>Произвольный</PresentationFormat>
  <Paragraphs>41</Paragraphs>
  <Slides>19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3_Тема Office</vt:lpstr>
      <vt:lpstr>2_Тема Office</vt:lpstr>
      <vt:lpstr>Презентация PowerPoint</vt:lpstr>
      <vt:lpstr>Презентация PowerPoint</vt:lpstr>
      <vt:lpstr>Резистор</vt:lpstr>
      <vt:lpstr>Презентация PowerPoint</vt:lpstr>
      <vt:lpstr>Резистор</vt:lpstr>
      <vt:lpstr>Презентация PowerPoint</vt:lpstr>
      <vt:lpstr>Презентация PowerPoint</vt:lpstr>
      <vt:lpstr>Условное обозначение резисторов</vt:lpstr>
      <vt:lpstr>Презентация PowerPoint</vt:lpstr>
      <vt:lpstr>Презентация PowerPoint</vt:lpstr>
      <vt:lpstr>Реостат</vt:lpstr>
      <vt:lpstr>Простейший реостат</vt:lpstr>
      <vt:lpstr>Портативный реостат</vt:lpstr>
      <vt:lpstr>Презентация PowerPoint</vt:lpstr>
      <vt:lpstr>видео</vt:lpstr>
      <vt:lpstr>Реостат и потенциометр</vt:lpstr>
      <vt:lpstr>Условное обозначение</vt:lpstr>
      <vt:lpstr>Вид потенциометра</vt:lpstr>
      <vt:lpstr>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167</cp:revision>
  <dcterms:created xsi:type="dcterms:W3CDTF">2020-08-02T08:10:47Z</dcterms:created>
  <dcterms:modified xsi:type="dcterms:W3CDTF">2020-10-09T05:46:32Z</dcterms:modified>
</cp:coreProperties>
</file>