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5" r:id="rId2"/>
  </p:sldMasterIdLst>
  <p:notesMasterIdLst>
    <p:notesMasterId r:id="rId22"/>
  </p:notesMasterIdLst>
  <p:sldIdLst>
    <p:sldId id="315" r:id="rId3"/>
    <p:sldId id="298" r:id="rId4"/>
    <p:sldId id="300" r:id="rId5"/>
    <p:sldId id="301" r:id="rId6"/>
    <p:sldId id="302" r:id="rId7"/>
    <p:sldId id="313" r:id="rId8"/>
    <p:sldId id="314" r:id="rId9"/>
    <p:sldId id="303" r:id="rId10"/>
    <p:sldId id="299" r:id="rId11"/>
    <p:sldId id="304" r:id="rId12"/>
    <p:sldId id="305" r:id="rId13"/>
    <p:sldId id="306" r:id="rId14"/>
    <p:sldId id="307" r:id="rId15"/>
    <p:sldId id="308" r:id="rId16"/>
    <p:sldId id="309" r:id="rId17"/>
    <p:sldId id="312" r:id="rId18"/>
    <p:sldId id="310" r:id="rId19"/>
    <p:sldId id="311" r:id="rId20"/>
    <p:sldId id="259" r:id="rId21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6" autoAdjust="0"/>
    <p:restoredTop sz="95113" autoAdjust="0"/>
  </p:normalViewPr>
  <p:slideViewPr>
    <p:cSldViewPr>
      <p:cViewPr>
        <p:scale>
          <a:sx n="66" d="100"/>
          <a:sy n="66" d="100"/>
        </p:scale>
        <p:origin x="-1038" y="-162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5FB04-9132-4C15-AFB7-E15E63DB18F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AA91-7AB8-4CF4-8196-CAD38EF6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6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4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5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5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84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3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5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094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5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7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8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09.10.2020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91108" y="3050383"/>
            <a:ext cx="655811" cy="27345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767968" y="473242"/>
            <a:ext cx="807089" cy="859249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algn="ctr" defTabSz="1016520">
              <a:spcBef>
                <a:spcPts val="221"/>
              </a:spcBef>
            </a:pPr>
            <a:r>
              <a:rPr lang="ru-RU" sz="54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05323" y="1258888"/>
            <a:ext cx="1143008" cy="483139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algn="ctr" defTabSz="1016520">
              <a:spcBef>
                <a:spcPts val="168"/>
              </a:spcBef>
            </a:pPr>
            <a:r>
              <a:rPr lang="ru-RU" sz="3000" b="1" spc="-8" dirty="0">
                <a:solidFill>
                  <a:srgbClr val="FEFEFE"/>
                </a:solidFill>
                <a:latin typeface="Arial"/>
                <a:cs typeface="Arial"/>
              </a:rPr>
              <a:t>к</a:t>
            </a:r>
            <a:r>
              <a:rPr lang="ru-RU" sz="3000" b="1" spc="-8" dirty="0" smtClean="0">
                <a:solidFill>
                  <a:srgbClr val="FEFEFE"/>
                </a:solidFill>
                <a:latin typeface="Arial"/>
                <a:cs typeface="Arial"/>
              </a:rPr>
              <a:t>ласс</a:t>
            </a:r>
            <a:endParaRPr sz="3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1310"/>
            <a:ext cx="7445612" cy="1134022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  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03" y="562748"/>
            <a:ext cx="1084622" cy="113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96789AA7-9596-4F83-89FD-AEC28EE179F1}"/>
              </a:ext>
            </a:extLst>
          </p:cNvPr>
          <p:cNvSpPr txBox="1"/>
          <p:nvPr/>
        </p:nvSpPr>
        <p:spPr>
          <a:xfrm>
            <a:off x="1202429" y="2934238"/>
            <a:ext cx="10856822" cy="2820504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>
            <a:defPPr>
              <a:defRPr lang="ru-RU"/>
            </a:defPPr>
            <a:lvl1pPr marL="0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52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01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454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605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75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890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05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20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Резисторы. Реостаты. Потенциометры.</a:t>
            </a:r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5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780963" cy="714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1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Реостат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247269"/>
            <a:ext cx="12025336" cy="3323987"/>
          </a:xfrm>
        </p:spPr>
        <p:txBody>
          <a:bodyPr/>
          <a:lstStyle/>
          <a:p>
            <a:r>
              <a:rPr lang="en-US" sz="3600" dirty="0" smtClean="0">
                <a:solidFill>
                  <a:schemeClr val="tx2"/>
                </a:solidFill>
              </a:rPr>
              <a:t>    </a:t>
            </a:r>
            <a:r>
              <a:rPr lang="ru-RU" sz="3600" dirty="0" smtClean="0">
                <a:solidFill>
                  <a:schemeClr val="tx2"/>
                </a:solidFill>
              </a:rPr>
              <a:t>Реостат </a:t>
            </a:r>
            <a:r>
              <a:rPr lang="ru-RU" sz="3600" i="0" dirty="0">
                <a:solidFill>
                  <a:schemeClr val="tx2"/>
                </a:solidFill>
              </a:rPr>
              <a:t>– электрический </a:t>
            </a:r>
            <a:r>
              <a:rPr lang="ru-RU" sz="3600" i="0" dirty="0" smtClean="0">
                <a:solidFill>
                  <a:schemeClr val="tx2"/>
                </a:solidFill>
              </a:rPr>
              <a:t>прибор,</a:t>
            </a:r>
            <a:r>
              <a:rPr lang="en-US" sz="3600" i="0" dirty="0" smtClean="0">
                <a:solidFill>
                  <a:schemeClr val="tx2"/>
                </a:solidFill>
              </a:rPr>
              <a:t> </a:t>
            </a:r>
            <a:r>
              <a:rPr lang="ru-RU" sz="3600" i="0" dirty="0" smtClean="0">
                <a:solidFill>
                  <a:schemeClr val="tx2"/>
                </a:solidFill>
              </a:rPr>
              <a:t>используемый </a:t>
            </a:r>
            <a:r>
              <a:rPr lang="ru-RU" sz="3600" i="0" dirty="0">
                <a:solidFill>
                  <a:schemeClr val="tx2"/>
                </a:solidFill>
              </a:rPr>
              <a:t>для </a:t>
            </a:r>
            <a:r>
              <a:rPr lang="ru-RU" sz="3600" i="0" dirty="0" smtClean="0">
                <a:solidFill>
                  <a:schemeClr val="tx2"/>
                </a:solidFill>
              </a:rPr>
              <a:t>регулирования</a:t>
            </a:r>
            <a:r>
              <a:rPr lang="ru-RU" sz="3600" i="0" dirty="0">
                <a:solidFill>
                  <a:schemeClr val="tx2"/>
                </a:solidFill>
              </a:rPr>
              <a:t>, </a:t>
            </a:r>
            <a:r>
              <a:rPr lang="ru-RU" sz="3600" i="0" dirty="0" smtClean="0">
                <a:solidFill>
                  <a:schemeClr val="tx2"/>
                </a:solidFill>
              </a:rPr>
              <a:t>т.е.</a:t>
            </a:r>
            <a:r>
              <a:rPr lang="en-US" sz="3600" i="0" dirty="0" smtClean="0">
                <a:solidFill>
                  <a:schemeClr val="tx2"/>
                </a:solidFill>
              </a:rPr>
              <a:t> </a:t>
            </a:r>
            <a:r>
              <a:rPr lang="ru-RU" sz="3600" i="0" dirty="0" smtClean="0">
                <a:solidFill>
                  <a:schemeClr val="tx2"/>
                </a:solidFill>
              </a:rPr>
              <a:t>изменения </a:t>
            </a:r>
            <a:r>
              <a:rPr lang="ru-RU" sz="3600" i="0" dirty="0">
                <a:solidFill>
                  <a:schemeClr val="tx2"/>
                </a:solidFill>
              </a:rPr>
              <a:t>силы тока и напряжения </a:t>
            </a:r>
            <a:r>
              <a:rPr lang="ru-RU" sz="3600" i="0" dirty="0" smtClean="0">
                <a:solidFill>
                  <a:schemeClr val="tx2"/>
                </a:solidFill>
              </a:rPr>
              <a:t>в</a:t>
            </a:r>
            <a:r>
              <a:rPr lang="en-US" sz="3600" i="0" dirty="0" smtClean="0">
                <a:solidFill>
                  <a:schemeClr val="tx2"/>
                </a:solidFill>
              </a:rPr>
              <a:t> </a:t>
            </a:r>
            <a:r>
              <a:rPr lang="ru-RU" sz="3600" i="0" dirty="0" smtClean="0">
                <a:solidFill>
                  <a:schemeClr val="tx2"/>
                </a:solidFill>
              </a:rPr>
              <a:t>электрической</a:t>
            </a:r>
            <a:r>
              <a:rPr lang="en-US" sz="3600" i="0" dirty="0">
                <a:solidFill>
                  <a:schemeClr val="tx2"/>
                </a:solidFill>
              </a:rPr>
              <a:t> </a:t>
            </a:r>
            <a:r>
              <a:rPr lang="ru-RU" sz="3600" i="0" dirty="0" smtClean="0">
                <a:solidFill>
                  <a:schemeClr val="tx2"/>
                </a:solidFill>
              </a:rPr>
              <a:t>цепи</a:t>
            </a:r>
            <a:r>
              <a:rPr lang="ru-RU" sz="3600" i="0" dirty="0">
                <a:solidFill>
                  <a:schemeClr val="tx2"/>
                </a:solidFill>
              </a:rPr>
              <a:t>.</a:t>
            </a:r>
          </a:p>
          <a:p>
            <a:r>
              <a:rPr lang="ru-RU" sz="3600" b="0" i="0" dirty="0">
                <a:solidFill>
                  <a:schemeClr val="tx2"/>
                </a:solidFill>
              </a:rPr>
              <a:t>Слово «</a:t>
            </a:r>
            <a:r>
              <a:rPr lang="ru-RU" sz="3600" b="0" dirty="0">
                <a:solidFill>
                  <a:schemeClr val="tx2"/>
                </a:solidFill>
              </a:rPr>
              <a:t>реостат</a:t>
            </a:r>
            <a:r>
              <a:rPr lang="ru-RU" sz="3600" b="0" i="0" dirty="0">
                <a:solidFill>
                  <a:schemeClr val="tx2"/>
                </a:solidFill>
              </a:rPr>
              <a:t>» происходит от греческих слов</a:t>
            </a:r>
            <a:r>
              <a:rPr lang="ru-RU" sz="3600" b="0" i="0" dirty="0" smtClean="0">
                <a:solidFill>
                  <a:schemeClr val="tx2"/>
                </a:solidFill>
              </a:rPr>
              <a:t>,</a:t>
            </a:r>
          </a:p>
          <a:p>
            <a:r>
              <a:rPr lang="en-US" sz="3600" b="0" i="0" dirty="0" smtClean="0">
                <a:solidFill>
                  <a:schemeClr val="tx2"/>
                </a:solidFill>
              </a:rPr>
              <a:t>(</a:t>
            </a:r>
            <a:r>
              <a:rPr lang="en-US" sz="3600" b="0" i="0" dirty="0" err="1" smtClean="0">
                <a:solidFill>
                  <a:schemeClr val="tx2"/>
                </a:solidFill>
              </a:rPr>
              <a:t>reos</a:t>
            </a:r>
            <a:r>
              <a:rPr lang="ru-RU" sz="3600" b="0" i="0" dirty="0" smtClean="0">
                <a:solidFill>
                  <a:schemeClr val="tx2"/>
                </a:solidFill>
              </a:rPr>
              <a:t> </a:t>
            </a:r>
            <a:r>
              <a:rPr lang="ru-RU" sz="3600" b="0" i="0" dirty="0">
                <a:solidFill>
                  <a:schemeClr val="tx2"/>
                </a:solidFill>
              </a:rPr>
              <a:t>– «</a:t>
            </a:r>
            <a:r>
              <a:rPr lang="ru-RU" sz="3600" b="0" dirty="0" smtClean="0">
                <a:solidFill>
                  <a:schemeClr val="tx2"/>
                </a:solidFill>
              </a:rPr>
              <a:t>поток</a:t>
            </a:r>
            <a:r>
              <a:rPr lang="ru-RU" sz="3600" b="0" i="0" dirty="0">
                <a:solidFill>
                  <a:schemeClr val="tx2"/>
                </a:solidFill>
              </a:rPr>
              <a:t>» и </a:t>
            </a:r>
            <a:r>
              <a:rPr lang="en-US" sz="3600" b="0" i="0" dirty="0" err="1" smtClean="0">
                <a:solidFill>
                  <a:schemeClr val="tx2"/>
                </a:solidFill>
              </a:rPr>
              <a:t>statos</a:t>
            </a:r>
            <a:r>
              <a:rPr lang="ru-RU" sz="3600" b="0" i="0" dirty="0" smtClean="0">
                <a:solidFill>
                  <a:schemeClr val="tx2"/>
                </a:solidFill>
              </a:rPr>
              <a:t> </a:t>
            </a:r>
            <a:r>
              <a:rPr lang="ru-RU" sz="3600" b="0" i="0" dirty="0">
                <a:solidFill>
                  <a:schemeClr val="tx2"/>
                </a:solidFill>
              </a:rPr>
              <a:t>– «</a:t>
            </a:r>
            <a:r>
              <a:rPr lang="ru-RU" sz="3600" b="0" i="0" dirty="0" err="1">
                <a:solidFill>
                  <a:schemeClr val="tx2"/>
                </a:solidFill>
              </a:rPr>
              <a:t>стоя́щий</a:t>
            </a:r>
            <a:r>
              <a:rPr lang="ru-RU" sz="3600" b="0" i="0" dirty="0" smtClean="0">
                <a:solidFill>
                  <a:schemeClr val="tx2"/>
                </a:solidFill>
              </a:rPr>
              <a:t>»)</a:t>
            </a:r>
            <a:r>
              <a:rPr lang="en-US" sz="3600" b="0" i="0" dirty="0" smtClean="0">
                <a:solidFill>
                  <a:schemeClr val="tx2"/>
                </a:solidFill>
              </a:rPr>
              <a:t>,</a:t>
            </a:r>
            <a:r>
              <a:rPr lang="en-US" sz="3600" b="0" i="0" dirty="0">
                <a:solidFill>
                  <a:schemeClr val="tx2"/>
                </a:solidFill>
              </a:rPr>
              <a:t> </a:t>
            </a:r>
            <a:r>
              <a:rPr lang="ru-RU" sz="3600" b="0" i="0" dirty="0" smtClean="0">
                <a:solidFill>
                  <a:schemeClr val="tx2"/>
                </a:solidFill>
              </a:rPr>
              <a:t>что </a:t>
            </a:r>
            <a:r>
              <a:rPr lang="ru-RU" sz="3600" b="0" i="0" dirty="0">
                <a:solidFill>
                  <a:schemeClr val="tx2"/>
                </a:solidFill>
              </a:rPr>
              <a:t>означает «неподвижный поток».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93" y="4355232"/>
            <a:ext cx="6856173" cy="231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38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Простейший реостат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ринцип работы реостат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1848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2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9434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П</a:t>
            </a:r>
            <a:r>
              <a:rPr lang="ru-RU" sz="4800" dirty="0" smtClean="0"/>
              <a:t>ортативный реостат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5579368"/>
            <a:ext cx="10044182" cy="661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3" y="1281113"/>
            <a:ext cx="12385376" cy="565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7" y="0"/>
            <a:ext cx="1275294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06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еостат и электрическая лампочка-A variable resistor and electric lam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1848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Реостат и потенциометр</a:t>
            </a:r>
            <a:endParaRPr lang="ru-RU" sz="5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09" y="1296435"/>
            <a:ext cx="579194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375972"/>
            <a:ext cx="5976664" cy="534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7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Условное обозначение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191523"/>
            <a:ext cx="11953328" cy="1723549"/>
          </a:xfrm>
        </p:spPr>
        <p:txBody>
          <a:bodyPr/>
          <a:lstStyle/>
          <a:p>
            <a:r>
              <a:rPr lang="ru-RU" sz="4000" i="0" dirty="0" smtClean="0">
                <a:solidFill>
                  <a:schemeClr val="tx2"/>
                </a:solidFill>
              </a:rPr>
              <a:t>   </a:t>
            </a:r>
            <a:r>
              <a:rPr lang="ru-RU" sz="3600" i="0" dirty="0" smtClean="0">
                <a:solidFill>
                  <a:schemeClr val="tx2"/>
                </a:solidFill>
              </a:rPr>
              <a:t>Реостат </a:t>
            </a:r>
            <a:r>
              <a:rPr lang="ru-RU" sz="3600" i="0" dirty="0">
                <a:solidFill>
                  <a:schemeClr val="tx2"/>
                </a:solidFill>
              </a:rPr>
              <a:t>можно использовать </a:t>
            </a:r>
            <a:r>
              <a:rPr lang="ru-RU" sz="3600" i="0" dirty="0" smtClean="0">
                <a:solidFill>
                  <a:schemeClr val="tx2"/>
                </a:solidFill>
              </a:rPr>
              <a:t>в качестве потенциометра</a:t>
            </a:r>
            <a:r>
              <a:rPr lang="ru-RU" sz="3600" i="0" dirty="0">
                <a:solidFill>
                  <a:schemeClr val="tx2"/>
                </a:solidFill>
              </a:rPr>
              <a:t>, то есть с </a:t>
            </a:r>
            <a:r>
              <a:rPr lang="ru-RU" sz="3600" i="0" dirty="0" smtClean="0">
                <a:solidFill>
                  <a:schemeClr val="tx2"/>
                </a:solidFill>
              </a:rPr>
              <a:t>его помощью можно </a:t>
            </a:r>
            <a:r>
              <a:rPr lang="ru-RU" sz="3600" i="0" dirty="0">
                <a:solidFill>
                  <a:schemeClr val="tx2"/>
                </a:solidFill>
              </a:rPr>
              <a:t>регулировать напряжение в </a:t>
            </a:r>
            <a:r>
              <a:rPr lang="ru-RU" sz="3600" i="0" dirty="0" smtClean="0">
                <a:solidFill>
                  <a:schemeClr val="tx2"/>
                </a:solidFill>
              </a:rPr>
              <a:t>электрической цепи</a:t>
            </a:r>
            <a:r>
              <a:rPr lang="ru-RU" sz="3600" i="0" dirty="0">
                <a:solidFill>
                  <a:schemeClr val="tx2"/>
                </a:solidFill>
              </a:rPr>
              <a:t>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9" y="3131096"/>
            <a:ext cx="1025842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43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Вид потенциометра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114872"/>
            <a:ext cx="12313368" cy="1769715"/>
          </a:xfrm>
        </p:spPr>
        <p:txBody>
          <a:bodyPr/>
          <a:lstStyle/>
          <a:p>
            <a:r>
              <a:rPr lang="ru-RU" b="0" i="0" dirty="0" smtClean="0"/>
              <a:t>    </a:t>
            </a:r>
            <a:r>
              <a:rPr lang="ru-RU" sz="3600" i="0" dirty="0" smtClean="0">
                <a:solidFill>
                  <a:schemeClr val="tx2"/>
                </a:solidFill>
              </a:rPr>
              <a:t>Выводы подключаются </a:t>
            </a:r>
            <a:r>
              <a:rPr lang="ru-RU" sz="3600" i="0" dirty="0">
                <a:solidFill>
                  <a:schemeClr val="tx2"/>
                </a:solidFill>
              </a:rPr>
              <a:t>к цепи. </a:t>
            </a:r>
            <a:r>
              <a:rPr lang="ru-RU" sz="3600" i="0" dirty="0" smtClean="0">
                <a:solidFill>
                  <a:schemeClr val="tx2"/>
                </a:solidFill>
              </a:rPr>
              <a:t>При повороте </a:t>
            </a:r>
            <a:r>
              <a:rPr lang="ru-RU" sz="3600" i="0" dirty="0">
                <a:solidFill>
                  <a:schemeClr val="tx2"/>
                </a:solidFill>
              </a:rPr>
              <a:t>регулятора </a:t>
            </a:r>
            <a:r>
              <a:rPr lang="ru-RU" sz="3600" i="0" dirty="0" smtClean="0">
                <a:solidFill>
                  <a:schemeClr val="tx2"/>
                </a:solidFill>
              </a:rPr>
              <a:t>ползун совершает круговые движения, и </a:t>
            </a:r>
            <a:r>
              <a:rPr lang="ru-RU" sz="3600" i="0" dirty="0">
                <a:solidFill>
                  <a:schemeClr val="tx2"/>
                </a:solidFill>
              </a:rPr>
              <a:t>напряжение в </a:t>
            </a:r>
            <a:r>
              <a:rPr lang="ru-RU" sz="3600" i="0" dirty="0" smtClean="0">
                <a:solidFill>
                  <a:schemeClr val="tx2"/>
                </a:solidFill>
              </a:rPr>
              <a:t>цепи равномерно </a:t>
            </a:r>
            <a:r>
              <a:rPr lang="ru-RU" sz="3600" i="0" dirty="0">
                <a:solidFill>
                  <a:schemeClr val="tx2"/>
                </a:solidFill>
              </a:rPr>
              <a:t>изменяется. 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05" y="2915071"/>
            <a:ext cx="9865096" cy="3997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48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smtClean="0"/>
              <a:t>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49" y="2699048"/>
            <a:ext cx="1106367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16.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Ответить на вопросы (стр. 55).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12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9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Резистор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258888"/>
            <a:ext cx="12529392" cy="2769989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 Резистор </a:t>
            </a:r>
            <a:r>
              <a:rPr lang="ru-RU" sz="3600" dirty="0">
                <a:solidFill>
                  <a:schemeClr val="tx2"/>
                </a:solidFill>
              </a:rPr>
              <a:t>– электрический прибор </a:t>
            </a:r>
            <a:r>
              <a:rPr lang="ru-RU" sz="3600" dirty="0" smtClean="0">
                <a:solidFill>
                  <a:schemeClr val="tx2"/>
                </a:solidFill>
              </a:rPr>
              <a:t>с определенным сопротивлением, используемый </a:t>
            </a:r>
            <a:r>
              <a:rPr lang="ru-RU" sz="3600" dirty="0">
                <a:solidFill>
                  <a:schemeClr val="tx2"/>
                </a:solidFill>
              </a:rPr>
              <a:t>для регулирования тока </a:t>
            </a:r>
            <a:r>
              <a:rPr lang="ru-RU" sz="3600" dirty="0" smtClean="0">
                <a:solidFill>
                  <a:schemeClr val="tx2"/>
                </a:solidFill>
              </a:rPr>
              <a:t>и напряжения в электрической </a:t>
            </a:r>
            <a:r>
              <a:rPr lang="ru-RU" sz="3600" dirty="0">
                <a:solidFill>
                  <a:schemeClr val="tx2"/>
                </a:solidFill>
              </a:rPr>
              <a:t>цепи. </a:t>
            </a:r>
            <a:r>
              <a:rPr lang="ru-RU" sz="3600" dirty="0" smtClean="0">
                <a:solidFill>
                  <a:schemeClr val="tx2"/>
                </a:solidFill>
              </a:rPr>
              <a:t>Слово «резистор</a:t>
            </a:r>
            <a:r>
              <a:rPr lang="ru-RU" sz="3600" dirty="0">
                <a:solidFill>
                  <a:schemeClr val="tx2"/>
                </a:solidFill>
              </a:rPr>
              <a:t>» происходит от </a:t>
            </a:r>
            <a:r>
              <a:rPr lang="ru-RU" sz="3600" dirty="0" smtClean="0">
                <a:solidFill>
                  <a:schemeClr val="tx2"/>
                </a:solidFill>
              </a:rPr>
              <a:t>лат. </a:t>
            </a:r>
            <a:r>
              <a:rPr lang="ru-RU" sz="3600" dirty="0">
                <a:solidFill>
                  <a:schemeClr val="tx2"/>
                </a:solidFill>
              </a:rPr>
              <a:t>с</a:t>
            </a:r>
            <a:r>
              <a:rPr lang="ru-RU" sz="3600" dirty="0" smtClean="0">
                <a:solidFill>
                  <a:schemeClr val="tx2"/>
                </a:solidFill>
              </a:rPr>
              <a:t>лова «</a:t>
            </a:r>
            <a:r>
              <a:rPr lang="ru-RU" sz="3600" dirty="0" err="1" smtClean="0">
                <a:solidFill>
                  <a:schemeClr val="tx2"/>
                </a:solidFill>
              </a:rPr>
              <a:t>resisto</a:t>
            </a:r>
            <a:r>
              <a:rPr lang="ru-RU" sz="3600" dirty="0">
                <a:solidFill>
                  <a:schemeClr val="tx2"/>
                </a:solidFill>
              </a:rPr>
              <a:t>», что </a:t>
            </a:r>
            <a:r>
              <a:rPr lang="ru-RU" sz="3600" dirty="0" smtClean="0">
                <a:solidFill>
                  <a:schemeClr val="tx2"/>
                </a:solidFill>
              </a:rPr>
              <a:t>означает «сопротивляться</a:t>
            </a:r>
            <a:r>
              <a:rPr lang="ru-RU" sz="3600" dirty="0">
                <a:solidFill>
                  <a:schemeClr val="tx2"/>
                </a:solidFill>
              </a:rPr>
              <a:t>».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545" y="4643264"/>
            <a:ext cx="5527490" cy="220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72" y="4643264"/>
            <a:ext cx="549592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53339" y="4673802"/>
            <a:ext cx="2131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Проволока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22263" y="4193621"/>
            <a:ext cx="2166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Облицовка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6545" y="4235856"/>
            <a:ext cx="1408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Каркас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35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52" y="1330896"/>
            <a:ext cx="12385376" cy="2769989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Во </a:t>
            </a:r>
            <a:r>
              <a:rPr lang="ru-RU" sz="3600" dirty="0">
                <a:solidFill>
                  <a:schemeClr val="tx2"/>
                </a:solidFill>
              </a:rPr>
              <a:t>многих случаях вместо проволоки </a:t>
            </a:r>
            <a:r>
              <a:rPr lang="ru-RU" sz="3600" dirty="0" smtClean="0">
                <a:solidFill>
                  <a:schemeClr val="tx2"/>
                </a:solidFill>
              </a:rPr>
              <a:t>в резисторе </a:t>
            </a:r>
            <a:r>
              <a:rPr lang="ru-RU" sz="3600" dirty="0">
                <a:solidFill>
                  <a:schemeClr val="tx2"/>
                </a:solidFill>
              </a:rPr>
              <a:t>используется стержень </a:t>
            </a:r>
            <a:r>
              <a:rPr lang="ru-RU" sz="3600" dirty="0" smtClean="0">
                <a:solidFill>
                  <a:schemeClr val="tx2"/>
                </a:solidFill>
              </a:rPr>
              <a:t>из материала</a:t>
            </a:r>
            <a:r>
              <a:rPr lang="ru-RU" sz="3600" dirty="0">
                <a:solidFill>
                  <a:schemeClr val="tx2"/>
                </a:solidFill>
              </a:rPr>
              <a:t>, </a:t>
            </a:r>
            <a:r>
              <a:rPr lang="ru-RU" sz="3600" dirty="0" smtClean="0">
                <a:solidFill>
                  <a:schemeClr val="tx2"/>
                </a:solidFill>
              </a:rPr>
              <a:t>обладающего </a:t>
            </a:r>
            <a:r>
              <a:rPr lang="ru-RU" sz="3600" dirty="0">
                <a:solidFill>
                  <a:schemeClr val="tx2"/>
                </a:solidFill>
              </a:rPr>
              <a:t>большим </a:t>
            </a:r>
            <a:r>
              <a:rPr lang="ru-RU" sz="3600" dirty="0" smtClean="0">
                <a:solidFill>
                  <a:schemeClr val="tx2"/>
                </a:solidFill>
              </a:rPr>
              <a:t>сопротивлением. Оба </a:t>
            </a:r>
            <a:r>
              <a:rPr lang="ru-RU" sz="3600" dirty="0">
                <a:solidFill>
                  <a:schemeClr val="tx2"/>
                </a:solidFill>
              </a:rPr>
              <a:t>конца </a:t>
            </a:r>
            <a:r>
              <a:rPr lang="ru-RU" sz="3600" dirty="0" smtClean="0">
                <a:solidFill>
                  <a:schemeClr val="tx2"/>
                </a:solidFill>
              </a:rPr>
              <a:t>этого стержня </a:t>
            </a:r>
            <a:r>
              <a:rPr lang="ru-RU" sz="3600" dirty="0">
                <a:solidFill>
                  <a:schemeClr val="tx2"/>
                </a:solidFill>
              </a:rPr>
              <a:t>прикреплены к </a:t>
            </a:r>
            <a:r>
              <a:rPr lang="ru-RU" sz="3600" dirty="0" smtClean="0">
                <a:solidFill>
                  <a:schemeClr val="tx2"/>
                </a:solidFill>
              </a:rPr>
              <a:t>проводящей проволоке</a:t>
            </a:r>
            <a:r>
              <a:rPr lang="ru-RU" sz="3600" dirty="0">
                <a:solidFill>
                  <a:schemeClr val="tx2"/>
                </a:solidFill>
              </a:rPr>
              <a:t>, которая соединена с цепью.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153" y="4859288"/>
            <a:ext cx="463343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4811" y="4336068"/>
            <a:ext cx="2166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Облицовка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0361" y="4569032"/>
            <a:ext cx="2158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Проводник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58910" y="6280284"/>
            <a:ext cx="3709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Защитная оболочка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14617" y="4834901"/>
            <a:ext cx="1659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Фарфор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66677" y="224954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Резистор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5086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2169352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Резистор</a:t>
            </a:r>
            <a:r>
              <a:rPr lang="ru-RU" sz="3600" dirty="0">
                <a:solidFill>
                  <a:schemeClr val="tx2"/>
                </a:solidFill>
              </a:rPr>
              <a:t>, показанный </a:t>
            </a:r>
            <a:r>
              <a:rPr lang="ru-RU" sz="3600" dirty="0" smtClean="0">
                <a:solidFill>
                  <a:schemeClr val="tx2"/>
                </a:solidFill>
              </a:rPr>
              <a:t>на рис., обладает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малым сопротивлением. В нем </a:t>
            </a:r>
            <a:r>
              <a:rPr lang="ru-RU" sz="3600" dirty="0" smtClean="0">
                <a:solidFill>
                  <a:schemeClr val="tx2"/>
                </a:solidFill>
              </a:rPr>
              <a:t>проволока в форме </a:t>
            </a:r>
            <a:r>
              <a:rPr lang="ru-RU" sz="3600" dirty="0">
                <a:solidFill>
                  <a:schemeClr val="tx2"/>
                </a:solidFill>
              </a:rPr>
              <a:t>спирали помещена в </a:t>
            </a:r>
            <a:r>
              <a:rPr lang="ru-RU" sz="3600" dirty="0" smtClean="0">
                <a:solidFill>
                  <a:schemeClr val="tx2"/>
                </a:solidFill>
              </a:rPr>
              <a:t>несгораемый керамический </a:t>
            </a:r>
            <a:r>
              <a:rPr lang="ru-RU" sz="3600" dirty="0">
                <a:solidFill>
                  <a:schemeClr val="tx2"/>
                </a:solidFill>
              </a:rPr>
              <a:t>цилиндр, не </a:t>
            </a:r>
            <a:r>
              <a:rPr lang="ru-RU" sz="3600" dirty="0" smtClean="0">
                <a:solidFill>
                  <a:schemeClr val="tx2"/>
                </a:solidFill>
              </a:rPr>
              <a:t>проводящий ток</a:t>
            </a:r>
            <a:r>
              <a:rPr lang="ru-RU" sz="36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57" y="4039615"/>
            <a:ext cx="646973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21929" y="3832012"/>
            <a:ext cx="2131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Проволока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2369" y="3778005"/>
            <a:ext cx="1350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Эмаль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25" y="3340178"/>
            <a:ext cx="4595812" cy="339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Резистор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289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10161" y="1042864"/>
            <a:ext cx="2042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R = 1 </a:t>
            </a:r>
            <a:r>
              <a:rPr lang="ru-RU" sz="4000" b="1" i="1" dirty="0" smtClean="0"/>
              <a:t>Ом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9338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3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0698" y="2339008"/>
            <a:ext cx="2042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R = </a:t>
            </a:r>
            <a:r>
              <a:rPr lang="ru-RU" sz="4000" b="1" i="1" dirty="0" smtClean="0"/>
              <a:t>2</a:t>
            </a:r>
            <a:r>
              <a:rPr lang="en-US" sz="4000" b="1" i="1" dirty="0" smtClean="0"/>
              <a:t> </a:t>
            </a:r>
            <a:r>
              <a:rPr lang="ru-RU" sz="4000" b="1" i="1" dirty="0" smtClean="0"/>
              <a:t>Ом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424801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Условное обозначение резисторов</a:t>
            </a:r>
            <a:endParaRPr lang="ru-RU" sz="4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3" y="1222609"/>
            <a:ext cx="12385376" cy="568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90081" y="3851176"/>
            <a:ext cx="64807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90081" y="3851176"/>
            <a:ext cx="64807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17445" y="3790256"/>
            <a:ext cx="648072" cy="42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8022" y="2483024"/>
            <a:ext cx="648072" cy="42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68275" y="5075312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/>
              <a:t>R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5786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780963" cy="710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2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2469</TotalTime>
  <Words>249</Words>
  <Application>Microsoft Office PowerPoint</Application>
  <PresentationFormat>Произвольный</PresentationFormat>
  <Paragraphs>41</Paragraphs>
  <Slides>19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3_Тема Office</vt:lpstr>
      <vt:lpstr>2_Тема Office</vt:lpstr>
      <vt:lpstr>Презентация PowerPoint</vt:lpstr>
      <vt:lpstr>Презентация PowerPoint</vt:lpstr>
      <vt:lpstr>Резистор</vt:lpstr>
      <vt:lpstr>Презентация PowerPoint</vt:lpstr>
      <vt:lpstr>Резистор</vt:lpstr>
      <vt:lpstr>Презентация PowerPoint</vt:lpstr>
      <vt:lpstr>Презентация PowerPoint</vt:lpstr>
      <vt:lpstr>Условное обозначение резисторов</vt:lpstr>
      <vt:lpstr>Презентация PowerPoint</vt:lpstr>
      <vt:lpstr>Презентация PowerPoint</vt:lpstr>
      <vt:lpstr>Реостат</vt:lpstr>
      <vt:lpstr>Простейший реостат</vt:lpstr>
      <vt:lpstr>Портативный реостат</vt:lpstr>
      <vt:lpstr>Презентация PowerPoint</vt:lpstr>
      <vt:lpstr>видео</vt:lpstr>
      <vt:lpstr>Реостат и потенциометр</vt:lpstr>
      <vt:lpstr>Условное обозначение</vt:lpstr>
      <vt:lpstr>Вид потенциометра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167</cp:revision>
  <dcterms:created xsi:type="dcterms:W3CDTF">2020-08-02T08:10:47Z</dcterms:created>
  <dcterms:modified xsi:type="dcterms:W3CDTF">2020-10-09T05:46:32Z</dcterms:modified>
</cp:coreProperties>
</file>