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  <p:sldMasterId id="2147483685" r:id="rId2"/>
  </p:sldMasterIdLst>
  <p:notesMasterIdLst>
    <p:notesMasterId r:id="rId12"/>
  </p:notesMasterIdLst>
  <p:sldIdLst>
    <p:sldId id="274" r:id="rId3"/>
    <p:sldId id="272" r:id="rId4"/>
    <p:sldId id="263" r:id="rId5"/>
    <p:sldId id="271" r:id="rId6"/>
    <p:sldId id="268" r:id="rId7"/>
    <p:sldId id="270" r:id="rId8"/>
    <p:sldId id="267" r:id="rId9"/>
    <p:sldId id="273" r:id="rId10"/>
    <p:sldId id="259" r:id="rId11"/>
  </p:sldIdLst>
  <p:sldSz cx="12780963" cy="7126288"/>
  <p:notesSz cx="6858000" cy="9144000"/>
  <p:defaultTextStyle>
    <a:defPPr>
      <a:defRPr lang="ru-RU"/>
    </a:defPPr>
    <a:lvl1pPr marL="0" algn="l" defTabSz="1096457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48229" algn="l" defTabSz="1096457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096457" algn="l" defTabSz="1096457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44686" algn="l" defTabSz="1096457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192914" algn="l" defTabSz="1096457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741143" algn="l" defTabSz="1096457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289371" algn="l" defTabSz="1096457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837600" algn="l" defTabSz="1096457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385828" algn="l" defTabSz="1096457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38" autoAdjust="0"/>
    <p:restoredTop sz="94705" autoAdjust="0"/>
  </p:normalViewPr>
  <p:slideViewPr>
    <p:cSldViewPr>
      <p:cViewPr>
        <p:scale>
          <a:sx n="66" d="100"/>
          <a:sy n="66" d="100"/>
        </p:scale>
        <p:origin x="-906" y="-156"/>
      </p:cViewPr>
      <p:guideLst>
        <p:guide orient="horz" pos="2245"/>
        <p:guide pos="4026"/>
      </p:guideLst>
    </p:cSldViewPr>
  </p:slideViewPr>
  <p:outlineViewPr>
    <p:cViewPr>
      <p:scale>
        <a:sx n="33" d="100"/>
        <a:sy n="33" d="100"/>
      </p:scale>
      <p:origin x="0" y="22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D5FB04-9132-4C15-AFB7-E15E63DB18FC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55600" y="685800"/>
            <a:ext cx="61468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5FAA91-7AB8-4CF4-8196-CAD38EF633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2058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5FAA91-7AB8-4CF4-8196-CAD38EF63357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3962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5FAA91-7AB8-4CF4-8196-CAD38EF6335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74346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5FAA91-7AB8-4CF4-8196-CAD38EF63357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4346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5FAA91-7AB8-4CF4-8196-CAD38EF63357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657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58574" y="2209172"/>
            <a:ext cx="10863818" cy="3278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17145" y="3990721"/>
            <a:ext cx="8946675" cy="3837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45528" y="6627460"/>
            <a:ext cx="4089908" cy="338554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39048" y="6627460"/>
            <a:ext cx="2939622" cy="338554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D482E-E893-4824-BFFD-DB4EBF2D369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02293" y="6627460"/>
            <a:ext cx="2939622" cy="338554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6917E-EB90-4619-B290-CF2D0F8DE7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8785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9050" y="1595167"/>
            <a:ext cx="5647145" cy="66479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4391" indent="0">
              <a:buNone/>
              <a:defRPr sz="2000" b="1"/>
            </a:lvl2pPr>
            <a:lvl3pPr marL="908781" indent="0">
              <a:buNone/>
              <a:defRPr sz="1800" b="1"/>
            </a:lvl3pPr>
            <a:lvl4pPr marL="1363176" indent="0">
              <a:buNone/>
              <a:defRPr sz="1600" b="1"/>
            </a:lvl4pPr>
            <a:lvl5pPr marL="1817566" indent="0">
              <a:buNone/>
              <a:defRPr sz="1600" b="1"/>
            </a:lvl5pPr>
            <a:lvl6pPr marL="2271959" indent="0">
              <a:buNone/>
              <a:defRPr sz="1600" b="1"/>
            </a:lvl6pPr>
            <a:lvl7pPr marL="2726349" indent="0">
              <a:buNone/>
              <a:defRPr sz="1600" b="1"/>
            </a:lvl7pPr>
            <a:lvl8pPr marL="3180747" indent="0">
              <a:buNone/>
              <a:defRPr sz="1600" b="1"/>
            </a:lvl8pPr>
            <a:lvl9pPr marL="363513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9050" y="2259968"/>
            <a:ext cx="5647145" cy="410586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492552" y="1595167"/>
            <a:ext cx="5649363" cy="66479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4391" indent="0">
              <a:buNone/>
              <a:defRPr sz="2000" b="1"/>
            </a:lvl2pPr>
            <a:lvl3pPr marL="908781" indent="0">
              <a:buNone/>
              <a:defRPr sz="1800" b="1"/>
            </a:lvl3pPr>
            <a:lvl4pPr marL="1363176" indent="0">
              <a:buNone/>
              <a:defRPr sz="1600" b="1"/>
            </a:lvl4pPr>
            <a:lvl5pPr marL="1817566" indent="0">
              <a:buNone/>
              <a:defRPr sz="1600" b="1"/>
            </a:lvl5pPr>
            <a:lvl6pPr marL="2271959" indent="0">
              <a:buNone/>
              <a:defRPr sz="1600" b="1"/>
            </a:lvl6pPr>
            <a:lvl7pPr marL="2726349" indent="0">
              <a:buNone/>
              <a:defRPr sz="1600" b="1"/>
            </a:lvl7pPr>
            <a:lvl8pPr marL="3180747" indent="0">
              <a:buNone/>
              <a:defRPr sz="1600" b="1"/>
            </a:lvl8pPr>
            <a:lvl9pPr marL="363513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492552" y="2259968"/>
            <a:ext cx="5649363" cy="410586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449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8543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7531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9107" y="283732"/>
            <a:ext cx="4204848" cy="120751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97005" y="283777"/>
            <a:ext cx="7144913" cy="608208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9107" y="1491287"/>
            <a:ext cx="4204848" cy="4874579"/>
          </a:xfrm>
        </p:spPr>
        <p:txBody>
          <a:bodyPr/>
          <a:lstStyle>
            <a:lvl1pPr marL="0" indent="0">
              <a:buNone/>
              <a:defRPr sz="1400"/>
            </a:lvl1pPr>
            <a:lvl2pPr marL="454391" indent="0">
              <a:buNone/>
              <a:defRPr sz="1200"/>
            </a:lvl2pPr>
            <a:lvl3pPr marL="908781" indent="0">
              <a:buNone/>
              <a:defRPr sz="1000"/>
            </a:lvl3pPr>
            <a:lvl4pPr marL="1363176" indent="0">
              <a:buNone/>
              <a:defRPr sz="800"/>
            </a:lvl4pPr>
            <a:lvl5pPr marL="1817566" indent="0">
              <a:buNone/>
              <a:defRPr sz="800"/>
            </a:lvl5pPr>
            <a:lvl6pPr marL="2271959" indent="0">
              <a:buNone/>
              <a:defRPr sz="800"/>
            </a:lvl6pPr>
            <a:lvl7pPr marL="2726349" indent="0">
              <a:buNone/>
              <a:defRPr sz="800"/>
            </a:lvl7pPr>
            <a:lvl8pPr marL="3180747" indent="0">
              <a:buNone/>
              <a:defRPr sz="800"/>
            </a:lvl8pPr>
            <a:lvl9pPr marL="3635132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334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5184" y="4988418"/>
            <a:ext cx="7668578" cy="58890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05184" y="636750"/>
            <a:ext cx="7668578" cy="4275773"/>
          </a:xfrm>
        </p:spPr>
        <p:txBody>
          <a:bodyPr/>
          <a:lstStyle>
            <a:lvl1pPr marL="0" indent="0">
              <a:buNone/>
              <a:defRPr sz="3200"/>
            </a:lvl1pPr>
            <a:lvl2pPr marL="454391" indent="0">
              <a:buNone/>
              <a:defRPr sz="2800"/>
            </a:lvl2pPr>
            <a:lvl3pPr marL="908781" indent="0">
              <a:buNone/>
              <a:defRPr sz="2400"/>
            </a:lvl3pPr>
            <a:lvl4pPr marL="1363176" indent="0">
              <a:buNone/>
              <a:defRPr sz="2000"/>
            </a:lvl4pPr>
            <a:lvl5pPr marL="1817566" indent="0">
              <a:buNone/>
              <a:defRPr sz="2000"/>
            </a:lvl5pPr>
            <a:lvl6pPr marL="2271959" indent="0">
              <a:buNone/>
              <a:defRPr sz="2000"/>
            </a:lvl6pPr>
            <a:lvl7pPr marL="2726349" indent="0">
              <a:buNone/>
              <a:defRPr sz="2000"/>
            </a:lvl7pPr>
            <a:lvl8pPr marL="3180747" indent="0">
              <a:buNone/>
              <a:defRPr sz="2000"/>
            </a:lvl8pPr>
            <a:lvl9pPr marL="3635132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05184" y="5577326"/>
            <a:ext cx="7668578" cy="836349"/>
          </a:xfrm>
        </p:spPr>
        <p:txBody>
          <a:bodyPr/>
          <a:lstStyle>
            <a:lvl1pPr marL="0" indent="0">
              <a:buNone/>
              <a:defRPr sz="1400"/>
            </a:lvl1pPr>
            <a:lvl2pPr marL="454391" indent="0">
              <a:buNone/>
              <a:defRPr sz="1200"/>
            </a:lvl2pPr>
            <a:lvl3pPr marL="908781" indent="0">
              <a:buNone/>
              <a:defRPr sz="1000"/>
            </a:lvl3pPr>
            <a:lvl4pPr marL="1363176" indent="0">
              <a:buNone/>
              <a:defRPr sz="800"/>
            </a:lvl4pPr>
            <a:lvl5pPr marL="1817566" indent="0">
              <a:buNone/>
              <a:defRPr sz="800"/>
            </a:lvl5pPr>
            <a:lvl6pPr marL="2271959" indent="0">
              <a:buNone/>
              <a:defRPr sz="800"/>
            </a:lvl6pPr>
            <a:lvl7pPr marL="2726349" indent="0">
              <a:buNone/>
              <a:defRPr sz="800"/>
            </a:lvl7pPr>
            <a:lvl8pPr marL="3180747" indent="0">
              <a:buNone/>
              <a:defRPr sz="800"/>
            </a:lvl8pPr>
            <a:lvl9pPr marL="3635132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3842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6308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266229" y="285427"/>
            <a:ext cx="2875717" cy="608043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39069" y="285427"/>
            <a:ext cx="8414133" cy="608043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5500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8625" y="290949"/>
            <a:ext cx="10863820" cy="84954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58573" y="1451653"/>
            <a:ext cx="3489203" cy="35407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881" y="1451653"/>
            <a:ext cx="3489203" cy="35407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8333187" y="1451653"/>
            <a:ext cx="3489203" cy="35407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58573" y="5175427"/>
            <a:ext cx="3489203" cy="996362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7216" indent="-127216">
              <a:buFont typeface="Arial" panose="020B0604020202020204" pitchFamily="34" charset="0"/>
              <a:buChar char="•"/>
              <a:defRPr sz="1200"/>
            </a:lvl2pPr>
            <a:lvl3pPr marL="254430" indent="-127216">
              <a:defRPr sz="1200"/>
            </a:lvl3pPr>
            <a:lvl4pPr marL="445257" indent="-190822">
              <a:defRPr sz="1200"/>
            </a:lvl4pPr>
            <a:lvl5pPr marL="636075" indent="-190822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5881" y="5175427"/>
            <a:ext cx="3489203" cy="996362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7216" indent="-127216">
              <a:buFont typeface="Arial" panose="020B0604020202020204" pitchFamily="34" charset="0"/>
              <a:buChar char="•"/>
              <a:defRPr sz="1200"/>
            </a:lvl2pPr>
            <a:lvl3pPr marL="254430" indent="-127216">
              <a:defRPr sz="1200"/>
            </a:lvl3pPr>
            <a:lvl4pPr marL="445257" indent="-190822">
              <a:defRPr sz="1200"/>
            </a:lvl4pPr>
            <a:lvl5pPr marL="636075" indent="-190822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8333187" y="5175427"/>
            <a:ext cx="3489203" cy="996362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7216" indent="-127216">
              <a:buFont typeface="Arial" panose="020B0604020202020204" pitchFamily="34" charset="0"/>
              <a:buChar char="•"/>
              <a:defRPr sz="1200"/>
            </a:lvl2pPr>
            <a:lvl3pPr marL="254430" indent="-127216">
              <a:defRPr sz="1200"/>
            </a:lvl3pPr>
            <a:lvl4pPr marL="445257" indent="-190822">
              <a:defRPr sz="1200"/>
            </a:lvl4pPr>
            <a:lvl5pPr marL="636075" indent="-190822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58625" y="969983"/>
            <a:ext cx="10863820" cy="422299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4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50948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66677" y="224954"/>
            <a:ext cx="11447615" cy="553998"/>
          </a:xfrm>
        </p:spPr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68392" y="1715499"/>
            <a:ext cx="10044182" cy="661720"/>
          </a:xfrm>
        </p:spPr>
        <p:txBody>
          <a:bodyPr lIns="0" tIns="0" rIns="0" bIns="0"/>
          <a:lstStyle>
            <a:lvl1pPr>
              <a:defRPr sz="43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45528" y="6627460"/>
            <a:ext cx="4089908" cy="338554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39048" y="6627460"/>
            <a:ext cx="2939622" cy="338554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D482E-E893-4824-BFFD-DB4EBF2D369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02293" y="6627460"/>
            <a:ext cx="2939622" cy="338554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6917E-EB90-4619-B290-CF2D0F8DE7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442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66677" y="224954"/>
            <a:ext cx="11447615" cy="553998"/>
          </a:xfrm>
        </p:spPr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39050" y="1639046"/>
            <a:ext cx="5559719" cy="3837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82197" y="1639046"/>
            <a:ext cx="5559719" cy="3837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4345528" y="6627460"/>
            <a:ext cx="4089908" cy="338554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639048" y="6627460"/>
            <a:ext cx="2939622" cy="338554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D482E-E893-4824-BFFD-DB4EBF2D369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9202293" y="6627460"/>
            <a:ext cx="2939622" cy="338554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6917E-EB90-4619-B290-CF2D0F8DE7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5999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66677" y="224954"/>
            <a:ext cx="11447615" cy="553998"/>
          </a:xfrm>
        </p:spPr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4345528" y="6627460"/>
            <a:ext cx="4089908" cy="338554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639048" y="6627460"/>
            <a:ext cx="2939622" cy="338554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D482E-E893-4824-BFFD-DB4EBF2D369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9202293" y="6627460"/>
            <a:ext cx="2939622" cy="338554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6917E-EB90-4619-B290-CF2D0F8DE7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753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Пусто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185" y="156288"/>
            <a:ext cx="12526188" cy="94273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09923"/>
            <a:endParaRPr sz="1800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1653512" y="350016"/>
            <a:ext cx="560221" cy="55503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defTabSz="909923"/>
            <a:endParaRPr sz="180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4345528" y="6627460"/>
            <a:ext cx="4089908" cy="338554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639048" y="6627460"/>
            <a:ext cx="2939622" cy="338554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D482E-E893-4824-BFFD-DB4EBF2D369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9202293" y="6627460"/>
            <a:ext cx="2939622" cy="338554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6917E-EB90-4619-B290-CF2D0F8DE7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165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58574" y="2213814"/>
            <a:ext cx="10863818" cy="15275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17145" y="4038239"/>
            <a:ext cx="8946675" cy="182116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43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087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3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17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719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26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807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35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956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270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609" y="4579317"/>
            <a:ext cx="10863818" cy="141536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09609" y="3020442"/>
            <a:ext cx="10863818" cy="15588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439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0878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6317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17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7195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2634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8074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351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433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39048" y="1662847"/>
            <a:ext cx="5644925" cy="470302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496990" y="1662847"/>
            <a:ext cx="5644925" cy="470302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682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177" y="1177536"/>
            <a:ext cx="12526188" cy="5818175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pPr defTabSz="909923"/>
            <a:endParaRPr sz="1800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8185" y="156288"/>
            <a:ext cx="12526188" cy="94273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09923"/>
            <a:endParaRPr sz="180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66677" y="224968"/>
            <a:ext cx="11447615" cy="3278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68392" y="1715503"/>
            <a:ext cx="10044182" cy="3837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45528" y="6627467"/>
            <a:ext cx="408990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09923"/>
            <a:endParaRPr lang="ru-RU" sz="18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39048" y="6627467"/>
            <a:ext cx="293962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09923"/>
            <a:fld id="{880D482E-E893-4824-BFFD-DB4EBF2D3699}" type="datetimeFigureOut">
              <a:rPr lang="ru-RU" sz="1800" smtClean="0">
                <a:solidFill>
                  <a:prstClr val="black">
                    <a:tint val="75000"/>
                  </a:prstClr>
                </a:solidFill>
              </a:rPr>
              <a:pPr defTabSz="909923"/>
              <a:t>30.09.2020</a:t>
            </a:fld>
            <a:endParaRPr lang="ru-RU" sz="18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02293" y="6627467"/>
            <a:ext cx="293962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09923"/>
            <a:fld id="{5C96917E-EB90-4619-B290-CF2D0F8DE7B6}" type="slidenum">
              <a:rPr lang="ru-RU" sz="1800" smtClean="0">
                <a:solidFill>
                  <a:prstClr val="black">
                    <a:tint val="75000"/>
                  </a:prstClr>
                </a:solidFill>
              </a:rPr>
              <a:pPr defTabSz="909923"/>
              <a:t>‹#›</a:t>
            </a:fld>
            <a:endParaRPr lang="ru-RU" sz="180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082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</p:sldLayoutIdLst>
  <p:timing>
    <p:tnLst>
      <p:par>
        <p:cTn id="1" dur="indefinite" restart="never" nodeType="tmRoot"/>
      </p:par>
    </p:tnLst>
  </p:timing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808105" eaLnBrk="1" hangingPunct="1">
        <a:defRPr>
          <a:latin typeface="+mn-lt"/>
          <a:ea typeface="+mn-ea"/>
          <a:cs typeface="+mn-cs"/>
        </a:defRPr>
      </a:lvl2pPr>
      <a:lvl3pPr marL="1616208" eaLnBrk="1" hangingPunct="1">
        <a:defRPr>
          <a:latin typeface="+mn-lt"/>
          <a:ea typeface="+mn-ea"/>
          <a:cs typeface="+mn-cs"/>
        </a:defRPr>
      </a:lvl3pPr>
      <a:lvl4pPr marL="2424307" eaLnBrk="1" hangingPunct="1">
        <a:defRPr>
          <a:latin typeface="+mn-lt"/>
          <a:ea typeface="+mn-ea"/>
          <a:cs typeface="+mn-cs"/>
        </a:defRPr>
      </a:lvl4pPr>
      <a:lvl5pPr marL="3232414" eaLnBrk="1" hangingPunct="1">
        <a:defRPr>
          <a:latin typeface="+mn-lt"/>
          <a:ea typeface="+mn-ea"/>
          <a:cs typeface="+mn-cs"/>
        </a:defRPr>
      </a:lvl5pPr>
      <a:lvl6pPr marL="4040519" eaLnBrk="1" hangingPunct="1">
        <a:defRPr>
          <a:latin typeface="+mn-lt"/>
          <a:ea typeface="+mn-ea"/>
          <a:cs typeface="+mn-cs"/>
        </a:defRPr>
      </a:lvl6pPr>
      <a:lvl7pPr marL="4848621" eaLnBrk="1" hangingPunct="1">
        <a:defRPr>
          <a:latin typeface="+mn-lt"/>
          <a:ea typeface="+mn-ea"/>
          <a:cs typeface="+mn-cs"/>
        </a:defRPr>
      </a:lvl7pPr>
      <a:lvl8pPr marL="5656722" eaLnBrk="1" hangingPunct="1">
        <a:defRPr>
          <a:latin typeface="+mn-lt"/>
          <a:ea typeface="+mn-ea"/>
          <a:cs typeface="+mn-cs"/>
        </a:defRPr>
      </a:lvl8pPr>
      <a:lvl9pPr marL="6464829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808105" eaLnBrk="1" hangingPunct="1">
        <a:defRPr>
          <a:latin typeface="+mn-lt"/>
          <a:ea typeface="+mn-ea"/>
          <a:cs typeface="+mn-cs"/>
        </a:defRPr>
      </a:lvl2pPr>
      <a:lvl3pPr marL="1616208" eaLnBrk="1" hangingPunct="1">
        <a:defRPr>
          <a:latin typeface="+mn-lt"/>
          <a:ea typeface="+mn-ea"/>
          <a:cs typeface="+mn-cs"/>
        </a:defRPr>
      </a:lvl3pPr>
      <a:lvl4pPr marL="2424307" eaLnBrk="1" hangingPunct="1">
        <a:defRPr>
          <a:latin typeface="+mn-lt"/>
          <a:ea typeface="+mn-ea"/>
          <a:cs typeface="+mn-cs"/>
        </a:defRPr>
      </a:lvl4pPr>
      <a:lvl5pPr marL="3232414" eaLnBrk="1" hangingPunct="1">
        <a:defRPr>
          <a:latin typeface="+mn-lt"/>
          <a:ea typeface="+mn-ea"/>
          <a:cs typeface="+mn-cs"/>
        </a:defRPr>
      </a:lvl5pPr>
      <a:lvl6pPr marL="4040519" eaLnBrk="1" hangingPunct="1">
        <a:defRPr>
          <a:latin typeface="+mn-lt"/>
          <a:ea typeface="+mn-ea"/>
          <a:cs typeface="+mn-cs"/>
        </a:defRPr>
      </a:lvl6pPr>
      <a:lvl7pPr marL="4848621" eaLnBrk="1" hangingPunct="1">
        <a:defRPr>
          <a:latin typeface="+mn-lt"/>
          <a:ea typeface="+mn-ea"/>
          <a:cs typeface="+mn-cs"/>
        </a:defRPr>
      </a:lvl7pPr>
      <a:lvl8pPr marL="5656722" eaLnBrk="1" hangingPunct="1">
        <a:defRPr>
          <a:latin typeface="+mn-lt"/>
          <a:ea typeface="+mn-ea"/>
          <a:cs typeface="+mn-cs"/>
        </a:defRPr>
      </a:lvl8pPr>
      <a:lvl9pPr marL="6464829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9050" y="285388"/>
            <a:ext cx="11502867" cy="1187715"/>
          </a:xfrm>
          <a:prstGeom prst="rect">
            <a:avLst/>
          </a:prstGeom>
        </p:spPr>
        <p:txBody>
          <a:bodyPr vert="horz" lIns="90886" tIns="45445" rIns="90886" bIns="4544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9050" y="1662847"/>
            <a:ext cx="11502867" cy="4703021"/>
          </a:xfrm>
          <a:prstGeom prst="rect">
            <a:avLst/>
          </a:prstGeom>
        </p:spPr>
        <p:txBody>
          <a:bodyPr vert="horz" lIns="90886" tIns="45445" rIns="90886" bIns="4544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39048" y="6605059"/>
            <a:ext cx="2982225" cy="379409"/>
          </a:xfrm>
          <a:prstGeom prst="rect">
            <a:avLst/>
          </a:prstGeom>
        </p:spPr>
        <p:txBody>
          <a:bodyPr vert="horz" lIns="90886" tIns="45445" rIns="90886" bIns="4544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08781"/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08781"/>
              <a:t>30.09.2020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366830" y="6605059"/>
            <a:ext cx="4047305" cy="379409"/>
          </a:xfrm>
          <a:prstGeom prst="rect">
            <a:avLst/>
          </a:prstGeom>
        </p:spPr>
        <p:txBody>
          <a:bodyPr vert="horz" lIns="90886" tIns="45445" rIns="90886" bIns="4544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08781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159690" y="6605059"/>
            <a:ext cx="2982225" cy="379409"/>
          </a:xfrm>
          <a:prstGeom prst="rect">
            <a:avLst/>
          </a:prstGeom>
        </p:spPr>
        <p:txBody>
          <a:bodyPr vert="horz" lIns="90886" tIns="45445" rIns="90886" bIns="4544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08781"/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08781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835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908781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0796" indent="-340796" algn="l" defTabSz="908781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8385" indent="-283994" algn="l" defTabSz="908781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35979" indent="-227193" algn="l" defTabSz="908781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0371" indent="-227193" algn="l" defTabSz="908781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44753" indent="-227193" algn="l" defTabSz="908781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99156" indent="-227193" algn="l" defTabSz="90878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53543" indent="-227193" algn="l" defTabSz="90878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07932" indent="-227193" algn="l" defTabSz="90878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62333" indent="-227193" algn="l" defTabSz="90878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087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391" algn="l" defTabSz="9087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8781" algn="l" defTabSz="9087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3176" algn="l" defTabSz="9087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7566" algn="l" defTabSz="9087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1959" algn="l" defTabSz="9087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6349" algn="l" defTabSz="9087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0747" algn="l" defTabSz="9087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35132" algn="l" defTabSz="9087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0.png"/><Relationship Id="rId7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0.png"/><Relationship Id="rId5" Type="http://schemas.openxmlformats.org/officeDocument/2006/relationships/image" Target="../media/image6.png"/><Relationship Id="rId4" Type="http://schemas.openxmlformats.org/officeDocument/2006/relationships/image" Target="../media/image15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4.png"/><Relationship Id="rId3" Type="http://schemas.openxmlformats.org/officeDocument/2006/relationships/image" Target="../media/image5.png"/><Relationship Id="rId7" Type="http://schemas.openxmlformats.org/officeDocument/2006/relationships/image" Target="../media/image17.png"/><Relationship Id="rId12" Type="http://schemas.openxmlformats.org/officeDocument/2006/relationships/image" Target="../media/image23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2.png"/><Relationship Id="rId5" Type="http://schemas.openxmlformats.org/officeDocument/2006/relationships/image" Target="../media/image15.png"/><Relationship Id="rId15" Type="http://schemas.openxmlformats.org/officeDocument/2006/relationships/image" Target="../media/image26.png"/><Relationship Id="rId10" Type="http://schemas.openxmlformats.org/officeDocument/2006/relationships/image" Target="../media/image21.png"/><Relationship Id="rId4" Type="http://schemas.openxmlformats.org/officeDocument/2006/relationships/image" Target="../media/image14.png"/><Relationship Id="rId9" Type="http://schemas.openxmlformats.org/officeDocument/2006/relationships/image" Target="../media/image20.png"/><Relationship Id="rId14" Type="http://schemas.openxmlformats.org/officeDocument/2006/relationships/image" Target="../media/image2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37.png"/><Relationship Id="rId3" Type="http://schemas.openxmlformats.org/officeDocument/2006/relationships/image" Target="../media/image5.png"/><Relationship Id="rId7" Type="http://schemas.openxmlformats.org/officeDocument/2006/relationships/image" Target="../media/image31.png"/><Relationship Id="rId12" Type="http://schemas.openxmlformats.org/officeDocument/2006/relationships/image" Target="../media/image3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5" Type="http://schemas.openxmlformats.org/officeDocument/2006/relationships/image" Target="../media/image39.pn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Relationship Id="rId14" Type="http://schemas.openxmlformats.org/officeDocument/2006/relationships/image" Target="../media/image3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13" Type="http://schemas.openxmlformats.org/officeDocument/2006/relationships/image" Target="../media/image49.png"/><Relationship Id="rId3" Type="http://schemas.openxmlformats.org/officeDocument/2006/relationships/image" Target="../media/image5.png"/><Relationship Id="rId7" Type="http://schemas.openxmlformats.org/officeDocument/2006/relationships/image" Target="../media/image43.png"/><Relationship Id="rId12" Type="http://schemas.openxmlformats.org/officeDocument/2006/relationships/image" Target="../media/image48.png"/><Relationship Id="rId17" Type="http://schemas.openxmlformats.org/officeDocument/2006/relationships/image" Target="../media/image53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5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11" Type="http://schemas.openxmlformats.org/officeDocument/2006/relationships/image" Target="../media/image47.png"/><Relationship Id="rId5" Type="http://schemas.openxmlformats.org/officeDocument/2006/relationships/image" Target="../media/image41.png"/><Relationship Id="rId15" Type="http://schemas.openxmlformats.org/officeDocument/2006/relationships/image" Target="../media/image51.png"/><Relationship Id="rId10" Type="http://schemas.openxmlformats.org/officeDocument/2006/relationships/image" Target="../media/image46.png"/><Relationship Id="rId4" Type="http://schemas.openxmlformats.org/officeDocument/2006/relationships/image" Target="../media/image40.png"/><Relationship Id="rId9" Type="http://schemas.openxmlformats.org/officeDocument/2006/relationships/image" Target="../media/image45.png"/><Relationship Id="rId14" Type="http://schemas.openxmlformats.org/officeDocument/2006/relationships/image" Target="../media/image5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13" Type="http://schemas.openxmlformats.org/officeDocument/2006/relationships/image" Target="../media/image65.png"/><Relationship Id="rId3" Type="http://schemas.openxmlformats.org/officeDocument/2006/relationships/image" Target="../media/image55.png"/><Relationship Id="rId7" Type="http://schemas.openxmlformats.org/officeDocument/2006/relationships/image" Target="../media/image59.png"/><Relationship Id="rId12" Type="http://schemas.openxmlformats.org/officeDocument/2006/relationships/image" Target="../media/image64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11" Type="http://schemas.openxmlformats.org/officeDocument/2006/relationships/image" Target="../media/image63.png"/><Relationship Id="rId5" Type="http://schemas.openxmlformats.org/officeDocument/2006/relationships/image" Target="../media/image57.png"/><Relationship Id="rId10" Type="http://schemas.openxmlformats.org/officeDocument/2006/relationships/image" Target="../media/image62.png"/><Relationship Id="rId4" Type="http://schemas.openxmlformats.org/officeDocument/2006/relationships/image" Target="../media/image56.png"/><Relationship Id="rId9" Type="http://schemas.openxmlformats.org/officeDocument/2006/relationships/image" Target="../media/image61.png"/><Relationship Id="rId14" Type="http://schemas.openxmlformats.org/officeDocument/2006/relationships/image" Target="../media/image6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347" y="3403"/>
            <a:ext cx="12763612" cy="224247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1016520"/>
            <a:endParaRPr sz="2000">
              <a:solidFill>
                <a:srgbClr val="57565A"/>
              </a:solidFill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=""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2104201" y="3237608"/>
            <a:ext cx="8215371" cy="1897172"/>
          </a:xfrm>
          <a:prstGeom prst="rect">
            <a:avLst/>
          </a:prstGeom>
        </p:spPr>
        <p:txBody>
          <a:bodyPr vert="horz" wrap="square" lIns="0" tIns="24624" rIns="0" bIns="0" rtlCol="0">
            <a:spAutoFit/>
          </a:bodyPr>
          <a:lstStyle/>
          <a:p>
            <a:pPr marL="32451" algn="ctr" defTabSz="1016520">
              <a:spcBef>
                <a:spcPts val="195"/>
              </a:spcBef>
            </a:pPr>
            <a:r>
              <a:rPr lang="ru-RU" sz="5400" b="1" dirty="0" smtClean="0">
                <a:solidFill>
                  <a:srgbClr val="2365C7"/>
                </a:solidFill>
                <a:latin typeface="Arial"/>
                <a:cs typeface="Arial"/>
              </a:rPr>
              <a:t>Тема</a:t>
            </a:r>
            <a:r>
              <a:rPr lang="en-US" sz="5400" dirty="0" smtClean="0">
                <a:solidFill>
                  <a:srgbClr val="2365C7"/>
                </a:solidFill>
                <a:latin typeface="Arial"/>
                <a:cs typeface="Arial"/>
              </a:rPr>
              <a:t>:</a:t>
            </a:r>
            <a:endParaRPr lang="ru-RU" sz="5400" dirty="0" smtClean="0">
              <a:solidFill>
                <a:srgbClr val="2365C7"/>
              </a:solidFill>
              <a:latin typeface="Arial"/>
              <a:cs typeface="Arial"/>
            </a:endParaRPr>
          </a:p>
          <a:p>
            <a:pPr marL="32451" algn="ctr" defTabSz="1016520">
              <a:spcBef>
                <a:spcPts val="195"/>
              </a:spcBef>
            </a:pPr>
            <a:r>
              <a:rPr lang="ru-RU" sz="6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Решение </a:t>
            </a:r>
            <a:r>
              <a:rPr lang="ru-RU" sz="6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</a:t>
            </a:r>
            <a:endParaRPr lang="ru-RU" sz="6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=""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019762" y="3134516"/>
            <a:ext cx="655811" cy="273459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1016520"/>
            <a:endParaRPr sz="2000">
              <a:solidFill>
                <a:srgbClr val="57565A"/>
              </a:solidFill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=""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10477228" y="466924"/>
            <a:ext cx="1338132" cy="132624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1016520"/>
            <a:endParaRPr sz="2000">
              <a:solidFill>
                <a:srgbClr val="57565A"/>
              </a:solidFill>
            </a:endParaRPr>
          </a:p>
        </p:txBody>
      </p:sp>
      <p:sp>
        <p:nvSpPr>
          <p:cNvPr id="21" name="object 10">
            <a:extLst>
              <a:ext uri="{FF2B5EF4-FFF2-40B4-BE49-F238E27FC236}">
                <a16:creationId xmlns=""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10488144" y="495453"/>
            <a:ext cx="1338132" cy="132624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pPr defTabSz="1016520"/>
            <a:endParaRPr sz="2000">
              <a:solidFill>
                <a:srgbClr val="57565A"/>
              </a:solidFill>
            </a:endParaRPr>
          </a:p>
        </p:txBody>
      </p:sp>
      <p:sp>
        <p:nvSpPr>
          <p:cNvPr id="22" name="object 12">
            <a:extLst>
              <a:ext uri="{FF2B5EF4-FFF2-40B4-BE49-F238E27FC236}">
                <a16:creationId xmlns=""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10892305" y="473242"/>
            <a:ext cx="807089" cy="859249"/>
          </a:xfrm>
          <a:prstGeom prst="rect">
            <a:avLst/>
          </a:prstGeom>
        </p:spPr>
        <p:txBody>
          <a:bodyPr vert="horz" wrap="square" lIns="0" tIns="27979" rIns="0" bIns="0" rtlCol="0">
            <a:spAutoFit/>
          </a:bodyPr>
          <a:lstStyle/>
          <a:p>
            <a:pPr defTabSz="1016520">
              <a:spcBef>
                <a:spcPts val="221"/>
              </a:spcBef>
            </a:pPr>
            <a:r>
              <a:rPr lang="ru-RU" sz="5400" b="1" spc="18" dirty="0">
                <a:solidFill>
                  <a:srgbClr val="FEFEFE"/>
                </a:solidFill>
                <a:latin typeface="Arial"/>
                <a:cs typeface="Arial"/>
              </a:rPr>
              <a:t>8</a:t>
            </a:r>
            <a:endParaRPr sz="5400" dirty="0">
              <a:solidFill>
                <a:srgbClr val="57565A"/>
              </a:solidFill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=""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10605323" y="1348566"/>
            <a:ext cx="1143008" cy="452361"/>
          </a:xfrm>
          <a:prstGeom prst="rect">
            <a:avLst/>
          </a:prstGeom>
        </p:spPr>
        <p:txBody>
          <a:bodyPr vert="horz" wrap="square" lIns="0" tIns="21266" rIns="0" bIns="0" rtlCol="0">
            <a:spAutoFit/>
          </a:bodyPr>
          <a:lstStyle/>
          <a:p>
            <a:pPr algn="ctr" defTabSz="1016520">
              <a:spcBef>
                <a:spcPts val="168"/>
              </a:spcBef>
            </a:pPr>
            <a:r>
              <a:rPr lang="ru-RU" sz="2800" b="1" spc="-8" dirty="0">
                <a:solidFill>
                  <a:srgbClr val="FEFEFE"/>
                </a:solidFill>
                <a:latin typeface="Arial"/>
                <a:cs typeface="Arial"/>
              </a:rPr>
              <a:t>к</a:t>
            </a:r>
            <a:r>
              <a:rPr lang="ru-RU" sz="2800" b="1" spc="-8" dirty="0" smtClean="0">
                <a:solidFill>
                  <a:srgbClr val="FEFEFE"/>
                </a:solidFill>
                <a:latin typeface="Arial"/>
                <a:cs typeface="Arial"/>
              </a:rPr>
              <a:t>ласс</a:t>
            </a:r>
            <a:endParaRPr sz="2800" b="1" dirty="0">
              <a:solidFill>
                <a:srgbClr val="57565A"/>
              </a:solidFill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="" xmlns:a16="http://schemas.microsoft.com/office/drawing/2014/main" id="{33B3743F-69E5-4A0A-9505-41E75798E9CF}"/>
              </a:ext>
            </a:extLst>
          </p:cNvPr>
          <p:cNvSpPr txBox="1">
            <a:spLocks/>
          </p:cNvSpPr>
          <p:nvPr/>
        </p:nvSpPr>
        <p:spPr>
          <a:xfrm>
            <a:off x="2159579" y="491310"/>
            <a:ext cx="7445612" cy="1134022"/>
          </a:xfrm>
          <a:prstGeom prst="rect">
            <a:avLst/>
          </a:prstGeom>
        </p:spPr>
        <p:txBody>
          <a:bodyPr vert="horz" wrap="square" lIns="0" tIns="25775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2422" defTabSz="1614027">
              <a:spcBef>
                <a:spcPts val="203"/>
              </a:spcBef>
              <a:defRPr/>
            </a:pPr>
            <a:r>
              <a:rPr lang="ru-RU" sz="7200" kern="0" spc="8" dirty="0" smtClean="0">
                <a:solidFill>
                  <a:sysClr val="window" lastClr="FFFFFF"/>
                </a:solidFill>
              </a:rPr>
              <a:t>   Физика  </a:t>
            </a:r>
            <a:endParaRPr lang="en-US" sz="7200" kern="0" spc="8" dirty="0">
              <a:solidFill>
                <a:sysClr val="window" lastClr="FFFFFF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703" y="562748"/>
            <a:ext cx="1084622" cy="1131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962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" y="22784"/>
            <a:ext cx="12780013" cy="7103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873367" y="2627040"/>
                <a:ext cx="1381404" cy="12043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5400" b="1" dirty="0" smtClean="0">
                    <a:solidFill>
                      <a:schemeClr val="tx1"/>
                    </a:solidFill>
                    <a:latin typeface="Cambria Math"/>
                    <a:ea typeface="Cambria Math"/>
                  </a:rPr>
                  <a:t>I </a:t>
                </a:r>
                <a:r>
                  <a:rPr lang="en-US" sz="5400" b="1" dirty="0" smtClean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5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𝒒</m:t>
                        </m:r>
                      </m:num>
                      <m:den>
                        <m:r>
                          <a:rPr lang="en-US" sz="5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𝒕</m:t>
                        </m:r>
                      </m:den>
                    </m:f>
                  </m:oMath>
                </a14:m>
                <a:endParaRPr lang="ru-RU" sz="5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3367" y="2627040"/>
                <a:ext cx="1381404" cy="1204304"/>
              </a:xfrm>
              <a:prstGeom prst="rect">
                <a:avLst/>
              </a:prstGeom>
              <a:blipFill rotWithShape="1">
                <a:blip r:embed="rId3"/>
                <a:stretch>
                  <a:fillRect l="-23348" t="-7071" b="-156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846865" y="2699624"/>
                <a:ext cx="1491114" cy="11520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400" b="1" dirty="0" smtClean="0">
                    <a:solidFill>
                      <a:prstClr val="black"/>
                    </a:solidFill>
                  </a:rPr>
                  <a:t>U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4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𝑨</m:t>
                        </m:r>
                      </m:num>
                      <m:den>
                        <m:r>
                          <a:rPr lang="en-US" sz="44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𝒒</m:t>
                        </m:r>
                      </m:den>
                    </m:f>
                  </m:oMath>
                </a14:m>
                <a:r>
                  <a:rPr lang="ru-RU" sz="4400" b="1" dirty="0" smtClean="0">
                    <a:solidFill>
                      <a:prstClr val="black"/>
                    </a:solidFill>
                  </a:rPr>
                  <a:t> </a:t>
                </a:r>
                <a:endParaRPr lang="ru-RU" sz="4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46865" y="2699624"/>
                <a:ext cx="1491114" cy="1152047"/>
              </a:xfrm>
              <a:prstGeom prst="rect">
                <a:avLst/>
              </a:prstGeom>
              <a:blipFill rotWithShape="1">
                <a:blip r:embed="rId4"/>
                <a:stretch>
                  <a:fillRect l="-16327" b="-529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9332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3175"/>
            <a:ext cx="12760325" cy="712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4588" y="159311"/>
            <a:ext cx="12062557" cy="2215991"/>
          </a:xfrm>
        </p:spPr>
        <p:txBody>
          <a:bodyPr/>
          <a:lstStyle/>
          <a:p>
            <a:r>
              <a:rPr lang="ru-RU" sz="3600" dirty="0" smtClean="0">
                <a:solidFill>
                  <a:schemeClr val="tx2"/>
                </a:solidFill>
              </a:rPr>
              <a:t>    Задача № 1</a:t>
            </a:r>
          </a:p>
          <a:p>
            <a:r>
              <a:rPr lang="ru-RU" sz="3600" dirty="0" smtClean="0">
                <a:solidFill>
                  <a:schemeClr val="tx2"/>
                </a:solidFill>
              </a:rPr>
              <a:t>    В течении 10 мин через поперечное сечение проводника проходит заряд 12 Кл. Чему равна сила тока в проводнике?</a:t>
            </a:r>
            <a:endParaRPr lang="ru-RU" sz="3600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1889" y="2844805"/>
            <a:ext cx="13500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Дано:</a:t>
            </a:r>
            <a:endParaRPr lang="ru-RU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01849" y="4679268"/>
            <a:ext cx="19223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q = </a:t>
            </a:r>
            <a:r>
              <a:rPr lang="ru-RU" sz="3600" dirty="0" smtClean="0"/>
              <a:t>12 Кл</a:t>
            </a:r>
            <a:endParaRPr lang="ru-RU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85825" y="3854939"/>
                <a:ext cx="261321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3600" i="1" smtClean="0">
                          <a:latin typeface="Cambria Math"/>
                        </a:rPr>
                        <m:t>t</m:t>
                      </m:r>
                      <m:r>
                        <a:rPr lang="en-US" sz="3600" b="0" i="1" smtClean="0">
                          <a:latin typeface="Cambria Math"/>
                        </a:rPr>
                        <m:t> </m:t>
                      </m:r>
                      <m:r>
                        <a:rPr lang="ru-RU" sz="3600" b="0" i="1" smtClean="0">
                          <a:latin typeface="Cambria Math"/>
                        </a:rPr>
                        <m:t>=</m:t>
                      </m:r>
                      <m:r>
                        <a:rPr lang="en-US" sz="3600" b="0" i="1" smtClean="0">
                          <a:latin typeface="Cambria Math"/>
                        </a:rPr>
                        <m:t>10 </m:t>
                      </m:r>
                      <m:r>
                        <a:rPr lang="ru-RU" sz="3600" b="0" i="1" smtClean="0">
                          <a:latin typeface="Cambria Math"/>
                        </a:rPr>
                        <m:t>мин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825" y="3854939"/>
                <a:ext cx="2613216" cy="6463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Прямая соединительная линия 9"/>
          <p:cNvCxnSpPr/>
          <p:nvPr/>
        </p:nvCxnSpPr>
        <p:spPr>
          <a:xfrm>
            <a:off x="3366145" y="3275112"/>
            <a:ext cx="46034" cy="280831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496190" y="5529739"/>
            <a:ext cx="2915989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212328" y="5652537"/>
            <a:ext cx="8963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Cambria Math"/>
                <a:ea typeface="Cambria Math"/>
              </a:rPr>
              <a:t>I</a:t>
            </a:r>
            <a:r>
              <a:rPr lang="en-US" sz="3600" dirty="0" smtClean="0"/>
              <a:t> - </a:t>
            </a:r>
            <a:r>
              <a:rPr lang="ru-RU" sz="3600" dirty="0" smtClean="0"/>
              <a:t>?</a:t>
            </a:r>
            <a:endParaRPr lang="ru-RU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6314955" y="2843063"/>
            <a:ext cx="21106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Решение:</a:t>
            </a:r>
            <a:endParaRPr lang="ru-RU" sz="3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8773947" y="3498493"/>
                <a:ext cx="980333" cy="8336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>
                    <a:latin typeface="Cambria Math"/>
                    <a:ea typeface="Cambria Math"/>
                  </a:rPr>
                  <a:t>I </a:t>
                </a:r>
                <a:r>
                  <a:rPr lang="en-US" sz="36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/>
                          </a:rPr>
                          <m:t>𝑞</m:t>
                        </m:r>
                      </m:num>
                      <m:den>
                        <m:r>
                          <a:rPr lang="en-US" sz="3600" b="0" i="1" smtClean="0">
                            <a:latin typeface="Cambria Math"/>
                          </a:rPr>
                          <m:t>𝑡</m:t>
                        </m:r>
                      </m:den>
                    </m:f>
                  </m:oMath>
                </a14:m>
                <a:endParaRPr lang="ru-RU" sz="36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73947" y="3498493"/>
                <a:ext cx="980333" cy="833626"/>
              </a:xfrm>
              <a:prstGeom prst="rect">
                <a:avLst/>
              </a:prstGeom>
              <a:blipFill rotWithShape="1">
                <a:blip r:embed="rId4"/>
                <a:stretch>
                  <a:fillRect l="-18634" t="-4380" b="-1313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996143" y="4548047"/>
                <a:ext cx="1691489" cy="8781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smtClean="0">
                    <a:latin typeface="Cambria Math"/>
                    <a:ea typeface="Cambria Math"/>
                  </a:rPr>
                  <a:t>I</a:t>
                </a:r>
                <a:r>
                  <a:rPr lang="en-US" sz="36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b="0" i="1" smtClean="0">
                            <a:latin typeface="Cambria Math"/>
                          </a:rPr>
                          <m:t>12</m:t>
                        </m:r>
                      </m:num>
                      <m:den>
                        <m:r>
                          <a:rPr lang="en-US" sz="3600" b="0" i="1" smtClean="0">
                            <a:latin typeface="Cambria Math"/>
                          </a:rPr>
                          <m:t>600</m:t>
                        </m:r>
                      </m:den>
                    </m:f>
                  </m:oMath>
                </a14:m>
                <a:r>
                  <a:rPr lang="en-US" sz="3600" dirty="0" smtClean="0"/>
                  <a:t> =</a:t>
                </a:r>
                <a:endParaRPr lang="ru-RU" sz="36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6143" y="4548047"/>
                <a:ext cx="1691489" cy="878126"/>
              </a:xfrm>
              <a:prstGeom prst="rect">
                <a:avLst/>
              </a:prstGeom>
              <a:blipFill rotWithShape="1">
                <a:blip r:embed="rId5"/>
                <a:stretch>
                  <a:fillRect l="-11191" r="-9747" b="-131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481880" y="4717013"/>
            <a:ext cx="16530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0,</a:t>
            </a:r>
            <a:r>
              <a:rPr lang="ru-RU" sz="3600" dirty="0" smtClean="0"/>
              <a:t>0</a:t>
            </a:r>
            <a:r>
              <a:rPr lang="ru-RU" sz="3600" dirty="0"/>
              <a:t>2</a:t>
            </a:r>
            <a:r>
              <a:rPr lang="en-US" sz="3600" dirty="0" smtClean="0"/>
              <a:t> (A)</a:t>
            </a:r>
            <a:endParaRPr lang="ru-RU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9918873" y="6373197"/>
            <a:ext cx="27354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Ответ: </a:t>
            </a:r>
            <a:r>
              <a:rPr lang="ru-RU" sz="3600" dirty="0" smtClean="0"/>
              <a:t>0,02 А</a:t>
            </a:r>
            <a:endParaRPr lang="ru-RU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837198" y="5638462"/>
                <a:ext cx="3195105" cy="892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600" dirty="0" smtClean="0">
                    <a:latin typeface="Cambria Math"/>
                    <a:ea typeface="Cambria Math"/>
                  </a:rPr>
                  <a:t>[</a:t>
                </a:r>
                <a:r>
                  <a:rPr lang="en-US" sz="3600" dirty="0">
                    <a:latin typeface="Cambria Math"/>
                    <a:ea typeface="Cambria Math"/>
                  </a:rPr>
                  <a:t>I</a:t>
                </a:r>
                <a:r>
                  <a:rPr lang="ru-RU" sz="3600" dirty="0" smtClean="0">
                    <a:latin typeface="Cambria Math"/>
                    <a:ea typeface="Cambria Math"/>
                  </a:rPr>
                  <a:t>]</a:t>
                </a:r>
                <a:r>
                  <a:rPr lang="en-US" sz="3600" dirty="0" smtClean="0">
                    <a:latin typeface="Cambria Math"/>
                    <a:ea typeface="Cambria Math"/>
                  </a:rPr>
                  <a:t> = [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ru-RU" sz="3600" b="0" i="1" smtClean="0">
                            <a:latin typeface="Cambria Math"/>
                            <a:ea typeface="Cambria Math"/>
                          </a:rPr>
                          <m:t>Кл</m:t>
                        </m:r>
                      </m:num>
                      <m:den>
                        <m:r>
                          <a:rPr lang="ru-RU" sz="3600" b="0" i="1" smtClean="0">
                            <a:latin typeface="Cambria Math"/>
                            <a:ea typeface="Cambria Math"/>
                          </a:rPr>
                          <m:t>с</m:t>
                        </m:r>
                      </m:den>
                    </m:f>
                  </m:oMath>
                </a14:m>
                <a:r>
                  <a:rPr lang="en-US" sz="3600" dirty="0" smtClean="0">
                    <a:latin typeface="Cambria Math"/>
                    <a:ea typeface="Cambria Math"/>
                  </a:rPr>
                  <a:t>]</a:t>
                </a:r>
                <a:r>
                  <a:rPr lang="ru-RU" sz="3600" dirty="0">
                    <a:latin typeface="Cambria Math"/>
                    <a:ea typeface="Cambria Math"/>
                  </a:rPr>
                  <a:t> = </a:t>
                </a:r>
                <a:r>
                  <a:rPr lang="ru-RU" sz="3600" dirty="0" smtClean="0">
                    <a:latin typeface="Cambria Math"/>
                    <a:ea typeface="Cambria Math"/>
                  </a:rPr>
                  <a:t>[</a:t>
                </a:r>
                <a:r>
                  <a:rPr lang="ru-RU" sz="3600" dirty="0">
                    <a:latin typeface="Cambria Math"/>
                    <a:ea typeface="Cambria Math"/>
                  </a:rPr>
                  <a:t>А</a:t>
                </a:r>
                <a:r>
                  <a:rPr lang="ru-RU" sz="3600" dirty="0" smtClean="0">
                    <a:latin typeface="Cambria Math"/>
                    <a:ea typeface="Cambria Math"/>
                  </a:rPr>
                  <a:t>]</a:t>
                </a:r>
                <a:r>
                  <a:rPr lang="en-US" sz="3600" dirty="0" smtClean="0">
                    <a:latin typeface="Cambria Math"/>
                    <a:ea typeface="Cambria Math"/>
                  </a:rPr>
                  <a:t> </a:t>
                </a:r>
                <a:endParaRPr lang="ru-RU" sz="36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7198" y="5638462"/>
                <a:ext cx="3195105" cy="892552"/>
              </a:xfrm>
              <a:prstGeom prst="rect">
                <a:avLst/>
              </a:prstGeom>
              <a:blipFill rotWithShape="1">
                <a:blip r:embed="rId6"/>
                <a:stretch>
                  <a:fillRect l="-5916" r="-1527" b="-109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7655572" y="4560689"/>
                <a:ext cx="909223" cy="8781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3600" b="0" i="1" smtClean="0">
                            <a:latin typeface="Cambria Math"/>
                          </a:rPr>
                          <m:t>50</m:t>
                        </m:r>
                      </m:den>
                    </m:f>
                  </m:oMath>
                </a14:m>
                <a:r>
                  <a:rPr lang="en-US" sz="3600" dirty="0" smtClean="0"/>
                  <a:t> =</a:t>
                </a:r>
                <a:endParaRPr lang="ru-RU" sz="36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5572" y="4560689"/>
                <a:ext cx="909223" cy="878126"/>
              </a:xfrm>
              <a:prstGeom prst="rect">
                <a:avLst/>
              </a:prstGeom>
              <a:blipFill rotWithShape="1">
                <a:blip r:embed="rId7"/>
                <a:stretch>
                  <a:fillRect r="-19463" b="-125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Прямоугольник 20"/>
          <p:cNvSpPr/>
          <p:nvPr/>
        </p:nvSpPr>
        <p:spPr>
          <a:xfrm>
            <a:off x="8465336" y="3420613"/>
            <a:ext cx="1597553" cy="10711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3915525" y="2861057"/>
            <a:ext cx="856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prstClr val="black"/>
                </a:solidFill>
              </a:rPr>
              <a:t>C</a:t>
            </a:r>
            <a:r>
              <a:rPr lang="ru-RU" sz="3600" b="1" dirty="0" smtClean="0">
                <a:solidFill>
                  <a:prstClr val="black"/>
                </a:solidFill>
              </a:rPr>
              <a:t>И:</a:t>
            </a:r>
            <a:endParaRPr lang="ru-RU" sz="3600" b="1" dirty="0">
              <a:solidFill>
                <a:prstClr val="black"/>
              </a:solidFill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5022329" y="3253892"/>
            <a:ext cx="46034" cy="280831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568199" y="3863435"/>
                <a:ext cx="135806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i="1" smtClean="0">
                          <a:latin typeface="Cambria Math"/>
                        </a:rPr>
                        <m:t>6</m:t>
                      </m:r>
                      <m:r>
                        <a:rPr lang="ru-RU" sz="3600" b="0" i="1" smtClean="0">
                          <a:latin typeface="Cambria Math"/>
                        </a:rPr>
                        <m:t>00</m:t>
                      </m:r>
                      <m:r>
                        <a:rPr lang="en-US" sz="3600" b="0" i="1" smtClean="0">
                          <a:latin typeface="Cambria Math"/>
                        </a:rPr>
                        <m:t> </m:t>
                      </m:r>
                      <m:r>
                        <a:rPr lang="ru-RU" sz="3600" b="0" i="1" smtClean="0">
                          <a:latin typeface="Cambria Math"/>
                        </a:rPr>
                        <m:t>с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8199" y="3863435"/>
                <a:ext cx="1358064" cy="64633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9431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2" grpId="0"/>
      <p:bldP spid="13" grpId="0"/>
      <p:bldP spid="14" grpId="0"/>
      <p:bldP spid="16" grpId="0"/>
      <p:bldP spid="4" grpId="0"/>
      <p:bldP spid="17" grpId="0"/>
      <p:bldP spid="18" grpId="0"/>
      <p:bldP spid="19" grpId="0"/>
      <p:bldP spid="21" grpId="0" animBg="1"/>
      <p:bldP spid="23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8" y="33234"/>
            <a:ext cx="12760325" cy="712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69827" y="2657099"/>
            <a:ext cx="13500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prstClr val="black"/>
                </a:solidFill>
              </a:rPr>
              <a:t>Дано:</a:t>
            </a:r>
            <a:endParaRPr lang="ru-RU" sz="3600" b="1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7559" y="3596378"/>
            <a:ext cx="20008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</a:rPr>
              <a:t>q = </a:t>
            </a:r>
            <a:r>
              <a:rPr lang="ru-RU" sz="3600" dirty="0" smtClean="0">
                <a:solidFill>
                  <a:prstClr val="black"/>
                </a:solidFill>
              </a:rPr>
              <a:t>4 мКл</a:t>
            </a:r>
            <a:endParaRPr lang="ru-RU" sz="3600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96682" y="4353491"/>
                <a:ext cx="208262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36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U</m:t>
                      </m:r>
                      <m:r>
                        <a:rPr lang="ru-RU" sz="36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ru-RU" sz="36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45</m:t>
                      </m:r>
                      <m:r>
                        <a:rPr lang="ru-RU" sz="36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В</m:t>
                      </m:r>
                    </m:oMath>
                  </m:oMathPara>
                </a14:m>
                <a:endParaRPr lang="ru-RU" sz="3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682" y="4353491"/>
                <a:ext cx="2082621" cy="6463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Прямая соединительная линия 8"/>
          <p:cNvCxnSpPr/>
          <p:nvPr/>
        </p:nvCxnSpPr>
        <p:spPr>
          <a:xfrm>
            <a:off x="2718073" y="3335662"/>
            <a:ext cx="1" cy="245972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396683" y="5261393"/>
            <a:ext cx="232139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30481" y="5472222"/>
            <a:ext cx="10150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solidFill>
                  <a:prstClr val="black"/>
                </a:solidFill>
              </a:rPr>
              <a:t>А</a:t>
            </a:r>
            <a:r>
              <a:rPr lang="en-US" sz="3600" dirty="0" smtClean="0">
                <a:solidFill>
                  <a:prstClr val="black"/>
                </a:solidFill>
              </a:rPr>
              <a:t> - </a:t>
            </a:r>
            <a:r>
              <a:rPr lang="ru-RU" sz="3600" dirty="0" smtClean="0">
                <a:solidFill>
                  <a:prstClr val="black"/>
                </a:solidFill>
              </a:rPr>
              <a:t>?</a:t>
            </a:r>
            <a:endParaRPr lang="ru-RU" sz="3600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82369" y="2700789"/>
            <a:ext cx="22148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prstClr val="black"/>
                </a:solidFill>
              </a:rPr>
              <a:t>Решение: </a:t>
            </a:r>
            <a:endParaRPr lang="ru-RU" sz="3600" b="1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462315" y="3519454"/>
                <a:ext cx="1249125" cy="9427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smtClean="0">
                    <a:solidFill>
                      <a:prstClr val="black"/>
                    </a:solidFill>
                  </a:rPr>
                  <a:t>U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𝐴</m:t>
                        </m:r>
                      </m:num>
                      <m:den>
                        <m:r>
                          <a:rPr lang="en-US" sz="36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𝑞</m:t>
                        </m:r>
                      </m:den>
                    </m:f>
                  </m:oMath>
                </a14:m>
                <a:r>
                  <a:rPr lang="ru-RU" sz="3600" dirty="0" smtClean="0">
                    <a:solidFill>
                      <a:prstClr val="black"/>
                    </a:solidFill>
                  </a:rPr>
                  <a:t> </a:t>
                </a:r>
                <a:endParaRPr lang="ru-RU" sz="3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2315" y="3519454"/>
                <a:ext cx="1249125" cy="942759"/>
              </a:xfrm>
              <a:prstGeom prst="rect">
                <a:avLst/>
              </a:prstGeom>
              <a:blipFill rotWithShape="1">
                <a:blip r:embed="rId4"/>
                <a:stretch>
                  <a:fillRect l="-14634" b="-51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8772172" y="4647141"/>
                <a:ext cx="318702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600" dirty="0" smtClean="0">
                    <a:solidFill>
                      <a:prstClr val="black"/>
                    </a:solidFill>
                  </a:rPr>
                  <a:t>180</a:t>
                </a:r>
                <a:r>
                  <a:rPr lang="ru-RU" sz="3600" dirty="0">
                    <a:solidFill>
                      <a:prstClr val="black"/>
                    </a:solidFill>
                  </a:rPr>
                  <a:t> *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36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ru-RU" sz="36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−3</m:t>
                        </m:r>
                      </m:sup>
                    </m:sSup>
                  </m:oMath>
                </a14:m>
                <a:r>
                  <a:rPr lang="en-US" sz="3600" dirty="0" smtClean="0">
                    <a:solidFill>
                      <a:prstClr val="black"/>
                    </a:solidFill>
                  </a:rPr>
                  <a:t> (</a:t>
                </a:r>
                <a:r>
                  <a:rPr lang="ru-RU" sz="3600" dirty="0" smtClean="0">
                    <a:solidFill>
                      <a:prstClr val="black"/>
                    </a:solidFill>
                  </a:rPr>
                  <a:t>Дж</a:t>
                </a:r>
                <a:r>
                  <a:rPr lang="en-US" sz="3600" dirty="0" smtClean="0">
                    <a:solidFill>
                      <a:prstClr val="black"/>
                    </a:solidFill>
                  </a:rPr>
                  <a:t>)</a:t>
                </a:r>
                <a:endParaRPr lang="ru-RU" sz="3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72172" y="4647141"/>
                <a:ext cx="3187026" cy="646331"/>
              </a:xfrm>
              <a:prstGeom prst="rect">
                <a:avLst/>
              </a:prstGeom>
              <a:blipFill rotWithShape="1">
                <a:blip r:embed="rId5"/>
                <a:stretch>
                  <a:fillRect l="-5736" t="-13208" r="-5163" b="-358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9558833" y="6371456"/>
            <a:ext cx="30817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prstClr val="black"/>
                </a:solidFill>
              </a:rPr>
              <a:t>Ответ: </a:t>
            </a:r>
            <a:r>
              <a:rPr lang="ru-RU" sz="3600" dirty="0" smtClean="0">
                <a:solidFill>
                  <a:prstClr val="black"/>
                </a:solidFill>
              </a:rPr>
              <a:t>0,18 Дж</a:t>
            </a:r>
            <a:endParaRPr lang="ru-RU" sz="3600" dirty="0">
              <a:solidFill>
                <a:prstClr val="black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98741" y="250776"/>
            <a:ext cx="12284428" cy="2215991"/>
          </a:xfrm>
        </p:spPr>
        <p:txBody>
          <a:bodyPr/>
          <a:lstStyle/>
          <a:p>
            <a:r>
              <a:rPr lang="ru-RU" sz="3600" dirty="0" smtClean="0">
                <a:solidFill>
                  <a:schemeClr val="tx2"/>
                </a:solidFill>
              </a:rPr>
              <a:t>    Задача № 2</a:t>
            </a:r>
          </a:p>
          <a:p>
            <a:r>
              <a:rPr lang="ru-RU" sz="3600" dirty="0" smtClean="0">
                <a:solidFill>
                  <a:schemeClr val="tx2"/>
                </a:solidFill>
              </a:rPr>
              <a:t>    Какую работу совершает электрическое поле при перемещении заряда 4 мКл, если напряжение равно 45 В?</a:t>
            </a:r>
            <a:endParaRPr lang="ru-RU" sz="3600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11269" y="3667667"/>
            <a:ext cx="16578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prstClr val="black"/>
                </a:solidFill>
              </a:rPr>
              <a:t>А = </a:t>
            </a:r>
            <a:r>
              <a:rPr lang="en-US" sz="3600" dirty="0" smtClean="0">
                <a:solidFill>
                  <a:prstClr val="black"/>
                </a:solidFill>
              </a:rPr>
              <a:t>U*q</a:t>
            </a:r>
            <a:endParaRPr lang="ru-RU" sz="3600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441846" y="4635675"/>
                <a:ext cx="335373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600" dirty="0" smtClean="0">
                    <a:solidFill>
                      <a:prstClr val="black"/>
                    </a:solidFill>
                  </a:rPr>
                  <a:t>А = 45</a:t>
                </a:r>
                <a:r>
                  <a:rPr lang="en-US" sz="3600" dirty="0" smtClean="0">
                    <a:solidFill>
                      <a:prstClr val="black"/>
                    </a:solidFill>
                  </a:rPr>
                  <a:t>*</a:t>
                </a:r>
                <a:r>
                  <a:rPr lang="ru-RU" sz="3600" dirty="0" smtClean="0">
                    <a:solidFill>
                      <a:prstClr val="black"/>
                    </a:solidFill>
                  </a:rPr>
                  <a:t>4*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36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ru-RU" sz="36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−3</m:t>
                        </m:r>
                      </m:sup>
                    </m:sSup>
                  </m:oMath>
                </a14:m>
                <a:r>
                  <a:rPr lang="en-US" sz="3600" dirty="0" smtClean="0">
                    <a:solidFill>
                      <a:prstClr val="black"/>
                    </a:solidFill>
                  </a:rPr>
                  <a:t> =</a:t>
                </a:r>
                <a:endParaRPr lang="ru-RU" sz="3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1846" y="4635675"/>
                <a:ext cx="3353739" cy="646331"/>
              </a:xfrm>
              <a:prstGeom prst="rect">
                <a:avLst/>
              </a:prstGeom>
              <a:blipFill rotWithShape="1">
                <a:blip r:embed="rId6"/>
                <a:stretch>
                  <a:fillRect l="-5636" t="-13208" r="-4545" b="-358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2966679" y="6037963"/>
            <a:ext cx="31538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prstClr val="black"/>
                </a:solidFill>
                <a:latin typeface="Cambria Math"/>
                <a:ea typeface="Cambria Math"/>
              </a:rPr>
              <a:t>[А] </a:t>
            </a:r>
            <a:r>
              <a:rPr lang="en-US" sz="3600" dirty="0" smtClean="0">
                <a:solidFill>
                  <a:prstClr val="black"/>
                </a:solidFill>
                <a:latin typeface="Cambria Math"/>
                <a:ea typeface="Cambria Math"/>
              </a:rPr>
              <a:t>= [</a:t>
            </a:r>
            <a:r>
              <a:rPr lang="ru-RU" sz="3600" dirty="0" smtClean="0">
                <a:solidFill>
                  <a:prstClr val="black"/>
                </a:solidFill>
                <a:latin typeface="Cambria Math"/>
                <a:ea typeface="Cambria Math"/>
              </a:rPr>
              <a:t>В</a:t>
            </a:r>
            <a:r>
              <a:rPr lang="en-US" sz="3600" dirty="0" smtClean="0">
                <a:solidFill>
                  <a:prstClr val="black"/>
                </a:solidFill>
                <a:latin typeface="Cambria Math"/>
                <a:ea typeface="Cambria Math"/>
              </a:rPr>
              <a:t>*</a:t>
            </a:r>
            <a:r>
              <a:rPr lang="ru-RU" sz="3600" dirty="0" smtClean="0">
                <a:solidFill>
                  <a:prstClr val="black"/>
                </a:solidFill>
                <a:latin typeface="Cambria Math"/>
                <a:ea typeface="Cambria Math"/>
              </a:rPr>
              <a:t>Кл</a:t>
            </a:r>
            <a:r>
              <a:rPr lang="en-US" sz="3600" dirty="0" smtClean="0">
                <a:solidFill>
                  <a:prstClr val="black"/>
                </a:solidFill>
                <a:latin typeface="Cambria Math"/>
                <a:ea typeface="Cambria Math"/>
              </a:rPr>
              <a:t>]</a:t>
            </a:r>
            <a:r>
              <a:rPr lang="ru-RU" sz="3600" dirty="0" smtClean="0">
                <a:solidFill>
                  <a:prstClr val="black"/>
                </a:solidFill>
                <a:latin typeface="Cambria Math"/>
                <a:ea typeface="Cambria Math"/>
              </a:rPr>
              <a:t> </a:t>
            </a:r>
            <a:r>
              <a:rPr lang="en-US" sz="3600" dirty="0">
                <a:solidFill>
                  <a:prstClr val="black"/>
                </a:solidFill>
                <a:latin typeface="Cambria Math"/>
                <a:ea typeface="Cambria Math"/>
              </a:rPr>
              <a:t>=</a:t>
            </a:r>
            <a:endParaRPr lang="ru-RU" sz="3600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980924" y="5913517"/>
                <a:ext cx="1730345" cy="8899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[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ru-RU" sz="360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Дж</m:t>
                        </m:r>
                      </m:num>
                      <m:den>
                        <m:r>
                          <a:rPr lang="ru-RU" sz="360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Кл</m:t>
                        </m:r>
                      </m:den>
                    </m:f>
                  </m:oMath>
                </a14:m>
                <a:r>
                  <a:rPr lang="en-US" sz="36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*</a:t>
                </a:r>
                <a:r>
                  <a:rPr lang="ru-RU" sz="3600" dirty="0">
                    <a:solidFill>
                      <a:prstClr val="black"/>
                    </a:solidFill>
                    <a:latin typeface="Cambria Math"/>
                    <a:ea typeface="Cambria Math"/>
                  </a:rPr>
                  <a:t>Кл</a:t>
                </a:r>
                <a:r>
                  <a:rPr lang="en-US" sz="3600" dirty="0">
                    <a:solidFill>
                      <a:prstClr val="black"/>
                    </a:solidFill>
                    <a:latin typeface="Cambria Math"/>
                    <a:ea typeface="Cambria Math"/>
                  </a:rPr>
                  <a:t>]</a:t>
                </a:r>
                <a:endParaRPr lang="ru-RU" sz="3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0924" y="5913517"/>
                <a:ext cx="1730345" cy="889987"/>
              </a:xfrm>
              <a:prstGeom prst="rect">
                <a:avLst/>
              </a:prstGeom>
              <a:blipFill rotWithShape="1">
                <a:blip r:embed="rId7"/>
                <a:stretch>
                  <a:fillRect l="-10563" r="-9859" b="-102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Прямоугольник 19"/>
          <p:cNvSpPr/>
          <p:nvPr/>
        </p:nvSpPr>
        <p:spPr>
          <a:xfrm>
            <a:off x="7607162" y="6037962"/>
            <a:ext cx="16882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Cambria Math"/>
                <a:ea typeface="Cambria Math"/>
              </a:rPr>
              <a:t>= [</a:t>
            </a:r>
            <a:r>
              <a:rPr lang="ru-RU" sz="3600" dirty="0" smtClean="0">
                <a:solidFill>
                  <a:prstClr val="black"/>
                </a:solidFill>
                <a:latin typeface="Cambria Math"/>
                <a:ea typeface="Cambria Math"/>
              </a:rPr>
              <a:t>Дж</a:t>
            </a:r>
            <a:r>
              <a:rPr lang="en-US" sz="3600" dirty="0" smtClean="0">
                <a:solidFill>
                  <a:prstClr val="black"/>
                </a:solidFill>
                <a:latin typeface="Cambria Math"/>
                <a:ea typeface="Cambria Math"/>
              </a:rPr>
              <a:t>]</a:t>
            </a:r>
            <a:r>
              <a:rPr lang="ru-RU" sz="3600" dirty="0" smtClean="0">
                <a:solidFill>
                  <a:prstClr val="black"/>
                </a:solidFill>
                <a:latin typeface="Cambria Math"/>
                <a:ea typeface="Cambria Math"/>
              </a:rPr>
              <a:t> </a:t>
            </a:r>
            <a:endParaRPr lang="ru-RU" sz="3600" dirty="0">
              <a:solidFill>
                <a:prstClr val="black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493011" y="3594637"/>
            <a:ext cx="2065822" cy="7571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4662288" y="3347120"/>
            <a:ext cx="0" cy="244826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718073" y="3636893"/>
                <a:ext cx="198746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200" dirty="0" smtClean="0">
                    <a:solidFill>
                      <a:prstClr val="black"/>
                    </a:solidFill>
                  </a:rPr>
                  <a:t>4*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ru-RU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−3</m:t>
                        </m:r>
                      </m:sup>
                    </m:sSup>
                  </m:oMath>
                </a14:m>
                <a:r>
                  <a:rPr lang="ru-RU" sz="3200" dirty="0" smtClean="0">
                    <a:solidFill>
                      <a:prstClr val="black"/>
                    </a:solidFill>
                  </a:rPr>
                  <a:t> Кл</a:t>
                </a:r>
                <a:endParaRPr lang="ru-RU" sz="3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8073" y="3636893"/>
                <a:ext cx="1987467" cy="584775"/>
              </a:xfrm>
              <a:prstGeom prst="rect">
                <a:avLst/>
              </a:prstGeom>
              <a:blipFill rotWithShape="1">
                <a:blip r:embed="rId8"/>
                <a:stretch>
                  <a:fillRect l="-7975" t="-12500" r="-6442" b="-3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Прямая со стрелкой 23"/>
          <p:cNvCxnSpPr/>
          <p:nvPr/>
        </p:nvCxnSpPr>
        <p:spPr>
          <a:xfrm>
            <a:off x="6832640" y="3990833"/>
            <a:ext cx="413161" cy="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9606904" y="5251067"/>
            <a:ext cx="23326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prstClr val="black"/>
                </a:solidFill>
              </a:rPr>
              <a:t>= 0,18</a:t>
            </a:r>
            <a:r>
              <a:rPr lang="en-US" sz="3600" dirty="0" smtClean="0">
                <a:solidFill>
                  <a:prstClr val="black"/>
                </a:solidFill>
              </a:rPr>
              <a:t> (</a:t>
            </a:r>
            <a:r>
              <a:rPr lang="ru-RU" sz="3600" dirty="0" smtClean="0">
                <a:solidFill>
                  <a:prstClr val="black"/>
                </a:solidFill>
              </a:rPr>
              <a:t>Дж</a:t>
            </a:r>
            <a:r>
              <a:rPr lang="en-US" sz="3600" dirty="0" smtClean="0">
                <a:solidFill>
                  <a:prstClr val="black"/>
                </a:solidFill>
              </a:rPr>
              <a:t>)</a:t>
            </a:r>
            <a:endParaRPr lang="ru-RU" sz="3600" dirty="0">
              <a:solidFill>
                <a:prstClr val="black"/>
              </a:solidFill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flipV="1">
            <a:off x="6234007" y="6560873"/>
            <a:ext cx="370045" cy="26749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V="1">
            <a:off x="7039220" y="6243044"/>
            <a:ext cx="370045" cy="26749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229900" y="2700789"/>
            <a:ext cx="856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prstClr val="black"/>
                </a:solidFill>
              </a:rPr>
              <a:t>СИ:</a:t>
            </a:r>
            <a:endParaRPr lang="ru-RU" sz="36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619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1" grpId="0"/>
      <p:bldP spid="12" grpId="0"/>
      <p:bldP spid="13" grpId="0"/>
      <p:bldP spid="15" grpId="0"/>
      <p:bldP spid="16" grpId="0"/>
      <p:bldP spid="4" grpId="0"/>
      <p:bldP spid="18" grpId="0"/>
      <p:bldP spid="17" grpId="0"/>
      <p:bldP spid="19" grpId="0"/>
      <p:bldP spid="20" grpId="0"/>
      <p:bldP spid="14" grpId="0" animBg="1"/>
      <p:bldP spid="23" grpId="0"/>
      <p:bldP spid="25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37256"/>
            <a:ext cx="12799194" cy="712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Текст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269801" y="178768"/>
                <a:ext cx="12313368" cy="2965812"/>
              </a:xfrm>
            </p:spPr>
            <p:txBody>
              <a:bodyPr/>
              <a:lstStyle/>
              <a:p>
                <a:r>
                  <a:rPr lang="ru-RU" sz="3200" i="0" dirty="0" smtClean="0">
                    <a:solidFill>
                      <a:schemeClr val="tx2"/>
                    </a:solidFill>
                  </a:rPr>
                  <a:t>       Задача № </a:t>
                </a:r>
                <a:r>
                  <a:rPr lang="ru-RU" sz="3200" i="0" dirty="0">
                    <a:solidFill>
                      <a:schemeClr val="tx2"/>
                    </a:solidFill>
                  </a:rPr>
                  <a:t>3</a:t>
                </a:r>
                <a:r>
                  <a:rPr lang="ru-RU" sz="3200" i="0" dirty="0" smtClean="0">
                    <a:solidFill>
                      <a:schemeClr val="tx2"/>
                    </a:solidFill>
                  </a:rPr>
                  <a:t> </a:t>
                </a:r>
              </a:p>
              <a:p>
                <a:r>
                  <a:rPr lang="ru-RU" sz="3200" i="0" dirty="0" smtClean="0">
                    <a:solidFill>
                      <a:schemeClr val="tx2"/>
                    </a:solidFill>
                  </a:rPr>
                  <a:t>       </a:t>
                </a:r>
                <a:r>
                  <a:rPr lang="ru-RU" sz="3200" dirty="0" smtClean="0">
                    <a:solidFill>
                      <a:schemeClr val="tx2"/>
                    </a:solidFill>
                  </a:rPr>
                  <a:t>Время рабочего импульса ускорителя электронов </a:t>
                </a:r>
              </a:p>
              <a:p>
                <a:r>
                  <a:rPr lang="ru-RU" sz="3200" dirty="0" smtClean="0">
                    <a:solidFill>
                      <a:schemeClr val="tx2"/>
                    </a:solidFill>
                  </a:rPr>
                  <a:t>1 </a:t>
                </a:r>
                <a:r>
                  <a:rPr lang="ru-RU" sz="3200" dirty="0" err="1" smtClean="0">
                    <a:solidFill>
                      <a:schemeClr val="tx2"/>
                    </a:solidFill>
                  </a:rPr>
                  <a:t>мкс</a:t>
                </a:r>
                <a:r>
                  <a:rPr lang="ru-RU" sz="3200" dirty="0" smtClean="0">
                    <a:solidFill>
                      <a:schemeClr val="tx2"/>
                    </a:solidFill>
                  </a:rPr>
                  <a:t>. Средняя сила тока, создаваемого этим ускорителем, 48 кА. Определите число электронов, ускоряемых за один пуск ускорителя. Заряд </a:t>
                </a:r>
                <a:r>
                  <a:rPr lang="ru-RU" sz="3200" dirty="0">
                    <a:solidFill>
                      <a:schemeClr val="tx2"/>
                    </a:solidFill>
                  </a:rPr>
                  <a:t>электрона 1,6*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3200">
                            <a:solidFill>
                              <a:schemeClr val="tx2"/>
                            </a:solidFill>
                            <a:latin typeface="Cambria Math"/>
                          </a:rPr>
                          <m:t>𝟏𝟎</m:t>
                        </m:r>
                      </m:e>
                      <m:sup>
                        <m:r>
                          <a:rPr lang="ru-RU" sz="3200">
                            <a:solidFill>
                              <a:schemeClr val="tx2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ru-RU" sz="3200">
                            <a:solidFill>
                              <a:schemeClr val="tx2"/>
                            </a:solidFill>
                            <a:latin typeface="Cambria Math"/>
                          </a:rPr>
                          <m:t>𝟏𝟗</m:t>
                        </m:r>
                      </m:sup>
                    </m:sSup>
                  </m:oMath>
                </a14:m>
                <a:r>
                  <a:rPr lang="ru-RU" sz="3200" dirty="0">
                    <a:solidFill>
                      <a:schemeClr val="tx2"/>
                    </a:solidFill>
                  </a:rPr>
                  <a:t> Кл.</a:t>
                </a:r>
              </a:p>
            </p:txBody>
          </p:sp>
        </mc:Choice>
        <mc:Fallback xmlns="">
          <p:sp>
            <p:nvSpPr>
              <p:cNvPr id="3" name="Текс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69801" y="178768"/>
                <a:ext cx="12313368" cy="2965812"/>
              </a:xfrm>
              <a:blipFill rotWithShape="1">
                <a:blip r:embed="rId4"/>
                <a:stretch>
                  <a:fillRect l="-1980" t="-4107" b="-73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061889" y="2915072"/>
            <a:ext cx="13500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Дано:</a:t>
            </a:r>
            <a:endParaRPr lang="ru-RU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15824" y="3494044"/>
            <a:ext cx="18373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t</a:t>
            </a:r>
            <a:r>
              <a:rPr lang="en-US" sz="3600" dirty="0" smtClean="0"/>
              <a:t> = </a:t>
            </a:r>
            <a:r>
              <a:rPr lang="ru-RU" sz="3600" dirty="0" smtClean="0"/>
              <a:t>1</a:t>
            </a:r>
            <a:r>
              <a:rPr lang="en-US" sz="3600" dirty="0" smtClean="0"/>
              <a:t> </a:t>
            </a:r>
            <a:r>
              <a:rPr lang="ru-RU" sz="3600" dirty="0" err="1" smtClean="0"/>
              <a:t>мк</a:t>
            </a:r>
            <a:r>
              <a:rPr lang="en-US" sz="3600" dirty="0" smtClean="0"/>
              <a:t>c</a:t>
            </a:r>
            <a:endParaRPr lang="ru-RU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42956" y="5709132"/>
                <a:ext cx="137249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3600" i="1" smtClean="0">
                          <a:latin typeface="Cambria Math"/>
                        </a:rPr>
                        <m:t>N</m:t>
                      </m:r>
                      <m:r>
                        <a:rPr lang="ru-RU" sz="3600" b="0" i="1" smtClean="0">
                          <a:latin typeface="Cambria Math"/>
                        </a:rPr>
                        <m:t>= ?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56" y="5709132"/>
                <a:ext cx="1372492" cy="64633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25785" y="4716142"/>
                <a:ext cx="372504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36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/>
                          </a:rPr>
                          <m:t>𝑞</m:t>
                        </m:r>
                      </m:e>
                      <m:sub>
                        <m:r>
                          <a:rPr lang="en-US" sz="3600" b="0" i="1" smtClean="0">
                            <a:latin typeface="Cambria Math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en-US" sz="3600" dirty="0" smtClean="0"/>
                  <a:t> = 1,6*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sz="3600" b="0" i="1" smtClean="0">
                            <a:latin typeface="Cambria Math"/>
                          </a:rPr>
                          <m:t>−19</m:t>
                        </m:r>
                      </m:sup>
                    </m:sSup>
                  </m:oMath>
                </a14:m>
                <a:r>
                  <a:rPr lang="ru-RU" sz="3600" dirty="0" smtClean="0"/>
                  <a:t>Кл</a:t>
                </a:r>
                <a:endParaRPr lang="ru-RU" sz="3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785" y="4716142"/>
                <a:ext cx="3725040" cy="646331"/>
              </a:xfrm>
              <a:prstGeom prst="rect">
                <a:avLst/>
              </a:prstGeom>
              <a:blipFill rotWithShape="1">
                <a:blip r:embed="rId6"/>
                <a:stretch>
                  <a:fillRect t="-13208" b="-358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Прямая соединительная линия 9"/>
          <p:cNvCxnSpPr/>
          <p:nvPr/>
        </p:nvCxnSpPr>
        <p:spPr>
          <a:xfrm>
            <a:off x="3726185" y="3307991"/>
            <a:ext cx="21187" cy="265072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342956" y="5507360"/>
            <a:ext cx="340441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97837" y="4139208"/>
            <a:ext cx="18261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Cambria Math"/>
                <a:ea typeface="Cambria Math"/>
              </a:rPr>
              <a:t>I</a:t>
            </a:r>
            <a:r>
              <a:rPr lang="en-US" sz="3600" dirty="0" smtClean="0"/>
              <a:t> </a:t>
            </a:r>
            <a:r>
              <a:rPr lang="ru-RU" sz="3600" dirty="0" smtClean="0"/>
              <a:t>= 48 кА</a:t>
            </a:r>
            <a:endParaRPr lang="ru-RU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8439358" y="2915072"/>
            <a:ext cx="21106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Решение:</a:t>
            </a:r>
            <a:endParaRPr lang="ru-RU" sz="3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749388" y="5459283"/>
                <a:ext cx="3335272" cy="9988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>
                    <a:latin typeface="Cambria Math"/>
                    <a:ea typeface="Cambria Math"/>
                  </a:rPr>
                  <a:t>N</a:t>
                </a:r>
                <a:r>
                  <a:rPr lang="en-US" sz="36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/>
                          </a:rPr>
                          <m:t>48</m:t>
                        </m:r>
                        <m:r>
                          <a:rPr lang="en-US" sz="3600" i="1">
                            <a:latin typeface="Cambria Math"/>
                          </a:rPr>
                          <m:t>∗</m:t>
                        </m:r>
                        <m:sSup>
                          <m:sSupPr>
                            <m:ctrlPr>
                              <a:rPr lang="en-US" sz="36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i="1">
                                <a:latin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r>
                          <a:rPr lang="en-US" sz="3600" b="0" i="1" smtClean="0">
                            <a:latin typeface="Cambria Math"/>
                          </a:rPr>
                          <m:t>∗</m:t>
                        </m:r>
                        <m:sSup>
                          <m:sSupPr>
                            <m:ctrlPr>
                              <a:rPr lang="en-US" sz="3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/>
                              </a:rPr>
                              <m:t>−6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36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/>
                              </a:rPr>
                              <m:t>1,6∗</m:t>
                            </m:r>
                            <m:r>
                              <a:rPr lang="en-US" sz="3600" i="1">
                                <a:latin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US" sz="3600" i="1">
                                <a:latin typeface="Cambria Math"/>
                              </a:rPr>
                              <m:t>−</m:t>
                            </m:r>
                            <m:r>
                              <a:rPr lang="en-US" sz="3600" b="0" i="1" smtClean="0">
                                <a:latin typeface="Cambria Math"/>
                              </a:rPr>
                              <m:t>19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3600" dirty="0" smtClean="0"/>
                  <a:t> =</a:t>
                </a:r>
                <a:endParaRPr lang="ru-RU" sz="36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9388" y="5459283"/>
                <a:ext cx="3335272" cy="998863"/>
              </a:xfrm>
              <a:prstGeom prst="rect">
                <a:avLst/>
              </a:prstGeom>
              <a:blipFill rotWithShape="1">
                <a:blip r:embed="rId7"/>
                <a:stretch>
                  <a:fillRect l="-5484" r="-4753" b="-73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051150" y="3511938"/>
                <a:ext cx="206287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smtClean="0"/>
                  <a:t>q = N*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/>
                          </a:rPr>
                          <m:t>𝑞</m:t>
                        </m:r>
                      </m:e>
                      <m:sub>
                        <m:r>
                          <a:rPr lang="en-US" sz="3600" b="0" i="1" smtClean="0">
                            <a:latin typeface="Cambria Math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en-US" sz="3600" dirty="0" smtClean="0"/>
                  <a:t> ,</a:t>
                </a:r>
                <a:endParaRPr lang="ru-RU" sz="36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1150" y="3511938"/>
                <a:ext cx="2062872" cy="646331"/>
              </a:xfrm>
              <a:prstGeom prst="rect">
                <a:avLst/>
              </a:prstGeom>
              <a:blipFill rotWithShape="1">
                <a:blip r:embed="rId8"/>
                <a:stretch>
                  <a:fillRect l="-9172" t="-14151" r="-7988" b="-349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8981434" y="5683025"/>
                <a:ext cx="161640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/>
                  <a:t>30*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sz="3200" b="0" i="1" smtClean="0">
                            <a:latin typeface="Cambria Math"/>
                          </a:rPr>
                          <m:t>16</m:t>
                        </m:r>
                      </m:sup>
                    </m:sSup>
                  </m:oMath>
                </a14:m>
                <a:endParaRPr lang="ru-RU" sz="32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81434" y="5683025"/>
                <a:ext cx="1616405" cy="584775"/>
              </a:xfrm>
              <a:prstGeom prst="rect">
                <a:avLst/>
              </a:prstGeom>
              <a:blipFill rotWithShape="1">
                <a:blip r:embed="rId9"/>
                <a:stretch>
                  <a:fillRect l="-9434" t="-12500" b="-3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9847488" y="6445205"/>
                <a:ext cx="302371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600" b="1" dirty="0" smtClean="0"/>
                  <a:t>Ответ:</a:t>
                </a:r>
                <a:r>
                  <a:rPr lang="en-US" sz="3600" dirty="0"/>
                  <a:t> 3*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i="1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sz="3600" i="1">
                            <a:latin typeface="Cambria Math"/>
                          </a:rPr>
                          <m:t>17</m:t>
                        </m:r>
                      </m:sup>
                    </m:sSup>
                  </m:oMath>
                </a14:m>
                <a:r>
                  <a:rPr lang="en-US" sz="3600" b="1" dirty="0" smtClean="0"/>
                  <a:t> </a:t>
                </a:r>
                <a:endParaRPr lang="ru-RU" sz="36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47488" y="6445205"/>
                <a:ext cx="3023713" cy="646331"/>
              </a:xfrm>
              <a:prstGeom prst="rect">
                <a:avLst/>
              </a:prstGeom>
              <a:blipFill rotWithShape="1">
                <a:blip r:embed="rId10"/>
                <a:stretch>
                  <a:fillRect l="-6048" t="-13208" b="-358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034318" y="4412599"/>
                <a:ext cx="209653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smtClean="0">
                    <a:latin typeface="Cambria Math"/>
                    <a:ea typeface="Cambria Math"/>
                  </a:rPr>
                  <a:t>I</a:t>
                </a:r>
                <a:r>
                  <a:rPr lang="ru-RU" sz="3600" dirty="0" smtClean="0">
                    <a:latin typeface="Cambria Math"/>
                    <a:ea typeface="Cambria Math"/>
                  </a:rPr>
                  <a:t>*</a:t>
                </a:r>
                <a:r>
                  <a:rPr lang="en-US" sz="3600" dirty="0" smtClean="0">
                    <a:latin typeface="Cambria Math"/>
                    <a:ea typeface="Cambria Math"/>
                  </a:rPr>
                  <a:t>t</a:t>
                </a:r>
                <a:r>
                  <a:rPr lang="en-US" sz="3600" dirty="0" smtClean="0"/>
                  <a:t> =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3600" dirty="0"/>
                      <m:t>N</m:t>
                    </m:r>
                    <m:r>
                      <m:rPr>
                        <m:nor/>
                      </m:rPr>
                      <a:rPr lang="en-US" sz="3600" dirty="0"/>
                      <m:t>∗</m:t>
                    </m:r>
                    <m:sSub>
                      <m:sSubPr>
                        <m:ctrlPr>
                          <a:rPr lang="en-US" sz="3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/>
                          </a:rPr>
                          <m:t>𝑞</m:t>
                        </m:r>
                      </m:e>
                      <m:sub>
                        <m:r>
                          <a:rPr lang="en-US" sz="3600" i="1">
                            <a:latin typeface="Cambria Math"/>
                          </a:rPr>
                          <m:t>𝑒</m:t>
                        </m:r>
                      </m:sub>
                    </m:sSub>
                  </m:oMath>
                </a14:m>
                <a:endParaRPr lang="ru-RU" sz="36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4318" y="4412599"/>
                <a:ext cx="2096536" cy="646331"/>
              </a:xfrm>
              <a:prstGeom prst="rect">
                <a:avLst/>
              </a:prstGeom>
              <a:blipFill rotWithShape="1">
                <a:blip r:embed="rId11"/>
                <a:stretch>
                  <a:fillRect l="-9012" t="-16038" b="-358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Прямоугольник 34"/>
          <p:cNvSpPr/>
          <p:nvPr/>
        </p:nvSpPr>
        <p:spPr>
          <a:xfrm>
            <a:off x="9195627" y="4162737"/>
            <a:ext cx="1803366" cy="10776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1997993" y="5822468"/>
                <a:ext cx="3907480" cy="11250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600" dirty="0" smtClean="0">
                    <a:latin typeface="Cambria Math"/>
                    <a:ea typeface="Cambria Math"/>
                  </a:rPr>
                  <a:t>[</a:t>
                </a:r>
                <a:r>
                  <a:rPr lang="en-US" sz="3600" dirty="0">
                    <a:latin typeface="Cambria Math"/>
                    <a:ea typeface="Cambria Math"/>
                  </a:rPr>
                  <a:t>N</a:t>
                </a:r>
                <a:r>
                  <a:rPr lang="ru-RU" sz="3600" dirty="0" smtClean="0">
                    <a:latin typeface="Cambria Math"/>
                    <a:ea typeface="Cambria Math"/>
                  </a:rPr>
                  <a:t>]</a:t>
                </a:r>
                <a:r>
                  <a:rPr lang="en-US" sz="3600" dirty="0" smtClean="0">
                    <a:latin typeface="Cambria Math"/>
                    <a:ea typeface="Cambria Math"/>
                  </a:rPr>
                  <a:t> = [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/>
                            <a:ea typeface="Cambria Math"/>
                          </a:rPr>
                          <m:t>𝐴</m:t>
                        </m:r>
                        <m:r>
                          <a:rPr lang="en-US" sz="3600" b="0" i="1" smtClean="0">
                            <a:latin typeface="Cambria Math"/>
                            <a:ea typeface="Cambria Math"/>
                          </a:rPr>
                          <m:t>∗</m:t>
                        </m:r>
                        <m:r>
                          <a:rPr lang="en-US" sz="3600" b="0" i="1" smtClean="0">
                            <a:latin typeface="Cambria Math"/>
                            <a:ea typeface="Cambria Math"/>
                          </a:rPr>
                          <m:t>𝑐</m:t>
                        </m:r>
                      </m:num>
                      <m:den>
                        <m:r>
                          <a:rPr lang="ru-RU" sz="3600" b="0" i="1" smtClean="0">
                            <a:latin typeface="Cambria Math"/>
                            <a:ea typeface="Cambria Math"/>
                          </a:rPr>
                          <m:t>Кл</m:t>
                        </m:r>
                      </m:den>
                    </m:f>
                  </m:oMath>
                </a14:m>
                <a:r>
                  <a:rPr lang="en-US" sz="3600" dirty="0" smtClean="0">
                    <a:latin typeface="Cambria Math"/>
                    <a:ea typeface="Cambria Math"/>
                  </a:rPr>
                  <a:t>]</a:t>
                </a:r>
                <a:r>
                  <a:rPr lang="ru-RU" sz="3600" dirty="0">
                    <a:latin typeface="Cambria Math"/>
                    <a:ea typeface="Cambria Math"/>
                  </a:rPr>
                  <a:t> = </a:t>
                </a:r>
                <a:r>
                  <a:rPr lang="ru-RU" sz="3600" b="1" dirty="0" smtClean="0">
                    <a:latin typeface="Cambria Math"/>
                    <a:ea typeface="Cambria Math"/>
                  </a:rPr>
                  <a:t>[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sz="3600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ru-RU" sz="3600" b="0" i="1" smtClean="0">
                                <a:latin typeface="Cambria Math"/>
                                <a:ea typeface="Cambria Math"/>
                              </a:rPr>
                              <m:t>Кл</m:t>
                            </m:r>
                          </m:num>
                          <m:den>
                            <m:r>
                              <a:rPr lang="ru-RU" sz="3600" b="0" i="1" smtClean="0">
                                <a:latin typeface="Cambria Math"/>
                                <a:ea typeface="Cambria Math"/>
                              </a:rPr>
                              <m:t>с</m:t>
                            </m:r>
                          </m:den>
                        </m:f>
                        <m:r>
                          <a:rPr lang="en-US" sz="3600" i="1">
                            <a:latin typeface="Cambria Math"/>
                            <a:ea typeface="Cambria Math"/>
                          </a:rPr>
                          <m:t>∗</m:t>
                        </m:r>
                        <m:r>
                          <a:rPr lang="en-US" sz="3600" i="1">
                            <a:latin typeface="Cambria Math"/>
                            <a:ea typeface="Cambria Math"/>
                          </a:rPr>
                          <m:t>𝑐</m:t>
                        </m:r>
                      </m:num>
                      <m:den>
                        <m:r>
                          <a:rPr lang="ru-RU" sz="3600" i="1">
                            <a:latin typeface="Cambria Math"/>
                            <a:ea typeface="Cambria Math"/>
                          </a:rPr>
                          <m:t>Кл</m:t>
                        </m:r>
                      </m:den>
                    </m:f>
                  </m:oMath>
                </a14:m>
                <a:r>
                  <a:rPr lang="ru-RU" sz="3600" b="1" dirty="0" smtClean="0">
                    <a:latin typeface="Cambria Math"/>
                    <a:ea typeface="Cambria Math"/>
                  </a:rPr>
                  <a:t>]</a:t>
                </a:r>
                <a:r>
                  <a:rPr lang="en-US" sz="3600" dirty="0" smtClean="0">
                    <a:latin typeface="Cambria Math"/>
                    <a:ea typeface="Cambria Math"/>
                  </a:rPr>
                  <a:t> </a:t>
                </a:r>
                <a:endParaRPr lang="ru-RU" sz="36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7993" y="5822468"/>
                <a:ext cx="3907480" cy="1125052"/>
              </a:xfrm>
              <a:prstGeom prst="rect">
                <a:avLst/>
              </a:prstGeom>
              <a:blipFill rotWithShape="1">
                <a:blip r:embed="rId12"/>
                <a:stretch>
                  <a:fillRect l="-4836" r="-1560" b="-81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Прямая соединительная линия 27"/>
          <p:cNvCxnSpPr/>
          <p:nvPr/>
        </p:nvCxnSpPr>
        <p:spPr>
          <a:xfrm>
            <a:off x="5670401" y="3307991"/>
            <a:ext cx="0" cy="265072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975189" y="3516250"/>
                <a:ext cx="140718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3200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ru-RU" sz="3200" b="0" i="1" smtClean="0">
                            <a:latin typeface="Cambria Math"/>
                          </a:rPr>
                          <m:t>−6</m:t>
                        </m:r>
                      </m:sup>
                    </m:sSup>
                  </m:oMath>
                </a14:m>
                <a:r>
                  <a:rPr lang="ru-RU" sz="3200" dirty="0" smtClean="0"/>
                  <a:t> с</a:t>
                </a:r>
                <a:r>
                  <a:rPr lang="en-US" sz="3200" dirty="0" smtClean="0"/>
                  <a:t> </a:t>
                </a:r>
                <a:endParaRPr lang="ru-RU" sz="32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5189" y="3516250"/>
                <a:ext cx="1407180" cy="584775"/>
              </a:xfrm>
              <a:prstGeom prst="rect">
                <a:avLst/>
              </a:prstGeom>
              <a:blipFill rotWithShape="1">
                <a:blip r:embed="rId13"/>
                <a:stretch>
                  <a:fillRect t="-12500" r="-3463" b="-3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725491" y="4130060"/>
                <a:ext cx="208967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3200" b="0" i="1" smtClean="0">
                            <a:latin typeface="Cambria Math"/>
                          </a:rPr>
                          <m:t>48∗10</m:t>
                        </m:r>
                      </m:e>
                      <m:sup>
                        <m:r>
                          <a:rPr lang="ru-RU" sz="3200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ru-RU" sz="3200" dirty="0" smtClean="0"/>
                  <a:t> А</a:t>
                </a:r>
                <a:r>
                  <a:rPr lang="en-US" sz="3200" dirty="0" smtClean="0"/>
                  <a:t> </a:t>
                </a:r>
                <a:endParaRPr lang="ru-RU" sz="32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5491" y="4130060"/>
                <a:ext cx="2089675" cy="584775"/>
              </a:xfrm>
              <a:prstGeom prst="rect">
                <a:avLst/>
              </a:prstGeom>
              <a:blipFill rotWithShape="1">
                <a:blip r:embed="rId14"/>
                <a:stretch>
                  <a:fillRect t="-12632" r="-2332" b="-357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/>
          <p:cNvSpPr txBox="1"/>
          <p:nvPr/>
        </p:nvSpPr>
        <p:spPr>
          <a:xfrm>
            <a:off x="8090289" y="3491136"/>
            <a:ext cx="13965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q = </a:t>
            </a:r>
            <a:r>
              <a:rPr lang="en-US" sz="3600" dirty="0" smtClean="0">
                <a:latin typeface="Cambria Math"/>
                <a:ea typeface="Cambria Math"/>
              </a:rPr>
              <a:t>I</a:t>
            </a:r>
            <a:r>
              <a:rPr lang="en-US" sz="3600" dirty="0" smtClean="0"/>
              <a:t>*t</a:t>
            </a:r>
            <a:endParaRPr lang="ru-RU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9318553" y="4158269"/>
                <a:ext cx="1418978" cy="10568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3600" dirty="0"/>
                      <m:t>N</m:t>
                    </m:r>
                    <m:r>
                      <a:rPr lang="en-US" sz="3600" i="1" dirty="0">
                        <a:latin typeface="Cambria Math"/>
                      </a:rPr>
                      <m:t> </m:t>
                    </m:r>
                  </m:oMath>
                </a14:m>
                <a:r>
                  <a:rPr lang="en-US" sz="36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3600" dirty="0">
                            <a:latin typeface="Cambria Math"/>
                            <a:ea typeface="Cambria Math"/>
                          </a:rPr>
                          <m:t>I</m:t>
                        </m:r>
                        <m:r>
                          <m:rPr>
                            <m:nor/>
                          </m:rPr>
                          <a:rPr lang="ru-RU" sz="3600" dirty="0">
                            <a:latin typeface="Cambria Math"/>
                            <a:ea typeface="Cambria Math"/>
                          </a:rPr>
                          <m:t>∗</m:t>
                        </m:r>
                        <m:r>
                          <m:rPr>
                            <m:nor/>
                          </m:rPr>
                          <a:rPr lang="en-US" sz="3600" dirty="0">
                            <a:latin typeface="Cambria Math"/>
                            <a:ea typeface="Cambria Math"/>
                          </a:rPr>
                          <m:t>t</m:t>
                        </m:r>
                      </m:num>
                      <m:den>
                        <m:sSub>
                          <m:sSubPr>
                            <m:ctrlPr>
                              <a:rPr lang="en-US" sz="3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600" i="1">
                                <a:latin typeface="Cambria Math"/>
                              </a:rPr>
                              <m:t>𝑞</m:t>
                            </m:r>
                          </m:e>
                          <m:sub>
                            <m:r>
                              <a:rPr lang="en-US" sz="3600" i="1">
                                <a:latin typeface="Cambria Math"/>
                              </a:rPr>
                              <m:t>𝑒</m:t>
                            </m:r>
                          </m:sub>
                        </m:sSub>
                      </m:den>
                    </m:f>
                  </m:oMath>
                </a14:m>
                <a:endParaRPr lang="ru-RU" sz="36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18553" y="4158269"/>
                <a:ext cx="1418978" cy="1056828"/>
              </a:xfrm>
              <a:prstGeom prst="rect">
                <a:avLst/>
              </a:prstGeom>
              <a:blipFill rotWithShape="1">
                <a:blip r:embed="rId15"/>
                <a:stretch>
                  <a:fillRect b="-404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10494937" y="5683024"/>
                <a:ext cx="170617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/>
                  <a:t>= 3*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sz="3200" b="0" i="1" smtClean="0">
                            <a:latin typeface="Cambria Math"/>
                          </a:rPr>
                          <m:t>17</m:t>
                        </m:r>
                      </m:sup>
                    </m:sSup>
                  </m:oMath>
                </a14:m>
                <a:endParaRPr lang="ru-RU" sz="32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94937" y="5683024"/>
                <a:ext cx="1706173" cy="584775"/>
              </a:xfrm>
              <a:prstGeom prst="rect">
                <a:avLst/>
              </a:prstGeom>
              <a:blipFill rotWithShape="1">
                <a:blip r:embed="rId16"/>
                <a:stretch>
                  <a:fillRect l="-9319" t="-12500" b="-3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Прямая соединительная линия 43"/>
          <p:cNvCxnSpPr/>
          <p:nvPr/>
        </p:nvCxnSpPr>
        <p:spPr>
          <a:xfrm flipV="1">
            <a:off x="4932118" y="6256099"/>
            <a:ext cx="370045" cy="26749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V="1">
            <a:off x="5265593" y="6111158"/>
            <a:ext cx="370045" cy="26749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V="1">
            <a:off x="4895548" y="5958713"/>
            <a:ext cx="370045" cy="26749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V="1">
            <a:off x="5011283" y="6680025"/>
            <a:ext cx="370045" cy="26749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>
            <a:off x="8375396" y="4785927"/>
            <a:ext cx="413161" cy="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24245" y="2826720"/>
            <a:ext cx="856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prstClr val="black"/>
                </a:solidFill>
              </a:rPr>
              <a:t>C</a:t>
            </a:r>
            <a:r>
              <a:rPr lang="ru-RU" sz="3600" b="1" dirty="0" smtClean="0">
                <a:solidFill>
                  <a:prstClr val="black"/>
                </a:solidFill>
              </a:rPr>
              <a:t>И:</a:t>
            </a:r>
            <a:endParaRPr lang="ru-RU" sz="36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294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12" grpId="0"/>
      <p:bldP spid="13" grpId="0"/>
      <p:bldP spid="17" grpId="0"/>
      <p:bldP spid="18" grpId="0"/>
      <p:bldP spid="2" grpId="0"/>
      <p:bldP spid="22" grpId="0"/>
      <p:bldP spid="26" grpId="0"/>
      <p:bldP spid="35" grpId="0" animBg="1"/>
      <p:bldP spid="38" grpId="0"/>
      <p:bldP spid="30" grpId="0"/>
      <p:bldP spid="34" grpId="0"/>
      <p:bldP spid="40" grpId="0"/>
      <p:bldP spid="41" grpId="0"/>
      <p:bldP spid="42" grpId="0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231" y="37256"/>
            <a:ext cx="12799194" cy="712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Текст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269801" y="178768"/>
                <a:ext cx="12313368" cy="2491836"/>
              </a:xfrm>
            </p:spPr>
            <p:txBody>
              <a:bodyPr/>
              <a:lstStyle/>
              <a:p>
                <a:r>
                  <a:rPr lang="ru-RU" sz="3200" i="0" dirty="0" smtClean="0">
                    <a:solidFill>
                      <a:schemeClr val="tx2"/>
                    </a:solidFill>
                  </a:rPr>
                  <a:t>       Задача № </a:t>
                </a:r>
                <a:r>
                  <a:rPr lang="ru-RU" sz="3200" i="0" dirty="0">
                    <a:solidFill>
                      <a:schemeClr val="tx2"/>
                    </a:solidFill>
                  </a:rPr>
                  <a:t>4</a:t>
                </a:r>
                <a:r>
                  <a:rPr lang="ru-RU" sz="3200" i="0" dirty="0" smtClean="0">
                    <a:solidFill>
                      <a:schemeClr val="tx2"/>
                    </a:solidFill>
                  </a:rPr>
                  <a:t> </a:t>
                </a:r>
              </a:p>
              <a:p>
                <a:r>
                  <a:rPr lang="ru-RU" sz="3200" i="0" dirty="0" smtClean="0">
                    <a:solidFill>
                      <a:schemeClr val="tx2"/>
                    </a:solidFill>
                  </a:rPr>
                  <a:t>       </a:t>
                </a:r>
                <a:r>
                  <a:rPr lang="ru-RU" sz="3200" dirty="0" smtClean="0">
                    <a:solidFill>
                      <a:schemeClr val="tx2"/>
                    </a:solidFill>
                  </a:rPr>
                  <a:t>В металлическом проводнике с током 64 мкА через поперечное сечение проводника проходит 2*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3200" b="1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𝟏𝟎</m:t>
                        </m:r>
                      </m:e>
                      <m:sup>
                        <m:r>
                          <a:rPr lang="ru-RU" sz="3200" b="1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𝟓</m:t>
                        </m:r>
                      </m:sup>
                    </m:sSup>
                  </m:oMath>
                </a14:m>
                <a:r>
                  <a:rPr lang="ru-RU" sz="3200" dirty="0" smtClean="0">
                    <a:solidFill>
                      <a:schemeClr val="tx2"/>
                    </a:solidFill>
                  </a:rPr>
                  <a:t> электронов. Определите время их движения. Заряд </a:t>
                </a:r>
                <a:r>
                  <a:rPr lang="ru-RU" sz="3200" dirty="0">
                    <a:solidFill>
                      <a:schemeClr val="tx2"/>
                    </a:solidFill>
                  </a:rPr>
                  <a:t>электрона 1,6*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3200">
                            <a:solidFill>
                              <a:schemeClr val="tx2"/>
                            </a:solidFill>
                            <a:latin typeface="Cambria Math"/>
                          </a:rPr>
                          <m:t>𝟏𝟎</m:t>
                        </m:r>
                      </m:e>
                      <m:sup>
                        <m:r>
                          <a:rPr lang="ru-RU" sz="3200">
                            <a:solidFill>
                              <a:schemeClr val="tx2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ru-RU" sz="3200">
                            <a:solidFill>
                              <a:schemeClr val="tx2"/>
                            </a:solidFill>
                            <a:latin typeface="Cambria Math"/>
                          </a:rPr>
                          <m:t>𝟏𝟗</m:t>
                        </m:r>
                      </m:sup>
                    </m:sSup>
                  </m:oMath>
                </a14:m>
                <a:r>
                  <a:rPr lang="ru-RU" sz="3200" dirty="0">
                    <a:solidFill>
                      <a:schemeClr val="tx2"/>
                    </a:solidFill>
                  </a:rPr>
                  <a:t> Кл.</a:t>
                </a:r>
              </a:p>
            </p:txBody>
          </p:sp>
        </mc:Choice>
        <mc:Fallback xmlns="">
          <p:sp>
            <p:nvSpPr>
              <p:cNvPr id="3" name="Текс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69801" y="178768"/>
                <a:ext cx="12313368" cy="2491836"/>
              </a:xfrm>
              <a:blipFill rotWithShape="1">
                <a:blip r:embed="rId4"/>
                <a:stretch>
                  <a:fillRect l="-1980" t="-4890" b="-904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061889" y="2555032"/>
            <a:ext cx="13500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prstClr val="black"/>
                </a:solidFill>
              </a:rPr>
              <a:t>Дано:</a:t>
            </a:r>
            <a:endParaRPr lang="ru-RU" sz="3600" b="1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6930" y="5322984"/>
            <a:ext cx="9012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prstClr val="black"/>
                </a:solidFill>
              </a:rPr>
              <a:t>t</a:t>
            </a:r>
            <a:r>
              <a:rPr lang="en-US" sz="3600" dirty="0" smtClean="0">
                <a:solidFill>
                  <a:prstClr val="black"/>
                </a:solidFill>
              </a:rPr>
              <a:t> </a:t>
            </a:r>
            <a:r>
              <a:rPr lang="ru-RU" sz="3600" dirty="0" smtClean="0">
                <a:solidFill>
                  <a:prstClr val="black"/>
                </a:solidFill>
              </a:rPr>
              <a:t>- ?</a:t>
            </a:r>
            <a:endParaRPr lang="ru-RU" sz="3600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47581" y="3769974"/>
                <a:ext cx="2611549" cy="6526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36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N</m:t>
                      </m:r>
                      <m:r>
                        <a:rPr lang="ru-RU" sz="36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ru-RU" sz="36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2∗</m:t>
                      </m:r>
                      <m:sSup>
                        <m:sSupPr>
                          <m:ctrlPr>
                            <a:rPr lang="ru-RU" sz="36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36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ru-RU" sz="36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ru-RU" sz="3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81" y="3769974"/>
                <a:ext cx="2611549" cy="65267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25785" y="4356102"/>
                <a:ext cx="372504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36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6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𝑞</m:t>
                        </m:r>
                      </m:e>
                      <m:sub>
                        <m:r>
                          <a:rPr lang="en-US" sz="36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en-US" sz="3600" dirty="0" smtClean="0">
                    <a:solidFill>
                      <a:prstClr val="black"/>
                    </a:solidFill>
                  </a:rPr>
                  <a:t> = 1,6*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sz="36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−19</m:t>
                        </m:r>
                      </m:sup>
                    </m:sSup>
                  </m:oMath>
                </a14:m>
                <a:r>
                  <a:rPr lang="ru-RU" sz="3600" dirty="0" smtClean="0">
                    <a:solidFill>
                      <a:prstClr val="black"/>
                    </a:solidFill>
                  </a:rPr>
                  <a:t>Кл</a:t>
                </a:r>
                <a:endParaRPr lang="ru-RU" sz="3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785" y="4356102"/>
                <a:ext cx="3725040" cy="646331"/>
              </a:xfrm>
              <a:prstGeom prst="rect">
                <a:avLst/>
              </a:prstGeom>
              <a:blipFill rotWithShape="1">
                <a:blip r:embed="rId6"/>
                <a:stretch>
                  <a:fillRect t="-13208" b="-358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Прямая соединительная линия 9"/>
          <p:cNvCxnSpPr/>
          <p:nvPr/>
        </p:nvCxnSpPr>
        <p:spPr>
          <a:xfrm>
            <a:off x="3582169" y="2947951"/>
            <a:ext cx="21187" cy="265072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197793" y="5147320"/>
            <a:ext cx="340441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55963" y="3156210"/>
            <a:ext cx="21387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prstClr val="black"/>
                </a:solidFill>
                <a:latin typeface="Cambria Math"/>
                <a:ea typeface="Cambria Math"/>
              </a:rPr>
              <a:t>I</a:t>
            </a:r>
            <a:r>
              <a:rPr lang="en-US" sz="3600" dirty="0" smtClean="0">
                <a:solidFill>
                  <a:prstClr val="black"/>
                </a:solidFill>
              </a:rPr>
              <a:t> </a:t>
            </a:r>
            <a:r>
              <a:rPr lang="ru-RU" sz="3600" dirty="0" smtClean="0">
                <a:solidFill>
                  <a:prstClr val="black"/>
                </a:solidFill>
              </a:rPr>
              <a:t>= 64 мкА</a:t>
            </a:r>
            <a:endParaRPr lang="ru-RU" sz="3600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439358" y="2555032"/>
            <a:ext cx="21106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prstClr val="black"/>
                </a:solidFill>
              </a:rPr>
              <a:t>Решение:</a:t>
            </a:r>
            <a:endParaRPr lang="ru-RU" sz="3600" b="1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749388" y="5099243"/>
                <a:ext cx="3769686" cy="9629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t</a:t>
                </a:r>
                <a:r>
                  <a:rPr lang="en-US" sz="3600" dirty="0" smtClean="0">
                    <a:solidFill>
                      <a:prstClr val="black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US" sz="36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∗</m:t>
                        </m:r>
                        <m:sSup>
                          <m:sSupPr>
                            <m:ctrlPr>
                              <a:rPr lang="en-US" sz="36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US" sz="36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5</m:t>
                            </m:r>
                          </m:sup>
                        </m:sSup>
                        <m:r>
                          <a:rPr lang="en-US" sz="36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∗</m:t>
                        </m:r>
                        <m:r>
                          <a:rPr lang="en-US" sz="36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1,6∗</m:t>
                        </m:r>
                        <m:sSup>
                          <m:sSupPr>
                            <m:ctrlPr>
                              <a:rPr lang="en-US" sz="360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US" sz="360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sz="36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19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36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64</m:t>
                            </m:r>
                            <m:r>
                              <a:rPr lang="en-US" sz="360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∗</m:t>
                            </m:r>
                            <m:r>
                              <a:rPr lang="en-US" sz="36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US" sz="36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sz="36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6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3600" dirty="0" smtClean="0">
                    <a:solidFill>
                      <a:prstClr val="black"/>
                    </a:solidFill>
                  </a:rPr>
                  <a:t> =</a:t>
                </a:r>
                <a:endParaRPr lang="ru-RU" sz="3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9388" y="5099243"/>
                <a:ext cx="3769686" cy="962956"/>
              </a:xfrm>
              <a:prstGeom prst="rect">
                <a:avLst/>
              </a:prstGeom>
              <a:blipFill rotWithShape="1">
                <a:blip r:embed="rId7"/>
                <a:stretch>
                  <a:fillRect l="-4847" r="-3877" b="-113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051150" y="3151898"/>
                <a:ext cx="206287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smtClean="0">
                    <a:solidFill>
                      <a:prstClr val="black"/>
                    </a:solidFill>
                  </a:rPr>
                  <a:t>q = N*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6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𝑞</m:t>
                        </m:r>
                      </m:e>
                      <m:sub>
                        <m:r>
                          <a:rPr lang="en-US" sz="36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en-US" sz="3600" dirty="0" smtClean="0">
                    <a:solidFill>
                      <a:prstClr val="black"/>
                    </a:solidFill>
                  </a:rPr>
                  <a:t> ,</a:t>
                </a:r>
                <a:endParaRPr lang="ru-RU" sz="3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1150" y="3151898"/>
                <a:ext cx="2062872" cy="646331"/>
              </a:xfrm>
              <a:prstGeom prst="rect">
                <a:avLst/>
              </a:prstGeom>
              <a:blipFill rotWithShape="1">
                <a:blip r:embed="rId8"/>
                <a:stretch>
                  <a:fillRect l="-9172" t="-14151" r="-7988" b="-349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9342180" y="5322985"/>
                <a:ext cx="228081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>
                    <a:solidFill>
                      <a:prstClr val="black"/>
                    </a:solidFill>
                  </a:rPr>
                  <a:t>0</a:t>
                </a:r>
                <a:r>
                  <a:rPr lang="en-US" sz="3200" dirty="0">
                    <a:solidFill>
                      <a:prstClr val="black"/>
                    </a:solidFill>
                  </a:rPr>
                  <a:t>,</a:t>
                </a:r>
                <a:r>
                  <a:rPr lang="en-US" sz="3200" dirty="0" smtClean="0">
                    <a:solidFill>
                      <a:prstClr val="black"/>
                    </a:solidFill>
                  </a:rPr>
                  <a:t>5*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−9</m:t>
                        </m:r>
                      </m:sup>
                    </m:sSup>
                  </m:oMath>
                </a14:m>
                <a:r>
                  <a:rPr lang="en-US" sz="3200" dirty="0" smtClean="0">
                    <a:solidFill>
                      <a:prstClr val="black"/>
                    </a:solidFill>
                  </a:rPr>
                  <a:t> (c)</a:t>
                </a:r>
                <a:endParaRPr lang="ru-RU" sz="3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42180" y="5322985"/>
                <a:ext cx="2280817" cy="584775"/>
              </a:xfrm>
              <a:prstGeom prst="rect">
                <a:avLst/>
              </a:prstGeom>
              <a:blipFill rotWithShape="1">
                <a:blip r:embed="rId9"/>
                <a:stretch>
                  <a:fillRect l="-6952" t="-12500" r="-5615" b="-3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9198793" y="6445205"/>
                <a:ext cx="371806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600" b="1" dirty="0" smtClean="0">
                    <a:solidFill>
                      <a:prstClr val="black"/>
                    </a:solidFill>
                  </a:rPr>
                  <a:t>Ответ:</a:t>
                </a:r>
                <a:r>
                  <a:rPr lang="en-US" sz="3600" dirty="0">
                    <a:solidFill>
                      <a:prstClr val="black"/>
                    </a:solidFill>
                  </a:rPr>
                  <a:t> 5*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sz="36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−10</m:t>
                        </m:r>
                      </m:sup>
                    </m:sSup>
                  </m:oMath>
                </a14:m>
                <a:r>
                  <a:rPr lang="en-US" sz="3600" dirty="0">
                    <a:solidFill>
                      <a:prstClr val="black"/>
                    </a:solidFill>
                  </a:rPr>
                  <a:t> </a:t>
                </a:r>
                <a:r>
                  <a:rPr lang="en-US" sz="3600" dirty="0" smtClean="0">
                    <a:solidFill>
                      <a:prstClr val="black"/>
                    </a:solidFill>
                  </a:rPr>
                  <a:t>c</a:t>
                </a:r>
                <a:r>
                  <a:rPr lang="en-US" sz="3600" b="1" dirty="0" smtClean="0">
                    <a:solidFill>
                      <a:prstClr val="black"/>
                    </a:solidFill>
                  </a:rPr>
                  <a:t> </a:t>
                </a:r>
                <a:endParaRPr lang="ru-RU" sz="3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98793" y="6445205"/>
                <a:ext cx="3718069" cy="646331"/>
              </a:xfrm>
              <a:prstGeom prst="rect">
                <a:avLst/>
              </a:prstGeom>
              <a:blipFill rotWithShape="1">
                <a:blip r:embed="rId10"/>
                <a:stretch>
                  <a:fillRect l="-5082" t="-13208" b="-358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034318" y="4052559"/>
                <a:ext cx="209653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I</a:t>
                </a:r>
                <a:r>
                  <a:rPr lang="ru-RU" sz="36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*</a:t>
                </a:r>
                <a:r>
                  <a:rPr lang="en-US" sz="36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t</a:t>
                </a:r>
                <a:r>
                  <a:rPr lang="en-US" sz="3600" dirty="0" smtClean="0">
                    <a:solidFill>
                      <a:prstClr val="black"/>
                    </a:solidFill>
                  </a:rPr>
                  <a:t> =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3600" dirty="0">
                        <a:solidFill>
                          <a:prstClr val="black"/>
                        </a:solidFill>
                      </a:rPr>
                      <m:t>N</m:t>
                    </m:r>
                    <m:r>
                      <m:rPr>
                        <m:nor/>
                      </m:rPr>
                      <a:rPr lang="en-US" sz="3600" dirty="0">
                        <a:solidFill>
                          <a:prstClr val="black"/>
                        </a:solidFill>
                      </a:rPr>
                      <m:t>∗</m:t>
                    </m:r>
                    <m:sSub>
                      <m:sSubPr>
                        <m:ctrlPr>
                          <a:rPr lang="en-US" sz="36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6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𝑞</m:t>
                        </m:r>
                      </m:e>
                      <m:sub>
                        <m:r>
                          <a:rPr lang="en-US" sz="36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𝑒</m:t>
                        </m:r>
                      </m:sub>
                    </m:sSub>
                  </m:oMath>
                </a14:m>
                <a:endParaRPr lang="ru-RU" sz="3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4318" y="4052559"/>
                <a:ext cx="2096536" cy="646331"/>
              </a:xfrm>
              <a:prstGeom prst="rect">
                <a:avLst/>
              </a:prstGeom>
              <a:blipFill rotWithShape="1">
                <a:blip r:embed="rId11"/>
                <a:stretch>
                  <a:fillRect l="-9012" t="-16038" b="-358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Прямоугольник 34"/>
          <p:cNvSpPr/>
          <p:nvPr/>
        </p:nvSpPr>
        <p:spPr>
          <a:xfrm>
            <a:off x="9195627" y="3802697"/>
            <a:ext cx="1803366" cy="10776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1394683" y="5867400"/>
                <a:ext cx="3363100" cy="11263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6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[</a:t>
                </a:r>
                <a:r>
                  <a:rPr lang="en-US" sz="36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t</a:t>
                </a:r>
                <a:r>
                  <a:rPr lang="ru-RU" sz="36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]</a:t>
                </a:r>
                <a:r>
                  <a:rPr lang="en-US" sz="36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 = [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ru-RU" sz="36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Кл</m:t>
                        </m:r>
                      </m:num>
                      <m:den>
                        <m:r>
                          <a:rPr lang="ru-RU" sz="36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А</m:t>
                        </m:r>
                      </m:den>
                    </m:f>
                  </m:oMath>
                </a14:m>
                <a:r>
                  <a:rPr lang="en-US" sz="36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]</a:t>
                </a:r>
                <a:r>
                  <a:rPr lang="ru-RU" sz="3600" dirty="0">
                    <a:solidFill>
                      <a:prstClr val="black"/>
                    </a:solidFill>
                    <a:latin typeface="Cambria Math"/>
                    <a:ea typeface="Cambria Math"/>
                  </a:rPr>
                  <a:t> = </a:t>
                </a:r>
                <a:r>
                  <a:rPr lang="ru-RU" sz="3600" b="1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[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ru-RU" sz="36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Кл</m:t>
                        </m:r>
                      </m:num>
                      <m:den>
                        <m:f>
                          <m:fPr>
                            <m:ctrlPr>
                              <a:rPr lang="en-US" sz="36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ru-RU" sz="36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Кл</m:t>
                            </m:r>
                          </m:num>
                          <m:den>
                            <m:r>
                              <a:rPr lang="ru-RU" sz="36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с</m:t>
                            </m:r>
                          </m:den>
                        </m:f>
                      </m:den>
                    </m:f>
                  </m:oMath>
                </a14:m>
                <a:r>
                  <a:rPr lang="ru-RU" sz="3600" b="1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]</a:t>
                </a:r>
                <a:r>
                  <a:rPr lang="en-US" sz="36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 </a:t>
                </a:r>
                <a:endParaRPr lang="ru-RU" sz="3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4683" y="5867400"/>
                <a:ext cx="3363100" cy="1126334"/>
              </a:xfrm>
              <a:prstGeom prst="rect">
                <a:avLst/>
              </a:prstGeom>
              <a:blipFill rotWithShape="1">
                <a:blip r:embed="rId12"/>
                <a:stretch>
                  <a:fillRect l="-5626" r="-19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Прямая соединительная линия 27"/>
          <p:cNvCxnSpPr/>
          <p:nvPr/>
        </p:nvCxnSpPr>
        <p:spPr>
          <a:xfrm>
            <a:off x="5670401" y="2947951"/>
            <a:ext cx="0" cy="265072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582169" y="3217922"/>
                <a:ext cx="2171748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0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30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64</m:t>
                        </m:r>
                        <m:r>
                          <a:rPr lang="ru-RU" sz="30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∗10</m:t>
                        </m:r>
                      </m:e>
                      <m:sup>
                        <m:r>
                          <a:rPr lang="ru-RU" sz="30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−6</m:t>
                        </m:r>
                      </m:sup>
                    </m:sSup>
                  </m:oMath>
                </a14:m>
                <a:r>
                  <a:rPr lang="ru-RU" sz="3000" dirty="0" smtClean="0">
                    <a:solidFill>
                      <a:prstClr val="black"/>
                    </a:solidFill>
                  </a:rPr>
                  <a:t> А</a:t>
                </a:r>
                <a:r>
                  <a:rPr lang="en-US" sz="3000" dirty="0" smtClean="0">
                    <a:solidFill>
                      <a:prstClr val="black"/>
                    </a:solidFill>
                  </a:rPr>
                  <a:t> </a:t>
                </a:r>
                <a:endParaRPr lang="ru-RU" sz="30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2169" y="3217922"/>
                <a:ext cx="2171748" cy="553998"/>
              </a:xfrm>
              <a:prstGeom prst="rect">
                <a:avLst/>
              </a:prstGeom>
              <a:blipFill rotWithShape="1">
                <a:blip r:embed="rId13"/>
                <a:stretch>
                  <a:fillRect t="-13187" r="-1404" b="-3406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/>
          <p:cNvSpPr txBox="1"/>
          <p:nvPr/>
        </p:nvSpPr>
        <p:spPr>
          <a:xfrm>
            <a:off x="8090289" y="3131096"/>
            <a:ext cx="13965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</a:rPr>
              <a:t>q = </a:t>
            </a:r>
            <a:r>
              <a:rPr lang="en-US" sz="3600" dirty="0" smtClean="0">
                <a:solidFill>
                  <a:prstClr val="black"/>
                </a:solidFill>
                <a:latin typeface="Cambria Math"/>
                <a:ea typeface="Cambria Math"/>
              </a:rPr>
              <a:t>I</a:t>
            </a:r>
            <a:r>
              <a:rPr lang="en-US" sz="3600" dirty="0" smtClean="0">
                <a:solidFill>
                  <a:prstClr val="black"/>
                </a:solidFill>
              </a:rPr>
              <a:t>*t</a:t>
            </a:r>
            <a:endParaRPr lang="ru-RU" sz="3600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9318553" y="3798229"/>
                <a:ext cx="1663661" cy="9550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smtClean="0">
                    <a:solidFill>
                      <a:prstClr val="black"/>
                    </a:solidFill>
                  </a:rPr>
                  <a:t>t</a:t>
                </a:r>
                <a14:m>
                  <m:oMath xmlns:m="http://schemas.openxmlformats.org/officeDocument/2006/math">
                    <m:r>
                      <a:rPr lang="en-US" sz="3600" i="1" dirty="0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3600" dirty="0" smtClean="0">
                    <a:solidFill>
                      <a:prstClr val="black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3600" dirty="0">
                            <a:solidFill>
                              <a:prstClr val="black"/>
                            </a:solidFill>
                          </a:rPr>
                          <m:t>N</m:t>
                        </m:r>
                        <m:r>
                          <m:rPr>
                            <m:nor/>
                          </m:rPr>
                          <a:rPr lang="en-US" sz="3600" dirty="0">
                            <a:solidFill>
                              <a:prstClr val="black"/>
                            </a:solidFill>
                          </a:rPr>
                          <m:t>∗</m:t>
                        </m:r>
                        <m:sSub>
                          <m:sSubPr>
                            <m:ctrlPr>
                              <a:rPr lang="en-US" sz="36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6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𝑞</m:t>
                            </m:r>
                          </m:e>
                          <m:sub>
                            <m:r>
                              <a:rPr lang="en-US" sz="36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𝑒</m:t>
                            </m:r>
                          </m:sub>
                        </m:sSub>
                      </m:num>
                      <m:den>
                        <m:r>
                          <m:rPr>
                            <m:nor/>
                          </m:rPr>
                          <a:rPr lang="en-US" sz="3600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I</m:t>
                        </m:r>
                      </m:den>
                    </m:f>
                  </m:oMath>
                </a14:m>
                <a:endParaRPr lang="ru-RU" sz="3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18553" y="3798229"/>
                <a:ext cx="1663661" cy="955070"/>
              </a:xfrm>
              <a:prstGeom prst="rect">
                <a:avLst/>
              </a:prstGeom>
              <a:blipFill rotWithShape="1">
                <a:blip r:embed="rId14"/>
                <a:stretch>
                  <a:fillRect l="-11355" b="-114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9167054" y="5823555"/>
                <a:ext cx="244913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>
                    <a:solidFill>
                      <a:prstClr val="black"/>
                    </a:solidFill>
                  </a:rPr>
                  <a:t>= 5*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−10</m:t>
                        </m:r>
                      </m:sup>
                    </m:sSup>
                  </m:oMath>
                </a14:m>
                <a:r>
                  <a:rPr lang="en-US" sz="3200" dirty="0" smtClean="0">
                    <a:solidFill>
                      <a:prstClr val="black"/>
                    </a:solidFill>
                  </a:rPr>
                  <a:t> (c)</a:t>
                </a:r>
                <a:endParaRPr lang="ru-RU" sz="3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67054" y="5823555"/>
                <a:ext cx="2449132" cy="584775"/>
              </a:xfrm>
              <a:prstGeom prst="rect">
                <a:avLst/>
              </a:prstGeom>
              <a:blipFill rotWithShape="1">
                <a:blip r:embed="rId15"/>
                <a:stretch>
                  <a:fillRect l="-6468" t="-12500" r="-4975" b="-3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Прямая соединительная линия 45"/>
          <p:cNvCxnSpPr/>
          <p:nvPr/>
        </p:nvCxnSpPr>
        <p:spPr>
          <a:xfrm flipV="1">
            <a:off x="3923426" y="6359673"/>
            <a:ext cx="370045" cy="26749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V="1">
            <a:off x="3923426" y="5969315"/>
            <a:ext cx="370045" cy="26749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>
            <a:off x="8375396" y="4425887"/>
            <a:ext cx="413161" cy="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V="1">
            <a:off x="6385582" y="5263121"/>
            <a:ext cx="370045" cy="26749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V="1">
            <a:off x="7086681" y="5774012"/>
            <a:ext cx="370045" cy="26749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660512" y="5875910"/>
            <a:ext cx="5160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32</a:t>
            </a:r>
            <a:endParaRPr lang="ru-RU" dirty="0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flipV="1">
            <a:off x="8603534" y="5263121"/>
            <a:ext cx="370045" cy="5986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V="1">
            <a:off x="7614617" y="5494610"/>
            <a:ext cx="124402" cy="8475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8410059" y="4832234"/>
            <a:ext cx="7569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- 20</a:t>
            </a:r>
            <a:endParaRPr lang="ru-RU" dirty="0"/>
          </a:p>
        </p:txBody>
      </p:sp>
      <p:sp>
        <p:nvSpPr>
          <p:cNvPr id="43" name="TextBox 42"/>
          <p:cNvSpPr txBox="1"/>
          <p:nvPr/>
        </p:nvSpPr>
        <p:spPr>
          <a:xfrm>
            <a:off x="6385582" y="5977443"/>
            <a:ext cx="5160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ru-RU" dirty="0"/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 flipV="1">
            <a:off x="7553996" y="5263120"/>
            <a:ext cx="370045" cy="26749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V="1">
            <a:off x="6733527" y="5928451"/>
            <a:ext cx="370045" cy="26749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518273" y="5972879"/>
            <a:ext cx="11576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prstClr val="black"/>
                </a:solidFill>
                <a:latin typeface="Cambria Math"/>
                <a:ea typeface="Cambria Math"/>
              </a:rPr>
              <a:t>= [с]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4108448" y="2564370"/>
            <a:ext cx="856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prstClr val="black"/>
                </a:solidFill>
              </a:rPr>
              <a:t>C</a:t>
            </a:r>
            <a:r>
              <a:rPr lang="ru-RU" sz="3600" b="1" dirty="0" smtClean="0">
                <a:solidFill>
                  <a:prstClr val="black"/>
                </a:solidFill>
              </a:rPr>
              <a:t>И:</a:t>
            </a:r>
            <a:endParaRPr lang="ru-RU" sz="36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062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12" grpId="0"/>
      <p:bldP spid="13" grpId="0"/>
      <p:bldP spid="17" grpId="0"/>
      <p:bldP spid="18" grpId="0"/>
      <p:bldP spid="2" grpId="0"/>
      <p:bldP spid="22" grpId="0"/>
      <p:bldP spid="26" grpId="0"/>
      <p:bldP spid="35" grpId="0" animBg="1"/>
      <p:bldP spid="38" grpId="0"/>
      <p:bldP spid="34" grpId="0"/>
      <p:bldP spid="40" grpId="0"/>
      <p:bldP spid="41" grpId="0"/>
      <p:bldP spid="42" grpId="0"/>
      <p:bldP spid="7" grpId="0"/>
      <p:bldP spid="39" grpId="0"/>
      <p:bldP spid="43" grpId="0"/>
      <p:bldP spid="19" grpId="0"/>
      <p:bldP spid="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6677" y="754832"/>
            <a:ext cx="11447615" cy="553998"/>
          </a:xfrm>
        </p:spPr>
        <p:txBody>
          <a:bodyPr/>
          <a:lstStyle/>
          <a:p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8" y="0"/>
            <a:ext cx="12760325" cy="712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69827" y="3204845"/>
            <a:ext cx="13500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Дано:</a:t>
            </a:r>
            <a:endParaRPr lang="ru-RU" sz="3600" b="1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374083" y="3801815"/>
            <a:ext cx="1" cy="280831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485825" y="5867400"/>
            <a:ext cx="2915989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01849" y="4931296"/>
                <a:ext cx="182447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𝑞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ru-RU" sz="3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36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600" i="1">
                              <a:latin typeface="Cambria Math"/>
                            </a:rPr>
                            <m:t>𝑞</m:t>
                          </m:r>
                        </m:e>
                        <m:sub>
                          <m:r>
                            <a:rPr lang="ru-RU" sz="3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849" y="4931296"/>
                <a:ext cx="1824474" cy="64633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4112802" y="3156918"/>
            <a:ext cx="21106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Решение:</a:t>
            </a:r>
            <a:endParaRPr lang="ru-RU" sz="3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9499829" y="6301189"/>
                <a:ext cx="337137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600" b="1" dirty="0" smtClean="0"/>
                  <a:t>Ответ: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600" b="0" i="1" dirty="0" smtClean="0">
                            <a:latin typeface="Cambria Math"/>
                          </a:rPr>
                          <m:t>𝑈</m:t>
                        </m:r>
                      </m:e>
                      <m:sub>
                        <m:r>
                          <a:rPr lang="en-US" sz="3600" b="0" i="1" dirty="0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sz="3600" dirty="0" smtClean="0"/>
                  <a:t> = </a:t>
                </a:r>
                <a:r>
                  <a:rPr lang="en-US" sz="3600" dirty="0" smtClean="0"/>
                  <a:t>2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/>
                          </a:rPr>
                          <m:t>𝑈</m:t>
                        </m:r>
                      </m:e>
                      <m:sub>
                        <m:r>
                          <a:rPr lang="en-US" sz="3600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3600" dirty="0" smtClean="0"/>
                  <a:t> </a:t>
                </a:r>
                <a:endParaRPr lang="ru-RU" sz="36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99829" y="6301189"/>
                <a:ext cx="3371372" cy="646331"/>
              </a:xfrm>
              <a:prstGeom prst="rect">
                <a:avLst/>
              </a:prstGeom>
              <a:blipFill rotWithShape="1">
                <a:blip r:embed="rId5"/>
                <a:stretch>
                  <a:fillRect l="-5425" t="-14151" b="-349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Текст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197793" y="34752"/>
                <a:ext cx="12385376" cy="3291542"/>
              </a:xfrm>
            </p:spPr>
            <p:txBody>
              <a:bodyPr/>
              <a:lstStyle/>
              <a:p>
                <a:r>
                  <a:rPr lang="ru-RU" sz="3600" dirty="0" smtClean="0">
                    <a:solidFill>
                      <a:schemeClr val="tx2"/>
                    </a:solidFill>
                  </a:rPr>
                  <a:t>    </a:t>
                </a:r>
                <a:r>
                  <a:rPr lang="ru-RU" sz="3200" dirty="0" smtClean="0">
                    <a:solidFill>
                      <a:schemeClr val="tx2"/>
                    </a:solidFill>
                  </a:rPr>
                  <a:t>Задача № 5</a:t>
                </a:r>
              </a:p>
              <a:p>
                <a:r>
                  <a:rPr lang="ru-RU" sz="3200" dirty="0" smtClean="0">
                    <a:solidFill>
                      <a:schemeClr val="tx2"/>
                    </a:solidFill>
                  </a:rPr>
                  <a:t>    Перемещая заряд в первом проводнике, электрическое поле совершает работу 30 Дж. Во втором проводнике, при перемещении такого же заряда, электрического поле совершает работу 60 Дж. Определите отношение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sz="3200" i="1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b="1" i="1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𝑼</m:t>
                            </m:r>
                          </m:e>
                          <m:sub>
                            <m:r>
                              <a:rPr lang="en-US" sz="3200" b="1" i="1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ru-RU" sz="3200" i="1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b="1" i="1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𝑼</m:t>
                            </m:r>
                          </m:e>
                          <m:sub>
                            <m:r>
                              <a:rPr lang="en-US" sz="3200" b="1" i="1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3200" dirty="0" smtClean="0">
                    <a:solidFill>
                      <a:schemeClr val="tx2"/>
                    </a:solidFill>
                  </a:rPr>
                  <a:t> </a:t>
                </a:r>
                <a:r>
                  <a:rPr lang="ru-RU" sz="3200" dirty="0" smtClean="0">
                    <a:solidFill>
                      <a:schemeClr val="tx2"/>
                    </a:solidFill>
                  </a:rPr>
                  <a:t>напряжений на концах первого и второго проводников.</a:t>
                </a:r>
                <a:endParaRPr lang="ru-RU" sz="32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3" name="Текс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97793" y="34752"/>
                <a:ext cx="12385376" cy="3291542"/>
              </a:xfrm>
              <a:blipFill rotWithShape="1">
                <a:blip r:embed="rId6"/>
                <a:stretch>
                  <a:fillRect l="-1969" t="-2407" r="-787" b="-64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Прямоугольник 32"/>
          <p:cNvSpPr/>
          <p:nvPr/>
        </p:nvSpPr>
        <p:spPr>
          <a:xfrm>
            <a:off x="9904405" y="3878337"/>
            <a:ext cx="2032187" cy="12777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729831" y="3779168"/>
                <a:ext cx="229947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ru-RU" sz="36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А</m:t>
                        </m:r>
                      </m:e>
                      <m:sub>
                        <m:r>
                          <a:rPr lang="ru-RU" sz="36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3600" dirty="0" smtClean="0">
                    <a:solidFill>
                      <a:prstClr val="black"/>
                    </a:solidFill>
                  </a:rPr>
                  <a:t> </a:t>
                </a:r>
                <a:r>
                  <a:rPr lang="ru-RU" sz="3600" dirty="0" smtClean="0">
                    <a:solidFill>
                      <a:prstClr val="black"/>
                    </a:solidFill>
                  </a:rPr>
                  <a:t>= 30 Дж</a:t>
                </a:r>
                <a:endParaRPr lang="ru-RU" sz="3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831" y="3779168"/>
                <a:ext cx="2299476" cy="646331"/>
              </a:xfrm>
              <a:prstGeom prst="rect">
                <a:avLst/>
              </a:prstGeom>
              <a:blipFill rotWithShape="1">
                <a:blip r:embed="rId7"/>
                <a:stretch>
                  <a:fillRect t="-14151" r="-7162" b="-349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729831" y="4355232"/>
                <a:ext cx="231018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ru-RU" sz="36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А</m:t>
                        </m:r>
                      </m:e>
                      <m:sub>
                        <m:r>
                          <a:rPr lang="ru-RU" sz="36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600" dirty="0" smtClean="0">
                    <a:solidFill>
                      <a:prstClr val="black"/>
                    </a:solidFill>
                  </a:rPr>
                  <a:t> </a:t>
                </a:r>
                <a:r>
                  <a:rPr lang="ru-RU" sz="3600" dirty="0" smtClean="0">
                    <a:solidFill>
                      <a:prstClr val="black"/>
                    </a:solidFill>
                  </a:rPr>
                  <a:t>= 60 Дж</a:t>
                </a:r>
                <a:endParaRPr lang="ru-RU" sz="3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831" y="4355232"/>
                <a:ext cx="2310184" cy="646331"/>
              </a:xfrm>
              <a:prstGeom prst="rect">
                <a:avLst/>
              </a:prstGeom>
              <a:blipFill rotWithShape="1">
                <a:blip r:embed="rId8"/>
                <a:stretch>
                  <a:fillRect t="-14151" r="-7124" b="-349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1272736" y="5943397"/>
                <a:ext cx="1157305" cy="8601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32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sz="32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𝑼</m:t>
                            </m:r>
                          </m:e>
                          <m:sub>
                            <m:r>
                              <a:rPr lang="en-US" sz="32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ru-RU" sz="32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𝑼</m:t>
                            </m:r>
                          </m:e>
                          <m:sub>
                            <m:r>
                              <a:rPr lang="en-US" sz="32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3200" dirty="0">
                    <a:solidFill>
                      <a:schemeClr val="tx1"/>
                    </a:solidFill>
                  </a:rPr>
                  <a:t> </a:t>
                </a:r>
                <a:r>
                  <a:rPr lang="ru-RU" sz="3200" dirty="0" smtClean="0">
                    <a:solidFill>
                      <a:schemeClr val="tx1"/>
                    </a:solidFill>
                  </a:rPr>
                  <a:t> - ?</a:t>
                </a:r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2736" y="5943397"/>
                <a:ext cx="1157305" cy="860107"/>
              </a:xfrm>
              <a:prstGeom prst="rect">
                <a:avLst/>
              </a:prstGeom>
              <a:blipFill rotWithShape="1">
                <a:blip r:embed="rId9"/>
                <a:stretch>
                  <a:fillRect r="-12105" b="-42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740423" y="3765160"/>
                <a:ext cx="1616148" cy="9537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3600" dirty="0">
                            <a:solidFill>
                              <a:prstClr val="black"/>
                            </a:solidFill>
                          </a:rPr>
                          <m:t>U</m:t>
                        </m:r>
                      </m:e>
                      <m:sub>
                        <m:r>
                          <a:rPr lang="ru-RU" sz="36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3600" dirty="0" smtClean="0">
                    <a:solidFill>
                      <a:prstClr val="black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60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36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А</m:t>
                            </m:r>
                          </m:e>
                          <m:sub>
                            <m:r>
                              <a:rPr lang="ru-RU" sz="36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US" sz="36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𝑞</m:t>
                        </m:r>
                      </m:den>
                    </m:f>
                  </m:oMath>
                </a14:m>
                <a:r>
                  <a:rPr lang="ru-RU" sz="3600" dirty="0" smtClean="0">
                    <a:solidFill>
                      <a:prstClr val="black"/>
                    </a:solidFill>
                  </a:rPr>
                  <a:t> </a:t>
                </a:r>
                <a:endParaRPr lang="ru-RU" sz="3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0423" y="3765160"/>
                <a:ext cx="1616148" cy="953787"/>
              </a:xfrm>
              <a:prstGeom prst="rect">
                <a:avLst/>
              </a:prstGeom>
              <a:blipFill rotWithShape="1">
                <a:blip r:embed="rId10"/>
                <a:stretch>
                  <a:fillRect b="-57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3729715" y="4729077"/>
                <a:ext cx="1626856" cy="9537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3600" dirty="0">
                            <a:solidFill>
                              <a:prstClr val="black"/>
                            </a:solidFill>
                          </a:rPr>
                          <m:t>U</m:t>
                        </m:r>
                      </m:e>
                      <m:sub>
                        <m:r>
                          <a:rPr lang="ru-RU" sz="36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600" dirty="0" smtClean="0">
                    <a:solidFill>
                      <a:prstClr val="black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60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36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А</m:t>
                            </m:r>
                          </m:e>
                          <m:sub>
                            <m:r>
                              <a:rPr lang="ru-RU" sz="36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sz="36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𝑞</m:t>
                        </m:r>
                      </m:den>
                    </m:f>
                  </m:oMath>
                </a14:m>
                <a:r>
                  <a:rPr lang="ru-RU" sz="3600" dirty="0" smtClean="0">
                    <a:solidFill>
                      <a:prstClr val="black"/>
                    </a:solidFill>
                  </a:rPr>
                  <a:t> </a:t>
                </a:r>
                <a:endParaRPr lang="ru-RU" sz="3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9715" y="4729077"/>
                <a:ext cx="1626856" cy="953787"/>
              </a:xfrm>
              <a:prstGeom prst="rect">
                <a:avLst/>
              </a:prstGeom>
              <a:blipFill rotWithShape="1">
                <a:blip r:embed="rId11"/>
                <a:stretch>
                  <a:fillRect b="-57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Прямоугольник 42"/>
              <p:cNvSpPr/>
              <p:nvPr/>
            </p:nvSpPr>
            <p:spPr>
              <a:xfrm>
                <a:off x="6052971" y="3861103"/>
                <a:ext cx="1756635" cy="12949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4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sz="4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40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𝑼</m:t>
                            </m:r>
                          </m:e>
                          <m:sub>
                            <m:r>
                              <a:rPr lang="en-US" sz="40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ru-RU" sz="4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40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𝑼</m:t>
                            </m:r>
                          </m:e>
                          <m:sub>
                            <m:r>
                              <a:rPr lang="en-US" sz="40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4000" dirty="0">
                    <a:solidFill>
                      <a:schemeClr val="tx1"/>
                    </a:solidFill>
                  </a:rPr>
                  <a:t> </a:t>
                </a:r>
                <a:r>
                  <a:rPr lang="ru-RU" sz="4000" dirty="0" smtClean="0">
                    <a:solidFill>
                      <a:schemeClr val="tx1"/>
                    </a:solidFill>
                  </a:rPr>
                  <a:t> </a:t>
                </a:r>
                <a:r>
                  <a:rPr lang="ru-RU" sz="4000" dirty="0" smtClean="0"/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i="1" smtClean="0">
                            <a:latin typeface="Cambria Math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32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ru-RU" sz="32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А</m:t>
                                </m:r>
                              </m:e>
                              <m:sub>
                                <m:r>
                                  <a:rPr lang="ru-RU" sz="32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𝑞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en-US" sz="36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36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ru-RU" sz="36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А</m:t>
                                </m:r>
                              </m:e>
                              <m:sub>
                                <m:r>
                                  <a:rPr lang="ru-RU" sz="36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36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𝑞</m:t>
                            </m:r>
                          </m:den>
                        </m:f>
                      </m:den>
                    </m:f>
                  </m:oMath>
                </a14:m>
                <a:endParaRPr lang="ru-RU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3" name="Прямоугольник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2971" y="3861103"/>
                <a:ext cx="1756635" cy="1294970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Прямоугольник 43"/>
              <p:cNvSpPr/>
              <p:nvPr/>
            </p:nvSpPr>
            <p:spPr>
              <a:xfrm>
                <a:off x="7705626" y="3946594"/>
                <a:ext cx="1219693" cy="10549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4000" dirty="0" smtClean="0">
                    <a:solidFill>
                      <a:schemeClr val="tx1"/>
                    </a:solidFill>
                  </a:rPr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sz="4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40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А</m:t>
                            </m:r>
                          </m:e>
                          <m:sub>
                            <m:r>
                              <a:rPr lang="en-US" sz="40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ru-RU" sz="4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40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А</m:t>
                            </m:r>
                          </m:e>
                          <m:sub>
                            <m:r>
                              <a:rPr lang="en-US" sz="40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den>
                    </m:f>
                  </m:oMath>
                </a14:m>
                <a:endParaRPr lang="ru-RU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4" name="Прямоугольник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5626" y="3946594"/>
                <a:ext cx="1219693" cy="1054969"/>
              </a:xfrm>
              <a:prstGeom prst="rect">
                <a:avLst/>
              </a:prstGeom>
              <a:blipFill rotWithShape="1">
                <a:blip r:embed="rId13"/>
                <a:stretch>
                  <a:fillRect l="-8000" b="-520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Прямоугольник 44"/>
              <p:cNvSpPr/>
              <p:nvPr/>
            </p:nvSpPr>
            <p:spPr>
              <a:xfrm>
                <a:off x="3788998" y="5831073"/>
                <a:ext cx="1258165" cy="10520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4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sz="4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40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𝑼</m:t>
                            </m:r>
                          </m:e>
                          <m:sub>
                            <m:r>
                              <a:rPr lang="en-US" sz="40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ru-RU" sz="4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40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𝑼</m:t>
                            </m:r>
                          </m:e>
                          <m:sub>
                            <m:r>
                              <a:rPr lang="en-US" sz="40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4000" dirty="0">
                    <a:solidFill>
                      <a:schemeClr val="tx1"/>
                    </a:solidFill>
                  </a:rPr>
                  <a:t> </a:t>
                </a:r>
                <a:r>
                  <a:rPr lang="ru-RU" sz="4000" dirty="0" smtClean="0">
                    <a:solidFill>
                      <a:schemeClr val="tx1"/>
                    </a:solidFill>
                  </a:rPr>
                  <a:t> </a:t>
                </a:r>
                <a:r>
                  <a:rPr lang="ru-RU" sz="4000" dirty="0" smtClean="0"/>
                  <a:t>= </a:t>
                </a:r>
                <a:endParaRPr lang="ru-RU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5" name="Прямоугольник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8998" y="5831073"/>
                <a:ext cx="1258165" cy="1052019"/>
              </a:xfrm>
              <a:prstGeom prst="rect">
                <a:avLst/>
              </a:prstGeom>
              <a:blipFill rotWithShape="1">
                <a:blip r:embed="rId14"/>
                <a:stretch>
                  <a:fillRect r="-16505" b="-58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Прямоугольник 45"/>
              <p:cNvSpPr/>
              <p:nvPr/>
            </p:nvSpPr>
            <p:spPr>
              <a:xfrm>
                <a:off x="4950321" y="5795392"/>
                <a:ext cx="768159" cy="10175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3200" b="1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𝟑𝟎</m:t>
                          </m:r>
                        </m:num>
                        <m:den>
                          <m:r>
                            <a:rPr lang="ru-RU" sz="3200" b="1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𝟔𝟎</m:t>
                          </m:r>
                        </m:den>
                      </m:f>
                    </m:oMath>
                  </m:oMathPara>
                </a14:m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6" name="Прямоугольник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0321" y="5795392"/>
                <a:ext cx="768159" cy="1017523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Прямоугольник 46"/>
              <p:cNvSpPr/>
              <p:nvPr/>
            </p:nvSpPr>
            <p:spPr>
              <a:xfrm>
                <a:off x="5805566" y="5843672"/>
                <a:ext cx="779381" cy="9785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4000" dirty="0" smtClean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4000" b="1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ru-RU" sz="4000" b="1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endParaRPr lang="ru-RU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7" name="Прямоугольник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5566" y="5843672"/>
                <a:ext cx="779381" cy="978538"/>
              </a:xfrm>
              <a:prstGeom prst="rect">
                <a:avLst/>
              </a:prstGeom>
              <a:blipFill rotWithShape="1">
                <a:blip r:embed="rId16"/>
                <a:stretch>
                  <a:fillRect l="-27344" b="-137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Прямоугольник 47"/>
              <p:cNvSpPr/>
              <p:nvPr/>
            </p:nvSpPr>
            <p:spPr>
              <a:xfrm>
                <a:off x="10111473" y="3940265"/>
                <a:ext cx="1692066" cy="10549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4000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sz="4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4000" b="1" i="1">
                                <a:latin typeface="Cambria Math"/>
                              </a:rPr>
                              <m:t>𝑼</m:t>
                            </m:r>
                          </m:e>
                          <m:sub>
                            <m:r>
                              <a:rPr lang="en-US" sz="4000" b="1" i="1"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ru-RU" sz="4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4000" b="1" i="1">
                                <a:latin typeface="Cambria Math"/>
                              </a:rPr>
                              <m:t>𝑼</m:t>
                            </m:r>
                          </m:e>
                          <m:sub>
                            <m:r>
                              <a:rPr lang="en-US" sz="4000" b="1" i="1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den>
                    </m:f>
                  </m:oMath>
                </a14:m>
                <a:r>
                  <a:rPr lang="ru-RU" sz="4000" dirty="0" smtClean="0">
                    <a:solidFill>
                      <a:schemeClr val="tx1"/>
                    </a:solidFill>
                  </a:rPr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sz="4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40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А</m:t>
                            </m:r>
                          </m:e>
                          <m:sub>
                            <m:r>
                              <a:rPr lang="en-US" sz="40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ru-RU" sz="4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40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А</m:t>
                            </m:r>
                          </m:e>
                          <m:sub>
                            <m:r>
                              <a:rPr lang="en-US" sz="40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den>
                    </m:f>
                  </m:oMath>
                </a14:m>
                <a:endParaRPr lang="ru-RU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8" name="Прямоугольник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11473" y="3940265"/>
                <a:ext cx="1692066" cy="1054969"/>
              </a:xfrm>
              <a:prstGeom prst="rect">
                <a:avLst/>
              </a:prstGeom>
              <a:blipFill rotWithShape="1">
                <a:blip r:embed="rId17"/>
                <a:stretch>
                  <a:fillRect b="-520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59560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2" grpId="0"/>
      <p:bldP spid="15" grpId="0"/>
      <p:bldP spid="33" grpId="0" animBg="1"/>
      <p:bldP spid="34" grpId="0"/>
      <p:bldP spid="35" grpId="0"/>
      <p:bldP spid="14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6677" y="224954"/>
            <a:ext cx="11447615" cy="830997"/>
          </a:xfrm>
        </p:spPr>
        <p:txBody>
          <a:bodyPr/>
          <a:lstStyle/>
          <a:p>
            <a:pPr algn="ctr"/>
            <a:r>
              <a:rPr lang="ru-RU" sz="5400" dirty="0" smtClean="0"/>
              <a:t>Решение:</a:t>
            </a:r>
            <a:endParaRPr lang="ru-RU" sz="5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729715" y="3244912"/>
                <a:ext cx="1616148" cy="9537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3600" dirty="0">
                            <a:solidFill>
                              <a:prstClr val="black"/>
                            </a:solidFill>
                          </a:rPr>
                          <m:t>U</m:t>
                        </m:r>
                      </m:e>
                      <m:sub>
                        <m:r>
                          <a:rPr lang="ru-RU" sz="36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3600" dirty="0" smtClean="0">
                    <a:solidFill>
                      <a:prstClr val="black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60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36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А</m:t>
                            </m:r>
                          </m:e>
                          <m:sub>
                            <m:r>
                              <a:rPr lang="ru-RU" sz="36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US" sz="36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𝑞</m:t>
                        </m:r>
                      </m:den>
                    </m:f>
                  </m:oMath>
                </a14:m>
                <a:r>
                  <a:rPr lang="ru-RU" sz="3600" dirty="0" smtClean="0">
                    <a:solidFill>
                      <a:prstClr val="black"/>
                    </a:solidFill>
                  </a:rPr>
                  <a:t> </a:t>
                </a:r>
                <a:endParaRPr lang="ru-RU" sz="3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9715" y="3244912"/>
                <a:ext cx="1616148" cy="953787"/>
              </a:xfrm>
              <a:prstGeom prst="rect">
                <a:avLst/>
              </a:prstGeom>
              <a:blipFill rotWithShape="1">
                <a:blip r:embed="rId2"/>
                <a:stretch>
                  <a:fillRect b="-50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719007" y="4208829"/>
                <a:ext cx="1626856" cy="9537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3600" dirty="0">
                            <a:solidFill>
                              <a:prstClr val="black"/>
                            </a:solidFill>
                          </a:rPr>
                          <m:t>U</m:t>
                        </m:r>
                      </m:e>
                      <m:sub>
                        <m:r>
                          <a:rPr lang="ru-RU" sz="36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600" dirty="0" smtClean="0">
                    <a:solidFill>
                      <a:prstClr val="black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60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36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А</m:t>
                            </m:r>
                          </m:e>
                          <m:sub>
                            <m:r>
                              <a:rPr lang="ru-RU" sz="36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sz="36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𝑞</m:t>
                        </m:r>
                      </m:den>
                    </m:f>
                  </m:oMath>
                </a14:m>
                <a:r>
                  <a:rPr lang="ru-RU" sz="3600" dirty="0" smtClean="0">
                    <a:solidFill>
                      <a:prstClr val="black"/>
                    </a:solidFill>
                  </a:rPr>
                  <a:t> </a:t>
                </a:r>
                <a:endParaRPr lang="ru-RU" sz="3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9007" y="4208829"/>
                <a:ext cx="1626856" cy="953787"/>
              </a:xfrm>
              <a:prstGeom prst="rect">
                <a:avLst/>
              </a:prstGeom>
              <a:blipFill rotWithShape="1">
                <a:blip r:embed="rId3"/>
                <a:stretch>
                  <a:fillRect b="-50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731701" y="3285875"/>
                <a:ext cx="1444178" cy="9586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>
                    <a:solidFill>
                      <a:prstClr val="black"/>
                    </a:solidFill>
                  </a:rPr>
                  <a:t>q</a:t>
                </a:r>
                <a:r>
                  <a:rPr lang="ru-RU" sz="3600" dirty="0" smtClean="0">
                    <a:solidFill>
                      <a:prstClr val="black"/>
                    </a:solidFill>
                  </a:rPr>
                  <a:t> </a:t>
                </a:r>
                <a:r>
                  <a:rPr lang="en-US" sz="3600" dirty="0" smtClean="0">
                    <a:solidFill>
                      <a:prstClr val="black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60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36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А</m:t>
                            </m:r>
                          </m:e>
                          <m:sub>
                            <m:r>
                              <a:rPr lang="ru-RU" sz="36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36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 sz="3600" dirty="0">
                                <a:solidFill>
                                  <a:prstClr val="black"/>
                                </a:solidFill>
                              </a:rPr>
                              <m:t>U</m:t>
                            </m:r>
                          </m:e>
                          <m:sub>
                            <m:r>
                              <a:rPr lang="ru-RU" sz="36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ru-RU" sz="3600" dirty="0" smtClean="0">
                    <a:solidFill>
                      <a:prstClr val="black"/>
                    </a:solidFill>
                  </a:rPr>
                  <a:t> </a:t>
                </a:r>
                <a:endParaRPr lang="ru-RU" sz="3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1701" y="3285875"/>
                <a:ext cx="1444178" cy="958660"/>
              </a:xfrm>
              <a:prstGeom prst="rect">
                <a:avLst/>
              </a:prstGeom>
              <a:blipFill rotWithShape="1">
                <a:blip r:embed="rId4"/>
                <a:stretch>
                  <a:fillRect l="-12658" b="-50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733717" y="4208829"/>
                <a:ext cx="1444178" cy="9586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smtClean="0">
                    <a:solidFill>
                      <a:prstClr val="black"/>
                    </a:solidFill>
                  </a:rPr>
                  <a:t>q</a:t>
                </a:r>
                <a:r>
                  <a:rPr lang="ru-RU" sz="3600" dirty="0" smtClean="0">
                    <a:solidFill>
                      <a:prstClr val="black"/>
                    </a:solidFill>
                  </a:rPr>
                  <a:t> </a:t>
                </a:r>
                <a:r>
                  <a:rPr lang="en-US" sz="3600" dirty="0" smtClean="0">
                    <a:solidFill>
                      <a:prstClr val="black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60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36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А</m:t>
                            </m:r>
                          </m:e>
                          <m:sub>
                            <m:r>
                              <a:rPr lang="en-US" sz="36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36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 sz="3600" dirty="0">
                                <a:solidFill>
                                  <a:prstClr val="black"/>
                                </a:solidFill>
                              </a:rPr>
                              <m:t>U</m:t>
                            </m:r>
                          </m:e>
                          <m:sub>
                            <m:r>
                              <a:rPr lang="en-US" sz="3600" b="0" i="1" dirty="0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ru-RU" sz="3600" dirty="0" smtClean="0">
                    <a:solidFill>
                      <a:prstClr val="black"/>
                    </a:solidFill>
                  </a:rPr>
                  <a:t> </a:t>
                </a:r>
                <a:endParaRPr lang="ru-RU" sz="3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3717" y="4208829"/>
                <a:ext cx="1444178" cy="958660"/>
              </a:xfrm>
              <a:prstGeom prst="rect">
                <a:avLst/>
              </a:prstGeom>
              <a:blipFill rotWithShape="1">
                <a:blip r:embed="rId5"/>
                <a:stretch>
                  <a:fillRect l="-13136" b="-44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107965" y="3285875"/>
                <a:ext cx="1677767" cy="9586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60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36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А</m:t>
                            </m:r>
                          </m:e>
                          <m:sub>
                            <m:r>
                              <a:rPr lang="ru-RU" sz="36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36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 sz="3600" dirty="0">
                                <a:solidFill>
                                  <a:prstClr val="black"/>
                                </a:solidFill>
                              </a:rPr>
                              <m:t>U</m:t>
                            </m:r>
                          </m:e>
                          <m:sub>
                            <m:r>
                              <a:rPr lang="ru-RU" sz="36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3600" dirty="0" smtClean="0">
                    <a:solidFill>
                      <a:prstClr val="black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6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36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А</m:t>
                            </m:r>
                          </m:e>
                          <m:sub>
                            <m:r>
                              <a:rPr lang="en-US" sz="36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36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 sz="3600" dirty="0">
                                <a:solidFill>
                                  <a:prstClr val="black"/>
                                </a:solidFill>
                              </a:rPr>
                              <m:t>U</m:t>
                            </m:r>
                          </m:e>
                          <m:sub>
                            <m:r>
                              <a:rPr lang="en-US" sz="3600" i="1" dirty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ru-RU" sz="3600" dirty="0" smtClean="0">
                    <a:solidFill>
                      <a:prstClr val="black"/>
                    </a:solidFill>
                  </a:rPr>
                  <a:t> </a:t>
                </a:r>
                <a:endParaRPr lang="ru-RU" sz="3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7965" y="3285875"/>
                <a:ext cx="1677767" cy="958660"/>
              </a:xfrm>
              <a:prstGeom prst="rect">
                <a:avLst/>
              </a:prstGeom>
              <a:blipFill rotWithShape="1">
                <a:blip r:embed="rId6"/>
                <a:stretch>
                  <a:fillRect b="-50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8123315" y="4275853"/>
                <a:ext cx="1677767" cy="9444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30</m:t>
                        </m:r>
                      </m:num>
                      <m:den>
                        <m:sSub>
                          <m:sSubPr>
                            <m:ctrlPr>
                              <a:rPr lang="en-US" sz="36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 sz="3600" dirty="0">
                                <a:solidFill>
                                  <a:prstClr val="black"/>
                                </a:solidFill>
                              </a:rPr>
                              <m:t>U</m:t>
                            </m:r>
                          </m:e>
                          <m:sub>
                            <m:r>
                              <a:rPr lang="ru-RU" sz="36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3600" dirty="0" smtClean="0">
                    <a:solidFill>
                      <a:prstClr val="black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60</m:t>
                        </m:r>
                      </m:num>
                      <m:den>
                        <m:sSub>
                          <m:sSubPr>
                            <m:ctrlPr>
                              <a:rPr lang="en-US" sz="36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 sz="3600" dirty="0">
                                <a:solidFill>
                                  <a:prstClr val="black"/>
                                </a:solidFill>
                              </a:rPr>
                              <m:t>U</m:t>
                            </m:r>
                          </m:e>
                          <m:sub>
                            <m:r>
                              <a:rPr lang="en-US" sz="3600" i="1" dirty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ru-RU" sz="3600" dirty="0" smtClean="0">
                    <a:solidFill>
                      <a:prstClr val="black"/>
                    </a:solidFill>
                  </a:rPr>
                  <a:t> </a:t>
                </a:r>
                <a:endParaRPr lang="ru-RU" sz="3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3315" y="4275853"/>
                <a:ext cx="1677767" cy="944489"/>
              </a:xfrm>
              <a:prstGeom prst="rect">
                <a:avLst/>
              </a:prstGeom>
              <a:blipFill rotWithShape="1">
                <a:blip r:embed="rId7"/>
                <a:stretch>
                  <a:fillRect b="-51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892643" y="5363344"/>
                <a:ext cx="270157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ru-RU" sz="3600" b="0" i="1" dirty="0" smtClean="0">
                            <a:latin typeface="Cambria Math"/>
                          </a:rPr>
                          <m:t>30</m:t>
                        </m:r>
                        <m:r>
                          <a:rPr lang="en-US" sz="3600" b="0" i="1" dirty="0" smtClean="0">
                            <a:latin typeface="Cambria Math"/>
                          </a:rPr>
                          <m:t>𝑈</m:t>
                        </m:r>
                      </m:e>
                      <m:sub>
                        <m:r>
                          <a:rPr lang="en-US" sz="3600" b="0" i="1" dirty="0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sz="3600" dirty="0" smtClean="0"/>
                  <a:t> = </a:t>
                </a:r>
                <a:r>
                  <a:rPr lang="ru-RU" sz="3600" dirty="0"/>
                  <a:t>6</a:t>
                </a:r>
                <a:r>
                  <a:rPr lang="ru-RU" sz="3600" dirty="0" smtClean="0"/>
                  <a:t>0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/>
                          </a:rPr>
                          <m:t>𝑈</m:t>
                        </m:r>
                      </m:e>
                      <m:sub>
                        <m:r>
                          <a:rPr lang="en-US" sz="3600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3600" dirty="0" smtClean="0"/>
                  <a:t> </a:t>
                </a:r>
                <a:endParaRPr lang="ru-RU" sz="3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2643" y="5363344"/>
                <a:ext cx="2701573" cy="646331"/>
              </a:xfrm>
              <a:prstGeom prst="rect">
                <a:avLst/>
              </a:prstGeom>
              <a:blipFill rotWithShape="1">
                <a:blip r:embed="rId8"/>
                <a:stretch>
                  <a:fillRect t="-14151" b="-349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9499829" y="6301189"/>
                <a:ext cx="337137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600" b="1" dirty="0" smtClean="0"/>
                  <a:t>Ответ: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600" b="0" i="1" dirty="0" smtClean="0">
                            <a:latin typeface="Cambria Math"/>
                          </a:rPr>
                          <m:t>𝑈</m:t>
                        </m:r>
                      </m:e>
                      <m:sub>
                        <m:r>
                          <a:rPr lang="en-US" sz="3600" b="0" i="1" dirty="0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sz="3600" dirty="0" smtClean="0"/>
                  <a:t> = </a:t>
                </a:r>
                <a:r>
                  <a:rPr lang="en-US" sz="3600" dirty="0" smtClean="0"/>
                  <a:t>2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/>
                          </a:rPr>
                          <m:t>𝑈</m:t>
                        </m:r>
                      </m:e>
                      <m:sub>
                        <m:r>
                          <a:rPr lang="en-US" sz="3600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3600" dirty="0" smtClean="0"/>
                  <a:t> </a:t>
                </a:r>
                <a:endParaRPr lang="ru-RU" sz="3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99829" y="6301189"/>
                <a:ext cx="3371372" cy="646331"/>
              </a:xfrm>
              <a:prstGeom prst="rect">
                <a:avLst/>
              </a:prstGeom>
              <a:blipFill rotWithShape="1">
                <a:blip r:embed="rId9"/>
                <a:stretch>
                  <a:fillRect l="-5425" t="-14151" b="-349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1089813" y="2159213"/>
            <a:ext cx="13500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Дано:</a:t>
            </a:r>
            <a:endParaRPr lang="ru-RU" sz="3600" b="1" dirty="0"/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3394069" y="2756183"/>
            <a:ext cx="1" cy="280831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H="1">
            <a:off x="505811" y="4821768"/>
            <a:ext cx="2915989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721835" y="3885664"/>
                <a:ext cx="182447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𝑞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ru-RU" sz="3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36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600" i="1">
                              <a:latin typeface="Cambria Math"/>
                            </a:rPr>
                            <m:t>𝑞</m:t>
                          </m:r>
                        </m:e>
                        <m:sub>
                          <m:r>
                            <a:rPr lang="ru-RU" sz="3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835" y="3885664"/>
                <a:ext cx="1824474" cy="646331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4132788" y="2111286"/>
            <a:ext cx="21106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Решение:</a:t>
            </a:r>
            <a:endParaRPr lang="ru-RU" sz="3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749817" y="2733536"/>
                <a:ext cx="229947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ru-RU" sz="36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А</m:t>
                        </m:r>
                      </m:e>
                      <m:sub>
                        <m:r>
                          <a:rPr lang="ru-RU" sz="36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3600" dirty="0" smtClean="0">
                    <a:solidFill>
                      <a:prstClr val="black"/>
                    </a:solidFill>
                  </a:rPr>
                  <a:t> </a:t>
                </a:r>
                <a:r>
                  <a:rPr lang="ru-RU" sz="3600" dirty="0" smtClean="0">
                    <a:solidFill>
                      <a:prstClr val="black"/>
                    </a:solidFill>
                  </a:rPr>
                  <a:t>= 30 Дж</a:t>
                </a:r>
                <a:endParaRPr lang="ru-RU" sz="3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817" y="2733536"/>
                <a:ext cx="2299476" cy="646331"/>
              </a:xfrm>
              <a:prstGeom prst="rect">
                <a:avLst/>
              </a:prstGeom>
              <a:blipFill rotWithShape="1">
                <a:blip r:embed="rId11"/>
                <a:stretch>
                  <a:fillRect t="-14151" r="-7427" b="-349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749817" y="3309600"/>
                <a:ext cx="231018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ru-RU" sz="36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А</m:t>
                        </m:r>
                      </m:e>
                      <m:sub>
                        <m:r>
                          <a:rPr lang="ru-RU" sz="36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600" dirty="0" smtClean="0">
                    <a:solidFill>
                      <a:prstClr val="black"/>
                    </a:solidFill>
                  </a:rPr>
                  <a:t> </a:t>
                </a:r>
                <a:r>
                  <a:rPr lang="ru-RU" sz="3600" dirty="0" smtClean="0">
                    <a:solidFill>
                      <a:prstClr val="black"/>
                    </a:solidFill>
                  </a:rPr>
                  <a:t>= 60 Дж</a:t>
                </a:r>
                <a:endParaRPr lang="ru-RU" sz="3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817" y="3309600"/>
                <a:ext cx="2310184" cy="646331"/>
              </a:xfrm>
              <a:prstGeom prst="rect">
                <a:avLst/>
              </a:prstGeom>
              <a:blipFill rotWithShape="1">
                <a:blip r:embed="rId12"/>
                <a:stretch>
                  <a:fillRect t="-14151" r="-7388" b="-349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Прямоугольник 36"/>
              <p:cNvSpPr/>
              <p:nvPr/>
            </p:nvSpPr>
            <p:spPr>
              <a:xfrm>
                <a:off x="1292722" y="4897765"/>
                <a:ext cx="1157305" cy="8601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32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sz="32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𝑼</m:t>
                            </m:r>
                          </m:e>
                          <m:sub>
                            <m:r>
                              <a:rPr lang="en-US" sz="32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ru-RU" sz="32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𝑼</m:t>
                            </m:r>
                          </m:e>
                          <m:sub>
                            <m:r>
                              <a:rPr lang="en-US" sz="32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3200" dirty="0">
                    <a:solidFill>
                      <a:schemeClr val="tx1"/>
                    </a:solidFill>
                  </a:rPr>
                  <a:t> </a:t>
                </a:r>
                <a:r>
                  <a:rPr lang="ru-RU" sz="3200" dirty="0" smtClean="0">
                    <a:solidFill>
                      <a:schemeClr val="tx1"/>
                    </a:solidFill>
                  </a:rPr>
                  <a:t> - ?</a:t>
                </a:r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7" name="Прямоугольник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2722" y="4897765"/>
                <a:ext cx="1157305" cy="860107"/>
              </a:xfrm>
              <a:prstGeom prst="rect">
                <a:avLst/>
              </a:prstGeom>
              <a:blipFill rotWithShape="1">
                <a:blip r:embed="rId13"/>
                <a:stretch>
                  <a:fillRect r="-12632" b="-35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345863" y="6101391"/>
                <a:ext cx="195778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600" b="0" i="1" dirty="0" smtClean="0">
                            <a:latin typeface="Cambria Math"/>
                          </a:rPr>
                          <m:t>𝑈</m:t>
                        </m:r>
                      </m:e>
                      <m:sub>
                        <m:r>
                          <a:rPr lang="en-US" sz="3600" b="0" i="1" dirty="0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sz="3600" dirty="0" smtClean="0"/>
                  <a:t> = 2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/>
                          </a:rPr>
                          <m:t>𝑈</m:t>
                        </m:r>
                      </m:e>
                      <m:sub>
                        <m:r>
                          <a:rPr lang="en-US" sz="3600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3600" dirty="0" smtClean="0"/>
                  <a:t> </a:t>
                </a:r>
                <a:endParaRPr lang="ru-RU" sz="36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5863" y="6101391"/>
                <a:ext cx="1957780" cy="646331"/>
              </a:xfrm>
              <a:prstGeom prst="rect">
                <a:avLst/>
              </a:prstGeom>
              <a:blipFill rotWithShape="1">
                <a:blip r:embed="rId14"/>
                <a:stretch>
                  <a:fillRect t="-14151" b="-349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5042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6677" y="224954"/>
            <a:ext cx="11447615" cy="830997"/>
          </a:xfrm>
        </p:spPr>
        <p:txBody>
          <a:bodyPr/>
          <a:lstStyle/>
          <a:p>
            <a:pPr algn="ctr"/>
            <a:r>
              <a:rPr lang="ru-RU" sz="5400" smtClean="0"/>
              <a:t>Задание</a:t>
            </a:r>
            <a:endParaRPr lang="ru-RU" sz="5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1849" y="2699048"/>
            <a:ext cx="11063672" cy="1323439"/>
          </a:xfrm>
        </p:spPr>
        <p:txBody>
          <a:bodyPr/>
          <a:lstStyle/>
          <a:p>
            <a:pPr marL="742950" indent="-742950">
              <a:buAutoNum type="arabicPeriod"/>
            </a:pPr>
            <a:r>
              <a:rPr lang="ru-RU" dirty="0" smtClean="0">
                <a:solidFill>
                  <a:schemeClr val="tx2"/>
                </a:solidFill>
              </a:rPr>
              <a:t>Проанализировать § 13.</a:t>
            </a:r>
          </a:p>
          <a:p>
            <a:pPr marL="742950" indent="-742950">
              <a:buAutoNum type="arabicPeriod"/>
            </a:pPr>
            <a:r>
              <a:rPr lang="ru-RU" dirty="0" smtClean="0">
                <a:solidFill>
                  <a:schemeClr val="tx2"/>
                </a:solidFill>
              </a:rPr>
              <a:t>Выполнить упражнение 7 (стр.45).</a:t>
            </a:r>
          </a:p>
        </p:txBody>
      </p:sp>
    </p:spTree>
    <p:extLst>
      <p:ext uri="{BB962C8B-B14F-4D97-AF65-F5344CB8AC3E}">
        <p14:creationId xmlns:p14="http://schemas.microsoft.com/office/powerpoint/2010/main" val="16059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1855</TotalTime>
  <Words>1025</Words>
  <Application>Microsoft Office PowerPoint</Application>
  <PresentationFormat>Произвольный</PresentationFormat>
  <Paragraphs>124</Paragraphs>
  <Slides>9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3_Тема Office</vt:lpstr>
      <vt:lpstr>2_Тема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Решение:</vt:lpstr>
      <vt:lpstr>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Liza</dc:creator>
  <cp:lastModifiedBy>Liza</cp:lastModifiedBy>
  <cp:revision>112</cp:revision>
  <dcterms:created xsi:type="dcterms:W3CDTF">2020-08-02T08:10:47Z</dcterms:created>
  <dcterms:modified xsi:type="dcterms:W3CDTF">2020-09-30T05:03:59Z</dcterms:modified>
</cp:coreProperties>
</file>