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5" r:id="rId2"/>
  </p:sldMasterIdLst>
  <p:notesMasterIdLst>
    <p:notesMasterId r:id="rId12"/>
  </p:notesMasterIdLst>
  <p:sldIdLst>
    <p:sldId id="274" r:id="rId3"/>
    <p:sldId id="272" r:id="rId4"/>
    <p:sldId id="263" r:id="rId5"/>
    <p:sldId id="271" r:id="rId6"/>
    <p:sldId id="268" r:id="rId7"/>
    <p:sldId id="270" r:id="rId8"/>
    <p:sldId id="267" r:id="rId9"/>
    <p:sldId id="273" r:id="rId10"/>
    <p:sldId id="259" r:id="rId11"/>
  </p:sldIdLst>
  <p:sldSz cx="12780963" cy="7126288"/>
  <p:notesSz cx="6858000" cy="9144000"/>
  <p:defaultTextStyle>
    <a:defPPr>
      <a:defRPr lang="ru-RU"/>
    </a:defPPr>
    <a:lvl1pPr marL="0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29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457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686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2914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143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371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600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5828" algn="l" defTabSz="1096457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705" autoAdjust="0"/>
  </p:normalViewPr>
  <p:slideViewPr>
    <p:cSldViewPr>
      <p:cViewPr>
        <p:scale>
          <a:sx n="66" d="100"/>
          <a:sy n="66" d="100"/>
        </p:scale>
        <p:origin x="-906" y="-156"/>
      </p:cViewPr>
      <p:guideLst>
        <p:guide orient="horz" pos="2245"/>
        <p:guide pos="4026"/>
      </p:guideLst>
    </p:cSldViewPr>
  </p:slideViewPr>
  <p:outlineViewPr>
    <p:cViewPr>
      <p:scale>
        <a:sx n="33" d="100"/>
        <a:sy n="33" d="100"/>
      </p:scale>
      <p:origin x="0" y="22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5FB04-9132-4C15-AFB7-E15E63DB18F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5600" y="685800"/>
            <a:ext cx="6146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FAA91-7AB8-4CF4-8196-CAD38EF63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5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396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434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434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FAA91-7AB8-4CF4-8196-CAD38EF6335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65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8574" y="2209172"/>
            <a:ext cx="10863818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17145" y="3990721"/>
            <a:ext cx="8946675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78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0" y="1595167"/>
            <a:ext cx="5647145" cy="664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391" indent="0">
              <a:buNone/>
              <a:defRPr sz="2000" b="1"/>
            </a:lvl2pPr>
            <a:lvl3pPr marL="908781" indent="0">
              <a:buNone/>
              <a:defRPr sz="1800" b="1"/>
            </a:lvl3pPr>
            <a:lvl4pPr marL="1363176" indent="0">
              <a:buNone/>
              <a:defRPr sz="1600" b="1"/>
            </a:lvl4pPr>
            <a:lvl5pPr marL="1817566" indent="0">
              <a:buNone/>
              <a:defRPr sz="1600" b="1"/>
            </a:lvl5pPr>
            <a:lvl6pPr marL="2271959" indent="0">
              <a:buNone/>
              <a:defRPr sz="1600" b="1"/>
            </a:lvl6pPr>
            <a:lvl7pPr marL="2726349" indent="0">
              <a:buNone/>
              <a:defRPr sz="1600" b="1"/>
            </a:lvl7pPr>
            <a:lvl8pPr marL="3180747" indent="0">
              <a:buNone/>
              <a:defRPr sz="1600" b="1"/>
            </a:lvl8pPr>
            <a:lvl9pPr marL="363513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9050" y="2259968"/>
            <a:ext cx="5647145" cy="41058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92552" y="1595167"/>
            <a:ext cx="5649363" cy="6647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4391" indent="0">
              <a:buNone/>
              <a:defRPr sz="2000" b="1"/>
            </a:lvl2pPr>
            <a:lvl3pPr marL="908781" indent="0">
              <a:buNone/>
              <a:defRPr sz="1800" b="1"/>
            </a:lvl3pPr>
            <a:lvl4pPr marL="1363176" indent="0">
              <a:buNone/>
              <a:defRPr sz="1600" b="1"/>
            </a:lvl4pPr>
            <a:lvl5pPr marL="1817566" indent="0">
              <a:buNone/>
              <a:defRPr sz="1600" b="1"/>
            </a:lvl5pPr>
            <a:lvl6pPr marL="2271959" indent="0">
              <a:buNone/>
              <a:defRPr sz="1600" b="1"/>
            </a:lvl6pPr>
            <a:lvl7pPr marL="2726349" indent="0">
              <a:buNone/>
              <a:defRPr sz="1600" b="1"/>
            </a:lvl7pPr>
            <a:lvl8pPr marL="3180747" indent="0">
              <a:buNone/>
              <a:defRPr sz="1600" b="1"/>
            </a:lvl8pPr>
            <a:lvl9pPr marL="363513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92552" y="2259968"/>
            <a:ext cx="5649363" cy="41058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4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85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53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107" y="283732"/>
            <a:ext cx="4204848" cy="12075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7005" y="283777"/>
            <a:ext cx="7144913" cy="60820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9107" y="1491287"/>
            <a:ext cx="4204848" cy="4874579"/>
          </a:xfrm>
        </p:spPr>
        <p:txBody>
          <a:bodyPr/>
          <a:lstStyle>
            <a:lvl1pPr marL="0" indent="0">
              <a:buNone/>
              <a:defRPr sz="1400"/>
            </a:lvl1pPr>
            <a:lvl2pPr marL="454391" indent="0">
              <a:buNone/>
              <a:defRPr sz="1200"/>
            </a:lvl2pPr>
            <a:lvl3pPr marL="908781" indent="0">
              <a:buNone/>
              <a:defRPr sz="1000"/>
            </a:lvl3pPr>
            <a:lvl4pPr marL="1363176" indent="0">
              <a:buNone/>
              <a:defRPr sz="800"/>
            </a:lvl4pPr>
            <a:lvl5pPr marL="1817566" indent="0">
              <a:buNone/>
              <a:defRPr sz="800"/>
            </a:lvl5pPr>
            <a:lvl6pPr marL="2271959" indent="0">
              <a:buNone/>
              <a:defRPr sz="800"/>
            </a:lvl6pPr>
            <a:lvl7pPr marL="2726349" indent="0">
              <a:buNone/>
              <a:defRPr sz="800"/>
            </a:lvl7pPr>
            <a:lvl8pPr marL="3180747" indent="0">
              <a:buNone/>
              <a:defRPr sz="800"/>
            </a:lvl8pPr>
            <a:lvl9pPr marL="36351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33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184" y="4988418"/>
            <a:ext cx="7668578" cy="5889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5184" y="636750"/>
            <a:ext cx="7668578" cy="4275773"/>
          </a:xfrm>
        </p:spPr>
        <p:txBody>
          <a:bodyPr/>
          <a:lstStyle>
            <a:lvl1pPr marL="0" indent="0">
              <a:buNone/>
              <a:defRPr sz="3200"/>
            </a:lvl1pPr>
            <a:lvl2pPr marL="454391" indent="0">
              <a:buNone/>
              <a:defRPr sz="2800"/>
            </a:lvl2pPr>
            <a:lvl3pPr marL="908781" indent="0">
              <a:buNone/>
              <a:defRPr sz="2400"/>
            </a:lvl3pPr>
            <a:lvl4pPr marL="1363176" indent="0">
              <a:buNone/>
              <a:defRPr sz="2000"/>
            </a:lvl4pPr>
            <a:lvl5pPr marL="1817566" indent="0">
              <a:buNone/>
              <a:defRPr sz="2000"/>
            </a:lvl5pPr>
            <a:lvl6pPr marL="2271959" indent="0">
              <a:buNone/>
              <a:defRPr sz="2000"/>
            </a:lvl6pPr>
            <a:lvl7pPr marL="2726349" indent="0">
              <a:buNone/>
              <a:defRPr sz="2000"/>
            </a:lvl7pPr>
            <a:lvl8pPr marL="3180747" indent="0">
              <a:buNone/>
              <a:defRPr sz="2000"/>
            </a:lvl8pPr>
            <a:lvl9pPr marL="363513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5184" y="5577326"/>
            <a:ext cx="7668578" cy="836349"/>
          </a:xfrm>
        </p:spPr>
        <p:txBody>
          <a:bodyPr/>
          <a:lstStyle>
            <a:lvl1pPr marL="0" indent="0">
              <a:buNone/>
              <a:defRPr sz="1400"/>
            </a:lvl1pPr>
            <a:lvl2pPr marL="454391" indent="0">
              <a:buNone/>
              <a:defRPr sz="1200"/>
            </a:lvl2pPr>
            <a:lvl3pPr marL="908781" indent="0">
              <a:buNone/>
              <a:defRPr sz="1000"/>
            </a:lvl3pPr>
            <a:lvl4pPr marL="1363176" indent="0">
              <a:buNone/>
              <a:defRPr sz="800"/>
            </a:lvl4pPr>
            <a:lvl5pPr marL="1817566" indent="0">
              <a:buNone/>
              <a:defRPr sz="800"/>
            </a:lvl5pPr>
            <a:lvl6pPr marL="2271959" indent="0">
              <a:buNone/>
              <a:defRPr sz="800"/>
            </a:lvl6pPr>
            <a:lvl7pPr marL="2726349" indent="0">
              <a:buNone/>
              <a:defRPr sz="800"/>
            </a:lvl7pPr>
            <a:lvl8pPr marL="3180747" indent="0">
              <a:buNone/>
              <a:defRPr sz="800"/>
            </a:lvl8pPr>
            <a:lvl9pPr marL="363513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8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30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66229" y="285427"/>
            <a:ext cx="2875717" cy="60804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9069" y="285427"/>
            <a:ext cx="8414133" cy="60804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550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625" y="290949"/>
            <a:ext cx="10863820" cy="8495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58573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881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8333187" y="1451653"/>
            <a:ext cx="3489203" cy="35407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58573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5881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333187" y="5175427"/>
            <a:ext cx="3489203" cy="99636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7216" indent="-127216">
              <a:buFont typeface="Arial" panose="020B0604020202020204" pitchFamily="34" charset="0"/>
              <a:buChar char="•"/>
              <a:defRPr sz="1200"/>
            </a:lvl2pPr>
            <a:lvl3pPr marL="254430" indent="-127216">
              <a:defRPr sz="1200"/>
            </a:lvl3pPr>
            <a:lvl4pPr marL="445257" indent="-190822">
              <a:defRPr sz="1200"/>
            </a:lvl4pPr>
            <a:lvl5pPr marL="636075" indent="-190822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58625" y="969983"/>
            <a:ext cx="10863820" cy="42229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5094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499"/>
            <a:ext cx="10044182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42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39050" y="1639046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82197" y="1639046"/>
            <a:ext cx="5559719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99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75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1653512" y="350016"/>
            <a:ext cx="560221" cy="55503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345528" y="6627460"/>
            <a:ext cx="4089908" cy="338554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39048" y="6627460"/>
            <a:ext cx="2939622" cy="338554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202293" y="6627460"/>
            <a:ext cx="2939622" cy="338554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16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574" y="2213814"/>
            <a:ext cx="10863818" cy="15275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17145" y="4038239"/>
            <a:ext cx="8946675" cy="18211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3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7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1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26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80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35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5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7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609" y="4579317"/>
            <a:ext cx="10863818" cy="14153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09" y="3020442"/>
            <a:ext cx="10863818" cy="15588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439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087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3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17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7195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263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807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35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3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9048" y="1662847"/>
            <a:ext cx="5644925" cy="47030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96990" y="1662847"/>
            <a:ext cx="5644925" cy="470302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8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177" y="1177536"/>
            <a:ext cx="12526188" cy="581817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8185" y="156288"/>
            <a:ext cx="12526188" cy="94273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09923"/>
            <a:endParaRPr sz="18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6677" y="224968"/>
            <a:ext cx="11447615" cy="3278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8392" y="1715503"/>
            <a:ext cx="10044182" cy="383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45528" y="6627467"/>
            <a:ext cx="40899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39048" y="6627467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fld id="{880D482E-E893-4824-BFFD-DB4EBF2D3699}" type="datetimeFigureOut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09923"/>
              <a:t>30.09.2020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02293" y="6627467"/>
            <a:ext cx="2939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923"/>
            <a:fld id="{5C96917E-EB90-4619-B290-CF2D0F8DE7B6}" type="slidenum">
              <a:rPr lang="ru-RU" sz="1800" smtClean="0">
                <a:solidFill>
                  <a:prstClr val="black">
                    <a:tint val="75000"/>
                  </a:prstClr>
                </a:solidFill>
              </a:rPr>
              <a:pPr defTabSz="909923"/>
              <a:t>‹#›</a:t>
            </a:fld>
            <a:endParaRPr lang="ru-RU" sz="18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08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08105" eaLnBrk="1" hangingPunct="1">
        <a:defRPr>
          <a:latin typeface="+mn-lt"/>
          <a:ea typeface="+mn-ea"/>
          <a:cs typeface="+mn-cs"/>
        </a:defRPr>
      </a:lvl2pPr>
      <a:lvl3pPr marL="1616208" eaLnBrk="1" hangingPunct="1">
        <a:defRPr>
          <a:latin typeface="+mn-lt"/>
          <a:ea typeface="+mn-ea"/>
          <a:cs typeface="+mn-cs"/>
        </a:defRPr>
      </a:lvl3pPr>
      <a:lvl4pPr marL="2424307" eaLnBrk="1" hangingPunct="1">
        <a:defRPr>
          <a:latin typeface="+mn-lt"/>
          <a:ea typeface="+mn-ea"/>
          <a:cs typeface="+mn-cs"/>
        </a:defRPr>
      </a:lvl4pPr>
      <a:lvl5pPr marL="3232414" eaLnBrk="1" hangingPunct="1">
        <a:defRPr>
          <a:latin typeface="+mn-lt"/>
          <a:ea typeface="+mn-ea"/>
          <a:cs typeface="+mn-cs"/>
        </a:defRPr>
      </a:lvl5pPr>
      <a:lvl6pPr marL="4040519" eaLnBrk="1" hangingPunct="1">
        <a:defRPr>
          <a:latin typeface="+mn-lt"/>
          <a:ea typeface="+mn-ea"/>
          <a:cs typeface="+mn-cs"/>
        </a:defRPr>
      </a:lvl6pPr>
      <a:lvl7pPr marL="4848621" eaLnBrk="1" hangingPunct="1">
        <a:defRPr>
          <a:latin typeface="+mn-lt"/>
          <a:ea typeface="+mn-ea"/>
          <a:cs typeface="+mn-cs"/>
        </a:defRPr>
      </a:lvl7pPr>
      <a:lvl8pPr marL="5656722" eaLnBrk="1" hangingPunct="1">
        <a:defRPr>
          <a:latin typeface="+mn-lt"/>
          <a:ea typeface="+mn-ea"/>
          <a:cs typeface="+mn-cs"/>
        </a:defRPr>
      </a:lvl8pPr>
      <a:lvl9pPr marL="646482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08105" eaLnBrk="1" hangingPunct="1">
        <a:defRPr>
          <a:latin typeface="+mn-lt"/>
          <a:ea typeface="+mn-ea"/>
          <a:cs typeface="+mn-cs"/>
        </a:defRPr>
      </a:lvl2pPr>
      <a:lvl3pPr marL="1616208" eaLnBrk="1" hangingPunct="1">
        <a:defRPr>
          <a:latin typeface="+mn-lt"/>
          <a:ea typeface="+mn-ea"/>
          <a:cs typeface="+mn-cs"/>
        </a:defRPr>
      </a:lvl3pPr>
      <a:lvl4pPr marL="2424307" eaLnBrk="1" hangingPunct="1">
        <a:defRPr>
          <a:latin typeface="+mn-lt"/>
          <a:ea typeface="+mn-ea"/>
          <a:cs typeface="+mn-cs"/>
        </a:defRPr>
      </a:lvl4pPr>
      <a:lvl5pPr marL="3232414" eaLnBrk="1" hangingPunct="1">
        <a:defRPr>
          <a:latin typeface="+mn-lt"/>
          <a:ea typeface="+mn-ea"/>
          <a:cs typeface="+mn-cs"/>
        </a:defRPr>
      </a:lvl5pPr>
      <a:lvl6pPr marL="4040519" eaLnBrk="1" hangingPunct="1">
        <a:defRPr>
          <a:latin typeface="+mn-lt"/>
          <a:ea typeface="+mn-ea"/>
          <a:cs typeface="+mn-cs"/>
        </a:defRPr>
      </a:lvl6pPr>
      <a:lvl7pPr marL="4848621" eaLnBrk="1" hangingPunct="1">
        <a:defRPr>
          <a:latin typeface="+mn-lt"/>
          <a:ea typeface="+mn-ea"/>
          <a:cs typeface="+mn-cs"/>
        </a:defRPr>
      </a:lvl7pPr>
      <a:lvl8pPr marL="5656722" eaLnBrk="1" hangingPunct="1">
        <a:defRPr>
          <a:latin typeface="+mn-lt"/>
          <a:ea typeface="+mn-ea"/>
          <a:cs typeface="+mn-cs"/>
        </a:defRPr>
      </a:lvl8pPr>
      <a:lvl9pPr marL="646482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9050" y="285388"/>
            <a:ext cx="11502867" cy="1187715"/>
          </a:xfrm>
          <a:prstGeom prst="rect">
            <a:avLst/>
          </a:prstGeom>
        </p:spPr>
        <p:txBody>
          <a:bodyPr vert="horz" lIns="90886" tIns="45445" rIns="90886" bIns="4544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9050" y="1662847"/>
            <a:ext cx="11502867" cy="4703021"/>
          </a:xfrm>
          <a:prstGeom prst="rect">
            <a:avLst/>
          </a:prstGeom>
        </p:spPr>
        <p:txBody>
          <a:bodyPr vert="horz" lIns="90886" tIns="45445" rIns="90886" bIns="4544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39048" y="6605059"/>
            <a:ext cx="298222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08781"/>
              <a:t>30.09.2020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66830" y="6605059"/>
            <a:ext cx="404730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59690" y="6605059"/>
            <a:ext cx="2982225" cy="379409"/>
          </a:xfrm>
          <a:prstGeom prst="rect">
            <a:avLst/>
          </a:prstGeom>
        </p:spPr>
        <p:txBody>
          <a:bodyPr vert="horz" lIns="90886" tIns="45445" rIns="90886" bIns="4544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8781"/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08781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83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0878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0796" indent="-340796" algn="l" defTabSz="90878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8385" indent="-283994" algn="l" defTabSz="90878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5979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0371" indent="-227193" algn="l" defTabSz="90878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4753" indent="-227193" algn="l" defTabSz="90878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9156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53543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07932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62333" indent="-227193" algn="l" defTabSz="90878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391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8781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176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7566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959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6349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0747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5132" algn="l" defTabSz="90878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0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5" Type="http://schemas.openxmlformats.org/officeDocument/2006/relationships/image" Target="../media/image6.png"/><Relationship Id="rId4" Type="http://schemas.openxmlformats.org/officeDocument/2006/relationships/image" Target="../media/image15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4.png"/><Relationship Id="rId3" Type="http://schemas.openxmlformats.org/officeDocument/2006/relationships/image" Target="../media/image5.png"/><Relationship Id="rId7" Type="http://schemas.openxmlformats.org/officeDocument/2006/relationships/image" Target="../media/image17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2.png"/><Relationship Id="rId5" Type="http://schemas.openxmlformats.org/officeDocument/2006/relationships/image" Target="../media/image15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4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5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5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17" Type="http://schemas.openxmlformats.org/officeDocument/2006/relationships/image" Target="../media/image5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5" Type="http://schemas.openxmlformats.org/officeDocument/2006/relationships/image" Target="../media/image5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347" y="3403"/>
            <a:ext cx="12763612" cy="22424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104201" y="3237608"/>
            <a:ext cx="8215371" cy="1897172"/>
          </a:xfrm>
          <a:prstGeom prst="rect">
            <a:avLst/>
          </a:prstGeom>
        </p:spPr>
        <p:txBody>
          <a:bodyPr vert="horz" wrap="square" lIns="0" tIns="24624" rIns="0" bIns="0" rtlCol="0">
            <a:spAutoFit/>
          </a:bodyPr>
          <a:lstStyle/>
          <a:p>
            <a:pPr marL="32451" algn="ctr" defTabSz="1016520">
              <a:spcBef>
                <a:spcPts val="195"/>
              </a:spcBef>
            </a:pPr>
            <a:r>
              <a:rPr lang="ru-RU" sz="5400" b="1" dirty="0" smtClean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54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lang="ru-RU" sz="540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2451" algn="ctr" defTabSz="1016520">
              <a:spcBef>
                <a:spcPts val="195"/>
              </a:spcBef>
            </a:pPr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ru-RU" sz="6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019762" y="3134516"/>
            <a:ext cx="655811" cy="273459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477228" y="466924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88144" y="495453"/>
            <a:ext cx="1338132" cy="132624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16520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892305" y="473242"/>
            <a:ext cx="807089" cy="859249"/>
          </a:xfrm>
          <a:prstGeom prst="rect">
            <a:avLst/>
          </a:prstGeom>
        </p:spPr>
        <p:txBody>
          <a:bodyPr vert="horz" wrap="square" lIns="0" tIns="27979" rIns="0" bIns="0" rtlCol="0">
            <a:spAutoFit/>
          </a:bodyPr>
          <a:lstStyle/>
          <a:p>
            <a:pPr defTabSz="1016520">
              <a:spcBef>
                <a:spcPts val="221"/>
              </a:spcBef>
            </a:pPr>
            <a:r>
              <a:rPr lang="ru-RU" sz="5400" b="1" spc="18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54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605323" y="1348566"/>
            <a:ext cx="1143008" cy="452361"/>
          </a:xfrm>
          <a:prstGeom prst="rect">
            <a:avLst/>
          </a:prstGeom>
        </p:spPr>
        <p:txBody>
          <a:bodyPr vert="horz" wrap="square" lIns="0" tIns="21266" rIns="0" bIns="0" rtlCol="0">
            <a:spAutoFit/>
          </a:bodyPr>
          <a:lstStyle/>
          <a:p>
            <a:pPr algn="ctr" defTabSz="1016520">
              <a:spcBef>
                <a:spcPts val="168"/>
              </a:spcBef>
            </a:pPr>
            <a:r>
              <a:rPr lang="ru-RU" sz="2800" b="1" spc="-8" dirty="0">
                <a:solidFill>
                  <a:srgbClr val="FEFEFE"/>
                </a:solidFill>
                <a:latin typeface="Arial"/>
                <a:cs typeface="Arial"/>
              </a:rPr>
              <a:t>к</a:t>
            </a:r>
            <a:r>
              <a:rPr lang="ru-RU" sz="2800" b="1" spc="-8" dirty="0" smtClean="0">
                <a:solidFill>
                  <a:srgbClr val="FEFEFE"/>
                </a:solidFill>
                <a:latin typeface="Arial"/>
                <a:cs typeface="Arial"/>
              </a:rPr>
              <a:t>ласс</a:t>
            </a:r>
            <a:endParaRPr sz="2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159579" y="491310"/>
            <a:ext cx="7445612" cy="1134022"/>
          </a:xfrm>
          <a:prstGeom prst="rect">
            <a:avLst/>
          </a:prstGeom>
        </p:spPr>
        <p:txBody>
          <a:bodyPr vert="horz" wrap="square" lIns="0" tIns="257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422" defTabSz="1614027">
              <a:spcBef>
                <a:spcPts val="203"/>
              </a:spcBef>
              <a:defRPr/>
            </a:pPr>
            <a:r>
              <a:rPr lang="ru-RU" sz="7200" kern="0" spc="8" dirty="0" smtClean="0">
                <a:solidFill>
                  <a:sysClr val="window" lastClr="FFFFFF"/>
                </a:solidFill>
              </a:rPr>
              <a:t>   Физика  </a:t>
            </a:r>
            <a:endParaRPr lang="en-US" sz="7200" kern="0" spc="8" dirty="0">
              <a:solidFill>
                <a:sysClr val="window" lastClr="FFFFF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703" y="562748"/>
            <a:ext cx="1084622" cy="1131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62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" y="22784"/>
            <a:ext cx="12780013" cy="7103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73367" y="2627040"/>
                <a:ext cx="1381404" cy="12043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 smtClean="0">
                    <a:solidFill>
                      <a:schemeClr val="tx1"/>
                    </a:solidFill>
                    <a:latin typeface="Cambria Math"/>
                    <a:ea typeface="Cambria Math"/>
                  </a:rPr>
                  <a:t>I </a:t>
                </a:r>
                <a:r>
                  <a:rPr lang="en-US" sz="5400" b="1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𝒒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𝒕</m:t>
                        </m:r>
                      </m:den>
                    </m:f>
                  </m:oMath>
                </a14:m>
                <a:endParaRPr lang="ru-RU" sz="5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3367" y="2627040"/>
                <a:ext cx="1381404" cy="1204304"/>
              </a:xfrm>
              <a:prstGeom prst="rect">
                <a:avLst/>
              </a:prstGeom>
              <a:blipFill rotWithShape="1">
                <a:blip r:embed="rId3"/>
                <a:stretch>
                  <a:fillRect l="-23348" t="-7071" b="-156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46865" y="2699624"/>
                <a:ext cx="1491114" cy="11520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 smtClean="0">
                    <a:solidFill>
                      <a:prstClr val="black"/>
                    </a:solidFill>
                  </a:rPr>
                  <a:t>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𝑨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𝒒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prstClr val="black"/>
                    </a:solidFill>
                  </a:rPr>
                  <a:t> </a:t>
                </a:r>
                <a:endParaRPr lang="ru-RU" sz="4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6865" y="2699624"/>
                <a:ext cx="1491114" cy="1152047"/>
              </a:xfrm>
              <a:prstGeom prst="rect">
                <a:avLst/>
              </a:prstGeom>
              <a:blipFill rotWithShape="1">
                <a:blip r:embed="rId4"/>
                <a:stretch>
                  <a:fillRect l="-16327" b="-52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933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175"/>
            <a:ext cx="12760325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588" y="159311"/>
            <a:ext cx="12062557" cy="2215991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    Задача № 1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    В течении 10 мин через поперечное сечение проводника проходит заряд 12 Кл. Чему равна сила тока в проводнике?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1889" y="2844805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Дано: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01849" y="4679268"/>
            <a:ext cx="1922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q = </a:t>
            </a:r>
            <a:r>
              <a:rPr lang="ru-RU" sz="3600" dirty="0" smtClean="0"/>
              <a:t>12 Кл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5825" y="3854939"/>
                <a:ext cx="261321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latin typeface="Cambria Math"/>
                        </a:rPr>
                        <m:t>t</m:t>
                      </m:r>
                      <m:r>
                        <a:rPr lang="en-US" sz="3600" b="0" i="1" smtClean="0">
                          <a:latin typeface="Cambria Math"/>
                        </a:rPr>
                        <m:t> </m:t>
                      </m:r>
                      <m:r>
                        <a:rPr lang="ru-RU" sz="3600" b="0" i="1" smtClean="0"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latin typeface="Cambria Math"/>
                        </a:rPr>
                        <m:t>10 </m:t>
                      </m:r>
                      <m:r>
                        <a:rPr lang="ru-RU" sz="3600" b="0" i="1" smtClean="0">
                          <a:latin typeface="Cambria Math"/>
                        </a:rPr>
                        <m:t>мин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25" y="3854939"/>
                <a:ext cx="2613216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3366145" y="3275112"/>
            <a:ext cx="46034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96190" y="5529739"/>
            <a:ext cx="291598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12328" y="5652537"/>
            <a:ext cx="89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mbria Math"/>
                <a:ea typeface="Cambria Math"/>
              </a:rPr>
              <a:t>I</a:t>
            </a:r>
            <a:r>
              <a:rPr lang="en-US" sz="3600" dirty="0" smtClean="0"/>
              <a:t> - </a:t>
            </a:r>
            <a:r>
              <a:rPr lang="ru-RU" sz="3600" dirty="0" smtClean="0"/>
              <a:t>?</a:t>
            </a:r>
            <a:endParaRPr lang="ru-RU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6314955" y="2843063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Решение: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773947" y="3498493"/>
                <a:ext cx="980333" cy="833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latin typeface="Cambria Math"/>
                    <a:ea typeface="Cambria Math"/>
                  </a:rPr>
                  <a:t>I </a:t>
                </a:r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3947" y="3498493"/>
                <a:ext cx="980333" cy="833626"/>
              </a:xfrm>
              <a:prstGeom prst="rect">
                <a:avLst/>
              </a:prstGeom>
              <a:blipFill rotWithShape="1">
                <a:blip r:embed="rId4"/>
                <a:stretch>
                  <a:fillRect l="-18634" t="-4380" b="-13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996143" y="4548047"/>
                <a:ext cx="1691489" cy="87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Cambria Math"/>
                    <a:ea typeface="Cambria Math"/>
                  </a:rPr>
                  <a:t>I</a:t>
                </a:r>
                <a:r>
                  <a:rPr lang="en-US" sz="3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</a:rPr>
                          <m:t>12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600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6143" y="4548047"/>
                <a:ext cx="1691489" cy="878126"/>
              </a:xfrm>
              <a:prstGeom prst="rect">
                <a:avLst/>
              </a:prstGeom>
              <a:blipFill rotWithShape="1">
                <a:blip r:embed="rId5"/>
                <a:stretch>
                  <a:fillRect l="-11191" r="-9747" b="-131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481880" y="4717013"/>
            <a:ext cx="1653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0,</a:t>
            </a:r>
            <a:r>
              <a:rPr lang="ru-RU" sz="3600" dirty="0" smtClean="0"/>
              <a:t>0</a:t>
            </a:r>
            <a:r>
              <a:rPr lang="ru-RU" sz="3600" dirty="0"/>
              <a:t>2</a:t>
            </a:r>
            <a:r>
              <a:rPr lang="en-US" sz="3600" dirty="0" smtClean="0"/>
              <a:t> (A)</a:t>
            </a:r>
            <a:endParaRPr lang="ru-RU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9918873" y="6373197"/>
            <a:ext cx="2735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Ответ: </a:t>
            </a:r>
            <a:r>
              <a:rPr lang="ru-RU" sz="3600" dirty="0" smtClean="0"/>
              <a:t>0,02 А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837198" y="5638462"/>
                <a:ext cx="3195105" cy="892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latin typeface="Cambria Math"/>
                    <a:ea typeface="Cambria Math"/>
                  </a:rPr>
                  <a:t>[</a:t>
                </a:r>
                <a:r>
                  <a:rPr lang="en-US" sz="3600" dirty="0">
                    <a:latin typeface="Cambria Math"/>
                    <a:ea typeface="Cambria Math"/>
                  </a:rPr>
                  <a:t>I</a:t>
                </a:r>
                <a:r>
                  <a:rPr lang="ru-RU" sz="3600" dirty="0" smtClean="0"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latin typeface="Cambria Math"/>
                            <a:ea typeface="Cambria Math"/>
                          </a:rPr>
                          <m:t>Кл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  <a:ea typeface="Cambria Math"/>
                          </a:rPr>
                          <m:t>с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Cambria Math"/>
                    <a:ea typeface="Cambria Math"/>
                  </a:rPr>
                  <a:t>]</a:t>
                </a:r>
                <a:r>
                  <a:rPr lang="ru-RU" sz="3600" dirty="0">
                    <a:latin typeface="Cambria Math"/>
                    <a:ea typeface="Cambria Math"/>
                  </a:rPr>
                  <a:t> = </a:t>
                </a:r>
                <a:r>
                  <a:rPr lang="ru-RU" sz="3600" dirty="0" smtClean="0">
                    <a:latin typeface="Cambria Math"/>
                    <a:ea typeface="Cambria Math"/>
                  </a:rPr>
                  <a:t>[</a:t>
                </a:r>
                <a:r>
                  <a:rPr lang="ru-RU" sz="3600" dirty="0">
                    <a:latin typeface="Cambria Math"/>
                    <a:ea typeface="Cambria Math"/>
                  </a:rPr>
                  <a:t>А</a:t>
                </a:r>
                <a:r>
                  <a:rPr lang="ru-RU" sz="3600" dirty="0" smtClean="0"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7198" y="5638462"/>
                <a:ext cx="3195105" cy="892552"/>
              </a:xfrm>
              <a:prstGeom prst="rect">
                <a:avLst/>
              </a:prstGeom>
              <a:blipFill rotWithShape="1">
                <a:blip r:embed="rId6"/>
                <a:stretch>
                  <a:fillRect l="-5916" r="-1527"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655572" y="4560689"/>
                <a:ext cx="909223" cy="87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</a:rPr>
                          <m:t>50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572" y="4560689"/>
                <a:ext cx="909223" cy="878126"/>
              </a:xfrm>
              <a:prstGeom prst="rect">
                <a:avLst/>
              </a:prstGeom>
              <a:blipFill rotWithShape="1">
                <a:blip r:embed="rId7"/>
                <a:stretch>
                  <a:fillRect r="-19463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8465336" y="3420613"/>
            <a:ext cx="1597553" cy="10711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915525" y="2861057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5022329" y="3253892"/>
            <a:ext cx="46034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568199" y="3863435"/>
                <a:ext cx="135806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/>
                        </a:rPr>
                        <m:t>6</m:t>
                      </m:r>
                      <m:r>
                        <a:rPr lang="ru-RU" sz="3600" b="0" i="1" smtClean="0">
                          <a:latin typeface="Cambria Math"/>
                        </a:rPr>
                        <m:t>00</m:t>
                      </m:r>
                      <m:r>
                        <a:rPr lang="en-US" sz="3600" b="0" i="1" smtClean="0">
                          <a:latin typeface="Cambria Math"/>
                        </a:rPr>
                        <m:t> </m:t>
                      </m:r>
                      <m:r>
                        <a:rPr lang="ru-RU" sz="3600" b="0" i="1" smtClean="0">
                          <a:latin typeface="Cambria Math"/>
                        </a:rPr>
                        <m:t>с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199" y="3863435"/>
                <a:ext cx="1358064" cy="64633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43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2" grpId="0"/>
      <p:bldP spid="13" grpId="0"/>
      <p:bldP spid="14" grpId="0"/>
      <p:bldP spid="16" grpId="0"/>
      <p:bldP spid="4" grpId="0"/>
      <p:bldP spid="17" grpId="0"/>
      <p:bldP spid="18" grpId="0"/>
      <p:bldP spid="19" grpId="0"/>
      <p:bldP spid="21" grpId="0" animBg="1"/>
      <p:bldP spid="23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8" y="33234"/>
            <a:ext cx="12760325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69827" y="2657099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Дано: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559" y="3596378"/>
            <a:ext cx="2000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q = </a:t>
            </a:r>
            <a:r>
              <a:rPr lang="ru-RU" sz="3600" dirty="0" smtClean="0">
                <a:solidFill>
                  <a:prstClr val="black"/>
                </a:solidFill>
              </a:rPr>
              <a:t>4 мКл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6682" y="4353491"/>
                <a:ext cx="208262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U</m:t>
                      </m:r>
                      <m:r>
                        <a:rPr lang="ru-RU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ru-RU" sz="3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45</m:t>
                      </m:r>
                      <m:r>
                        <a:rPr lang="ru-RU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В</m:t>
                      </m:r>
                    </m:oMath>
                  </m:oMathPara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82" y="4353491"/>
                <a:ext cx="2082621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2718073" y="3335662"/>
            <a:ext cx="1" cy="24597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96683" y="5261393"/>
            <a:ext cx="232139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30481" y="5472222"/>
            <a:ext cx="101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prstClr val="black"/>
                </a:solidFill>
              </a:rPr>
              <a:t>А</a:t>
            </a:r>
            <a:r>
              <a:rPr lang="en-US" sz="3600" dirty="0" smtClean="0">
                <a:solidFill>
                  <a:prstClr val="black"/>
                </a:solidFill>
              </a:rPr>
              <a:t> - </a:t>
            </a:r>
            <a:r>
              <a:rPr lang="ru-RU" sz="3600" dirty="0" smtClean="0">
                <a:solidFill>
                  <a:prstClr val="black"/>
                </a:solidFill>
              </a:rPr>
              <a:t>?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2369" y="2700789"/>
            <a:ext cx="2214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Решение: 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62315" y="3519454"/>
                <a:ext cx="1249125" cy="9427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</a:rPr>
                  <a:t>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315" y="3519454"/>
                <a:ext cx="1249125" cy="942759"/>
              </a:xfrm>
              <a:prstGeom prst="rect">
                <a:avLst/>
              </a:prstGeom>
              <a:blipFill rotWithShape="1">
                <a:blip r:embed="rId4"/>
                <a:stretch>
                  <a:fillRect l="-14634" b="-5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772172" y="4647141"/>
                <a:ext cx="31870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180</a:t>
                </a:r>
                <a:r>
                  <a:rPr lang="ru-RU" sz="3600" dirty="0">
                    <a:solidFill>
                      <a:prstClr val="black"/>
                    </a:solidFill>
                  </a:rPr>
                  <a:t> 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(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Дж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)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2172" y="4647141"/>
                <a:ext cx="3187026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5736" t="-13208" r="-5163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9558833" y="6371456"/>
            <a:ext cx="3081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Ответ: </a:t>
            </a:r>
            <a:r>
              <a:rPr lang="ru-RU" sz="3600" dirty="0" smtClean="0">
                <a:solidFill>
                  <a:prstClr val="black"/>
                </a:solidFill>
              </a:rPr>
              <a:t>0,18 Дж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8741" y="250776"/>
            <a:ext cx="12284428" cy="2215991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    Задача № 2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    Какую работу совершает электрическое поле при перемещении заряда 4 мКл, если напряжение равно 45 В?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11269" y="3667667"/>
            <a:ext cx="16578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А = </a:t>
            </a:r>
            <a:r>
              <a:rPr lang="en-US" sz="3600" dirty="0" smtClean="0">
                <a:solidFill>
                  <a:prstClr val="black"/>
                </a:solidFill>
              </a:rPr>
              <a:t>U*q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441846" y="4635675"/>
                <a:ext cx="335373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</a:rPr>
                  <a:t>А = 45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*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4*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846" y="4635675"/>
                <a:ext cx="3353739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5636" t="-13208" r="-4545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966679" y="6037963"/>
            <a:ext cx="31538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[А] </a:t>
            </a:r>
            <a:r>
              <a:rPr lang="en-US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= [</a:t>
            </a:r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В</a:t>
            </a:r>
            <a:r>
              <a:rPr lang="en-US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*</a:t>
            </a:r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Кл</a:t>
            </a:r>
            <a:r>
              <a:rPr lang="en-US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]</a:t>
            </a:r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r>
              <a:rPr lang="en-US" sz="3600" dirty="0">
                <a:solidFill>
                  <a:prstClr val="black"/>
                </a:solidFill>
                <a:latin typeface="Cambria Math"/>
                <a:ea typeface="Cambria Math"/>
              </a:rPr>
              <a:t>=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980924" y="5913517"/>
                <a:ext cx="1730345" cy="8899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Дж</m:t>
                        </m:r>
                      </m:num>
                      <m:den>
                        <m: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Кл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*</a:t>
                </a:r>
                <a:r>
                  <a:rPr lang="ru-RU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Кл</a:t>
                </a:r>
                <a:r>
                  <a:rPr lang="en-US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0924" y="5913517"/>
                <a:ext cx="1730345" cy="889987"/>
              </a:xfrm>
              <a:prstGeom prst="rect">
                <a:avLst/>
              </a:prstGeom>
              <a:blipFill rotWithShape="1">
                <a:blip r:embed="rId7"/>
                <a:stretch>
                  <a:fillRect l="-10563" r="-9859" b="-10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7607162" y="6037962"/>
            <a:ext cx="1688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= [</a:t>
            </a:r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Дж</a:t>
            </a:r>
            <a:r>
              <a:rPr lang="en-US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]</a:t>
            </a:r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93011" y="3594637"/>
            <a:ext cx="2065822" cy="757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662288" y="3347120"/>
            <a:ext cx="0" cy="244826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718073" y="3636893"/>
                <a:ext cx="19874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dirty="0" smtClean="0">
                    <a:solidFill>
                      <a:prstClr val="black"/>
                    </a:solidFill>
                  </a:rPr>
                  <a:t>4*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prstClr val="black"/>
                    </a:solidFill>
                  </a:rPr>
                  <a:t> Кл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073" y="3636893"/>
                <a:ext cx="1987467" cy="584775"/>
              </a:xfrm>
              <a:prstGeom prst="rect">
                <a:avLst/>
              </a:prstGeom>
              <a:blipFill rotWithShape="1">
                <a:blip r:embed="rId8"/>
                <a:stretch>
                  <a:fillRect l="-7975" t="-12500" r="-6442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>
            <a:off x="6832640" y="3990833"/>
            <a:ext cx="413161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9606904" y="5251067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= 0,18</a:t>
            </a:r>
            <a:r>
              <a:rPr lang="en-US" sz="3600" dirty="0" smtClean="0">
                <a:solidFill>
                  <a:prstClr val="black"/>
                </a:solidFill>
              </a:rPr>
              <a:t> (</a:t>
            </a:r>
            <a:r>
              <a:rPr lang="ru-RU" sz="3600" dirty="0" smtClean="0">
                <a:solidFill>
                  <a:prstClr val="black"/>
                </a:solidFill>
              </a:rPr>
              <a:t>Дж</a:t>
            </a:r>
            <a:r>
              <a:rPr lang="en-US" sz="3600" dirty="0" smtClean="0">
                <a:solidFill>
                  <a:prstClr val="black"/>
                </a:solidFill>
              </a:rPr>
              <a:t>)</a:t>
            </a:r>
            <a:endParaRPr lang="ru-RU" sz="3600" dirty="0">
              <a:solidFill>
                <a:prstClr val="black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6234007" y="6560873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7039220" y="6243044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29900" y="2700789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СИ:</a:t>
            </a:r>
            <a:endParaRPr lang="ru-RU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1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3" grpId="0"/>
      <p:bldP spid="15" grpId="0"/>
      <p:bldP spid="16" grpId="0"/>
      <p:bldP spid="4" grpId="0"/>
      <p:bldP spid="18" grpId="0"/>
      <p:bldP spid="17" grpId="0"/>
      <p:bldP spid="19" grpId="0"/>
      <p:bldP spid="20" grpId="0"/>
      <p:bldP spid="14" grpId="0" animBg="1"/>
      <p:bldP spid="23" grpId="0"/>
      <p:bldP spid="25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7256"/>
            <a:ext cx="12799194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9801" y="178768"/>
                <a:ext cx="12313368" cy="2965812"/>
              </a:xfrm>
            </p:spPr>
            <p:txBody>
              <a:bodyPr/>
              <a:lstStyle/>
              <a:p>
                <a:r>
                  <a:rPr lang="ru-RU" sz="3200" i="0" dirty="0" smtClean="0">
                    <a:solidFill>
                      <a:schemeClr val="tx2"/>
                    </a:solidFill>
                  </a:rPr>
                  <a:t>       Задача № </a:t>
                </a:r>
                <a:r>
                  <a:rPr lang="ru-RU" sz="3200" i="0" dirty="0">
                    <a:solidFill>
                      <a:schemeClr val="tx2"/>
                    </a:solidFill>
                  </a:rPr>
                  <a:t>3</a:t>
                </a:r>
                <a:r>
                  <a:rPr lang="ru-RU" sz="3200" i="0" dirty="0" smtClean="0">
                    <a:solidFill>
                      <a:schemeClr val="tx2"/>
                    </a:solidFill>
                  </a:rPr>
                  <a:t> </a:t>
                </a:r>
              </a:p>
              <a:p>
                <a:r>
                  <a:rPr lang="ru-RU" sz="3200" i="0" dirty="0" smtClean="0">
                    <a:solidFill>
                      <a:schemeClr val="tx2"/>
                    </a:solidFill>
                  </a:rPr>
                  <a:t>    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Время рабочего импульса ускорителя электронов </a:t>
                </a:r>
              </a:p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1 </a:t>
                </a:r>
                <a:r>
                  <a:rPr lang="ru-RU" sz="3200" dirty="0" err="1" smtClean="0">
                    <a:solidFill>
                      <a:schemeClr val="tx2"/>
                    </a:solidFill>
                  </a:rPr>
                  <a:t>мкс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. Средняя сила тока, создаваемого этим ускорителем, 48 кА. Определите число электронов, ускоряемых за один пуск ускорителя. Заряд </a:t>
                </a:r>
                <a:r>
                  <a:rPr lang="ru-RU" sz="3200" dirty="0">
                    <a:solidFill>
                      <a:schemeClr val="tx2"/>
                    </a:solidFill>
                  </a:rPr>
                  <a:t>электрона 1,6*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𝟏𝟗</m:t>
                        </m:r>
                      </m:sup>
                    </m:sSup>
                  </m:oMath>
                </a14:m>
                <a:r>
                  <a:rPr lang="ru-RU" sz="3200" dirty="0">
                    <a:solidFill>
                      <a:schemeClr val="tx2"/>
                    </a:solidFill>
                  </a:rPr>
                  <a:t> Кл.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9801" y="178768"/>
                <a:ext cx="12313368" cy="2965812"/>
              </a:xfrm>
              <a:blipFill rotWithShape="1">
                <a:blip r:embed="rId4"/>
                <a:stretch>
                  <a:fillRect l="-1980" t="-4107" b="-7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61889" y="2915072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Дано: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5824" y="3494044"/>
            <a:ext cx="1837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</a:t>
            </a:r>
            <a:r>
              <a:rPr lang="en-US" sz="3600" dirty="0" smtClean="0"/>
              <a:t> = </a:t>
            </a:r>
            <a:r>
              <a:rPr lang="ru-RU" sz="3600" dirty="0" smtClean="0"/>
              <a:t>1</a:t>
            </a:r>
            <a:r>
              <a:rPr lang="en-US" sz="3600" dirty="0" smtClean="0"/>
              <a:t> </a:t>
            </a:r>
            <a:r>
              <a:rPr lang="ru-RU" sz="3600" dirty="0" err="1" smtClean="0"/>
              <a:t>мк</a:t>
            </a:r>
            <a:r>
              <a:rPr lang="en-US" sz="3600" dirty="0" smtClean="0"/>
              <a:t>c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2956" y="5709132"/>
                <a:ext cx="137249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latin typeface="Cambria Math"/>
                        </a:rPr>
                        <m:t>N</m:t>
                      </m:r>
                      <m:r>
                        <a:rPr lang="ru-RU" sz="3600" b="0" i="1" smtClean="0">
                          <a:latin typeface="Cambria Math"/>
                        </a:rPr>
                        <m:t>= ?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56" y="5709132"/>
                <a:ext cx="1372492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5785" y="4716142"/>
                <a:ext cx="37250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3600" dirty="0" smtClean="0"/>
                  <a:t> = 1,6*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−19</m:t>
                        </m:r>
                      </m:sup>
                    </m:sSup>
                  </m:oMath>
                </a14:m>
                <a:r>
                  <a:rPr lang="ru-RU" sz="3600" dirty="0" smtClean="0"/>
                  <a:t>Кл</a:t>
                </a:r>
                <a:endParaRPr lang="ru-RU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85" y="4716142"/>
                <a:ext cx="3725040" cy="646331"/>
              </a:xfrm>
              <a:prstGeom prst="rect">
                <a:avLst/>
              </a:prstGeom>
              <a:blipFill rotWithShape="1">
                <a:blip r:embed="rId6"/>
                <a:stretch>
                  <a:fillRect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3726185" y="3307991"/>
            <a:ext cx="21187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42956" y="5507360"/>
            <a:ext cx="340441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7837" y="4139208"/>
            <a:ext cx="1826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mbria Math"/>
                <a:ea typeface="Cambria Math"/>
              </a:rPr>
              <a:t>I</a:t>
            </a:r>
            <a:r>
              <a:rPr lang="en-US" sz="3600" dirty="0" smtClean="0"/>
              <a:t> </a:t>
            </a:r>
            <a:r>
              <a:rPr lang="ru-RU" sz="3600" dirty="0" smtClean="0"/>
              <a:t>= 48 кА</a:t>
            </a:r>
            <a:endParaRPr lang="ru-RU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8439358" y="2915072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Решение: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49388" y="5459283"/>
                <a:ext cx="3335272" cy="998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latin typeface="Cambria Math"/>
                    <a:ea typeface="Cambria Math"/>
                  </a:rPr>
                  <a:t>N</a:t>
                </a:r>
                <a:r>
                  <a:rPr lang="en-US" sz="36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48</m:t>
                        </m:r>
                        <m:r>
                          <a:rPr lang="en-US" sz="3600" i="1"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</a:rPr>
                              <m:t>−6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1,6∗</m:t>
                            </m:r>
                            <m:r>
                              <a:rPr lang="en-US" sz="3600" i="1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</a:rPr>
                              <m:t>19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388" y="5459283"/>
                <a:ext cx="3335272" cy="998863"/>
              </a:xfrm>
              <a:prstGeom prst="rect">
                <a:avLst/>
              </a:prstGeom>
              <a:blipFill rotWithShape="1">
                <a:blip r:embed="rId7"/>
                <a:stretch>
                  <a:fillRect l="-5484" r="-4753" b="-7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51150" y="3511938"/>
                <a:ext cx="20628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q = N*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3600" dirty="0" smtClean="0"/>
                  <a:t> ,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150" y="3511938"/>
                <a:ext cx="2062872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9172" t="-14151" r="-798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981434" y="5683025"/>
                <a:ext cx="161640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30*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16</m:t>
                        </m:r>
                      </m:sup>
                    </m:sSup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1434" y="5683025"/>
                <a:ext cx="1616405" cy="584775"/>
              </a:xfrm>
              <a:prstGeom prst="rect">
                <a:avLst/>
              </a:prstGeom>
              <a:blipFill rotWithShape="1">
                <a:blip r:embed="rId9"/>
                <a:stretch>
                  <a:fillRect l="-9434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847488" y="6445205"/>
                <a:ext cx="302371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/>
                  <a:t>Ответ:</a:t>
                </a:r>
                <a:r>
                  <a:rPr lang="en-US" sz="3600" dirty="0"/>
                  <a:t> 3*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/>
                          </a:rPr>
                          <m:t>17</m:t>
                        </m:r>
                      </m:sup>
                    </m:sSup>
                  </m:oMath>
                </a14:m>
                <a:r>
                  <a:rPr lang="en-US" sz="3600" b="1" dirty="0" smtClean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7488" y="6445205"/>
                <a:ext cx="3023713" cy="646331"/>
              </a:xfrm>
              <a:prstGeom prst="rect">
                <a:avLst/>
              </a:prstGeom>
              <a:blipFill rotWithShape="1">
                <a:blip r:embed="rId10"/>
                <a:stretch>
                  <a:fillRect l="-6048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34318" y="4412599"/>
                <a:ext cx="209653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latin typeface="Cambria Math"/>
                    <a:ea typeface="Cambria Math"/>
                  </a:rPr>
                  <a:t>I</a:t>
                </a:r>
                <a:r>
                  <a:rPr lang="ru-RU" sz="3600" dirty="0" smtClean="0">
                    <a:latin typeface="Cambria Math"/>
                    <a:ea typeface="Cambria Math"/>
                  </a:rPr>
                  <a:t>*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t</a:t>
                </a:r>
                <a:r>
                  <a:rPr lang="en-US" sz="3600" dirty="0" smtClean="0"/>
                  <a:t>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/>
                      <m:t>N</m:t>
                    </m:r>
                    <m:r>
                      <m:rPr>
                        <m:nor/>
                      </m:rPr>
                      <a:rPr lang="en-US" sz="3600" dirty="0"/>
                      <m:t>∗</m:t>
                    </m:r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4318" y="4412599"/>
                <a:ext cx="2096536" cy="646331"/>
              </a:xfrm>
              <a:prstGeom prst="rect">
                <a:avLst/>
              </a:prstGeom>
              <a:blipFill rotWithShape="1">
                <a:blip r:embed="rId11"/>
                <a:stretch>
                  <a:fillRect l="-9012" t="-1603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Прямоугольник 34"/>
          <p:cNvSpPr/>
          <p:nvPr/>
        </p:nvSpPr>
        <p:spPr>
          <a:xfrm>
            <a:off x="9195627" y="4162737"/>
            <a:ext cx="1803366" cy="10776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997993" y="5822468"/>
                <a:ext cx="3907480" cy="11250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latin typeface="Cambria Math"/>
                    <a:ea typeface="Cambria Math"/>
                  </a:rPr>
                  <a:t>[</a:t>
                </a:r>
                <a:r>
                  <a:rPr lang="en-US" sz="3600" dirty="0">
                    <a:latin typeface="Cambria Math"/>
                    <a:ea typeface="Cambria Math"/>
                  </a:rPr>
                  <a:t>N</a:t>
                </a:r>
                <a:r>
                  <a:rPr lang="ru-RU" sz="3600" dirty="0" smtClean="0"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𝐴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∗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𝑐</m:t>
                        </m:r>
                      </m:num>
                      <m:den>
                        <m:r>
                          <a:rPr lang="ru-RU" sz="3600" b="0" i="1" smtClean="0">
                            <a:latin typeface="Cambria Math"/>
                            <a:ea typeface="Cambria Math"/>
                          </a:rPr>
                          <m:t>Кл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Cambria Math"/>
                    <a:ea typeface="Cambria Math"/>
                  </a:rPr>
                  <a:t>]</a:t>
                </a:r>
                <a:r>
                  <a:rPr lang="ru-RU" sz="3600" dirty="0">
                    <a:latin typeface="Cambria Math"/>
                    <a:ea typeface="Cambria Math"/>
                  </a:rPr>
                  <a:t> = </a:t>
                </a:r>
                <a:r>
                  <a:rPr lang="ru-RU" sz="3600" b="1" dirty="0" smtClean="0">
                    <a:latin typeface="Cambria Math"/>
                    <a:ea typeface="Cambria Math"/>
                  </a:rPr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ru-RU" sz="3600" b="0" i="1" smtClean="0">
                                <a:latin typeface="Cambria Math"/>
                                <a:ea typeface="Cambria Math"/>
                              </a:rPr>
                              <m:t>Кл</m:t>
                            </m:r>
                          </m:num>
                          <m:den>
                            <m:r>
                              <a:rPr lang="ru-RU" sz="3600" b="0" i="1" smtClean="0">
                                <a:latin typeface="Cambria Math"/>
                                <a:ea typeface="Cambria Math"/>
                              </a:rPr>
                              <m:t>с</m:t>
                            </m:r>
                          </m:den>
                        </m:f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∗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𝑐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  <a:ea typeface="Cambria Math"/>
                          </a:rPr>
                          <m:t>Кл</m:t>
                        </m:r>
                      </m:den>
                    </m:f>
                  </m:oMath>
                </a14:m>
                <a:r>
                  <a:rPr lang="ru-RU" sz="3600" b="1" dirty="0" smtClean="0"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latin typeface="Cambria Math"/>
                    <a:ea typeface="Cambria Math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7993" y="5822468"/>
                <a:ext cx="3907480" cy="1125052"/>
              </a:xfrm>
              <a:prstGeom prst="rect">
                <a:avLst/>
              </a:prstGeom>
              <a:blipFill rotWithShape="1">
                <a:blip r:embed="rId12"/>
                <a:stretch>
                  <a:fillRect l="-4836" r="-1560" b="-8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/>
          <p:cNvCxnSpPr/>
          <p:nvPr/>
        </p:nvCxnSpPr>
        <p:spPr>
          <a:xfrm>
            <a:off x="5670401" y="3307991"/>
            <a:ext cx="0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975189" y="3516250"/>
                <a:ext cx="14071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ru-RU" sz="3200" dirty="0" smtClean="0"/>
                  <a:t> с</a:t>
                </a:r>
                <a:r>
                  <a:rPr lang="en-US" sz="3200" dirty="0" smtClean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5189" y="3516250"/>
                <a:ext cx="1407180" cy="584775"/>
              </a:xfrm>
              <a:prstGeom prst="rect">
                <a:avLst/>
              </a:prstGeom>
              <a:blipFill rotWithShape="1">
                <a:blip r:embed="rId13"/>
                <a:stretch>
                  <a:fillRect t="-12500" r="-3463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725491" y="4130060"/>
                <a:ext cx="208967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/>
                          </a:rPr>
                          <m:t>48∗10</m:t>
                        </m:r>
                      </m:e>
                      <m:sup>
                        <m:r>
                          <a:rPr lang="ru-RU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ru-RU" sz="3200" dirty="0" smtClean="0"/>
                  <a:t> А</a:t>
                </a:r>
                <a:r>
                  <a:rPr lang="en-US" sz="3200" dirty="0" smtClean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491" y="4130060"/>
                <a:ext cx="2089675" cy="584775"/>
              </a:xfrm>
              <a:prstGeom prst="rect">
                <a:avLst/>
              </a:prstGeom>
              <a:blipFill rotWithShape="1">
                <a:blip r:embed="rId14"/>
                <a:stretch>
                  <a:fillRect t="-12632" r="-2332" b="-3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8090289" y="3491136"/>
            <a:ext cx="1396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q = </a:t>
            </a:r>
            <a:r>
              <a:rPr lang="en-US" sz="3600" dirty="0" smtClean="0">
                <a:latin typeface="Cambria Math"/>
                <a:ea typeface="Cambria Math"/>
              </a:rPr>
              <a:t>I</a:t>
            </a:r>
            <a:r>
              <a:rPr lang="en-US" sz="3600" dirty="0" smtClean="0"/>
              <a:t>*t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9318553" y="4158269"/>
                <a:ext cx="1418978" cy="10568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/>
                      <m:t>N</m:t>
                    </m:r>
                    <m:r>
                      <a:rPr lang="en-US" sz="36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dirty="0">
                            <a:latin typeface="Cambria Math"/>
                            <a:ea typeface="Cambria Math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ru-RU" sz="3600" dirty="0">
                            <a:latin typeface="Cambria Math"/>
                            <a:ea typeface="Cambria Math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Cambria Math"/>
                            <a:ea typeface="Cambria Math"/>
                          </a:rPr>
                          <m:t>t</m:t>
                        </m:r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en-US" sz="3600" i="1"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8553" y="4158269"/>
                <a:ext cx="1418978" cy="1056828"/>
              </a:xfrm>
              <a:prstGeom prst="rect">
                <a:avLst/>
              </a:prstGeom>
              <a:blipFill rotWithShape="1">
                <a:blip r:embed="rId15"/>
                <a:stretch>
                  <a:fillRect b="-4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0494937" y="5683024"/>
                <a:ext cx="170617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= 3*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17</m:t>
                        </m:r>
                      </m:sup>
                    </m:sSup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4937" y="5683024"/>
                <a:ext cx="1706173" cy="584775"/>
              </a:xfrm>
              <a:prstGeom prst="rect">
                <a:avLst/>
              </a:prstGeom>
              <a:blipFill rotWithShape="1">
                <a:blip r:embed="rId16"/>
                <a:stretch>
                  <a:fillRect l="-9319" t="-12500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Прямая соединительная линия 43"/>
          <p:cNvCxnSpPr/>
          <p:nvPr/>
        </p:nvCxnSpPr>
        <p:spPr>
          <a:xfrm flipV="1">
            <a:off x="4932118" y="6256099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5265593" y="6111158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4895548" y="5958713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5011283" y="6680025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8375396" y="4785927"/>
            <a:ext cx="413161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224245" y="2826720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29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2" grpId="0"/>
      <p:bldP spid="13" grpId="0"/>
      <p:bldP spid="17" grpId="0"/>
      <p:bldP spid="18" grpId="0"/>
      <p:bldP spid="2" grpId="0"/>
      <p:bldP spid="22" grpId="0"/>
      <p:bldP spid="26" grpId="0"/>
      <p:bldP spid="35" grpId="0" animBg="1"/>
      <p:bldP spid="38" grpId="0"/>
      <p:bldP spid="30" grpId="0"/>
      <p:bldP spid="34" grpId="0"/>
      <p:bldP spid="40" grpId="0"/>
      <p:bldP spid="41" grpId="0"/>
      <p:bldP spid="42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31" y="37256"/>
            <a:ext cx="12799194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9801" y="178768"/>
                <a:ext cx="12313368" cy="2491836"/>
              </a:xfrm>
            </p:spPr>
            <p:txBody>
              <a:bodyPr/>
              <a:lstStyle/>
              <a:p>
                <a:r>
                  <a:rPr lang="ru-RU" sz="3200" i="0" dirty="0" smtClean="0">
                    <a:solidFill>
                      <a:schemeClr val="tx2"/>
                    </a:solidFill>
                  </a:rPr>
                  <a:t>       Задача № </a:t>
                </a:r>
                <a:r>
                  <a:rPr lang="ru-RU" sz="3200" i="0" dirty="0">
                    <a:solidFill>
                      <a:schemeClr val="tx2"/>
                    </a:solidFill>
                  </a:rPr>
                  <a:t>4</a:t>
                </a:r>
                <a:r>
                  <a:rPr lang="ru-RU" sz="3200" i="0" dirty="0" smtClean="0">
                    <a:solidFill>
                      <a:schemeClr val="tx2"/>
                    </a:solidFill>
                  </a:rPr>
                  <a:t> </a:t>
                </a:r>
              </a:p>
              <a:p>
                <a:r>
                  <a:rPr lang="ru-RU" sz="3200" i="0" dirty="0" smtClean="0">
                    <a:solidFill>
                      <a:schemeClr val="tx2"/>
                    </a:solidFill>
                  </a:rPr>
                  <a:t>    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В металлическом проводнике с током 64 мкА через поперечное сечение проводника проходит 2*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ru-RU" sz="3200" dirty="0" smtClean="0">
                    <a:solidFill>
                      <a:schemeClr val="tx2"/>
                    </a:solidFill>
                  </a:rPr>
                  <a:t> электронов. Определите время их движения. Заряд </a:t>
                </a:r>
                <a:r>
                  <a:rPr lang="ru-RU" sz="3200" dirty="0">
                    <a:solidFill>
                      <a:schemeClr val="tx2"/>
                    </a:solidFill>
                  </a:rPr>
                  <a:t>электрона 1,6*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ru-RU" sz="3200">
                            <a:solidFill>
                              <a:schemeClr val="tx2"/>
                            </a:solidFill>
                            <a:latin typeface="Cambria Math"/>
                          </a:rPr>
                          <m:t>𝟏𝟗</m:t>
                        </m:r>
                      </m:sup>
                    </m:sSup>
                  </m:oMath>
                </a14:m>
                <a:r>
                  <a:rPr lang="ru-RU" sz="3200" dirty="0">
                    <a:solidFill>
                      <a:schemeClr val="tx2"/>
                    </a:solidFill>
                  </a:rPr>
                  <a:t> Кл.</a:t>
                </a: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9801" y="178768"/>
                <a:ext cx="12313368" cy="2491836"/>
              </a:xfrm>
              <a:blipFill rotWithShape="1">
                <a:blip r:embed="rId4"/>
                <a:stretch>
                  <a:fillRect l="-1980" t="-4890" b="-9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61889" y="2555032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Дано:</a:t>
            </a:r>
            <a:endParaRPr lang="ru-RU" sz="36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930" y="5322984"/>
            <a:ext cx="901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>t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ru-RU" sz="3600" dirty="0" smtClean="0">
                <a:solidFill>
                  <a:prstClr val="black"/>
                </a:solidFill>
              </a:rPr>
              <a:t>- ?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81" y="3769974"/>
                <a:ext cx="2611549" cy="652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N</m:t>
                      </m:r>
                      <m:r>
                        <a:rPr lang="ru-RU" sz="3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ru-RU" sz="3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2∗</m:t>
                      </m:r>
                      <m:sSup>
                        <m:sSupPr>
                          <m:ctrlPr>
                            <a:rPr lang="ru-RU" sz="3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ru-RU" sz="3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81" y="3769974"/>
                <a:ext cx="2611549" cy="65267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5785" y="4356102"/>
                <a:ext cx="372504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1,6*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−19</m:t>
                        </m:r>
                      </m:sup>
                    </m:sSup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Кл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85" y="4356102"/>
                <a:ext cx="3725040" cy="646331"/>
              </a:xfrm>
              <a:prstGeom prst="rect">
                <a:avLst/>
              </a:prstGeom>
              <a:blipFill rotWithShape="1">
                <a:blip r:embed="rId6"/>
                <a:stretch>
                  <a:fillRect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3582169" y="2947951"/>
            <a:ext cx="21187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97793" y="5147320"/>
            <a:ext cx="340441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5963" y="3156210"/>
            <a:ext cx="2138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prstClr val="black"/>
                </a:solidFill>
                <a:latin typeface="Cambria Math"/>
                <a:ea typeface="Cambria Math"/>
              </a:rPr>
              <a:t>I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ru-RU" sz="3600" dirty="0" smtClean="0">
                <a:solidFill>
                  <a:prstClr val="black"/>
                </a:solidFill>
              </a:rPr>
              <a:t>= 64 мкА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39358" y="2555032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Решение:</a:t>
            </a:r>
            <a:endParaRPr lang="ru-RU" sz="36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49388" y="5099243"/>
                <a:ext cx="3769686" cy="9629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t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sSup>
                          <m:sSup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5</m:t>
                            </m:r>
                          </m:sup>
                        </m:sSup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1,6∗</m:t>
                        </m:r>
                        <m:sSup>
                          <m:sSup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19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64</m:t>
                            </m:r>
                            <m: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∗</m:t>
                            </m:r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9388" y="5099243"/>
                <a:ext cx="3769686" cy="962956"/>
              </a:xfrm>
              <a:prstGeom prst="rect">
                <a:avLst/>
              </a:prstGeom>
              <a:blipFill rotWithShape="1">
                <a:blip r:embed="rId7"/>
                <a:stretch>
                  <a:fillRect l="-4847" r="-3877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051150" y="3151898"/>
                <a:ext cx="20628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</a:rPr>
                  <a:t>q = N*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,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150" y="3151898"/>
                <a:ext cx="2062872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9172" t="-14151" r="-798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342180" y="5322985"/>
                <a:ext cx="228081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prstClr val="black"/>
                    </a:solidFill>
                  </a:rPr>
                  <a:t>0</a:t>
                </a:r>
                <a:r>
                  <a:rPr lang="en-US" sz="3200" dirty="0">
                    <a:solidFill>
                      <a:prstClr val="black"/>
                    </a:solidFill>
                  </a:rPr>
                  <a:t>,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5*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−9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(c)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2180" y="5322985"/>
                <a:ext cx="2280817" cy="584775"/>
              </a:xfrm>
              <a:prstGeom prst="rect">
                <a:avLst/>
              </a:prstGeom>
              <a:blipFill rotWithShape="1">
                <a:blip r:embed="rId9"/>
                <a:stretch>
                  <a:fillRect l="-6952" t="-12500" r="-5615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198793" y="6445205"/>
                <a:ext cx="371806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solidFill>
                      <a:prstClr val="black"/>
                    </a:solidFill>
                  </a:rPr>
                  <a:t>Ответ:</a:t>
                </a:r>
                <a:r>
                  <a:rPr lang="en-US" sz="3600" dirty="0">
                    <a:solidFill>
                      <a:prstClr val="black"/>
                    </a:solidFill>
                  </a:rPr>
                  <a:t> 5*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−10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prstClr val="black"/>
                    </a:solidFill>
                  </a:rPr>
                  <a:t> 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c</a:t>
                </a:r>
                <a:r>
                  <a:rPr lang="en-US" sz="3600" b="1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8793" y="6445205"/>
                <a:ext cx="3718069" cy="646331"/>
              </a:xfrm>
              <a:prstGeom prst="rect">
                <a:avLst/>
              </a:prstGeom>
              <a:blipFill rotWithShape="1">
                <a:blip r:embed="rId10"/>
                <a:stretch>
                  <a:fillRect l="-5082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6034318" y="4052559"/>
                <a:ext cx="209653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I</a:t>
                </a:r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*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t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>
                        <a:solidFill>
                          <a:prstClr val="black"/>
                        </a:solidFill>
                      </a:rPr>
                      <m:t>N</m:t>
                    </m:r>
                    <m:r>
                      <m:rPr>
                        <m:nor/>
                      </m:rPr>
                      <a:rPr lang="en-US" sz="3600" dirty="0">
                        <a:solidFill>
                          <a:prstClr val="black"/>
                        </a:solidFill>
                      </a:rPr>
                      <m:t>∗</m:t>
                    </m:r>
                    <m:sSub>
                      <m:sSub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4318" y="4052559"/>
                <a:ext cx="2096536" cy="646331"/>
              </a:xfrm>
              <a:prstGeom prst="rect">
                <a:avLst/>
              </a:prstGeom>
              <a:blipFill rotWithShape="1">
                <a:blip r:embed="rId11"/>
                <a:stretch>
                  <a:fillRect l="-9012" t="-1603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Прямоугольник 34"/>
          <p:cNvSpPr/>
          <p:nvPr/>
        </p:nvSpPr>
        <p:spPr>
          <a:xfrm>
            <a:off x="9195627" y="3802697"/>
            <a:ext cx="1803366" cy="10776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394683" y="5867400"/>
                <a:ext cx="3363100" cy="1126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t</a:t>
                </a:r>
                <a:r>
                  <a:rPr lang="ru-RU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= 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Кл</m:t>
                        </m:r>
                      </m:num>
                      <m:den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А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ru-RU" sz="36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= </a:t>
                </a:r>
                <a:r>
                  <a:rPr lang="ru-RU" sz="3600" b="1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Кл</m:t>
                        </m:r>
                      </m:num>
                      <m:den>
                        <m:f>
                          <m:f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Кл</m:t>
                            </m:r>
                          </m:num>
                          <m:den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с</m:t>
                            </m:r>
                          </m:den>
                        </m:f>
                      </m:den>
                    </m:f>
                  </m:oMath>
                </a14:m>
                <a:r>
                  <a:rPr lang="ru-RU" sz="3600" b="1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]</a:t>
                </a:r>
                <a:r>
                  <a:rPr lang="en-US" sz="36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4683" y="5867400"/>
                <a:ext cx="3363100" cy="1126334"/>
              </a:xfrm>
              <a:prstGeom prst="rect">
                <a:avLst/>
              </a:prstGeom>
              <a:blipFill rotWithShape="1">
                <a:blip r:embed="rId12"/>
                <a:stretch>
                  <a:fillRect l="-5626" r="-19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/>
          <p:cNvCxnSpPr/>
          <p:nvPr/>
        </p:nvCxnSpPr>
        <p:spPr>
          <a:xfrm>
            <a:off x="5670401" y="2947951"/>
            <a:ext cx="0" cy="2650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582169" y="3217922"/>
                <a:ext cx="217174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64</m:t>
                        </m:r>
                        <m:r>
                          <a:rPr lang="ru-RU" sz="30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∗10</m:t>
                        </m:r>
                      </m:e>
                      <m:sup>
                        <m:r>
                          <a:rPr lang="ru-RU" sz="3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ru-RU" sz="3000" dirty="0" smtClean="0">
                    <a:solidFill>
                      <a:prstClr val="black"/>
                    </a:solidFill>
                  </a:rPr>
                  <a:t> А</a:t>
                </a:r>
                <a:r>
                  <a:rPr lang="en-US" sz="3000" dirty="0" smtClean="0">
                    <a:solidFill>
                      <a:prstClr val="black"/>
                    </a:solidFill>
                  </a:rPr>
                  <a:t> </a:t>
                </a:r>
                <a:endParaRPr lang="ru-RU" sz="30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2169" y="3217922"/>
                <a:ext cx="2171748" cy="553998"/>
              </a:xfrm>
              <a:prstGeom prst="rect">
                <a:avLst/>
              </a:prstGeom>
              <a:blipFill rotWithShape="1">
                <a:blip r:embed="rId13"/>
                <a:stretch>
                  <a:fillRect t="-13187" r="-1404" b="-340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8090289" y="3131096"/>
            <a:ext cx="1396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</a:rPr>
              <a:t>q = </a:t>
            </a:r>
            <a:r>
              <a:rPr lang="en-US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I</a:t>
            </a:r>
            <a:r>
              <a:rPr lang="en-US" sz="3600" dirty="0" smtClean="0">
                <a:solidFill>
                  <a:prstClr val="black"/>
                </a:solidFill>
              </a:rPr>
              <a:t>*t</a:t>
            </a:r>
            <a:endParaRPr lang="ru-RU" sz="36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9318553" y="3798229"/>
                <a:ext cx="1663661" cy="9550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</a:rPr>
                  <a:t>t</a:t>
                </a:r>
                <a14:m>
                  <m:oMath xmlns:m="http://schemas.openxmlformats.org/officeDocument/2006/math">
                    <m:r>
                      <a:rPr lang="en-US" sz="3600" i="1" dirty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</a:rPr>
                          <m:t>∗</m:t>
                        </m:r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I</m:t>
                        </m:r>
                      </m:den>
                    </m:f>
                  </m:oMath>
                </a14:m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8553" y="3798229"/>
                <a:ext cx="1663661" cy="955070"/>
              </a:xfrm>
              <a:prstGeom prst="rect">
                <a:avLst/>
              </a:prstGeom>
              <a:blipFill rotWithShape="1">
                <a:blip r:embed="rId14"/>
                <a:stretch>
                  <a:fillRect l="-11355" b="-11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9167054" y="5823555"/>
                <a:ext cx="244913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prstClr val="black"/>
                    </a:solidFill>
                  </a:rPr>
                  <a:t>= 5*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−10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</a:rPr>
                  <a:t> (c)</a:t>
                </a:r>
                <a:endParaRPr lang="ru-RU" sz="3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7054" y="5823555"/>
                <a:ext cx="2449132" cy="584775"/>
              </a:xfrm>
              <a:prstGeom prst="rect">
                <a:avLst/>
              </a:prstGeom>
              <a:blipFill rotWithShape="1">
                <a:blip r:embed="rId15"/>
                <a:stretch>
                  <a:fillRect l="-6468" t="-12500" r="-4975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Прямая соединительная линия 45"/>
          <p:cNvCxnSpPr/>
          <p:nvPr/>
        </p:nvCxnSpPr>
        <p:spPr>
          <a:xfrm flipV="1">
            <a:off x="3923426" y="6359673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3923426" y="5969315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8375396" y="4425887"/>
            <a:ext cx="413161" cy="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6385582" y="5263121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7086681" y="5774012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60512" y="5875910"/>
            <a:ext cx="516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32</a:t>
            </a:r>
            <a:endParaRPr lang="ru-RU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8603534" y="5263121"/>
            <a:ext cx="370045" cy="5986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7614617" y="5494610"/>
            <a:ext cx="124402" cy="8475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410059" y="4832234"/>
            <a:ext cx="7569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- 20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6385582" y="5977443"/>
            <a:ext cx="516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V="1">
            <a:off x="7553996" y="5263120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6733527" y="5928451"/>
            <a:ext cx="370045" cy="26749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18273" y="5972879"/>
            <a:ext cx="1157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  <a:latin typeface="Cambria Math"/>
                <a:ea typeface="Cambria Math"/>
              </a:rPr>
              <a:t>= [с]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4108448" y="2564370"/>
            <a:ext cx="856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prstClr val="black"/>
                </a:solidFill>
              </a:rPr>
              <a:t>C</a:t>
            </a:r>
            <a:r>
              <a:rPr lang="ru-RU" sz="3600" b="1" dirty="0" smtClean="0">
                <a:solidFill>
                  <a:prstClr val="black"/>
                </a:solidFill>
              </a:rPr>
              <a:t>И:</a:t>
            </a:r>
            <a:endParaRPr lang="ru-RU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06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2" grpId="0"/>
      <p:bldP spid="13" grpId="0"/>
      <p:bldP spid="17" grpId="0"/>
      <p:bldP spid="18" grpId="0"/>
      <p:bldP spid="2" grpId="0"/>
      <p:bldP spid="22" grpId="0"/>
      <p:bldP spid="26" grpId="0"/>
      <p:bldP spid="35" grpId="0" animBg="1"/>
      <p:bldP spid="38" grpId="0"/>
      <p:bldP spid="34" grpId="0"/>
      <p:bldP spid="40" grpId="0"/>
      <p:bldP spid="41" grpId="0"/>
      <p:bldP spid="42" grpId="0"/>
      <p:bldP spid="7" grpId="0"/>
      <p:bldP spid="39" grpId="0"/>
      <p:bldP spid="43" grpId="0"/>
      <p:bldP spid="19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754832"/>
            <a:ext cx="11447615" cy="553998"/>
          </a:xfrm>
        </p:spPr>
        <p:txBody>
          <a:bodyPr/>
          <a:lstStyle/>
          <a:p>
            <a:endParaRPr lang="ru-RU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0"/>
            <a:ext cx="12760325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69827" y="3204845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Дано:</a:t>
            </a:r>
            <a:endParaRPr lang="ru-RU" sz="3600" b="1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374083" y="3801815"/>
            <a:ext cx="1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485825" y="5867400"/>
            <a:ext cx="291598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01849" y="4931296"/>
                <a:ext cx="1824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6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ru-RU" sz="3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849" y="4931296"/>
                <a:ext cx="1824474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112802" y="3156918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Решение: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499829" y="6301189"/>
                <a:ext cx="33713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/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3600" dirty="0" smtClean="0"/>
                  <a:t> = </a:t>
                </a:r>
                <a:r>
                  <a:rPr lang="en-US" sz="3600" dirty="0" smtClean="0"/>
                  <a:t>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9829" y="6301189"/>
                <a:ext cx="3371372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5425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97793" y="34752"/>
                <a:ext cx="12385376" cy="3291542"/>
              </a:xfrm>
            </p:spPr>
            <p:txBody>
              <a:bodyPr/>
              <a:lstStyle/>
              <a:p>
                <a:r>
                  <a:rPr lang="ru-RU" sz="3600" dirty="0" smtClean="0">
                    <a:solidFill>
                      <a:schemeClr val="tx2"/>
                    </a:solidFill>
                  </a:rPr>
                  <a:t>   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Задача № 5</a:t>
                </a:r>
              </a:p>
              <a:p>
                <a:r>
                  <a:rPr lang="ru-RU" sz="3200" dirty="0" smtClean="0">
                    <a:solidFill>
                      <a:schemeClr val="tx2"/>
                    </a:solidFill>
                  </a:rPr>
                  <a:t>    Перемещая заряд в первом проводнике, электрическое поле совершает работу 30 Дж. Во втором проводнике, при перемещении такого же заряда, электрического поле совершает работу 60 Дж. Определите отношение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200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200" b="1" i="1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tx2"/>
                    </a:solidFill>
                  </a:rPr>
                  <a:t> </a:t>
                </a:r>
                <a:r>
                  <a:rPr lang="ru-RU" sz="3200" dirty="0" smtClean="0">
                    <a:solidFill>
                      <a:schemeClr val="tx2"/>
                    </a:solidFill>
                  </a:rPr>
                  <a:t>напряжений на концах первого и второго проводников.</a:t>
                </a:r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97793" y="34752"/>
                <a:ext cx="12385376" cy="3291542"/>
              </a:xfrm>
              <a:blipFill rotWithShape="1">
                <a:blip r:embed="rId6"/>
                <a:stretch>
                  <a:fillRect l="-1969" t="-2407" r="-787" b="-6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Прямоугольник 32"/>
          <p:cNvSpPr/>
          <p:nvPr/>
        </p:nvSpPr>
        <p:spPr>
          <a:xfrm>
            <a:off x="9904405" y="3878337"/>
            <a:ext cx="2032187" cy="12777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29831" y="3779168"/>
                <a:ext cx="22994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= 30 Дж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831" y="3779168"/>
                <a:ext cx="2299476" cy="646331"/>
              </a:xfrm>
              <a:prstGeom prst="rect">
                <a:avLst/>
              </a:prstGeom>
              <a:blipFill rotWithShape="1">
                <a:blip r:embed="rId7"/>
                <a:stretch>
                  <a:fillRect t="-14151" r="-7162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29831" y="4355232"/>
                <a:ext cx="231018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= 60 Дж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831" y="4355232"/>
                <a:ext cx="2310184" cy="646331"/>
              </a:xfrm>
              <a:prstGeom prst="rect">
                <a:avLst/>
              </a:prstGeom>
              <a:blipFill rotWithShape="1">
                <a:blip r:embed="rId8"/>
                <a:stretch>
                  <a:fillRect t="-14151" r="-712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272736" y="5943397"/>
                <a:ext cx="1157305" cy="860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:r>
                  <a:rPr lang="ru-RU" sz="3200" dirty="0" smtClean="0">
                    <a:solidFill>
                      <a:schemeClr val="tx1"/>
                    </a:solidFill>
                  </a:rPr>
                  <a:t> - ?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736" y="5943397"/>
                <a:ext cx="1157305" cy="860107"/>
              </a:xfrm>
              <a:prstGeom prst="rect">
                <a:avLst/>
              </a:prstGeom>
              <a:blipFill rotWithShape="1">
                <a:blip r:embed="rId9"/>
                <a:stretch>
                  <a:fillRect r="-12105" b="-4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40423" y="3765160"/>
                <a:ext cx="1616148" cy="953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</a:rPr>
                          <m:t>U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423" y="3765160"/>
                <a:ext cx="1616148" cy="953787"/>
              </a:xfrm>
              <a:prstGeom prst="rect">
                <a:avLst/>
              </a:prstGeom>
              <a:blipFill rotWithShape="1">
                <a:blip r:embed="rId10"/>
                <a:stretch>
                  <a:fillRect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29715" y="4729077"/>
                <a:ext cx="1626856" cy="953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</a:rPr>
                          <m:t>U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9715" y="4729077"/>
                <a:ext cx="1626856" cy="953787"/>
              </a:xfrm>
              <a:prstGeom prst="rect">
                <a:avLst/>
              </a:prstGeom>
              <a:blipFill rotWithShape="1">
                <a:blip r:embed="rId11"/>
                <a:stretch>
                  <a:fillRect b="-5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6052971" y="3861103"/>
                <a:ext cx="1756635" cy="1294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r>
                  <a:rPr lang="ru-RU" sz="400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4000" dirty="0" smtClean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3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А</m:t>
                                </m:r>
                              </m:e>
                              <m:sub>
                                <m:r>
                                  <a:rPr lang="ru-RU" sz="32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2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А</m:t>
                                </m:r>
                              </m:e>
                              <m:sub>
                                <m:r>
                                  <a:rPr lang="ru-RU" sz="36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𝑞</m:t>
                            </m:r>
                          </m:den>
                        </m:f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2971" y="3861103"/>
                <a:ext cx="1756635" cy="129497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7705626" y="3946594"/>
                <a:ext cx="1219693" cy="1054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 smtClean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40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40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5626" y="3946594"/>
                <a:ext cx="1219693" cy="1054969"/>
              </a:xfrm>
              <a:prstGeom prst="rect">
                <a:avLst/>
              </a:prstGeom>
              <a:blipFill rotWithShape="1">
                <a:blip r:embed="rId13"/>
                <a:stretch>
                  <a:fillRect l="-8000" b="-5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3788998" y="5831073"/>
                <a:ext cx="1258165" cy="10520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</a:rPr>
                  <a:t> </a:t>
                </a:r>
                <a:r>
                  <a:rPr lang="ru-RU" sz="400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4000" dirty="0" smtClean="0"/>
                  <a:t>= </a:t>
                </a:r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998" y="5831073"/>
                <a:ext cx="1258165" cy="1052019"/>
              </a:xfrm>
              <a:prstGeom prst="rect">
                <a:avLst/>
              </a:prstGeom>
              <a:blipFill rotWithShape="1">
                <a:blip r:embed="rId14"/>
                <a:stretch>
                  <a:fillRect r="-16505" b="-58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4950321" y="5795392"/>
                <a:ext cx="76815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𝟑𝟎</m:t>
                          </m:r>
                        </m:num>
                        <m:den>
                          <m:r>
                            <a:rPr lang="ru-RU" sz="3200" b="1" i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𝟔𝟎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321" y="5795392"/>
                <a:ext cx="768159" cy="1017523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5805566" y="5843672"/>
                <a:ext cx="779381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 smtClean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566" y="5843672"/>
                <a:ext cx="779381" cy="978538"/>
              </a:xfrm>
              <a:prstGeom prst="rect">
                <a:avLst/>
              </a:prstGeom>
              <a:blipFill rotWithShape="1">
                <a:blip r:embed="rId16"/>
                <a:stretch>
                  <a:fillRect l="-27344"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10111473" y="3940265"/>
                <a:ext cx="1692066" cy="10549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4000" b="1" i="1"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4000" dirty="0" smtClean="0">
                    <a:solidFill>
                      <a:schemeClr val="tx1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40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40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1473" y="3940265"/>
                <a:ext cx="1692066" cy="1054969"/>
              </a:xfrm>
              <a:prstGeom prst="rect">
                <a:avLst/>
              </a:prstGeom>
              <a:blipFill rotWithShape="1">
                <a:blip r:embed="rId17"/>
                <a:stretch>
                  <a:fillRect b="-5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56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5" grpId="0"/>
      <p:bldP spid="33" grpId="0" animBg="1"/>
      <p:bldP spid="34" grpId="0"/>
      <p:bldP spid="35" grpId="0"/>
      <p:bldP spid="14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830997"/>
          </a:xfrm>
        </p:spPr>
        <p:txBody>
          <a:bodyPr/>
          <a:lstStyle/>
          <a:p>
            <a:pPr algn="ctr"/>
            <a:r>
              <a:rPr lang="ru-RU" sz="5400" dirty="0" smtClean="0"/>
              <a:t>Решение: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29715" y="3244912"/>
                <a:ext cx="1616148" cy="953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</a:rPr>
                          <m:t>U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9715" y="3244912"/>
                <a:ext cx="1616148" cy="953787"/>
              </a:xfrm>
              <a:prstGeom prst="rect">
                <a:avLst/>
              </a:prstGeom>
              <a:blipFill rotWithShape="1">
                <a:blip r:embed="rId2"/>
                <a:stretch>
                  <a:fillRect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719007" y="4208829"/>
                <a:ext cx="1626856" cy="9537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prstClr val="black"/>
                            </a:solidFill>
                          </a:rPr>
                          <m:t>U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007" y="4208829"/>
                <a:ext cx="1626856" cy="953787"/>
              </a:xfrm>
              <a:prstGeom prst="rect">
                <a:avLst/>
              </a:prstGeom>
              <a:blipFill rotWithShape="1">
                <a:blip r:embed="rId3"/>
                <a:stretch>
                  <a:fillRect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31701" y="3285875"/>
                <a:ext cx="1444178" cy="958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>
                    <a:solidFill>
                      <a:prstClr val="black"/>
                    </a:solidFill>
                  </a:rPr>
                  <a:t>q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solidFill>
                                  <a:prstClr val="black"/>
                                </a:solidFill>
                              </a:rPr>
                              <m:t>U</m:t>
                            </m:r>
                          </m:e>
                          <m:sub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701" y="3285875"/>
                <a:ext cx="1444178" cy="958660"/>
              </a:xfrm>
              <a:prstGeom prst="rect">
                <a:avLst/>
              </a:prstGeom>
              <a:blipFill rotWithShape="1">
                <a:blip r:embed="rId4"/>
                <a:stretch>
                  <a:fillRect l="-12658"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33717" y="4208829"/>
                <a:ext cx="1444178" cy="958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prstClr val="black"/>
                    </a:solidFill>
                  </a:rPr>
                  <a:t>q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3600" dirty="0" smtClean="0">
                    <a:solidFill>
                      <a:prstClr val="black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solidFill>
                                  <a:prstClr val="black"/>
                                </a:solidFill>
                              </a:rPr>
                              <m:t>U</m:t>
                            </m:r>
                          </m:e>
                          <m:sub>
                            <m:r>
                              <a:rPr lang="en-US" sz="3600" b="0" i="1" dirty="0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3717" y="4208829"/>
                <a:ext cx="1444178" cy="958660"/>
              </a:xfrm>
              <a:prstGeom prst="rect">
                <a:avLst/>
              </a:prstGeom>
              <a:blipFill rotWithShape="1">
                <a:blip r:embed="rId5"/>
                <a:stretch>
                  <a:fillRect l="-13136" b="-44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107965" y="3285875"/>
                <a:ext cx="1677767" cy="958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ru-RU" sz="3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solidFill>
                                  <a:prstClr val="black"/>
                                </a:solidFill>
                              </a:rPr>
                              <m:t>U</m:t>
                            </m:r>
                          </m:e>
                          <m:sub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А</m:t>
                            </m:r>
                          </m:e>
                          <m:sub>
                            <m: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solidFill>
                                  <a:prstClr val="black"/>
                                </a:solidFill>
                              </a:rPr>
                              <m:t>U</m:t>
                            </m:r>
                          </m:e>
                          <m:sub>
                            <m:r>
                              <a:rPr lang="en-US" sz="36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7965" y="3285875"/>
                <a:ext cx="1677767" cy="958660"/>
              </a:xfrm>
              <a:prstGeom prst="rect">
                <a:avLst/>
              </a:prstGeom>
              <a:blipFill rotWithShape="1">
                <a:blip r:embed="rId6"/>
                <a:stretch>
                  <a:fillRect b="-50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123315" y="4275853"/>
                <a:ext cx="1677767" cy="9444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30</m:t>
                        </m:r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solidFill>
                                  <a:prstClr val="black"/>
                                </a:solidFill>
                              </a:rPr>
                              <m:t>U</m:t>
                            </m:r>
                          </m:e>
                          <m:sub>
                            <m:r>
                              <a:rPr lang="ru-RU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60</m:t>
                        </m:r>
                      </m:num>
                      <m:den>
                        <m:sSub>
                          <m:sSubPr>
                            <m:ctrlPr>
                              <a:rPr lang="en-US" sz="36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solidFill>
                                  <a:prstClr val="black"/>
                                </a:solidFill>
                              </a:rPr>
                              <m:t>U</m:t>
                            </m:r>
                          </m:e>
                          <m:sub>
                            <m:r>
                              <a:rPr lang="en-US" sz="3600" i="1" dirty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3600" dirty="0" smtClean="0">
                    <a:solidFill>
                      <a:prstClr val="black"/>
                    </a:solidFill>
                  </a:rPr>
                  <a:t> 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315" y="4275853"/>
                <a:ext cx="1677767" cy="944489"/>
              </a:xfrm>
              <a:prstGeom prst="rect">
                <a:avLst/>
              </a:prstGeom>
              <a:blipFill rotWithShape="1">
                <a:blip r:embed="rId7"/>
                <a:stretch>
                  <a:fillRect b="-51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92643" y="5363344"/>
                <a:ext cx="270157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0" i="1" dirty="0" smtClean="0">
                            <a:latin typeface="Cambria Math"/>
                          </a:rPr>
                          <m:t>30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3600" dirty="0" smtClean="0"/>
                  <a:t> = </a:t>
                </a:r>
                <a:r>
                  <a:rPr lang="ru-RU" sz="3600" dirty="0"/>
                  <a:t>6</a:t>
                </a:r>
                <a:r>
                  <a:rPr lang="ru-RU" sz="3600" dirty="0" smtClean="0"/>
                  <a:t>0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2643" y="5363344"/>
                <a:ext cx="2701573" cy="646331"/>
              </a:xfrm>
              <a:prstGeom prst="rect">
                <a:avLst/>
              </a:prstGeom>
              <a:blipFill rotWithShape="1">
                <a:blip r:embed="rId8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499829" y="6301189"/>
                <a:ext cx="337137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/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3600" dirty="0" smtClean="0"/>
                  <a:t> = </a:t>
                </a:r>
                <a:r>
                  <a:rPr lang="en-US" sz="3600" dirty="0" smtClean="0"/>
                  <a:t>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9829" y="6301189"/>
                <a:ext cx="3371372" cy="646331"/>
              </a:xfrm>
              <a:prstGeom prst="rect">
                <a:avLst/>
              </a:prstGeom>
              <a:blipFill rotWithShape="1">
                <a:blip r:embed="rId9"/>
                <a:stretch>
                  <a:fillRect l="-5425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1089813" y="2159213"/>
            <a:ext cx="135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Дано:</a:t>
            </a:r>
            <a:endParaRPr lang="ru-RU" sz="3600" b="1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394069" y="2756183"/>
            <a:ext cx="1" cy="28083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05811" y="4821768"/>
            <a:ext cx="291598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21835" y="3885664"/>
                <a:ext cx="1824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36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ru-RU" sz="36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35" y="3885664"/>
                <a:ext cx="1824474" cy="64633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4132788" y="2111286"/>
            <a:ext cx="2110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Решение: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49817" y="2733536"/>
                <a:ext cx="22994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= 30 Дж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17" y="2733536"/>
                <a:ext cx="2299476" cy="646331"/>
              </a:xfrm>
              <a:prstGeom prst="rect">
                <a:avLst/>
              </a:prstGeom>
              <a:blipFill rotWithShape="1">
                <a:blip r:embed="rId11"/>
                <a:stretch>
                  <a:fillRect t="-14151" r="-7427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749817" y="3309600"/>
                <a:ext cx="231018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А</m:t>
                        </m:r>
                      </m:e>
                      <m:sub>
                        <m:r>
                          <a:rPr lang="ru-RU" sz="36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prstClr val="black"/>
                    </a:solidFill>
                  </a:rPr>
                  <a:t> </a:t>
                </a:r>
                <a:r>
                  <a:rPr lang="ru-RU" sz="3600" dirty="0" smtClean="0">
                    <a:solidFill>
                      <a:prstClr val="black"/>
                    </a:solidFill>
                  </a:rPr>
                  <a:t>= 60 Дж</a:t>
                </a:r>
                <a:endParaRPr lang="ru-RU" sz="36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817" y="3309600"/>
                <a:ext cx="2310184" cy="646331"/>
              </a:xfrm>
              <a:prstGeom prst="rect">
                <a:avLst/>
              </a:prstGeom>
              <a:blipFill rotWithShape="1">
                <a:blip r:embed="rId12"/>
                <a:stretch>
                  <a:fillRect t="-14151" r="-7388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292722" y="4897765"/>
                <a:ext cx="1157305" cy="860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2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:r>
                  <a:rPr lang="ru-RU" sz="3200" dirty="0" smtClean="0">
                    <a:solidFill>
                      <a:schemeClr val="tx1"/>
                    </a:solidFill>
                  </a:rPr>
                  <a:t> - ?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722" y="4897765"/>
                <a:ext cx="1157305" cy="860107"/>
              </a:xfrm>
              <a:prstGeom prst="rect">
                <a:avLst/>
              </a:prstGeom>
              <a:blipFill rotWithShape="1">
                <a:blip r:embed="rId13"/>
                <a:stretch>
                  <a:fillRect r="-12632" b="-35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345863" y="6101391"/>
                <a:ext cx="195778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3600" dirty="0" smtClean="0"/>
                  <a:t> = 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863" y="6101391"/>
                <a:ext cx="1957780" cy="646331"/>
              </a:xfrm>
              <a:prstGeom prst="rect">
                <a:avLst/>
              </a:prstGeom>
              <a:blipFill rotWithShape="1">
                <a:blip r:embed="rId14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504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677" y="224954"/>
            <a:ext cx="11447615" cy="830997"/>
          </a:xfrm>
        </p:spPr>
        <p:txBody>
          <a:bodyPr/>
          <a:lstStyle/>
          <a:p>
            <a:pPr algn="ctr"/>
            <a:r>
              <a:rPr lang="ru-RU" sz="5400" smtClean="0"/>
              <a:t>Задание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1849" y="2699048"/>
            <a:ext cx="11063672" cy="1323439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Проанализировать § 13.</a:t>
            </a:r>
          </a:p>
          <a:p>
            <a:pPr marL="742950" indent="-742950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Выполнить упражнение 7 (стр.45).</a:t>
            </a:r>
          </a:p>
        </p:txBody>
      </p:sp>
    </p:spTree>
    <p:extLst>
      <p:ext uri="{BB962C8B-B14F-4D97-AF65-F5344CB8AC3E}">
        <p14:creationId xmlns:p14="http://schemas.microsoft.com/office/powerpoint/2010/main" val="1605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1855</TotalTime>
  <Words>1025</Words>
  <Application>Microsoft Office PowerPoint</Application>
  <PresentationFormat>Произвольный</PresentationFormat>
  <Paragraphs>124</Paragraphs>
  <Slides>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3_Тема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Решение:</vt:lpstr>
      <vt:lpstr>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Liza</dc:creator>
  <cp:lastModifiedBy>Liza</cp:lastModifiedBy>
  <cp:revision>112</cp:revision>
  <dcterms:created xsi:type="dcterms:W3CDTF">2020-08-02T08:10:47Z</dcterms:created>
  <dcterms:modified xsi:type="dcterms:W3CDTF">2020-09-30T05:03:59Z</dcterms:modified>
</cp:coreProperties>
</file>