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  <p:sldMasterId id="2147483679" r:id="rId2"/>
  </p:sldMasterIdLst>
  <p:notesMasterIdLst>
    <p:notesMasterId r:id="rId20"/>
  </p:notesMasterIdLst>
  <p:sldIdLst>
    <p:sldId id="257" r:id="rId3"/>
    <p:sldId id="270" r:id="rId4"/>
    <p:sldId id="281" r:id="rId5"/>
    <p:sldId id="271" r:id="rId6"/>
    <p:sldId id="272" r:id="rId7"/>
    <p:sldId id="282" r:id="rId8"/>
    <p:sldId id="274" r:id="rId9"/>
    <p:sldId id="275" r:id="rId10"/>
    <p:sldId id="276" r:id="rId11"/>
    <p:sldId id="277" r:id="rId12"/>
    <p:sldId id="278" r:id="rId13"/>
    <p:sldId id="263" r:id="rId14"/>
    <p:sldId id="261" r:id="rId15"/>
    <p:sldId id="267" r:id="rId16"/>
    <p:sldId id="268" r:id="rId17"/>
    <p:sldId id="269" r:id="rId18"/>
    <p:sldId id="259" r:id="rId19"/>
  </p:sldIdLst>
  <p:sldSz cx="12780963" cy="7126288"/>
  <p:notesSz cx="6858000" cy="9144000"/>
  <p:defaultTextStyle>
    <a:defPPr>
      <a:defRPr lang="ru-RU"/>
    </a:defPPr>
    <a:lvl1pPr marL="0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229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457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686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914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143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371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600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5828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38" autoAdjust="0"/>
    <p:restoredTop sz="94705" autoAdjust="0"/>
  </p:normalViewPr>
  <p:slideViewPr>
    <p:cSldViewPr>
      <p:cViewPr>
        <p:scale>
          <a:sx n="66" d="100"/>
          <a:sy n="66" d="100"/>
        </p:scale>
        <p:origin x="-894" y="-156"/>
      </p:cViewPr>
      <p:guideLst>
        <p:guide orient="horz" pos="2245"/>
        <p:guide pos="4026"/>
      </p:guideLst>
    </p:cSldViewPr>
  </p:slideViewPr>
  <p:outlineViewPr>
    <p:cViewPr>
      <p:scale>
        <a:sx n="33" d="100"/>
        <a:sy n="33" d="100"/>
      </p:scale>
      <p:origin x="0" y="22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D5FB04-9132-4C15-AFB7-E15E63DB18FC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5600" y="685800"/>
            <a:ext cx="61468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5FAA91-7AB8-4CF4-8196-CAD38EF63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058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FAA91-7AB8-4CF4-8196-CAD38EF6335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396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814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5" y="4038239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4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87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3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7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1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6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0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35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353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457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29" y="285427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69" y="285427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131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625" y="290949"/>
            <a:ext cx="10863820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8573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881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33187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8573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16" indent="-127216">
              <a:buFont typeface="Arial" panose="020B0604020202020204" pitchFamily="34" charset="0"/>
              <a:buChar char="•"/>
              <a:defRPr sz="1200"/>
            </a:lvl2pPr>
            <a:lvl3pPr marL="254430" indent="-127216">
              <a:defRPr sz="1200"/>
            </a:lvl3pPr>
            <a:lvl4pPr marL="445257" indent="-190822">
              <a:defRPr sz="1200"/>
            </a:lvl4pPr>
            <a:lvl5pPr marL="636075" indent="-19082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5881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16" indent="-127216">
              <a:buFont typeface="Arial" panose="020B0604020202020204" pitchFamily="34" charset="0"/>
              <a:buChar char="•"/>
              <a:defRPr sz="1200"/>
            </a:lvl2pPr>
            <a:lvl3pPr marL="254430" indent="-127216">
              <a:defRPr sz="1200"/>
            </a:lvl3pPr>
            <a:lvl4pPr marL="445257" indent="-190822">
              <a:defRPr sz="1200"/>
            </a:lvl4pPr>
            <a:lvl5pPr marL="636075" indent="-19082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33187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16" indent="-127216">
              <a:buFont typeface="Arial" panose="020B0604020202020204" pitchFamily="34" charset="0"/>
              <a:buChar char="•"/>
              <a:defRPr sz="1200"/>
            </a:lvl2pPr>
            <a:lvl3pPr marL="254430" indent="-127216">
              <a:defRPr sz="1200"/>
            </a:lvl3pPr>
            <a:lvl4pPr marL="445257" indent="-190822">
              <a:defRPr sz="1200"/>
            </a:lvl4pPr>
            <a:lvl5pPr marL="636075" indent="-19082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8625" y="969983"/>
            <a:ext cx="10863820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70283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72"/>
            <a:ext cx="10863818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5" y="3990721"/>
            <a:ext cx="8946675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878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499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442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6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6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99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7532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12" y="350016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16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485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17"/>
            <a:ext cx="10863818" cy="141536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42"/>
            <a:ext cx="10863818" cy="15588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439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087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31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17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7195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263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807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35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189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9048" y="1662847"/>
            <a:ext cx="5644925" cy="470302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96990" y="1662847"/>
            <a:ext cx="5644925" cy="470302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432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595167"/>
            <a:ext cx="5647145" cy="66479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391" indent="0">
              <a:buNone/>
              <a:defRPr sz="2000" b="1"/>
            </a:lvl2pPr>
            <a:lvl3pPr marL="908781" indent="0">
              <a:buNone/>
              <a:defRPr sz="1800" b="1"/>
            </a:lvl3pPr>
            <a:lvl4pPr marL="1363176" indent="0">
              <a:buNone/>
              <a:defRPr sz="1600" b="1"/>
            </a:lvl4pPr>
            <a:lvl5pPr marL="1817566" indent="0">
              <a:buNone/>
              <a:defRPr sz="1600" b="1"/>
            </a:lvl5pPr>
            <a:lvl6pPr marL="2271959" indent="0">
              <a:buNone/>
              <a:defRPr sz="1600" b="1"/>
            </a:lvl6pPr>
            <a:lvl7pPr marL="2726349" indent="0">
              <a:buNone/>
              <a:defRPr sz="1600" b="1"/>
            </a:lvl7pPr>
            <a:lvl8pPr marL="3180747" indent="0">
              <a:buNone/>
              <a:defRPr sz="1600" b="1"/>
            </a:lvl8pPr>
            <a:lvl9pPr marL="363513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9050" y="2259968"/>
            <a:ext cx="5647145" cy="41058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391" indent="0">
              <a:buNone/>
              <a:defRPr sz="2000" b="1"/>
            </a:lvl2pPr>
            <a:lvl3pPr marL="908781" indent="0">
              <a:buNone/>
              <a:defRPr sz="1800" b="1"/>
            </a:lvl3pPr>
            <a:lvl4pPr marL="1363176" indent="0">
              <a:buNone/>
              <a:defRPr sz="1600" b="1"/>
            </a:lvl4pPr>
            <a:lvl5pPr marL="1817566" indent="0">
              <a:buNone/>
              <a:defRPr sz="1600" b="1"/>
            </a:lvl5pPr>
            <a:lvl6pPr marL="2271959" indent="0">
              <a:buNone/>
              <a:defRPr sz="1600" b="1"/>
            </a:lvl6pPr>
            <a:lvl7pPr marL="2726349" indent="0">
              <a:buNone/>
              <a:defRPr sz="1600" b="1"/>
            </a:lvl7pPr>
            <a:lvl8pPr marL="3180747" indent="0">
              <a:buNone/>
              <a:defRPr sz="1600" b="1"/>
            </a:lvl8pPr>
            <a:lvl9pPr marL="363513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92552" y="2259968"/>
            <a:ext cx="5649363" cy="41058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027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188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901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107" y="283732"/>
            <a:ext cx="4204848" cy="12075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97005" y="283777"/>
            <a:ext cx="7144913" cy="608208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107" y="1491287"/>
            <a:ext cx="4204848" cy="4874579"/>
          </a:xfrm>
        </p:spPr>
        <p:txBody>
          <a:bodyPr/>
          <a:lstStyle>
            <a:lvl1pPr marL="0" indent="0">
              <a:buNone/>
              <a:defRPr sz="1400"/>
            </a:lvl1pPr>
            <a:lvl2pPr marL="454391" indent="0">
              <a:buNone/>
              <a:defRPr sz="1200"/>
            </a:lvl2pPr>
            <a:lvl3pPr marL="908781" indent="0">
              <a:buNone/>
              <a:defRPr sz="1000"/>
            </a:lvl3pPr>
            <a:lvl4pPr marL="1363176" indent="0">
              <a:buNone/>
              <a:defRPr sz="800"/>
            </a:lvl4pPr>
            <a:lvl5pPr marL="1817566" indent="0">
              <a:buNone/>
              <a:defRPr sz="800"/>
            </a:lvl5pPr>
            <a:lvl6pPr marL="2271959" indent="0">
              <a:buNone/>
              <a:defRPr sz="800"/>
            </a:lvl6pPr>
            <a:lvl7pPr marL="2726349" indent="0">
              <a:buNone/>
              <a:defRPr sz="800"/>
            </a:lvl7pPr>
            <a:lvl8pPr marL="3180747" indent="0">
              <a:buNone/>
              <a:defRPr sz="800"/>
            </a:lvl8pPr>
            <a:lvl9pPr marL="3635132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933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84" y="4988418"/>
            <a:ext cx="7668578" cy="58890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84" y="636750"/>
            <a:ext cx="7668578" cy="4275773"/>
          </a:xfrm>
        </p:spPr>
        <p:txBody>
          <a:bodyPr/>
          <a:lstStyle>
            <a:lvl1pPr marL="0" indent="0">
              <a:buNone/>
              <a:defRPr sz="3200"/>
            </a:lvl1pPr>
            <a:lvl2pPr marL="454391" indent="0">
              <a:buNone/>
              <a:defRPr sz="2800"/>
            </a:lvl2pPr>
            <a:lvl3pPr marL="908781" indent="0">
              <a:buNone/>
              <a:defRPr sz="2400"/>
            </a:lvl3pPr>
            <a:lvl4pPr marL="1363176" indent="0">
              <a:buNone/>
              <a:defRPr sz="2000"/>
            </a:lvl4pPr>
            <a:lvl5pPr marL="1817566" indent="0">
              <a:buNone/>
              <a:defRPr sz="2000"/>
            </a:lvl5pPr>
            <a:lvl6pPr marL="2271959" indent="0">
              <a:buNone/>
              <a:defRPr sz="2000"/>
            </a:lvl6pPr>
            <a:lvl7pPr marL="2726349" indent="0">
              <a:buNone/>
              <a:defRPr sz="2000"/>
            </a:lvl7pPr>
            <a:lvl8pPr marL="3180747" indent="0">
              <a:buNone/>
              <a:defRPr sz="2000"/>
            </a:lvl8pPr>
            <a:lvl9pPr marL="363513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84" y="5577326"/>
            <a:ext cx="7668578" cy="836349"/>
          </a:xfrm>
        </p:spPr>
        <p:txBody>
          <a:bodyPr/>
          <a:lstStyle>
            <a:lvl1pPr marL="0" indent="0">
              <a:buNone/>
              <a:defRPr sz="1400"/>
            </a:lvl1pPr>
            <a:lvl2pPr marL="454391" indent="0">
              <a:buNone/>
              <a:defRPr sz="1200"/>
            </a:lvl2pPr>
            <a:lvl3pPr marL="908781" indent="0">
              <a:buNone/>
              <a:defRPr sz="1000"/>
            </a:lvl3pPr>
            <a:lvl4pPr marL="1363176" indent="0">
              <a:buNone/>
              <a:defRPr sz="800"/>
            </a:lvl4pPr>
            <a:lvl5pPr marL="1817566" indent="0">
              <a:buNone/>
              <a:defRPr sz="800"/>
            </a:lvl5pPr>
            <a:lvl6pPr marL="2271959" indent="0">
              <a:buNone/>
              <a:defRPr sz="800"/>
            </a:lvl6pPr>
            <a:lvl7pPr marL="2726349" indent="0">
              <a:buNone/>
              <a:defRPr sz="800"/>
            </a:lvl7pPr>
            <a:lvl8pPr marL="3180747" indent="0">
              <a:buNone/>
              <a:defRPr sz="800"/>
            </a:lvl8pPr>
            <a:lvl9pPr marL="3635132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03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0" y="285388"/>
            <a:ext cx="11502867" cy="1187715"/>
          </a:xfrm>
          <a:prstGeom prst="rect">
            <a:avLst/>
          </a:prstGeom>
        </p:spPr>
        <p:txBody>
          <a:bodyPr vert="horz" lIns="90886" tIns="45445" rIns="90886" bIns="4544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662847"/>
            <a:ext cx="11502867" cy="4703021"/>
          </a:xfrm>
          <a:prstGeom prst="rect">
            <a:avLst/>
          </a:prstGeom>
        </p:spPr>
        <p:txBody>
          <a:bodyPr vert="horz" lIns="90886" tIns="45445" rIns="90886" bIns="4544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8" y="6605059"/>
            <a:ext cx="2982225" cy="379409"/>
          </a:xfrm>
          <a:prstGeom prst="rect">
            <a:avLst/>
          </a:prstGeom>
        </p:spPr>
        <p:txBody>
          <a:bodyPr vert="horz" lIns="90886" tIns="45445" rIns="90886" bIns="4544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781"/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8781"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0" y="6605059"/>
            <a:ext cx="4047305" cy="379409"/>
          </a:xfrm>
          <a:prstGeom prst="rect">
            <a:avLst/>
          </a:prstGeom>
        </p:spPr>
        <p:txBody>
          <a:bodyPr vert="horz" lIns="90886" tIns="45445" rIns="90886" bIns="4544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78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59"/>
            <a:ext cx="2982225" cy="379409"/>
          </a:xfrm>
          <a:prstGeom prst="rect">
            <a:avLst/>
          </a:prstGeom>
        </p:spPr>
        <p:txBody>
          <a:bodyPr vert="horz" lIns="90886" tIns="45445" rIns="90886" bIns="4544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781"/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878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299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ctr" defTabSz="908781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0796" indent="-340796" algn="l" defTabSz="908781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8385" indent="-283994" algn="l" defTabSz="908781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5979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0371" indent="-227193" algn="l" defTabSz="908781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4753" indent="-227193" algn="l" defTabSz="908781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99156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53543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07932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62333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391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8781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3176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7566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1959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6349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0747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5132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77" y="1177536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68"/>
            <a:ext cx="11447615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3"/>
            <a:ext cx="10044182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7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923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7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923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09923"/>
              <a:t>28.09.2020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7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923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09923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082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08105" eaLnBrk="1" hangingPunct="1">
        <a:defRPr>
          <a:latin typeface="+mn-lt"/>
          <a:ea typeface="+mn-ea"/>
          <a:cs typeface="+mn-cs"/>
        </a:defRPr>
      </a:lvl2pPr>
      <a:lvl3pPr marL="1616208" eaLnBrk="1" hangingPunct="1">
        <a:defRPr>
          <a:latin typeface="+mn-lt"/>
          <a:ea typeface="+mn-ea"/>
          <a:cs typeface="+mn-cs"/>
        </a:defRPr>
      </a:lvl3pPr>
      <a:lvl4pPr marL="2424307" eaLnBrk="1" hangingPunct="1">
        <a:defRPr>
          <a:latin typeface="+mn-lt"/>
          <a:ea typeface="+mn-ea"/>
          <a:cs typeface="+mn-cs"/>
        </a:defRPr>
      </a:lvl4pPr>
      <a:lvl5pPr marL="3232414" eaLnBrk="1" hangingPunct="1">
        <a:defRPr>
          <a:latin typeface="+mn-lt"/>
          <a:ea typeface="+mn-ea"/>
          <a:cs typeface="+mn-cs"/>
        </a:defRPr>
      </a:lvl5pPr>
      <a:lvl6pPr marL="4040519" eaLnBrk="1" hangingPunct="1">
        <a:defRPr>
          <a:latin typeface="+mn-lt"/>
          <a:ea typeface="+mn-ea"/>
          <a:cs typeface="+mn-cs"/>
        </a:defRPr>
      </a:lvl6pPr>
      <a:lvl7pPr marL="4848621" eaLnBrk="1" hangingPunct="1">
        <a:defRPr>
          <a:latin typeface="+mn-lt"/>
          <a:ea typeface="+mn-ea"/>
          <a:cs typeface="+mn-cs"/>
        </a:defRPr>
      </a:lvl7pPr>
      <a:lvl8pPr marL="5656722" eaLnBrk="1" hangingPunct="1">
        <a:defRPr>
          <a:latin typeface="+mn-lt"/>
          <a:ea typeface="+mn-ea"/>
          <a:cs typeface="+mn-cs"/>
        </a:defRPr>
      </a:lvl8pPr>
      <a:lvl9pPr marL="646482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08105" eaLnBrk="1" hangingPunct="1">
        <a:defRPr>
          <a:latin typeface="+mn-lt"/>
          <a:ea typeface="+mn-ea"/>
          <a:cs typeface="+mn-cs"/>
        </a:defRPr>
      </a:lvl2pPr>
      <a:lvl3pPr marL="1616208" eaLnBrk="1" hangingPunct="1">
        <a:defRPr>
          <a:latin typeface="+mn-lt"/>
          <a:ea typeface="+mn-ea"/>
          <a:cs typeface="+mn-cs"/>
        </a:defRPr>
      </a:lvl3pPr>
      <a:lvl4pPr marL="2424307" eaLnBrk="1" hangingPunct="1">
        <a:defRPr>
          <a:latin typeface="+mn-lt"/>
          <a:ea typeface="+mn-ea"/>
          <a:cs typeface="+mn-cs"/>
        </a:defRPr>
      </a:lvl4pPr>
      <a:lvl5pPr marL="3232414" eaLnBrk="1" hangingPunct="1">
        <a:defRPr>
          <a:latin typeface="+mn-lt"/>
          <a:ea typeface="+mn-ea"/>
          <a:cs typeface="+mn-cs"/>
        </a:defRPr>
      </a:lvl5pPr>
      <a:lvl6pPr marL="4040519" eaLnBrk="1" hangingPunct="1">
        <a:defRPr>
          <a:latin typeface="+mn-lt"/>
          <a:ea typeface="+mn-ea"/>
          <a:cs typeface="+mn-cs"/>
        </a:defRPr>
      </a:lvl6pPr>
      <a:lvl7pPr marL="4848621" eaLnBrk="1" hangingPunct="1">
        <a:defRPr>
          <a:latin typeface="+mn-lt"/>
          <a:ea typeface="+mn-ea"/>
          <a:cs typeface="+mn-cs"/>
        </a:defRPr>
      </a:lvl7pPr>
      <a:lvl8pPr marL="5656722" eaLnBrk="1" hangingPunct="1">
        <a:defRPr>
          <a:latin typeface="+mn-lt"/>
          <a:ea typeface="+mn-ea"/>
          <a:cs typeface="+mn-cs"/>
        </a:defRPr>
      </a:lvl8pPr>
      <a:lvl9pPr marL="6464829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0.png"/><Relationship Id="rId7" Type="http://schemas.openxmlformats.org/officeDocument/2006/relationships/image" Target="../media/image18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0.png"/><Relationship Id="rId5" Type="http://schemas.openxmlformats.org/officeDocument/2006/relationships/image" Target="../media/image160.png"/><Relationship Id="rId4" Type="http://schemas.openxmlformats.org/officeDocument/2006/relationships/image" Target="../media/image15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8.png"/><Relationship Id="rId5" Type="http://schemas.openxmlformats.org/officeDocument/2006/relationships/image" Target="../media/image130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3.png"/><Relationship Id="rId7" Type="http://schemas.openxmlformats.org/officeDocument/2006/relationships/image" Target="../media/image3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image" Target="../media/image49.png"/><Relationship Id="rId4" Type="http://schemas.openxmlformats.org/officeDocument/2006/relationships/image" Target="../media/image44.png"/><Relationship Id="rId9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347" y="3403"/>
            <a:ext cx="12763612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421929" y="2483024"/>
            <a:ext cx="10835803" cy="3148797"/>
          </a:xfrm>
          <a:prstGeom prst="rect">
            <a:avLst/>
          </a:prstGeom>
        </p:spPr>
        <p:txBody>
          <a:bodyPr vert="horz" wrap="square" lIns="0" tIns="24624" rIns="0" bIns="0" rtlCol="0">
            <a:spAutoFit/>
          </a:bodyPr>
          <a:lstStyle/>
          <a:p>
            <a:pPr marL="32451" defTabSz="1016520">
              <a:spcBef>
                <a:spcPts val="195"/>
              </a:spcBef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44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44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2451" defTabSz="1016520">
              <a:spcBef>
                <a:spcPts val="195"/>
              </a:spcBef>
            </a:pPr>
            <a:endParaRPr lang="ru-RU" sz="4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2451" defTabSz="1016520">
              <a:spcBef>
                <a:spcPts val="195"/>
              </a:spcBef>
            </a:pPr>
            <a:endParaRPr lang="ru-RU" sz="4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2451" algn="ctr" defTabSz="1016520">
              <a:spcBef>
                <a:spcPts val="195"/>
              </a:spcBef>
            </a:pPr>
            <a:r>
              <a:rPr lang="ru-RU" sz="6600" b="1" dirty="0" smtClean="0">
                <a:latin typeface="Arial"/>
                <a:cs typeface="Arial"/>
              </a:rPr>
              <a:t>Сила тока и ее измерение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91133" y="2411016"/>
            <a:ext cx="762637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0477228" y="466924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0488144" y="495453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892305" y="473242"/>
            <a:ext cx="807089" cy="1043915"/>
          </a:xfrm>
          <a:prstGeom prst="rect">
            <a:avLst/>
          </a:prstGeom>
        </p:spPr>
        <p:txBody>
          <a:bodyPr vert="horz" wrap="square" lIns="0" tIns="27979" rIns="0" bIns="0" rtlCol="0">
            <a:spAutoFit/>
          </a:bodyPr>
          <a:lstStyle/>
          <a:p>
            <a:pPr defTabSz="1016520">
              <a:spcBef>
                <a:spcPts val="221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739649" y="1386194"/>
            <a:ext cx="1610378" cy="375417"/>
          </a:xfrm>
          <a:prstGeom prst="rect">
            <a:avLst/>
          </a:prstGeom>
        </p:spPr>
        <p:txBody>
          <a:bodyPr vert="horz" wrap="square" lIns="0" tIns="21266" rIns="0" bIns="0" rtlCol="0">
            <a:spAutoFit/>
          </a:bodyPr>
          <a:lstStyle/>
          <a:p>
            <a:pPr defTabSz="1016520">
              <a:spcBef>
                <a:spcPts val="168"/>
              </a:spcBef>
            </a:pPr>
            <a:r>
              <a:rPr lang="ru-RU" sz="23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59579" y="495445"/>
            <a:ext cx="3929029" cy="949356"/>
          </a:xfrm>
          <a:prstGeom prst="rect">
            <a:avLst/>
          </a:prstGeom>
        </p:spPr>
        <p:txBody>
          <a:bodyPr vert="horz" wrap="square" lIns="0" tIns="25775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422" defTabSz="1614027">
              <a:spcBef>
                <a:spcPts val="203"/>
              </a:spcBef>
              <a:defRPr/>
            </a:pPr>
            <a:r>
              <a:rPr lang="ru-RU" sz="6000" kern="0" spc="8" dirty="0">
                <a:solidFill>
                  <a:sysClr val="window" lastClr="FFFFFF"/>
                </a:solidFill>
              </a:rPr>
              <a:t>Физика</a:t>
            </a:r>
            <a:endParaRPr lang="en-US" sz="60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40" y="544609"/>
            <a:ext cx="95546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392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9" y="12254"/>
            <a:ext cx="12757184" cy="7151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87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31" y="-1"/>
            <a:ext cx="12748732" cy="7144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827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3175"/>
            <a:ext cx="12760325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588" y="159311"/>
            <a:ext cx="12062557" cy="2215991"/>
          </a:xfrm>
        </p:spPr>
        <p:txBody>
          <a:bodyPr/>
          <a:lstStyle/>
          <a:p>
            <a:r>
              <a:rPr lang="ru-RU" sz="3600" dirty="0" smtClean="0">
                <a:solidFill>
                  <a:schemeClr val="tx2"/>
                </a:solidFill>
              </a:rPr>
              <a:t>    Задача № 1</a:t>
            </a:r>
          </a:p>
          <a:p>
            <a:r>
              <a:rPr lang="ru-RU" sz="3600" dirty="0" smtClean="0">
                <a:solidFill>
                  <a:schemeClr val="tx2"/>
                </a:solidFill>
              </a:rPr>
              <a:t>    Определите силу тока в электрической лампе, если через нее за 10 мин проходит 300 Кл количества электричества.</a:t>
            </a: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1889" y="2844805"/>
            <a:ext cx="135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Дано:</a:t>
            </a:r>
            <a:endParaRPr lang="ru-RU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01849" y="4679268"/>
            <a:ext cx="21563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q = </a:t>
            </a:r>
            <a:r>
              <a:rPr lang="ru-RU" sz="3600" dirty="0" smtClean="0"/>
              <a:t>300 Кл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85825" y="3854939"/>
                <a:ext cx="261321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i="1" smtClean="0">
                          <a:latin typeface="Cambria Math"/>
                        </a:rPr>
                        <m:t>t</m:t>
                      </m:r>
                      <m:r>
                        <a:rPr lang="en-US" sz="3600" b="0" i="1" smtClean="0">
                          <a:latin typeface="Cambria Math"/>
                        </a:rPr>
                        <m:t> </m:t>
                      </m:r>
                      <m:r>
                        <a:rPr lang="ru-RU" sz="3600" b="0" i="1" smtClean="0">
                          <a:latin typeface="Cambria Math"/>
                        </a:rPr>
                        <m:t>=</m:t>
                      </m:r>
                      <m:r>
                        <a:rPr lang="en-US" sz="3600" b="0" i="1" smtClean="0">
                          <a:latin typeface="Cambria Math"/>
                        </a:rPr>
                        <m:t>10 </m:t>
                      </m:r>
                      <m:r>
                        <a:rPr lang="ru-RU" sz="3600" b="0" i="1" smtClean="0">
                          <a:latin typeface="Cambria Math"/>
                        </a:rPr>
                        <m:t>мин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825" y="3854939"/>
                <a:ext cx="2613216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>
            <a:off x="3366145" y="3275112"/>
            <a:ext cx="46034" cy="280831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496190" y="5529739"/>
            <a:ext cx="291598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212328" y="5652537"/>
            <a:ext cx="8963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Cambria Math"/>
                <a:ea typeface="Cambria Math"/>
              </a:rPr>
              <a:t>I</a:t>
            </a:r>
            <a:r>
              <a:rPr lang="en-US" sz="3600" dirty="0" smtClean="0"/>
              <a:t> - </a:t>
            </a:r>
            <a:r>
              <a:rPr lang="ru-RU" sz="3600" dirty="0" smtClean="0"/>
              <a:t>?</a:t>
            </a:r>
            <a:endParaRPr lang="ru-RU" sz="3600" dirty="0"/>
          </a:p>
        </p:txBody>
      </p:sp>
      <p:sp>
        <p:nvSpPr>
          <p:cNvPr id="13" name="TextBox 12"/>
          <p:cNvSpPr txBox="1"/>
          <p:nvPr/>
        </p:nvSpPr>
        <p:spPr>
          <a:xfrm>
            <a:off x="6314955" y="2843063"/>
            <a:ext cx="2110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Решение: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773947" y="3498493"/>
                <a:ext cx="980333" cy="8336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latin typeface="Cambria Math"/>
                    <a:ea typeface="Cambria Math"/>
                  </a:rPr>
                  <a:t>I </a:t>
                </a:r>
                <a:r>
                  <a:rPr lang="en-US" sz="36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𝑞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3947" y="3498493"/>
                <a:ext cx="980333" cy="833626"/>
              </a:xfrm>
              <a:prstGeom prst="rect">
                <a:avLst/>
              </a:prstGeom>
              <a:blipFill rotWithShape="1">
                <a:blip r:embed="rId4"/>
                <a:stretch>
                  <a:fillRect l="-18634" t="-4380" b="-131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996143" y="4548047"/>
                <a:ext cx="1691489" cy="8792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latin typeface="Cambria Math"/>
                    <a:ea typeface="Cambria Math"/>
                  </a:rPr>
                  <a:t>I</a:t>
                </a:r>
                <a:r>
                  <a:rPr lang="en-US" sz="36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300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600</m:t>
                        </m:r>
                      </m:den>
                    </m:f>
                  </m:oMath>
                </a14:m>
                <a:r>
                  <a:rPr lang="en-US" sz="3600" dirty="0" smtClean="0"/>
                  <a:t> =</a:t>
                </a:r>
                <a:endParaRPr lang="ru-RU" sz="36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6143" y="4548047"/>
                <a:ext cx="1691489" cy="879215"/>
              </a:xfrm>
              <a:prstGeom prst="rect">
                <a:avLst/>
              </a:prstGeom>
              <a:blipFill rotWithShape="1">
                <a:blip r:embed="rId5"/>
                <a:stretch>
                  <a:fillRect l="-11191" r="-9747" b="-131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8369229" y="4717013"/>
            <a:ext cx="14189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0,5 (A)</a:t>
            </a:r>
            <a:endParaRPr lang="ru-RU" sz="3600" dirty="0"/>
          </a:p>
        </p:txBody>
      </p:sp>
      <p:sp>
        <p:nvSpPr>
          <p:cNvPr id="17" name="TextBox 16"/>
          <p:cNvSpPr txBox="1"/>
          <p:nvPr/>
        </p:nvSpPr>
        <p:spPr>
          <a:xfrm>
            <a:off x="10134897" y="6227440"/>
            <a:ext cx="2501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Ответ: </a:t>
            </a:r>
            <a:r>
              <a:rPr lang="ru-RU" sz="3600" dirty="0" smtClean="0"/>
              <a:t>0,5 А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837198" y="5638462"/>
                <a:ext cx="3195105" cy="892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latin typeface="Cambria Math"/>
                    <a:ea typeface="Cambria Math"/>
                  </a:rPr>
                  <a:t>[</a:t>
                </a:r>
                <a:r>
                  <a:rPr lang="en-US" sz="3600" dirty="0">
                    <a:latin typeface="Cambria Math"/>
                    <a:ea typeface="Cambria Math"/>
                  </a:rPr>
                  <a:t>I</a:t>
                </a:r>
                <a:r>
                  <a:rPr lang="ru-RU" sz="3600" dirty="0" smtClean="0">
                    <a:latin typeface="Cambria Math"/>
                    <a:ea typeface="Cambria Math"/>
                  </a:rPr>
                  <a:t>]</a:t>
                </a:r>
                <a:r>
                  <a:rPr lang="en-US" sz="3600" dirty="0" smtClean="0">
                    <a:latin typeface="Cambria Math"/>
                    <a:ea typeface="Cambria Math"/>
                  </a:rPr>
                  <a:t> = 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Кл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en-US" sz="3600" dirty="0" smtClean="0">
                    <a:latin typeface="Cambria Math"/>
                    <a:ea typeface="Cambria Math"/>
                  </a:rPr>
                  <a:t>]</a:t>
                </a:r>
                <a:r>
                  <a:rPr lang="ru-RU" sz="3600" dirty="0">
                    <a:latin typeface="Cambria Math"/>
                    <a:ea typeface="Cambria Math"/>
                  </a:rPr>
                  <a:t> = </a:t>
                </a:r>
                <a:r>
                  <a:rPr lang="ru-RU" sz="3600" dirty="0" smtClean="0">
                    <a:latin typeface="Cambria Math"/>
                    <a:ea typeface="Cambria Math"/>
                  </a:rPr>
                  <a:t>[</a:t>
                </a:r>
                <a:r>
                  <a:rPr lang="ru-RU" sz="3600" dirty="0">
                    <a:latin typeface="Cambria Math"/>
                    <a:ea typeface="Cambria Math"/>
                  </a:rPr>
                  <a:t>А</a:t>
                </a:r>
                <a:r>
                  <a:rPr lang="ru-RU" sz="3600" dirty="0" smtClean="0">
                    <a:latin typeface="Cambria Math"/>
                    <a:ea typeface="Cambria Math"/>
                  </a:rPr>
                  <a:t>]</a:t>
                </a:r>
                <a:r>
                  <a:rPr lang="en-US" sz="3600" dirty="0" smtClean="0">
                    <a:latin typeface="Cambria Math"/>
                    <a:ea typeface="Cambria Math"/>
                  </a:rPr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7198" y="5638462"/>
                <a:ext cx="3195105" cy="892552"/>
              </a:xfrm>
              <a:prstGeom prst="rect">
                <a:avLst/>
              </a:prstGeom>
              <a:blipFill rotWithShape="1">
                <a:blip r:embed="rId6"/>
                <a:stretch>
                  <a:fillRect l="-5916" r="-1527" b="-10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655572" y="4560689"/>
                <a:ext cx="713657" cy="874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600" dirty="0" smtClean="0"/>
                  <a:t> =</a:t>
                </a:r>
                <a:endParaRPr lang="ru-RU" sz="36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5572" y="4560689"/>
                <a:ext cx="713657" cy="874663"/>
              </a:xfrm>
              <a:prstGeom prst="rect">
                <a:avLst/>
              </a:prstGeom>
              <a:blipFill rotWithShape="1">
                <a:blip r:embed="rId7"/>
                <a:stretch>
                  <a:fillRect r="-24786" b="-1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/>
          <p:cNvSpPr/>
          <p:nvPr/>
        </p:nvSpPr>
        <p:spPr>
          <a:xfrm>
            <a:off x="8465336" y="3420613"/>
            <a:ext cx="1597553" cy="10711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3915525" y="2861057"/>
            <a:ext cx="856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C</a:t>
            </a:r>
            <a:r>
              <a:rPr lang="ru-RU" sz="3600" b="1" dirty="0" smtClean="0">
                <a:solidFill>
                  <a:prstClr val="black"/>
                </a:solidFill>
              </a:rPr>
              <a:t>И:</a:t>
            </a:r>
            <a:endParaRPr lang="ru-RU" sz="3600" b="1" dirty="0">
              <a:solidFill>
                <a:prstClr val="black"/>
              </a:solidFill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5022329" y="3253892"/>
            <a:ext cx="46034" cy="280831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568199" y="3863435"/>
                <a:ext cx="135806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latin typeface="Cambria Math"/>
                        </a:rPr>
                        <m:t>6</m:t>
                      </m:r>
                      <m:r>
                        <a:rPr lang="ru-RU" sz="3600" b="0" i="1" smtClean="0">
                          <a:latin typeface="Cambria Math"/>
                        </a:rPr>
                        <m:t>00</m:t>
                      </m:r>
                      <m:r>
                        <a:rPr lang="en-US" sz="3600" b="0" i="1" smtClean="0">
                          <a:latin typeface="Cambria Math"/>
                        </a:rPr>
                        <m:t> </m:t>
                      </m:r>
                      <m:r>
                        <a:rPr lang="ru-RU" sz="3600" b="0" i="1" smtClean="0">
                          <a:latin typeface="Cambria Math"/>
                        </a:rPr>
                        <m:t>с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8199" y="3863435"/>
                <a:ext cx="1358064" cy="6463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9431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2" grpId="0"/>
      <p:bldP spid="13" grpId="0"/>
      <p:bldP spid="14" grpId="0"/>
      <p:bldP spid="16" grpId="0"/>
      <p:bldP spid="4" grpId="0"/>
      <p:bldP spid="17" grpId="0"/>
      <p:bldP spid="18" grpId="0"/>
      <p:bldP spid="19" grpId="0"/>
      <p:bldP spid="21" grpId="0" animBg="1"/>
      <p:bldP spid="23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8" y="33234"/>
            <a:ext cx="12760325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69827" y="2657099"/>
            <a:ext cx="135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Дано:</a:t>
            </a:r>
            <a:endParaRPr lang="ru-RU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809115" y="3581566"/>
            <a:ext cx="19223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q = </a:t>
            </a:r>
            <a:r>
              <a:rPr lang="ru-RU" sz="3600" dirty="0" smtClean="0"/>
              <a:t>10 Кл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18535" y="4463954"/>
                <a:ext cx="189987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latin typeface="Cambria Math"/>
                    <a:ea typeface="Cambria Math"/>
                  </a:rPr>
                  <a:t>I </a:t>
                </a:r>
                <a14:m>
                  <m:oMath xmlns:m="http://schemas.openxmlformats.org/officeDocument/2006/math">
                    <m:r>
                      <a:rPr lang="ru-RU" sz="3600" b="0" i="1" smtClean="0">
                        <a:latin typeface="Cambria Math"/>
                      </a:rPr>
                      <m:t>=0,1 А</m:t>
                    </m:r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535" y="4463954"/>
                <a:ext cx="1899879" cy="646331"/>
              </a:xfrm>
              <a:prstGeom prst="rect">
                <a:avLst/>
              </a:prstGeom>
              <a:blipFill rotWithShape="1">
                <a:blip r:embed="rId3"/>
                <a:stretch>
                  <a:fillRect l="-9615" t="-1603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>
            <a:off x="3374083" y="3305171"/>
            <a:ext cx="1" cy="280831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504128" y="5559798"/>
            <a:ext cx="291598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220266" y="5682596"/>
            <a:ext cx="9012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t</a:t>
            </a:r>
            <a:r>
              <a:rPr lang="en-US" sz="3600" dirty="0" smtClean="0"/>
              <a:t> - </a:t>
            </a:r>
            <a:r>
              <a:rPr lang="ru-RU" sz="3600" dirty="0" smtClean="0"/>
              <a:t>?</a:t>
            </a:r>
            <a:endParaRPr lang="ru-RU" sz="3600" dirty="0"/>
          </a:p>
        </p:txBody>
      </p:sp>
      <p:sp>
        <p:nvSpPr>
          <p:cNvPr id="12" name="TextBox 11"/>
          <p:cNvSpPr txBox="1"/>
          <p:nvPr/>
        </p:nvSpPr>
        <p:spPr>
          <a:xfrm>
            <a:off x="4014217" y="2700789"/>
            <a:ext cx="2110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Решение:</a:t>
            </a:r>
            <a:endParaRPr lang="ru-RU" sz="36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9558833" y="6371456"/>
            <a:ext cx="25463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Ответ: 100 с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8741" y="250776"/>
            <a:ext cx="12284428" cy="2215991"/>
          </a:xfrm>
        </p:spPr>
        <p:txBody>
          <a:bodyPr/>
          <a:lstStyle/>
          <a:p>
            <a:r>
              <a:rPr lang="ru-RU" sz="3600" dirty="0" smtClean="0">
                <a:solidFill>
                  <a:schemeClr val="tx2"/>
                </a:solidFill>
              </a:rPr>
              <a:t>    Задача № 2</a:t>
            </a:r>
          </a:p>
          <a:p>
            <a:r>
              <a:rPr lang="ru-RU" sz="3600" dirty="0" smtClean="0">
                <a:solidFill>
                  <a:schemeClr val="tx2"/>
                </a:solidFill>
              </a:rPr>
              <a:t>    За какое время через поперечное сечение проводника пройдет заряд, равный 10 Кл, при силе тока 0,1 А?</a:t>
            </a: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462489" y="3314033"/>
            <a:ext cx="1523078" cy="10500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299140" y="3482113"/>
                <a:ext cx="980333" cy="8336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latin typeface="Cambria Math"/>
                    <a:ea typeface="Cambria Math"/>
                  </a:rPr>
                  <a:t>I </a:t>
                </a:r>
                <a:r>
                  <a:rPr lang="en-US" sz="36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𝑞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9140" y="3482113"/>
                <a:ext cx="980333" cy="833626"/>
              </a:xfrm>
              <a:prstGeom prst="rect">
                <a:avLst/>
              </a:prstGeom>
              <a:blipFill rotWithShape="1">
                <a:blip r:embed="rId4"/>
                <a:stretch>
                  <a:fillRect l="-18634" t="-4380" b="-131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667603" y="3394271"/>
                <a:ext cx="986745" cy="8306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latin typeface="Cambria Math"/>
                    <a:ea typeface="Cambria Math"/>
                  </a:rPr>
                  <a:t>t </a:t>
                </a:r>
                <a:r>
                  <a:rPr lang="en-US" sz="36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𝑞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dirty="0">
                            <a:latin typeface="Cambria Math"/>
                            <a:ea typeface="Cambria Math"/>
                          </a:rPr>
                          <m:t>I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7603" y="3394271"/>
                <a:ext cx="986745" cy="830677"/>
              </a:xfrm>
              <a:prstGeom prst="rect">
                <a:avLst/>
              </a:prstGeom>
              <a:blipFill rotWithShape="1">
                <a:blip r:embed="rId5"/>
                <a:stretch>
                  <a:fillRect l="-19136" t="-4412" b="-139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980508" y="4571256"/>
                <a:ext cx="1234633" cy="9212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latin typeface="Cambria Math"/>
                    <a:ea typeface="Cambria Math"/>
                  </a:rPr>
                  <a:t>t </a:t>
                </a:r>
                <a:r>
                  <a:rPr lang="en-US" sz="36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10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0,1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0508" y="4571256"/>
                <a:ext cx="1234633" cy="921214"/>
              </a:xfrm>
              <a:prstGeom prst="rect">
                <a:avLst/>
              </a:prstGeom>
              <a:blipFill rotWithShape="1">
                <a:blip r:embed="rId6"/>
                <a:stretch>
                  <a:fillRect l="-15271" b="-7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5279473" y="4713040"/>
            <a:ext cx="17988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= 100 (c)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883258" y="5682596"/>
                <a:ext cx="2489784" cy="8899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latin typeface="Cambria Math"/>
                    <a:ea typeface="Cambria Math"/>
                  </a:rPr>
                  <a:t>[</a:t>
                </a:r>
                <a:r>
                  <a:rPr lang="en-US" sz="3600" dirty="0" smtClean="0">
                    <a:latin typeface="Cambria Math"/>
                    <a:ea typeface="Cambria Math"/>
                  </a:rPr>
                  <a:t>t</a:t>
                </a:r>
                <a:r>
                  <a:rPr lang="ru-RU" sz="3600" dirty="0" smtClean="0">
                    <a:latin typeface="Cambria Math"/>
                    <a:ea typeface="Cambria Math"/>
                  </a:rPr>
                  <a:t>]</a:t>
                </a:r>
                <a:r>
                  <a:rPr lang="en-US" sz="3600" dirty="0" smtClean="0">
                    <a:latin typeface="Cambria Math"/>
                    <a:ea typeface="Cambria Math"/>
                  </a:rPr>
                  <a:t> = 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Кл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𝐴</m:t>
                        </m:r>
                      </m:den>
                    </m:f>
                  </m:oMath>
                </a14:m>
                <a:r>
                  <a:rPr lang="en-US" sz="3600" dirty="0" smtClean="0">
                    <a:latin typeface="Cambria Math"/>
                    <a:ea typeface="Cambria Math"/>
                  </a:rPr>
                  <a:t>]</a:t>
                </a:r>
                <a:r>
                  <a:rPr lang="ru-RU" sz="3600" dirty="0">
                    <a:latin typeface="Cambria Math"/>
                    <a:ea typeface="Cambria Math"/>
                  </a:rPr>
                  <a:t> </a:t>
                </a:r>
                <a:r>
                  <a:rPr lang="ru-RU" sz="3600" dirty="0" smtClean="0">
                    <a:latin typeface="Cambria Math"/>
                    <a:ea typeface="Cambria Math"/>
                  </a:rPr>
                  <a:t>= </a:t>
                </a:r>
                <a:endParaRPr lang="ru-RU" sz="36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3258" y="5682596"/>
                <a:ext cx="2489784" cy="889924"/>
              </a:xfrm>
              <a:prstGeom prst="rect">
                <a:avLst/>
              </a:prstGeom>
              <a:blipFill rotWithShape="1">
                <a:blip r:embed="rId7"/>
                <a:stretch>
                  <a:fillRect l="-7353" r="-6618" b="-10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178918" y="5680323"/>
                <a:ext cx="1165384" cy="11263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[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Кл</m:t>
                        </m:r>
                      </m:num>
                      <m:den>
                        <m:f>
                          <m:f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Кл</m:t>
                            </m:r>
                          </m:num>
                          <m:den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с</m:t>
                            </m:r>
                          </m:den>
                        </m:f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 ]</a:t>
                </a:r>
                <a:endParaRPr lang="ru-RU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8918" y="5680323"/>
                <a:ext cx="1165384" cy="1126334"/>
              </a:xfrm>
              <a:prstGeom prst="rect">
                <a:avLst/>
              </a:prstGeom>
              <a:blipFill rotWithShape="1">
                <a:blip r:embed="rId8"/>
                <a:stretch>
                  <a:fillRect l="-16230" r="-146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7365044" y="5790317"/>
            <a:ext cx="11576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= [с]</a:t>
            </a:r>
            <a:endParaRPr lang="ru-RU" dirty="0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V="1">
            <a:off x="6567914" y="5821719"/>
            <a:ext cx="387392" cy="184042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6627511" y="6251071"/>
            <a:ext cx="387392" cy="184042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5598393" y="3904731"/>
            <a:ext cx="413161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2557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1" grpId="0"/>
      <p:bldP spid="12" grpId="0"/>
      <p:bldP spid="16" grpId="0"/>
      <p:bldP spid="14" grpId="0" animBg="1"/>
      <p:bldP spid="21" grpId="0"/>
      <p:bldP spid="22" grpId="0"/>
      <p:bldP spid="24" grpId="0"/>
      <p:bldP spid="25" grpId="0"/>
      <p:bldP spid="26" grpId="0"/>
      <p:bldP spid="27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0"/>
            <a:ext cx="12760325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69827" y="2623865"/>
            <a:ext cx="135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Дано: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32339" y="3927059"/>
                <a:ext cx="147713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3600" dirty="0">
                            <a:latin typeface="Cambria Math"/>
                            <a:ea typeface="Cambria Math"/>
                          </a:rPr>
                          <m:t>I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/>
                  <a:t>= 5 A</a:t>
                </a:r>
                <a:endParaRPr lang="ru-RU" sz="3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339" y="3927059"/>
                <a:ext cx="1477136" cy="646331"/>
              </a:xfrm>
              <a:prstGeom prst="rect">
                <a:avLst/>
              </a:prstGeom>
              <a:blipFill rotWithShape="1">
                <a:blip r:embed="rId3"/>
                <a:stretch>
                  <a:fillRect t="-14151" r="-11157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01849" y="3280728"/>
                <a:ext cx="185217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ru-RU" sz="3600" b="0" i="1" smtClean="0">
                          <a:latin typeface="Cambria Math"/>
                        </a:rPr>
                        <m:t>=</m:t>
                      </m:r>
                      <m:r>
                        <a:rPr lang="en-US" sz="3600" b="0" i="1" smtClean="0">
                          <a:latin typeface="Cambria Math"/>
                        </a:rPr>
                        <m:t>3 </m:t>
                      </m:r>
                      <m:r>
                        <a:rPr lang="en-US" sz="3600" b="0" i="1" smtClean="0">
                          <a:latin typeface="Cambria Math"/>
                        </a:rPr>
                        <m:t>𝑐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849" y="3280728"/>
                <a:ext cx="1852174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>
            <a:off x="3374083" y="3271937"/>
            <a:ext cx="1" cy="280831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485825" y="5795392"/>
            <a:ext cx="291598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061889" y="5844776"/>
                <a:ext cx="1455270" cy="6706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𝑞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1,2</m:t>
                        </m:r>
                      </m:sub>
                    </m:sSub>
                  </m:oMath>
                </a14:m>
                <a:r>
                  <a:rPr lang="en-US" sz="3600" dirty="0" smtClean="0"/>
                  <a:t> - </a:t>
                </a:r>
                <a:r>
                  <a:rPr lang="ru-RU" sz="3600" dirty="0" smtClean="0"/>
                  <a:t>?</a:t>
                </a:r>
                <a:endParaRPr lang="ru-RU" sz="36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889" y="5844776"/>
                <a:ext cx="1455270" cy="670696"/>
              </a:xfrm>
              <a:prstGeom prst="rect">
                <a:avLst/>
              </a:prstGeom>
              <a:blipFill rotWithShape="1">
                <a:blip r:embed="rId5"/>
                <a:stretch>
                  <a:fillRect t="-12727" r="-12134" b="-309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4112802" y="2627040"/>
            <a:ext cx="2110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Решение:</a:t>
            </a:r>
            <a:endParaRPr lang="ru-RU" sz="36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9836970" y="6299448"/>
            <a:ext cx="26040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Ответ: </a:t>
            </a:r>
            <a:r>
              <a:rPr lang="en-US" sz="3600" dirty="0" smtClean="0"/>
              <a:t>15</a:t>
            </a:r>
            <a:r>
              <a:rPr lang="ru-RU" sz="3600" dirty="0" smtClean="0"/>
              <a:t> Кл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9801" y="106760"/>
            <a:ext cx="12385376" cy="2769989"/>
          </a:xfrm>
        </p:spPr>
        <p:txBody>
          <a:bodyPr/>
          <a:lstStyle/>
          <a:p>
            <a:r>
              <a:rPr lang="ru-RU" sz="3600" dirty="0" smtClean="0">
                <a:solidFill>
                  <a:schemeClr val="tx2"/>
                </a:solidFill>
              </a:rPr>
              <a:t>    Задача № 3</a:t>
            </a:r>
          </a:p>
          <a:p>
            <a:r>
              <a:rPr lang="ru-RU" sz="3600" dirty="0" smtClean="0">
                <a:solidFill>
                  <a:schemeClr val="tx2"/>
                </a:solidFill>
              </a:rPr>
              <a:t>    Одинаковые ли электрические заряды пройдут через поперечное сечение проводника за 3 с при силе тока 5 А и за пол минуты при силе тока 0,5 А?</a:t>
            </a:r>
            <a:endParaRPr lang="ru-RU" sz="360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654177" y="4207128"/>
                <a:ext cx="209647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𝑞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/>
                  <a:t> = 5*3 =</a:t>
                </a:r>
                <a:endParaRPr lang="ru-RU" sz="36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4177" y="4207128"/>
                <a:ext cx="2096471" cy="646331"/>
              </a:xfrm>
              <a:prstGeom prst="rect">
                <a:avLst/>
              </a:prstGeom>
              <a:blipFill rotWithShape="1">
                <a:blip r:embed="rId6"/>
                <a:stretch>
                  <a:fillRect t="-14151" r="-7849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5642983" y="4184839"/>
            <a:ext cx="15215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15 (</a:t>
            </a:r>
            <a:r>
              <a:rPr lang="ru-RU" sz="3600" dirty="0" smtClean="0"/>
              <a:t>Кл</a:t>
            </a:r>
            <a:r>
              <a:rPr lang="en-US" sz="3600" dirty="0" smtClean="0"/>
              <a:t>)</a:t>
            </a:r>
            <a:endParaRPr lang="ru-RU" sz="3600" dirty="0"/>
          </a:p>
        </p:txBody>
      </p:sp>
      <p:sp>
        <p:nvSpPr>
          <p:cNvPr id="22" name="TextBox 21"/>
          <p:cNvSpPr txBox="1"/>
          <p:nvPr/>
        </p:nvSpPr>
        <p:spPr>
          <a:xfrm>
            <a:off x="3780369" y="5739198"/>
            <a:ext cx="24857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Cambria Math"/>
                <a:ea typeface="Cambria Math"/>
              </a:rPr>
              <a:t>[</a:t>
            </a:r>
            <a:r>
              <a:rPr lang="en-US" sz="3600" dirty="0" smtClean="0">
                <a:latin typeface="Cambria Math"/>
                <a:ea typeface="Cambria Math"/>
              </a:rPr>
              <a:t> q </a:t>
            </a:r>
            <a:r>
              <a:rPr lang="ru-RU" sz="3600" dirty="0" smtClean="0">
                <a:latin typeface="Cambria Math"/>
                <a:ea typeface="Cambria Math"/>
              </a:rPr>
              <a:t>]</a:t>
            </a:r>
            <a:r>
              <a:rPr lang="en-US" sz="3600" dirty="0" smtClean="0">
                <a:latin typeface="Cambria Math"/>
                <a:ea typeface="Cambria Math"/>
              </a:rPr>
              <a:t> = [A*c]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003794" y="5611375"/>
                <a:ext cx="1754839" cy="892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latin typeface="Cambria Math"/>
                    <a:ea typeface="Cambria Math"/>
                  </a:rPr>
                  <a:t>=</a:t>
                </a:r>
                <a:r>
                  <a:rPr lang="ru-RU" sz="36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3600" dirty="0" smtClean="0">
                    <a:latin typeface="Cambria Math"/>
                    <a:ea typeface="Cambria Math"/>
                  </a:rPr>
                  <a:t>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Кл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Cambria Math"/>
                    <a:ea typeface="Cambria Math"/>
                  </a:rPr>
                  <a:t>*с</a:t>
                </a:r>
                <a:r>
                  <a:rPr lang="en-US" sz="3600" dirty="0" smtClean="0">
                    <a:latin typeface="Cambria Math"/>
                    <a:ea typeface="Cambria Math"/>
                  </a:rPr>
                  <a:t>]</a:t>
                </a:r>
                <a:endParaRPr lang="ru-RU" sz="36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3794" y="5611375"/>
                <a:ext cx="1754839" cy="892552"/>
              </a:xfrm>
              <a:prstGeom prst="rect">
                <a:avLst/>
              </a:prstGeom>
              <a:blipFill rotWithShape="1">
                <a:blip r:embed="rId7"/>
                <a:stretch>
                  <a:fillRect l="-10764" r="-9028" b="-10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7623689" y="5734485"/>
            <a:ext cx="15059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= </a:t>
            </a:r>
            <a:r>
              <a:rPr lang="ru-RU" sz="3600" dirty="0" smtClean="0">
                <a:latin typeface="Cambria Math"/>
                <a:ea typeface="Cambria Math"/>
              </a:rPr>
              <a:t>[Кл]</a:t>
            </a:r>
            <a:r>
              <a:rPr lang="en-US" sz="3600" dirty="0" smtClean="0">
                <a:latin typeface="Cambria Math"/>
                <a:ea typeface="Cambria Math"/>
              </a:rPr>
              <a:t> </a:t>
            </a:r>
            <a:endParaRPr lang="ru-RU" sz="3600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6687517" y="6290117"/>
            <a:ext cx="387392" cy="184042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7253644" y="5946501"/>
            <a:ext cx="370045" cy="26749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01849" y="4521185"/>
                <a:ext cx="211775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ru-RU" sz="3600" b="0" i="1" smtClean="0">
                          <a:latin typeface="Cambria Math"/>
                        </a:rPr>
                        <m:t>=</m:t>
                      </m:r>
                      <m:r>
                        <a:rPr lang="en-US" sz="3600" b="0" i="1" smtClean="0">
                          <a:latin typeface="Cambria Math"/>
                        </a:rPr>
                        <m:t>30 </m:t>
                      </m:r>
                      <m:r>
                        <a:rPr lang="en-US" sz="3600" b="0" i="1" smtClean="0">
                          <a:latin typeface="Cambria Math"/>
                        </a:rPr>
                        <m:t>𝑐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849" y="4521185"/>
                <a:ext cx="2117759" cy="6463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820538" y="5149061"/>
                <a:ext cx="194149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3600" dirty="0">
                            <a:latin typeface="Cambria Math"/>
                            <a:ea typeface="Cambria Math"/>
                          </a:rPr>
                          <m:t>I</m:t>
                        </m:r>
                      </m:e>
                      <m:sub>
                        <m:r>
                          <a:rPr lang="en-US" sz="3600" b="0" i="1" dirty="0" smtClean="0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/>
                  <a:t> = 0,5 A</a:t>
                </a:r>
                <a:endParaRPr lang="ru-RU" sz="36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538" y="5149061"/>
                <a:ext cx="1941494" cy="646331"/>
              </a:xfrm>
              <a:prstGeom prst="rect">
                <a:avLst/>
              </a:prstGeom>
              <a:blipFill rotWithShape="1">
                <a:blip r:embed="rId9"/>
                <a:stretch>
                  <a:fillRect t="-14151" r="-849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870201" y="3290433"/>
                <a:ext cx="980333" cy="8336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latin typeface="Cambria Math"/>
                    <a:ea typeface="Cambria Math"/>
                  </a:rPr>
                  <a:t>I </a:t>
                </a:r>
                <a:r>
                  <a:rPr lang="en-US" sz="36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𝑞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0201" y="3290433"/>
                <a:ext cx="980333" cy="833626"/>
              </a:xfrm>
              <a:prstGeom prst="rect">
                <a:avLst/>
              </a:prstGeom>
              <a:blipFill rotWithShape="1">
                <a:blip r:embed="rId10"/>
                <a:stretch>
                  <a:fillRect l="-19255" t="-4380" b="-131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5926287" y="3290433"/>
            <a:ext cx="13965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q = </a:t>
            </a:r>
            <a:r>
              <a:rPr lang="en-US" sz="3600" dirty="0" smtClean="0">
                <a:latin typeface="Cambria Math"/>
                <a:ea typeface="Cambria Math"/>
              </a:rPr>
              <a:t>I</a:t>
            </a:r>
            <a:r>
              <a:rPr lang="en-US" sz="3600" dirty="0" smtClean="0"/>
              <a:t>*t</a:t>
            </a:r>
            <a:endParaRPr lang="ru-RU" sz="3600" dirty="0"/>
          </a:p>
        </p:txBody>
      </p:sp>
      <p:cxnSp>
        <p:nvCxnSpPr>
          <p:cNvPr id="30" name="Прямая со стрелкой 29"/>
          <p:cNvCxnSpPr/>
          <p:nvPr/>
        </p:nvCxnSpPr>
        <p:spPr>
          <a:xfrm>
            <a:off x="5084177" y="3683128"/>
            <a:ext cx="413161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654177" y="4825895"/>
                <a:ext cx="269067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𝑞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/>
                  <a:t> = 0,5*30 =</a:t>
                </a:r>
                <a:endParaRPr lang="ru-RU" sz="36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4177" y="4825895"/>
                <a:ext cx="2690673" cy="646331"/>
              </a:xfrm>
              <a:prstGeom prst="rect">
                <a:avLst/>
              </a:prstGeom>
              <a:blipFill rotWithShape="1">
                <a:blip r:embed="rId11"/>
                <a:stretch>
                  <a:fillRect t="-14151" r="-5882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6300813" y="4823679"/>
            <a:ext cx="15215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15 (</a:t>
            </a:r>
            <a:r>
              <a:rPr lang="ru-RU" sz="3600" dirty="0" smtClean="0"/>
              <a:t>Кл</a:t>
            </a:r>
            <a:r>
              <a:rPr lang="en-US" sz="3600" dirty="0" smtClean="0"/>
              <a:t>)</a:t>
            </a:r>
            <a:endParaRPr lang="ru-RU" sz="36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5812054" y="3198385"/>
            <a:ext cx="1750925" cy="83042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560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1" grpId="0"/>
      <p:bldP spid="12" grpId="0"/>
      <p:bldP spid="15" grpId="0"/>
      <p:bldP spid="20" grpId="0"/>
      <p:bldP spid="4" grpId="0"/>
      <p:bldP spid="22" grpId="0"/>
      <p:bldP spid="21" grpId="0"/>
      <p:bldP spid="23" grpId="0"/>
      <p:bldP spid="26" grpId="0"/>
      <p:bldP spid="27" grpId="0"/>
      <p:bldP spid="28" grpId="0"/>
      <p:bldP spid="29" grpId="0"/>
      <p:bldP spid="31" grpId="0"/>
      <p:bldP spid="32" grpId="0"/>
      <p:bldP spid="3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1526"/>
            <a:ext cx="12799194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69801" y="178768"/>
                <a:ext cx="12313368" cy="1992084"/>
              </a:xfrm>
            </p:spPr>
            <p:txBody>
              <a:bodyPr/>
              <a:lstStyle/>
              <a:p>
                <a:r>
                  <a:rPr lang="ru-RU" sz="3200" i="0" dirty="0" smtClean="0">
                    <a:solidFill>
                      <a:schemeClr val="tx2"/>
                    </a:solidFill>
                  </a:rPr>
                  <a:t>       Задача № </a:t>
                </a:r>
                <a:r>
                  <a:rPr lang="ru-RU" sz="3200" i="0" dirty="0">
                    <a:solidFill>
                      <a:schemeClr val="tx2"/>
                    </a:solidFill>
                  </a:rPr>
                  <a:t>4</a:t>
                </a:r>
                <a:r>
                  <a:rPr lang="ru-RU" sz="3200" i="0" dirty="0" smtClean="0">
                    <a:solidFill>
                      <a:schemeClr val="tx2"/>
                    </a:solidFill>
                  </a:rPr>
                  <a:t> </a:t>
                </a:r>
              </a:p>
              <a:p>
                <a:r>
                  <a:rPr lang="ru-RU" sz="3200" i="0" dirty="0" smtClean="0">
                    <a:solidFill>
                      <a:schemeClr val="tx2"/>
                    </a:solidFill>
                  </a:rPr>
                  <a:t>       </a:t>
                </a:r>
                <a:r>
                  <a:rPr lang="ru-RU" sz="3200" dirty="0">
                    <a:solidFill>
                      <a:schemeClr val="tx2"/>
                    </a:solidFill>
                  </a:rPr>
                  <a:t>Через поперечное сечение проводников за 2 с проходит 12*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>
                            <a:solidFill>
                              <a:schemeClr val="tx2"/>
                            </a:solidFill>
                            <a:latin typeface="Cambria Math"/>
                          </a:rPr>
                          <m:t>𝟏𝟎</m:t>
                        </m:r>
                      </m:e>
                      <m:sup>
                        <m:r>
                          <a:rPr lang="ru-RU" sz="3200">
                            <a:solidFill>
                              <a:schemeClr val="tx2"/>
                            </a:solidFill>
                            <a:latin typeface="Cambria Math"/>
                          </a:rPr>
                          <m:t>𝟏𝟗</m:t>
                        </m:r>
                      </m:sup>
                    </m:sSup>
                  </m:oMath>
                </a14:m>
                <a:r>
                  <a:rPr lang="ru-RU" sz="3200" dirty="0">
                    <a:solidFill>
                      <a:schemeClr val="tx2"/>
                    </a:solidFill>
                  </a:rPr>
                  <a:t> электронов. Какова сила тока в проводнике? Заряд электрона 1,6*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>
                            <a:solidFill>
                              <a:schemeClr val="tx2"/>
                            </a:solidFill>
                            <a:latin typeface="Cambria Math"/>
                          </a:rPr>
                          <m:t>𝟏𝟎</m:t>
                        </m:r>
                      </m:e>
                      <m:sup>
                        <m:r>
                          <a:rPr lang="ru-RU" sz="3200">
                            <a:solidFill>
                              <a:schemeClr val="tx2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3200">
                            <a:solidFill>
                              <a:schemeClr val="tx2"/>
                            </a:solidFill>
                            <a:latin typeface="Cambria Math"/>
                          </a:rPr>
                          <m:t>𝟏𝟗</m:t>
                        </m:r>
                      </m:sup>
                    </m:sSup>
                  </m:oMath>
                </a14:m>
                <a:r>
                  <a:rPr lang="ru-RU" sz="3200" dirty="0">
                    <a:solidFill>
                      <a:schemeClr val="tx2"/>
                    </a:solidFill>
                  </a:rPr>
                  <a:t> Кл.</a:t>
                </a: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69801" y="178768"/>
                <a:ext cx="12313368" cy="1992084"/>
              </a:xfrm>
              <a:blipFill rotWithShape="1">
                <a:blip r:embed="rId3"/>
                <a:stretch>
                  <a:fillRect l="-1980" t="-6116" b="-116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061889" y="2339008"/>
            <a:ext cx="135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Дано:</a:t>
            </a:r>
            <a:endParaRPr lang="ru-RU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33046" y="2934642"/>
            <a:ext cx="13099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t</a:t>
            </a:r>
            <a:r>
              <a:rPr lang="en-US" sz="3600" dirty="0" smtClean="0"/>
              <a:t> = 2 c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1770" y="3688330"/>
                <a:ext cx="304250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i="1" smtClean="0">
                          <a:latin typeface="Cambria Math"/>
                        </a:rPr>
                        <m:t>N</m:t>
                      </m:r>
                      <m:r>
                        <a:rPr lang="ru-RU" sz="3600" b="0" i="1" smtClean="0">
                          <a:latin typeface="Cambria Math"/>
                        </a:rPr>
                        <m:t>=</m:t>
                      </m:r>
                      <m:r>
                        <a:rPr lang="en-US" sz="3600" b="0" i="1" smtClean="0">
                          <a:latin typeface="Cambria Math"/>
                        </a:rPr>
                        <m:t>12∗</m:t>
                      </m:r>
                      <m:sSup>
                        <m:sSup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/>
                            </a:rPr>
                            <m:t>19</m:t>
                          </m:r>
                        </m:sup>
                      </m:sSup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770" y="3688330"/>
                <a:ext cx="3042500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5785" y="4460032"/>
                <a:ext cx="372504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𝑞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3600" dirty="0" smtClean="0"/>
                  <a:t> = 1,6*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/>
                          </a:rPr>
                          <m:t>−19</m:t>
                        </m:r>
                      </m:sup>
                    </m:sSup>
                  </m:oMath>
                </a14:m>
                <a:r>
                  <a:rPr lang="ru-RU" sz="3600" dirty="0" smtClean="0"/>
                  <a:t>Кл</a:t>
                </a:r>
                <a:endParaRPr lang="ru-RU" sz="3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785" y="4460032"/>
                <a:ext cx="3725040" cy="646331"/>
              </a:xfrm>
              <a:prstGeom prst="rect">
                <a:avLst/>
              </a:prstGeom>
              <a:blipFill rotWithShape="1">
                <a:blip r:embed="rId5"/>
                <a:stretch>
                  <a:fillRect t="-13208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>
            <a:off x="3726184" y="3059088"/>
            <a:ext cx="1" cy="280831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321770" y="5313715"/>
            <a:ext cx="340441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212328" y="5436513"/>
            <a:ext cx="8963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Cambria Math"/>
                <a:ea typeface="Cambria Math"/>
              </a:rPr>
              <a:t>I</a:t>
            </a:r>
            <a:r>
              <a:rPr lang="en-US" sz="3600" dirty="0" smtClean="0"/>
              <a:t> - </a:t>
            </a:r>
            <a:r>
              <a:rPr lang="ru-RU" sz="3600" dirty="0" smtClean="0"/>
              <a:t>?</a:t>
            </a:r>
            <a:endParaRPr lang="ru-RU" sz="3600" dirty="0"/>
          </a:p>
        </p:txBody>
      </p:sp>
      <p:sp>
        <p:nvSpPr>
          <p:cNvPr id="13" name="TextBox 12"/>
          <p:cNvSpPr txBox="1"/>
          <p:nvPr/>
        </p:nvSpPr>
        <p:spPr>
          <a:xfrm>
            <a:off x="6800119" y="2339008"/>
            <a:ext cx="2110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Решение: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089551" y="3170094"/>
                <a:ext cx="1203150" cy="8336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latin typeface="Cambria Math"/>
                    <a:ea typeface="Cambria Math"/>
                  </a:rPr>
                  <a:t>I</a:t>
                </a:r>
                <a:r>
                  <a:rPr lang="en-US" sz="36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𝑞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3600" dirty="0" smtClean="0"/>
                  <a:t> ,</a:t>
                </a:r>
                <a:endParaRPr lang="ru-RU" sz="36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9551" y="3170094"/>
                <a:ext cx="1203150" cy="833626"/>
              </a:xfrm>
              <a:prstGeom prst="rect">
                <a:avLst/>
              </a:prstGeom>
              <a:blipFill rotWithShape="1">
                <a:blip r:embed="rId6"/>
                <a:stretch>
                  <a:fillRect l="-15736" t="-4380" r="-14213" b="-131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110149" y="4247818"/>
                <a:ext cx="4123949" cy="9565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latin typeface="Cambria Math"/>
                    <a:ea typeface="Cambria Math"/>
                  </a:rPr>
                  <a:t>I</a:t>
                </a:r>
                <a:r>
                  <a:rPr lang="en-US" sz="36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/>
                          </a:rPr>
                          <m:t>12∗</m:t>
                        </m:r>
                        <m:sSup>
                          <m:sSupPr>
                            <m:ctrlPr>
                              <a:rPr lang="en-US" sz="36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i="1">
                                <a:latin typeface="Cambria Math"/>
                              </a:rPr>
                              <m:t>19</m:t>
                            </m:r>
                          </m:sup>
                        </m:sSup>
                        <m:r>
                          <a:rPr lang="en-US" sz="3600" b="0" i="1" smtClean="0">
                            <a:latin typeface="Cambria Math"/>
                          </a:rPr>
                          <m:t>∗1,6∗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/>
                              </a:rPr>
                              <m:t>−19</m:t>
                            </m:r>
                          </m:sup>
                        </m:sSup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600" dirty="0" smtClean="0"/>
                  <a:t> =</a:t>
                </a:r>
                <a:endParaRPr lang="ru-RU" sz="36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0149" y="4247818"/>
                <a:ext cx="4123949" cy="956544"/>
              </a:xfrm>
              <a:prstGeom prst="rect">
                <a:avLst/>
              </a:prstGeom>
              <a:blipFill rotWithShape="1">
                <a:blip r:embed="rId7"/>
                <a:stretch>
                  <a:fillRect l="-4431" r="-3397" b="-114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430202" y="3213869"/>
                <a:ext cx="184326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q = N*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𝑞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𝑒</m:t>
                        </m:r>
                      </m:sub>
                    </m:sSub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0202" y="3213869"/>
                <a:ext cx="1843262" cy="646331"/>
              </a:xfrm>
              <a:prstGeom prst="rect">
                <a:avLst/>
              </a:prstGeom>
              <a:blipFill rotWithShape="1">
                <a:blip r:embed="rId8"/>
                <a:stretch>
                  <a:fillRect l="-10265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8160537" y="4486737"/>
            <a:ext cx="14189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6,4</a:t>
            </a:r>
            <a:r>
              <a:rPr lang="en-US" sz="3600" dirty="0"/>
              <a:t> </a:t>
            </a:r>
            <a:r>
              <a:rPr lang="en-US" sz="3600" dirty="0" smtClean="0"/>
              <a:t>(A)</a:t>
            </a:r>
            <a:endParaRPr lang="ru-RU" sz="3600" dirty="0"/>
          </a:p>
        </p:txBody>
      </p:sp>
      <p:sp>
        <p:nvSpPr>
          <p:cNvPr id="22" name="TextBox 21"/>
          <p:cNvSpPr txBox="1"/>
          <p:nvPr/>
        </p:nvSpPr>
        <p:spPr>
          <a:xfrm>
            <a:off x="9774857" y="6371456"/>
            <a:ext cx="2501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Ответ: </a:t>
            </a:r>
            <a:r>
              <a:rPr lang="en-US" sz="3600" dirty="0" smtClean="0"/>
              <a:t>6,4 A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106387" y="3018899"/>
                <a:ext cx="1668470" cy="9848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latin typeface="Cambria Math"/>
                    <a:ea typeface="Cambria Math"/>
                  </a:rPr>
                  <a:t>I</a:t>
                </a:r>
                <a:r>
                  <a:rPr lang="en-US" sz="36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dirty="0"/>
                          <m:t>N</m:t>
                        </m:r>
                        <m:r>
                          <m:rPr>
                            <m:nor/>
                          </m:rPr>
                          <a:rPr lang="en-US" sz="3600" dirty="0"/>
                          <m:t>∗</m:t>
                        </m:r>
                        <m:sSub>
                          <m:sSubPr>
                            <m:ctrlPr>
                              <a:rPr lang="en-US" sz="3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en-US" sz="3600" i="1">
                                <a:latin typeface="Cambria Math"/>
                              </a:rPr>
                              <m:t>𝑒</m:t>
                            </m:r>
                          </m:sub>
                        </m:sSub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6387" y="3018899"/>
                <a:ext cx="1668470" cy="984821"/>
              </a:xfrm>
              <a:prstGeom prst="rect">
                <a:avLst/>
              </a:prstGeom>
              <a:blipFill rotWithShape="1">
                <a:blip r:embed="rId9"/>
                <a:stretch>
                  <a:fillRect l="-11355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/>
          <p:nvPr/>
        </p:nvCxnSpPr>
        <p:spPr>
          <a:xfrm flipV="1">
            <a:off x="5333542" y="4389213"/>
            <a:ext cx="696899" cy="255671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6852688" y="4389213"/>
            <a:ext cx="833937" cy="254177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4695631" y="4375745"/>
            <a:ext cx="696899" cy="255671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6066983" y="4881437"/>
            <a:ext cx="521209" cy="25522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4531964" y="4067200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</a:t>
            </a: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7981962" y="2996037"/>
            <a:ext cx="1936911" cy="10711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7417480" y="3531618"/>
            <a:ext cx="413161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859298" y="5478904"/>
                <a:ext cx="3195105" cy="892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latin typeface="Cambria Math"/>
                    <a:ea typeface="Cambria Math"/>
                  </a:rPr>
                  <a:t>[</a:t>
                </a:r>
                <a:r>
                  <a:rPr lang="en-US" sz="3600" dirty="0">
                    <a:latin typeface="Cambria Math"/>
                    <a:ea typeface="Cambria Math"/>
                  </a:rPr>
                  <a:t>I</a:t>
                </a:r>
                <a:r>
                  <a:rPr lang="ru-RU" sz="3600" dirty="0" smtClean="0">
                    <a:latin typeface="Cambria Math"/>
                    <a:ea typeface="Cambria Math"/>
                  </a:rPr>
                  <a:t>]</a:t>
                </a:r>
                <a:r>
                  <a:rPr lang="en-US" sz="3600" dirty="0" smtClean="0">
                    <a:latin typeface="Cambria Math"/>
                    <a:ea typeface="Cambria Math"/>
                  </a:rPr>
                  <a:t> = 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Кл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en-US" sz="3600" dirty="0" smtClean="0">
                    <a:latin typeface="Cambria Math"/>
                    <a:ea typeface="Cambria Math"/>
                  </a:rPr>
                  <a:t>]</a:t>
                </a:r>
                <a:r>
                  <a:rPr lang="ru-RU" sz="3600" dirty="0">
                    <a:latin typeface="Cambria Math"/>
                    <a:ea typeface="Cambria Math"/>
                  </a:rPr>
                  <a:t> = </a:t>
                </a:r>
                <a:r>
                  <a:rPr lang="ru-RU" sz="3600" dirty="0" smtClean="0">
                    <a:latin typeface="Cambria Math"/>
                    <a:ea typeface="Cambria Math"/>
                  </a:rPr>
                  <a:t>[А]</a:t>
                </a:r>
                <a:r>
                  <a:rPr lang="en-US" sz="3600" dirty="0" smtClean="0">
                    <a:latin typeface="Cambria Math"/>
                    <a:ea typeface="Cambria Math"/>
                  </a:rPr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9298" y="5478904"/>
                <a:ext cx="3195105" cy="892552"/>
              </a:xfrm>
              <a:prstGeom prst="rect">
                <a:avLst/>
              </a:prstGeom>
              <a:blipFill rotWithShape="1">
                <a:blip r:embed="rId10"/>
                <a:stretch>
                  <a:fillRect l="-5725" r="-1718" b="-10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Выгнутая влево стрелка 36"/>
          <p:cNvSpPr/>
          <p:nvPr/>
        </p:nvSpPr>
        <p:spPr>
          <a:xfrm rot="5758335">
            <a:off x="5047635" y="2603356"/>
            <a:ext cx="490132" cy="831086"/>
          </a:xfrm>
          <a:prstGeom prst="curvedRightArrow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294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12" grpId="0"/>
      <p:bldP spid="13" grpId="0"/>
      <p:bldP spid="14" grpId="0"/>
      <p:bldP spid="17" grpId="0"/>
      <p:bldP spid="18" grpId="0"/>
      <p:bldP spid="2" grpId="0"/>
      <p:bldP spid="22" grpId="0"/>
      <p:bldP spid="26" grpId="0"/>
      <p:bldP spid="33" grpId="0"/>
      <p:bldP spid="35" grpId="0" animBg="1"/>
      <p:bldP spid="38" grpId="0"/>
      <p:bldP spid="3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0"/>
            <a:ext cx="12760325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69827" y="2623865"/>
            <a:ext cx="135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Дано:</a:t>
            </a:r>
            <a:endParaRPr lang="ru-RU" sz="36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84492" y="3936764"/>
                <a:ext cx="19207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dirty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I</m:t>
                    </m:r>
                    <m:r>
                      <a:rPr lang="en-US" sz="3600" i="1" dirty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=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12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м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A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492" y="3936764"/>
                <a:ext cx="1920719" cy="646331"/>
              </a:xfrm>
              <a:prstGeom prst="rect">
                <a:avLst/>
              </a:prstGeom>
              <a:blipFill rotWithShape="1">
                <a:blip r:embed="rId3"/>
                <a:stretch>
                  <a:fillRect t="-14151" r="-857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01849" y="3280728"/>
                <a:ext cx="212750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solidFill>
                      <a:prstClr val="black"/>
                    </a:solidFill>
                  </a:rPr>
                  <a:t>t </a:t>
                </a:r>
                <a14:m>
                  <m:oMath xmlns:m="http://schemas.openxmlformats.org/officeDocument/2006/math">
                    <m:r>
                      <a:rPr lang="ru-RU" sz="3600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US" sz="3600" b="0" i="1" smtClean="0">
                        <a:solidFill>
                          <a:prstClr val="black"/>
                        </a:solidFill>
                        <a:latin typeface="Cambria Math"/>
                      </a:rPr>
                      <m:t>2</m:t>
                    </m:r>
                    <m:r>
                      <a:rPr lang="en-US" sz="3600" i="1" smtClean="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a:rPr lang="ru-RU" sz="3600" b="0" i="1" smtClean="0">
                        <a:solidFill>
                          <a:prstClr val="black"/>
                        </a:solidFill>
                        <a:latin typeface="Cambria Math"/>
                      </a:rPr>
                      <m:t>мин</m:t>
                    </m:r>
                  </m:oMath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849" y="3280728"/>
                <a:ext cx="2127505" cy="646331"/>
              </a:xfrm>
              <a:prstGeom prst="rect">
                <a:avLst/>
              </a:prstGeom>
              <a:blipFill rotWithShape="1">
                <a:blip r:embed="rId4"/>
                <a:stretch>
                  <a:fillRect l="-8596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>
            <a:off x="3150121" y="3221552"/>
            <a:ext cx="1" cy="220028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458096" y="4853459"/>
            <a:ext cx="269202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430504" y="5080770"/>
            <a:ext cx="9893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q - </a:t>
            </a:r>
            <a:r>
              <a:rPr lang="ru-RU" sz="3600" dirty="0" smtClean="0">
                <a:solidFill>
                  <a:prstClr val="black"/>
                </a:solidFill>
              </a:rPr>
              <a:t>?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87517" y="2609354"/>
            <a:ext cx="2110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Решение: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184307" y="6290117"/>
            <a:ext cx="29535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Ответ: </a:t>
            </a:r>
            <a:r>
              <a:rPr lang="en-US" sz="3600" dirty="0" smtClean="0">
                <a:solidFill>
                  <a:prstClr val="black"/>
                </a:solidFill>
              </a:rPr>
              <a:t>1</a:t>
            </a:r>
            <a:r>
              <a:rPr lang="ru-RU" sz="3600" dirty="0" smtClean="0">
                <a:solidFill>
                  <a:prstClr val="black"/>
                </a:solidFill>
              </a:rPr>
              <a:t>,44 Кл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9801" y="106760"/>
            <a:ext cx="12385376" cy="2215991"/>
          </a:xfrm>
        </p:spPr>
        <p:txBody>
          <a:bodyPr/>
          <a:lstStyle/>
          <a:p>
            <a:r>
              <a:rPr lang="ru-RU" sz="3600" dirty="0" smtClean="0">
                <a:solidFill>
                  <a:schemeClr val="tx2"/>
                </a:solidFill>
              </a:rPr>
              <a:t>    Задача № </a:t>
            </a:r>
            <a:r>
              <a:rPr lang="ru-RU" sz="3600" dirty="0">
                <a:solidFill>
                  <a:schemeClr val="tx2"/>
                </a:solidFill>
              </a:rPr>
              <a:t>5</a:t>
            </a:r>
            <a:endParaRPr lang="ru-RU" sz="3600" dirty="0" smtClean="0">
              <a:solidFill>
                <a:schemeClr val="tx2"/>
              </a:solidFill>
            </a:endParaRPr>
          </a:p>
          <a:p>
            <a:r>
              <a:rPr lang="ru-RU" sz="3600" dirty="0" smtClean="0">
                <a:solidFill>
                  <a:schemeClr val="tx2"/>
                </a:solidFill>
              </a:rPr>
              <a:t>    Какой заряд протекает через катушку гальванометра, включенного в цепь на 2 мин, если сила тока в цепи 12мА?</a:t>
            </a:r>
            <a:endParaRPr lang="ru-RU" sz="360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003794" y="4207128"/>
                <a:ext cx="379296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solidFill>
                      <a:prstClr val="black"/>
                    </a:solidFill>
                  </a:rPr>
                  <a:t>q = </a:t>
                </a:r>
                <a:r>
                  <a:rPr lang="ru-RU" sz="3600" dirty="0">
                    <a:solidFill>
                      <a:prstClr val="black"/>
                    </a:solidFill>
                  </a:rPr>
                  <a:t>12*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*120 =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3794" y="4207128"/>
                <a:ext cx="3792961" cy="646331"/>
              </a:xfrm>
              <a:prstGeom prst="rect">
                <a:avLst/>
              </a:prstGeom>
              <a:blipFill rotWithShape="1">
                <a:blip r:embed="rId5"/>
                <a:stretch>
                  <a:fillRect l="-4984" t="-13208" r="-4019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793143" y="4222083"/>
                <a:ext cx="265322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solidFill>
                      <a:prstClr val="black"/>
                    </a:solidFill>
                  </a:rPr>
                  <a:t>1440*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=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3143" y="4222083"/>
                <a:ext cx="2653227" cy="646331"/>
              </a:xfrm>
              <a:prstGeom prst="rect">
                <a:avLst/>
              </a:prstGeom>
              <a:blipFill rotWithShape="1">
                <a:blip r:embed="rId6"/>
                <a:stretch>
                  <a:fillRect l="-6881" t="-13208" r="-5963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3780369" y="5739198"/>
            <a:ext cx="24857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[</a:t>
            </a:r>
            <a:r>
              <a:rPr lang="en-US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 q </a:t>
            </a:r>
            <a:r>
              <a:rPr lang="ru-RU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]</a:t>
            </a:r>
            <a:r>
              <a:rPr lang="en-US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 = [A*c]</a:t>
            </a:r>
            <a:endParaRPr lang="ru-RU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003794" y="5611375"/>
                <a:ext cx="1754839" cy="892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=</a:t>
                </a:r>
                <a:r>
                  <a:rPr lang="ru-RU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 </a:t>
                </a:r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Кл</m:t>
                        </m:r>
                      </m:num>
                      <m:den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*с</a:t>
                </a:r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]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3794" y="5611375"/>
                <a:ext cx="1754839" cy="892552"/>
              </a:xfrm>
              <a:prstGeom prst="rect">
                <a:avLst/>
              </a:prstGeom>
              <a:blipFill rotWithShape="1">
                <a:blip r:embed="rId7"/>
                <a:stretch>
                  <a:fillRect l="-10764" r="-9028" b="-10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7623689" y="5734485"/>
            <a:ext cx="15059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= </a:t>
            </a:r>
            <a:r>
              <a:rPr lang="ru-RU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[Кл]</a:t>
            </a:r>
            <a:r>
              <a:rPr lang="en-US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 </a:t>
            </a:r>
            <a:endParaRPr lang="ru-RU" sz="3600" dirty="0">
              <a:solidFill>
                <a:prstClr val="black"/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6687517" y="6290117"/>
            <a:ext cx="387392" cy="184042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7253644" y="5946501"/>
            <a:ext cx="370045" cy="26749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444916" y="3272747"/>
                <a:ext cx="980333" cy="8336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prstClr val="black"/>
                    </a:solidFill>
                    <a:latin typeface="Cambria Math"/>
                    <a:ea typeface="Cambria Math"/>
                  </a:rPr>
                  <a:t>I 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𝑞</m:t>
                        </m:r>
                      </m:num>
                      <m:den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916" y="3272747"/>
                <a:ext cx="980333" cy="833626"/>
              </a:xfrm>
              <a:prstGeom prst="rect">
                <a:avLst/>
              </a:prstGeom>
              <a:blipFill rotWithShape="1">
                <a:blip r:embed="rId8"/>
                <a:stretch>
                  <a:fillRect l="-18634" t="-4380" b="-131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8501002" y="3272747"/>
            <a:ext cx="13965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q = </a:t>
            </a:r>
            <a:r>
              <a:rPr lang="en-US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I</a:t>
            </a:r>
            <a:r>
              <a:rPr lang="en-US" sz="3600" dirty="0" smtClean="0">
                <a:solidFill>
                  <a:prstClr val="black"/>
                </a:solidFill>
              </a:rPr>
              <a:t>*t</a:t>
            </a:r>
            <a:endParaRPr lang="ru-RU" sz="3600" dirty="0">
              <a:solidFill>
                <a:prstClr val="black"/>
              </a:solidFill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>
            <a:off x="7658892" y="3665442"/>
            <a:ext cx="413161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5526384" y="3290433"/>
            <a:ext cx="1" cy="220028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805964" y="2627040"/>
            <a:ext cx="856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C</a:t>
            </a:r>
            <a:r>
              <a:rPr lang="ru-RU" sz="3600" b="1" dirty="0" smtClean="0">
                <a:solidFill>
                  <a:prstClr val="black"/>
                </a:solidFill>
              </a:rPr>
              <a:t>И: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640853" y="3290433"/>
            <a:ext cx="11865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prstClr val="black"/>
                </a:solidFill>
              </a:rPr>
              <a:t>120 с</a:t>
            </a:r>
            <a:endParaRPr lang="ru-RU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248344" y="3998530"/>
                <a:ext cx="222362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solidFill>
                      <a:prstClr val="black"/>
                    </a:solidFill>
                  </a:rPr>
                  <a:t>12*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 А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8344" y="3998530"/>
                <a:ext cx="2223622" cy="646331"/>
              </a:xfrm>
              <a:prstGeom prst="rect">
                <a:avLst/>
              </a:prstGeom>
              <a:blipFill rotWithShape="1">
                <a:blip r:embed="rId9"/>
                <a:stretch>
                  <a:fillRect l="-8493" t="-13208" r="-7123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266114" y="4872629"/>
                <a:ext cx="220124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solidFill>
                      <a:prstClr val="black"/>
                    </a:solidFill>
                  </a:rPr>
                  <a:t>= 1,44</a:t>
                </a:r>
                <a14:m>
                  <m:oMath xmlns:m="http://schemas.openxmlformats.org/officeDocument/2006/math">
                    <m:r>
                      <a:rPr lang="ru-RU" sz="3600" i="1" smtClean="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(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Кл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)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6114" y="4872629"/>
                <a:ext cx="2201244" cy="646331"/>
              </a:xfrm>
              <a:prstGeom prst="rect">
                <a:avLst/>
              </a:prstGeom>
              <a:blipFill rotWithShape="1">
                <a:blip r:embed="rId10"/>
                <a:stretch>
                  <a:fillRect l="-8587" t="-14151" r="-7479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Прямоугольник 38"/>
          <p:cNvSpPr/>
          <p:nvPr/>
        </p:nvSpPr>
        <p:spPr>
          <a:xfrm>
            <a:off x="8323807" y="3214139"/>
            <a:ext cx="1750925" cy="83042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277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1" grpId="0"/>
      <p:bldP spid="12" grpId="0"/>
      <p:bldP spid="15" grpId="0"/>
      <p:bldP spid="20" grpId="0"/>
      <p:bldP spid="4" grpId="0"/>
      <p:bldP spid="22" grpId="0"/>
      <p:bldP spid="21" grpId="0"/>
      <p:bldP spid="23" grpId="0"/>
      <p:bldP spid="28" grpId="0"/>
      <p:bldP spid="29" grpId="0"/>
      <p:bldP spid="34" grpId="0"/>
      <p:bldP spid="35" grpId="0"/>
      <p:bldP spid="36" grpId="0"/>
      <p:bldP spid="37" grpId="0"/>
      <p:bldP spid="3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Задание: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67892" y="2122985"/>
            <a:ext cx="11063672" cy="1323439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Прочитать § 11</a:t>
            </a: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Выполнить упражнение 4 (стр. 41).</a:t>
            </a:r>
          </a:p>
        </p:txBody>
      </p:sp>
    </p:spTree>
    <p:extLst>
      <p:ext uri="{BB962C8B-B14F-4D97-AF65-F5344CB8AC3E}">
        <p14:creationId xmlns:p14="http://schemas.microsoft.com/office/powerpoint/2010/main" val="16059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20638"/>
            <a:ext cx="12784137" cy="708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767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ds04.infourok.ru/uploads/ex/0b63/0019e87a-5203a955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780963" cy="712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86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7" y="0"/>
            <a:ext cx="12766626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8" y="3203104"/>
            <a:ext cx="6832609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61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217"/>
            <a:ext cx="12780964" cy="7117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022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Единицы измерения силы тока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73857" y="1715499"/>
            <a:ext cx="11161240" cy="1985159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dirty="0" smtClean="0">
                <a:solidFill>
                  <a:schemeClr val="tx2"/>
                </a:solidFill>
              </a:rPr>
              <a:t>Сила тока в 1 А это заряд в 1 Кл проходящий через поперечное сечение проводника за 1 секунду.</a:t>
            </a:r>
            <a:endParaRPr lang="ru-RU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4302249" y="4355232"/>
                <a:ext cx="4262705" cy="14259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6000" b="1" dirty="0" smtClean="0"/>
                  <a:t>[ 1А ] = 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6000" b="1" i="1" smtClean="0">
                            <a:latin typeface="Cambria Math"/>
                          </a:rPr>
                          <m:t>𝟏</m:t>
                        </m:r>
                        <m:r>
                          <a:rPr lang="ru-RU" sz="6000" b="1" i="1" smtClean="0">
                            <a:latin typeface="Cambria Math"/>
                          </a:rPr>
                          <m:t> Кл</m:t>
                        </m:r>
                      </m:num>
                      <m:den>
                        <m:r>
                          <a:rPr lang="ru-RU" sz="6000" b="1" i="1" smtClean="0">
                            <a:latin typeface="Cambria Math"/>
                          </a:rPr>
                          <m:t>𝟏</m:t>
                        </m:r>
                        <m:r>
                          <a:rPr lang="ru-RU" sz="6000" b="1" i="1" smtClean="0">
                            <a:latin typeface="Cambria Math"/>
                          </a:rPr>
                          <m:t> с</m:t>
                        </m:r>
                      </m:den>
                    </m:f>
                  </m:oMath>
                </a14:m>
                <a:r>
                  <a:rPr lang="ru-RU" sz="6000" b="1" dirty="0" smtClean="0"/>
                  <a:t>]</a:t>
                </a:r>
                <a:endParaRPr lang="ru-RU" sz="6000" b="1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249" y="4355232"/>
                <a:ext cx="4262705" cy="1425968"/>
              </a:xfrm>
              <a:prstGeom prst="rect">
                <a:avLst/>
              </a:prstGeom>
              <a:blipFill rotWithShape="1">
                <a:blip r:embed="rId2"/>
                <a:stretch>
                  <a:fillRect l="-8727" r="-7725" b="-149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775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1" y="0"/>
            <a:ext cx="12773522" cy="710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319172" y="2142243"/>
                <a:ext cx="1851404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latin typeface="Cambria Math"/>
                          </a:rPr>
                          <m:t>=</m:t>
                        </m:r>
                        <m:r>
                          <a:rPr lang="ru-RU" sz="3200" b="1" i="1" smtClean="0">
                            <a:latin typeface="Cambria Math"/>
                          </a:rPr>
                          <m:t>𝟏𝟎</m:t>
                        </m:r>
                      </m:e>
                      <m:sup>
                        <m:r>
                          <a:rPr lang="ru-RU" sz="3200" b="1" i="1" smtClean="0">
                            <a:latin typeface="Cambria Math"/>
                          </a:rPr>
                          <m:t>−</m:t>
                        </m:r>
                        <m:r>
                          <a:rPr lang="ru-RU" sz="3200" b="1" i="1" smtClean="0">
                            <a:latin typeface="Cambria Math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ru-RU" sz="3200" b="1" dirty="0" smtClean="0"/>
                  <a:t> А</a:t>
                </a:r>
                <a:endParaRPr lang="ru-RU" sz="32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9172" y="2142243"/>
                <a:ext cx="1851404" cy="595932"/>
              </a:xfrm>
              <a:prstGeom prst="rect">
                <a:avLst/>
              </a:prstGeom>
              <a:blipFill rotWithShape="1">
                <a:blip r:embed="rId3"/>
                <a:stretch>
                  <a:fillRect t="-10204" r="-7591" b="-336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910761" y="3851176"/>
                <a:ext cx="1851404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latin typeface="Cambria Math"/>
                          </a:rPr>
                          <m:t>=</m:t>
                        </m:r>
                        <m:r>
                          <a:rPr lang="ru-RU" sz="3200" b="1" i="1" smtClean="0">
                            <a:latin typeface="Cambria Math"/>
                          </a:rPr>
                          <m:t>𝟏𝟎</m:t>
                        </m:r>
                      </m:e>
                      <m:sup>
                        <m:r>
                          <a:rPr lang="ru-RU" sz="3200" b="1" i="1" smtClean="0">
                            <a:latin typeface="Cambria Math"/>
                          </a:rPr>
                          <m:t>−</m:t>
                        </m:r>
                        <m:r>
                          <a:rPr lang="ru-RU" sz="3200" b="1" i="1" smtClean="0">
                            <a:latin typeface="Cambria Math"/>
                          </a:rPr>
                          <m:t>𝟔</m:t>
                        </m:r>
                      </m:sup>
                    </m:sSup>
                  </m:oMath>
                </a14:m>
                <a:r>
                  <a:rPr lang="ru-RU" sz="3200" b="1" dirty="0" smtClean="0"/>
                  <a:t> А</a:t>
                </a:r>
                <a:endParaRPr lang="ru-RU" sz="32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0761" y="3851176"/>
                <a:ext cx="1851404" cy="595932"/>
              </a:xfrm>
              <a:prstGeom prst="rect">
                <a:avLst/>
              </a:prstGeom>
              <a:blipFill rotWithShape="1">
                <a:blip r:embed="rId4"/>
                <a:stretch>
                  <a:fillRect t="-10204" r="-7591" b="-336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190681" y="5507360"/>
                <a:ext cx="1633396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latin typeface="Cambria Math"/>
                          </a:rPr>
                          <m:t>=</m:t>
                        </m:r>
                        <m:r>
                          <a:rPr lang="ru-RU" sz="3200" b="1" i="1" smtClean="0">
                            <a:latin typeface="Cambria Math"/>
                          </a:rPr>
                          <m:t>𝟏𝟎</m:t>
                        </m:r>
                      </m:e>
                      <m:sup>
                        <m:r>
                          <a:rPr lang="ru-RU" sz="3200" b="1" i="1" smtClean="0">
                            <a:latin typeface="Cambria Math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ru-RU" sz="3200" b="1" dirty="0" smtClean="0"/>
                  <a:t> А</a:t>
                </a:r>
                <a:endParaRPr lang="ru-RU" sz="32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0681" y="5507360"/>
                <a:ext cx="1633396" cy="595932"/>
              </a:xfrm>
              <a:prstGeom prst="rect">
                <a:avLst/>
              </a:prstGeom>
              <a:blipFill rotWithShape="1">
                <a:blip r:embed="rId5"/>
                <a:stretch>
                  <a:fillRect t="-10204" r="-8582" b="-336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5338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9" y="16758"/>
            <a:ext cx="12757184" cy="7109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551284" y="1906960"/>
            <a:ext cx="2952328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334697" y="1677288"/>
            <a:ext cx="262604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 smtClean="0">
                <a:solidFill>
                  <a:prstClr val="black"/>
                </a:solidFill>
              </a:rPr>
              <a:t>q = </a:t>
            </a:r>
            <a:r>
              <a:rPr lang="en-US" sz="8000" b="1" dirty="0" smtClean="0">
                <a:solidFill>
                  <a:prstClr val="black"/>
                </a:solidFill>
                <a:latin typeface="Cambria Math"/>
                <a:ea typeface="Cambria Math"/>
              </a:rPr>
              <a:t>I</a:t>
            </a:r>
            <a:r>
              <a:rPr lang="ru-RU" sz="8000" b="1" dirty="0">
                <a:solidFill>
                  <a:prstClr val="black"/>
                </a:solidFill>
              </a:rPr>
              <a:t> </a:t>
            </a:r>
            <a:r>
              <a:rPr lang="en-US" sz="8000" b="1" dirty="0" smtClean="0">
                <a:solidFill>
                  <a:prstClr val="black"/>
                </a:solidFill>
              </a:rPr>
              <a:t>t</a:t>
            </a:r>
            <a:endParaRPr lang="ru-RU" sz="8000" b="1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087150" y="3909616"/>
            <a:ext cx="2682526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702849" y="3635152"/>
            <a:ext cx="439433" cy="792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807731" y="4341664"/>
            <a:ext cx="439433" cy="2436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10544998" y="3571523"/>
                <a:ext cx="1766830" cy="15647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7200" b="1" dirty="0" smtClean="0">
                    <a:latin typeface="Cambria Math"/>
                    <a:ea typeface="Cambria Math"/>
                  </a:rPr>
                  <a:t>t </a:t>
                </a:r>
                <a:r>
                  <a:rPr lang="en-US" sz="72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72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7200" b="1" i="1" smtClean="0">
                            <a:latin typeface="Cambria Math"/>
                          </a:rPr>
                          <m:t>𝒒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7200" b="1" dirty="0">
                            <a:latin typeface="Cambria Math"/>
                            <a:ea typeface="Cambria Math"/>
                          </a:rPr>
                          <m:t>I</m:t>
                        </m:r>
                      </m:den>
                    </m:f>
                  </m:oMath>
                </a14:m>
                <a:endParaRPr lang="ru-RU" sz="7200" b="1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4998" y="3571523"/>
                <a:ext cx="1766830" cy="1564724"/>
              </a:xfrm>
              <a:prstGeom prst="rect">
                <a:avLst/>
              </a:prstGeom>
              <a:blipFill rotWithShape="1">
                <a:blip r:embed="rId3"/>
                <a:stretch>
                  <a:fillRect l="-26207" t="-7782" r="-2069" b="-17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23778" y="3721212"/>
            <a:ext cx="2908517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701849" y="3000727"/>
                <a:ext cx="1928733" cy="1734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0" b="1" dirty="0">
                    <a:latin typeface="Cambria Math"/>
                    <a:ea typeface="Cambria Math"/>
                  </a:rPr>
                  <a:t>I </a:t>
                </a:r>
                <a:r>
                  <a:rPr lang="en-US" sz="80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8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8000" b="1" i="1" smtClean="0">
                            <a:latin typeface="Cambria Math"/>
                          </a:rPr>
                          <m:t>𝒒</m:t>
                        </m:r>
                      </m:num>
                      <m:den>
                        <m:r>
                          <a:rPr lang="en-US" sz="8000" b="1" i="1" smtClean="0">
                            <a:latin typeface="Cambria Math"/>
                          </a:rPr>
                          <m:t>𝒕</m:t>
                        </m:r>
                      </m:den>
                    </m:f>
                  </m:oMath>
                </a14:m>
                <a:endParaRPr lang="ru-RU" sz="8000" b="1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849" y="3000727"/>
                <a:ext cx="1928733" cy="1734257"/>
              </a:xfrm>
              <a:prstGeom prst="rect">
                <a:avLst/>
              </a:prstGeom>
              <a:blipFill rotWithShape="1">
                <a:blip r:embed="rId4"/>
                <a:stretch>
                  <a:fillRect l="-26814" t="-8070" r="-2839" b="-171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4517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016"/>
            <a:ext cx="12780964" cy="7115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950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1733</TotalTime>
  <Words>669</Words>
  <Application>Microsoft Office PowerPoint</Application>
  <PresentationFormat>Произвольный</PresentationFormat>
  <Paragraphs>104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2_Тема Office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Единицы измерения силы тока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96</cp:revision>
  <dcterms:created xsi:type="dcterms:W3CDTF">2020-08-02T08:10:47Z</dcterms:created>
  <dcterms:modified xsi:type="dcterms:W3CDTF">2020-09-28T06:04:29Z</dcterms:modified>
</cp:coreProperties>
</file>