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notesMasterIdLst>
    <p:notesMasterId r:id="rId20"/>
  </p:notesMasterIdLst>
  <p:sldIdLst>
    <p:sldId id="257" r:id="rId3"/>
    <p:sldId id="270" r:id="rId4"/>
    <p:sldId id="281" r:id="rId5"/>
    <p:sldId id="271" r:id="rId6"/>
    <p:sldId id="272" r:id="rId7"/>
    <p:sldId id="282" r:id="rId8"/>
    <p:sldId id="274" r:id="rId9"/>
    <p:sldId id="275" r:id="rId10"/>
    <p:sldId id="276" r:id="rId11"/>
    <p:sldId id="277" r:id="rId12"/>
    <p:sldId id="278" r:id="rId13"/>
    <p:sldId id="263" r:id="rId14"/>
    <p:sldId id="261" r:id="rId15"/>
    <p:sldId id="267" r:id="rId16"/>
    <p:sldId id="268" r:id="rId17"/>
    <p:sldId id="269" r:id="rId18"/>
    <p:sldId id="259" r:id="rId19"/>
  </p:sldIdLst>
  <p:sldSz cx="12780963" cy="7126288"/>
  <p:notesSz cx="6858000" cy="9144000"/>
  <p:defaultTextStyle>
    <a:defPPr>
      <a:defRPr lang="ru-RU"/>
    </a:defPPr>
    <a:lvl1pPr marL="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705" autoAdjust="0"/>
  </p:normalViewPr>
  <p:slideViewPr>
    <p:cSldViewPr>
      <p:cViewPr>
        <p:scale>
          <a:sx n="66" d="100"/>
          <a:sy n="66" d="100"/>
        </p:scale>
        <p:origin x="-894" y="-156"/>
      </p:cViewPr>
      <p:guideLst>
        <p:guide orient="horz" pos="2245"/>
        <p:guide pos="4026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5FB04-9132-4C15-AFB7-E15E63DB18FC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AA91-7AB8-4CF4-8196-CAD38EF6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91-7AB8-4CF4-8196-CAD38EF63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9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4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9" y="285427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9" y="285427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25" y="290949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25" y="969983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028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2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2" y="350016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2"/>
            <a:ext cx="10863818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6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0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48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990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50" y="2259968"/>
            <a:ext cx="5647145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8"/>
            <a:ext cx="5649363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07" y="283732"/>
            <a:ext cx="4204848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05" y="283777"/>
            <a:ext cx="7144913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107" y="1491287"/>
            <a:ext cx="4204848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84" y="4988418"/>
            <a:ext cx="7668578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84" y="636750"/>
            <a:ext cx="7668578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391" indent="0">
              <a:buNone/>
              <a:defRPr sz="2800"/>
            </a:lvl2pPr>
            <a:lvl3pPr marL="908781" indent="0">
              <a:buNone/>
              <a:defRPr sz="2400"/>
            </a:lvl3pPr>
            <a:lvl4pPr marL="1363176" indent="0">
              <a:buNone/>
              <a:defRPr sz="2000"/>
            </a:lvl4pPr>
            <a:lvl5pPr marL="1817566" indent="0">
              <a:buNone/>
              <a:defRPr sz="2000"/>
            </a:lvl5pPr>
            <a:lvl6pPr marL="2271959" indent="0">
              <a:buNone/>
              <a:defRPr sz="2000"/>
            </a:lvl6pPr>
            <a:lvl7pPr marL="2726349" indent="0">
              <a:buNone/>
              <a:defRPr sz="2000"/>
            </a:lvl7pPr>
            <a:lvl8pPr marL="3180747" indent="0">
              <a:buNone/>
              <a:defRPr sz="2000"/>
            </a:lvl8pPr>
            <a:lvl9pPr marL="363513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84" y="5577326"/>
            <a:ext cx="7668578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8"/>
            <a:ext cx="11502867" cy="1187715"/>
          </a:xfrm>
          <a:prstGeom prst="rect">
            <a:avLst/>
          </a:prstGeom>
        </p:spPr>
        <p:txBody>
          <a:bodyPr vert="horz" lIns="90886" tIns="45445" rIns="90886" bIns="454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47"/>
            <a:ext cx="11502867" cy="4703021"/>
          </a:xfrm>
          <a:prstGeom prst="rect">
            <a:avLst/>
          </a:prstGeom>
        </p:spPr>
        <p:txBody>
          <a:bodyPr vert="horz" lIns="90886" tIns="45445" rIns="90886" bIns="45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59"/>
            <a:ext cx="404730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087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96" indent="-340796" algn="l" defTabSz="9087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385" indent="-283994" algn="l" defTabSz="9087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79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71" indent="-227193" algn="l" defTabSz="9087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53" indent="-227193" algn="l" defTabSz="9087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56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4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932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33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9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8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7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6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5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4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747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132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6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8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7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28.09.2020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13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3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1929" y="2483024"/>
            <a:ext cx="10835803" cy="3148797"/>
          </a:xfrm>
          <a:prstGeom prst="rect">
            <a:avLst/>
          </a:prstGeom>
        </p:spPr>
        <p:txBody>
          <a:bodyPr vert="horz" wrap="square" lIns="0" tIns="24624" rIns="0" bIns="0" rtlCol="0">
            <a:spAutoFit/>
          </a:bodyPr>
          <a:lstStyle/>
          <a:p>
            <a:pPr marL="32451" defTabSz="1016520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51" algn="ctr" defTabSz="1016520">
              <a:spcBef>
                <a:spcPts val="195"/>
              </a:spcBef>
            </a:pPr>
            <a:r>
              <a:rPr lang="ru-RU" sz="6600" b="1" dirty="0" smtClean="0">
                <a:latin typeface="Arial"/>
                <a:cs typeface="Arial"/>
              </a:rPr>
              <a:t>Сила тока и ее измерение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91133" y="2411016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24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3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305" y="473242"/>
            <a:ext cx="807089" cy="1043915"/>
          </a:xfrm>
          <a:prstGeom prst="rect">
            <a:avLst/>
          </a:prstGeom>
        </p:spPr>
        <p:txBody>
          <a:bodyPr vert="horz" wrap="square" lIns="0" tIns="27979" rIns="0" bIns="0" rtlCol="0">
            <a:spAutoFit/>
          </a:bodyPr>
          <a:lstStyle/>
          <a:p>
            <a:pPr defTabSz="1016520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49" y="1386194"/>
            <a:ext cx="1610378" cy="375417"/>
          </a:xfrm>
          <a:prstGeom prst="rect">
            <a:avLst/>
          </a:prstGeom>
        </p:spPr>
        <p:txBody>
          <a:bodyPr vert="horz" wrap="square" lIns="0" tIns="21266" rIns="0" bIns="0" rtlCol="0">
            <a:spAutoFit/>
          </a:bodyPr>
          <a:lstStyle/>
          <a:p>
            <a:pPr defTabSz="1016520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79" y="495445"/>
            <a:ext cx="3929029" cy="949356"/>
          </a:xfrm>
          <a:prstGeom prst="rect">
            <a:avLst/>
          </a:prstGeom>
        </p:spPr>
        <p:txBody>
          <a:bodyPr vert="horz" wrap="square" lIns="0" tIns="2577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2" defTabSz="161402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0" y="544609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" y="12254"/>
            <a:ext cx="12757184" cy="715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" y="-1"/>
            <a:ext cx="12748732" cy="71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175"/>
            <a:ext cx="127603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588" y="159311"/>
            <a:ext cx="12062557" cy="2215991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1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 Определите силу тока в электрической лампе, если через нее за 10 мин проходит 300 Кл количества электричества.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889" y="2844805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849" y="4679268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 = </a:t>
            </a:r>
            <a:r>
              <a:rPr lang="ru-RU" sz="3600" dirty="0" smtClean="0"/>
              <a:t>300 Кл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5825" y="3854939"/>
                <a:ext cx="26132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latin typeface="Cambria Math"/>
                        </a:rPr>
                        <m:t>t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10 </m:t>
                      </m:r>
                      <m:r>
                        <a:rPr lang="ru-RU" sz="3600" b="0" i="1" smtClean="0">
                          <a:latin typeface="Cambria Math"/>
                        </a:rPr>
                        <m:t>мин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5" y="3854939"/>
                <a:ext cx="261321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366145" y="3275112"/>
            <a:ext cx="46034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96190" y="5529739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2328" y="5652537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 Math"/>
                <a:ea typeface="Cambria Math"/>
              </a:rPr>
              <a:t>I</a:t>
            </a:r>
            <a:r>
              <a:rPr lang="en-US" sz="3600" dirty="0" smtClean="0"/>
              <a:t> - 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14955" y="2843063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73947" y="3498493"/>
                <a:ext cx="980333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mbria Math"/>
                    <a:ea typeface="Cambria Math"/>
                  </a:rPr>
                  <a:t>I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947" y="3498493"/>
                <a:ext cx="980333" cy="833626"/>
              </a:xfrm>
              <a:prstGeom prst="rect">
                <a:avLst/>
              </a:prstGeom>
              <a:blipFill rotWithShape="1">
                <a:blip r:embed="rId4"/>
                <a:stretch>
                  <a:fillRect l="-18634" t="-438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96143" y="4548047"/>
                <a:ext cx="1691489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mbria Math"/>
                    <a:ea typeface="Cambria Math"/>
                  </a:rPr>
                  <a:t>I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300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143" y="4548047"/>
                <a:ext cx="1691489" cy="879215"/>
              </a:xfrm>
              <a:prstGeom prst="rect">
                <a:avLst/>
              </a:prstGeom>
              <a:blipFill rotWithShape="1">
                <a:blip r:embed="rId5"/>
                <a:stretch>
                  <a:fillRect l="-11191" r="-9747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69229" y="4717013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0,5 (A)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134897" y="6227440"/>
            <a:ext cx="250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ru-RU" sz="3600" dirty="0" smtClean="0"/>
              <a:t>0,5 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7198" y="5638462"/>
                <a:ext cx="319510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>
                    <a:latin typeface="Cambria Math"/>
                    <a:ea typeface="Cambria Math"/>
                  </a:rPr>
                  <a:t>I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>
                    <a:latin typeface="Cambria Math"/>
                    <a:ea typeface="Cambria Math"/>
                  </a:rPr>
                  <a:t> = 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:r>
                  <a:rPr lang="ru-RU" sz="3600" dirty="0">
                    <a:latin typeface="Cambria Math"/>
                    <a:ea typeface="Cambria Math"/>
                  </a:rPr>
                  <a:t>А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8" y="5638462"/>
                <a:ext cx="3195105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5916" r="-1527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55572" y="4560689"/>
                <a:ext cx="713657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72" y="4560689"/>
                <a:ext cx="713657" cy="874663"/>
              </a:xfrm>
              <a:prstGeom prst="rect">
                <a:avLst/>
              </a:prstGeom>
              <a:blipFill rotWithShape="1">
                <a:blip r:embed="rId7"/>
                <a:stretch>
                  <a:fillRect r="-24786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8465336" y="3420613"/>
            <a:ext cx="1597553" cy="1071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15525" y="2861057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r>
              <a:rPr lang="ru-RU" sz="3600" b="1" dirty="0" smtClean="0">
                <a:solidFill>
                  <a:prstClr val="black"/>
                </a:solidFill>
              </a:rPr>
              <a:t>И: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22329" y="3253892"/>
            <a:ext cx="46034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8199" y="3863435"/>
                <a:ext cx="1358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</a:rPr>
                        <m:t>6</m:t>
                      </m:r>
                      <m:r>
                        <a:rPr lang="ru-RU" sz="3600" b="0" i="1" smtClean="0">
                          <a:latin typeface="Cambria Math"/>
                        </a:rPr>
                        <m:t>00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ru-RU" sz="3600" b="0" i="1" smtClean="0">
                          <a:latin typeface="Cambria Math"/>
                        </a:rPr>
                        <m:t>с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99" y="3863435"/>
                <a:ext cx="135806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4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6" grpId="0"/>
      <p:bldP spid="4" grpId="0"/>
      <p:bldP spid="17" grpId="0"/>
      <p:bldP spid="18" grpId="0"/>
      <p:bldP spid="19" grpId="0"/>
      <p:bldP spid="21" grpId="0" animBg="1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" y="33234"/>
            <a:ext cx="127603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9827" y="2657099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9115" y="3581566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 = </a:t>
            </a:r>
            <a:r>
              <a:rPr lang="ru-RU" sz="3600" dirty="0" smtClean="0"/>
              <a:t>10 Кл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535" y="4463954"/>
                <a:ext cx="18998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I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/>
                      </a:rPr>
                      <m:t>=0,1 А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5" y="4463954"/>
                <a:ext cx="189987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615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374083" y="3305171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4128" y="5559798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20266" y="5682596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 - 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14217" y="2700789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58833" y="6371456"/>
            <a:ext cx="254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100 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41" y="250776"/>
            <a:ext cx="12284428" cy="2215991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2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 За какое время через поперечное сечение проводника пройдет заряд, равный 10 Кл, при силе тока 0,1 А?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2489" y="3314033"/>
            <a:ext cx="1523078" cy="105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99140" y="3482113"/>
                <a:ext cx="980333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mbria Math"/>
                    <a:ea typeface="Cambria Math"/>
                  </a:rPr>
                  <a:t>I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140" y="3482113"/>
                <a:ext cx="980333" cy="833626"/>
              </a:xfrm>
              <a:prstGeom prst="rect">
                <a:avLst/>
              </a:prstGeom>
              <a:blipFill rotWithShape="1">
                <a:blip r:embed="rId4"/>
                <a:stretch>
                  <a:fillRect l="-18634" t="-438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67603" y="3394271"/>
                <a:ext cx="986745" cy="83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t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/>
                          </a:rPr>
                          <m:t>I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03" y="3394271"/>
                <a:ext cx="986745" cy="830677"/>
              </a:xfrm>
              <a:prstGeom prst="rect">
                <a:avLst/>
              </a:prstGeom>
              <a:blipFill rotWithShape="1">
                <a:blip r:embed="rId5"/>
                <a:stretch>
                  <a:fillRect l="-19136" t="-4412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0508" y="4571256"/>
                <a:ext cx="1234633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t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0,1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08" y="4571256"/>
                <a:ext cx="1234633" cy="921214"/>
              </a:xfrm>
              <a:prstGeom prst="rect">
                <a:avLst/>
              </a:prstGeom>
              <a:blipFill rotWithShape="1">
                <a:blip r:embed="rId6"/>
                <a:stretch>
                  <a:fillRect l="-15271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79473" y="4713040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100 (c)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83258" y="5682596"/>
                <a:ext cx="2489784" cy="88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t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>
                    <a:latin typeface="Cambria Math"/>
                    <a:ea typeface="Cambria Math"/>
                  </a:rPr>
                  <a:t> 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= </a:t>
                </a:r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258" y="5682596"/>
                <a:ext cx="2489784" cy="889924"/>
              </a:xfrm>
              <a:prstGeom prst="rect">
                <a:avLst/>
              </a:prstGeom>
              <a:blipFill rotWithShape="1">
                <a:blip r:embed="rId7"/>
                <a:stretch>
                  <a:fillRect l="-7353" r="-6618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78918" y="5680323"/>
                <a:ext cx="1165384" cy="112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f>
                          <m:f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Кл</m:t>
                            </m:r>
                          </m:num>
                          <m:den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]</a:t>
                </a:r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918" y="5680323"/>
                <a:ext cx="1165384" cy="1126334"/>
              </a:xfrm>
              <a:prstGeom prst="rect">
                <a:avLst/>
              </a:prstGeom>
              <a:blipFill rotWithShape="1">
                <a:blip r:embed="rId8"/>
                <a:stretch>
                  <a:fillRect l="-16230" r="-14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365044" y="5790317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= [с]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567914" y="5821719"/>
            <a:ext cx="387392" cy="184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627511" y="6251071"/>
            <a:ext cx="387392" cy="184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98393" y="3904731"/>
            <a:ext cx="413161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6" grpId="0"/>
      <p:bldP spid="14" grpId="0" animBg="1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27603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9827" y="2623865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339" y="3927059"/>
                <a:ext cx="1477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= 5 A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9" y="3927059"/>
                <a:ext cx="1477136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115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849" y="3280728"/>
                <a:ext cx="18521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3 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3280728"/>
                <a:ext cx="185217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374083" y="3271937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85825" y="5795392"/>
            <a:ext cx="29159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1889" y="5844776"/>
                <a:ext cx="1455270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3600" dirty="0" smtClean="0"/>
                  <a:t> - </a:t>
                </a:r>
                <a:r>
                  <a:rPr lang="ru-RU" sz="3600" dirty="0" smtClean="0"/>
                  <a:t>?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9" y="5844776"/>
                <a:ext cx="1455270" cy="670696"/>
              </a:xfrm>
              <a:prstGeom prst="rect">
                <a:avLst/>
              </a:prstGeom>
              <a:blipFill rotWithShape="1">
                <a:blip r:embed="rId5"/>
                <a:stretch>
                  <a:fillRect t="-12727" r="-12134" b="-3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12802" y="2627040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36970" y="6299448"/>
            <a:ext cx="260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en-US" sz="3600" dirty="0" smtClean="0"/>
              <a:t>15</a:t>
            </a:r>
            <a:r>
              <a:rPr lang="ru-RU" sz="3600" dirty="0" smtClean="0"/>
              <a:t> Кл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01" y="106760"/>
            <a:ext cx="12385376" cy="2769989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3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 Одинаковые ли электрические заряды пройдут через поперечное сечение проводника за 3 с при силе тока 5 А и за пол минуты при силе тока 0,5 А?</a:t>
            </a:r>
            <a:endParaRPr lang="ru-RU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4177" y="4207128"/>
                <a:ext cx="20964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= 5*3 =</a:t>
                </a:r>
                <a:endParaRPr lang="ru-RU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77" y="4207128"/>
                <a:ext cx="2096471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784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42983" y="4184839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(</a:t>
            </a:r>
            <a:r>
              <a:rPr lang="ru-RU" sz="3600" dirty="0" smtClean="0"/>
              <a:t>Кл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0369" y="5739198"/>
            <a:ext cx="24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/>
                <a:ea typeface="Cambria Math"/>
              </a:rPr>
              <a:t>[</a:t>
            </a:r>
            <a:r>
              <a:rPr lang="en-US" sz="3600" dirty="0" smtClean="0">
                <a:latin typeface="Cambria Math"/>
                <a:ea typeface="Cambria Math"/>
              </a:rPr>
              <a:t> q </a:t>
            </a:r>
            <a:r>
              <a:rPr lang="ru-RU" sz="3600" dirty="0" smtClean="0">
                <a:latin typeface="Cambria Math"/>
                <a:ea typeface="Cambria Math"/>
              </a:rPr>
              <a:t>]</a:t>
            </a:r>
            <a:r>
              <a:rPr lang="en-US" sz="3600" dirty="0" smtClean="0">
                <a:latin typeface="Cambria Math"/>
                <a:ea typeface="Cambria Math"/>
              </a:rPr>
              <a:t> = [A*c]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3794" y="5611375"/>
                <a:ext cx="175483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*с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94" y="5611375"/>
                <a:ext cx="1754839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10764" r="-9028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23689" y="5734485"/>
            <a:ext cx="150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ru-RU" sz="3600" dirty="0" smtClean="0">
                <a:latin typeface="Cambria Math"/>
                <a:ea typeface="Cambria Math"/>
              </a:rPr>
              <a:t>[Кл]</a:t>
            </a:r>
            <a:r>
              <a:rPr lang="en-US" sz="3600" dirty="0" smtClean="0">
                <a:latin typeface="Cambria Math"/>
                <a:ea typeface="Cambria Math"/>
              </a:rPr>
              <a:t> </a:t>
            </a:r>
            <a:endParaRPr lang="ru-RU" sz="3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687517" y="6290117"/>
            <a:ext cx="387392" cy="184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253644" y="5946501"/>
            <a:ext cx="370045" cy="2674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1849" y="4521185"/>
                <a:ext cx="21177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30 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4521185"/>
                <a:ext cx="2117759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0538" y="5149061"/>
                <a:ext cx="1941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= 0,5 A</a:t>
                </a:r>
                <a:endParaRPr lang="ru-RU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38" y="5149061"/>
                <a:ext cx="194149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849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0201" y="3290433"/>
                <a:ext cx="980333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mbria Math"/>
                    <a:ea typeface="Cambria Math"/>
                  </a:rPr>
                  <a:t>I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01" y="3290433"/>
                <a:ext cx="980333" cy="833626"/>
              </a:xfrm>
              <a:prstGeom prst="rect">
                <a:avLst/>
              </a:prstGeom>
              <a:blipFill rotWithShape="1">
                <a:blip r:embed="rId10"/>
                <a:stretch>
                  <a:fillRect l="-19255" t="-438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926287" y="3290433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 = </a:t>
            </a:r>
            <a:r>
              <a:rPr lang="en-US" sz="3600" dirty="0" smtClean="0">
                <a:latin typeface="Cambria Math"/>
                <a:ea typeface="Cambria Math"/>
              </a:rPr>
              <a:t>I</a:t>
            </a:r>
            <a:r>
              <a:rPr lang="en-US" sz="3600" dirty="0" smtClean="0"/>
              <a:t>*t</a:t>
            </a:r>
            <a:endParaRPr lang="ru-RU" sz="36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084177" y="3683128"/>
            <a:ext cx="413161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54177" y="4825895"/>
                <a:ext cx="26906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= 0,5*30 =</a:t>
                </a:r>
                <a:endParaRPr lang="ru-RU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77" y="4825895"/>
                <a:ext cx="2690673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4151" r="-588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00813" y="4823679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 (</a:t>
            </a:r>
            <a:r>
              <a:rPr lang="ru-RU" sz="3600" dirty="0" smtClean="0"/>
              <a:t>Кл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812054" y="3198385"/>
            <a:ext cx="1750925" cy="830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5" grpId="0"/>
      <p:bldP spid="20" grpId="0"/>
      <p:bldP spid="4" grpId="0"/>
      <p:bldP spid="22" grpId="0"/>
      <p:bldP spid="21" grpId="0"/>
      <p:bldP spid="23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526"/>
            <a:ext cx="1279919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78768"/>
                <a:ext cx="12313368" cy="1992084"/>
              </a:xfrm>
            </p:spPr>
            <p:txBody>
              <a:bodyPr/>
              <a:lstStyle/>
              <a:p>
                <a:r>
                  <a:rPr lang="ru-RU" sz="3200" i="0" dirty="0" smtClean="0">
                    <a:solidFill>
                      <a:schemeClr val="tx2"/>
                    </a:solidFill>
                  </a:rPr>
                  <a:t>       Задача № </a:t>
                </a:r>
                <a:r>
                  <a:rPr lang="ru-RU" sz="3200" i="0" dirty="0">
                    <a:solidFill>
                      <a:schemeClr val="tx2"/>
                    </a:solidFill>
                  </a:rPr>
                  <a:t>4</a:t>
                </a:r>
                <a:r>
                  <a:rPr lang="ru-RU" sz="3200" i="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ru-RU" sz="3200" i="0" dirty="0" smtClean="0">
                    <a:solidFill>
                      <a:schemeClr val="tx2"/>
                    </a:solidFill>
                  </a:rPr>
                  <a:t>       </a:t>
                </a:r>
                <a:r>
                  <a:rPr lang="ru-RU" sz="3200" dirty="0">
                    <a:solidFill>
                      <a:schemeClr val="tx2"/>
                    </a:solidFill>
                  </a:rPr>
                  <a:t>Через поперечное сечение проводников за 2 с проходит 12*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schemeClr val="tx2"/>
                    </a:solidFill>
                  </a:rPr>
                  <a:t> электронов. Какова сила тока в проводнике? Заряд электрона 1,6*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20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schemeClr val="tx2"/>
                    </a:solidFill>
                  </a:rPr>
                  <a:t> Кл.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78768"/>
                <a:ext cx="12313368" cy="1992084"/>
              </a:xfrm>
              <a:blipFill rotWithShape="1">
                <a:blip r:embed="rId3"/>
                <a:stretch>
                  <a:fillRect l="-1980" t="-6116" b="-11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1889" y="2339008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046" y="2934642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 = 2 c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770" y="3688330"/>
                <a:ext cx="30425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latin typeface="Cambria Math"/>
                        </a:rPr>
                        <m:t>N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12∗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70" y="3688330"/>
                <a:ext cx="30425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785" y="4460032"/>
                <a:ext cx="3725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/>
                  <a:t> = 1,6*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sz="3600" dirty="0" smtClean="0"/>
                  <a:t>Кл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" y="4460032"/>
                <a:ext cx="372504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726184" y="3059088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1770" y="5313715"/>
            <a:ext cx="3404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2328" y="5436513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 Math"/>
                <a:ea typeface="Cambria Math"/>
              </a:rPr>
              <a:t>I</a:t>
            </a:r>
            <a:r>
              <a:rPr lang="en-US" sz="3600" dirty="0" smtClean="0"/>
              <a:t> - 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0119" y="2339008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9551" y="3170094"/>
                <a:ext cx="1203150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I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600" dirty="0" smtClean="0"/>
                  <a:t> ,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51" y="3170094"/>
                <a:ext cx="1203150" cy="833626"/>
              </a:xfrm>
              <a:prstGeom prst="rect">
                <a:avLst/>
              </a:prstGeom>
              <a:blipFill rotWithShape="1">
                <a:blip r:embed="rId6"/>
                <a:stretch>
                  <a:fillRect l="-15736" t="-4380" r="-14213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0149" y="4247818"/>
                <a:ext cx="4123949" cy="956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I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12∗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19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∗1,6∗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−19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49" y="4247818"/>
                <a:ext cx="4123949" cy="956544"/>
              </a:xfrm>
              <a:prstGeom prst="rect">
                <a:avLst/>
              </a:prstGeom>
              <a:blipFill rotWithShape="1">
                <a:blip r:embed="rId7"/>
                <a:stretch>
                  <a:fillRect l="-4431" r="-3397" b="-11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0202" y="3213869"/>
                <a:ext cx="1843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q = N*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202" y="3213869"/>
                <a:ext cx="184326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0265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160537" y="4486737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6,4</a:t>
            </a:r>
            <a:r>
              <a:rPr lang="en-US" sz="3600" dirty="0"/>
              <a:t> </a:t>
            </a:r>
            <a:r>
              <a:rPr lang="en-US" sz="3600" dirty="0" smtClean="0"/>
              <a:t>(A)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9774857" y="6371456"/>
            <a:ext cx="250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Ответ: </a:t>
            </a:r>
            <a:r>
              <a:rPr lang="en-US" sz="3600" dirty="0" smtClean="0"/>
              <a:t>6,4 A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06387" y="3018899"/>
                <a:ext cx="1668470" cy="98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I</a:t>
                </a:r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/>
                          <m:t>N</m:t>
                        </m:r>
                        <m:r>
                          <m:rPr>
                            <m:nor/>
                          </m:rPr>
                          <a:rPr lang="en-US" sz="3600" dirty="0"/>
                          <m:t>∗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87" y="3018899"/>
                <a:ext cx="1668470" cy="984821"/>
              </a:xfrm>
              <a:prstGeom prst="rect">
                <a:avLst/>
              </a:prstGeom>
              <a:blipFill rotWithShape="1">
                <a:blip r:embed="rId9"/>
                <a:stretch>
                  <a:fillRect l="-1135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5333542" y="4389213"/>
            <a:ext cx="696899" cy="2556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52688" y="4389213"/>
            <a:ext cx="833937" cy="2541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695631" y="4375745"/>
            <a:ext cx="696899" cy="2556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066983" y="4881437"/>
            <a:ext cx="521209" cy="2552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31964" y="40672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981962" y="2996037"/>
            <a:ext cx="1936911" cy="1071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417480" y="3531618"/>
            <a:ext cx="413161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59298" y="5478904"/>
                <a:ext cx="319510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>
                    <a:latin typeface="Cambria Math"/>
                    <a:ea typeface="Cambria Math"/>
                  </a:rPr>
                  <a:t>I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]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>
                    <a:latin typeface="Cambria Math"/>
                    <a:ea typeface="Cambria Math"/>
                  </a:rPr>
                  <a:t> = 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[А]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98" y="5478904"/>
                <a:ext cx="3195105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5725" r="-1718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Выгнутая влево стрелка 36"/>
          <p:cNvSpPr/>
          <p:nvPr/>
        </p:nvSpPr>
        <p:spPr>
          <a:xfrm rot="5758335">
            <a:off x="5047635" y="2603356"/>
            <a:ext cx="490132" cy="831086"/>
          </a:xfrm>
          <a:prstGeom prst="curved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2" grpId="0"/>
      <p:bldP spid="13" grpId="0"/>
      <p:bldP spid="14" grpId="0"/>
      <p:bldP spid="17" grpId="0"/>
      <p:bldP spid="18" grpId="0"/>
      <p:bldP spid="2" grpId="0"/>
      <p:bldP spid="22" grpId="0"/>
      <p:bldP spid="26" grpId="0"/>
      <p:bldP spid="33" grpId="0"/>
      <p:bldP spid="35" grpId="0" animBg="1"/>
      <p:bldP spid="38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27603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9827" y="2623865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Дано:</a:t>
            </a:r>
            <a:endParaRPr lang="ru-RU" sz="3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492" y="3936764"/>
                <a:ext cx="1920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12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м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A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2" y="3936764"/>
                <a:ext cx="192071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857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849" y="3280728"/>
                <a:ext cx="21275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ru-RU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мин</m:t>
                    </m:r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3280728"/>
                <a:ext cx="212750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59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150121" y="3221552"/>
            <a:ext cx="1" cy="22002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8096" y="4853459"/>
            <a:ext cx="26920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0504" y="5080770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q - </a:t>
            </a:r>
            <a:r>
              <a:rPr lang="ru-RU" sz="3600" dirty="0" smtClean="0">
                <a:solidFill>
                  <a:prstClr val="black"/>
                </a:solidFill>
              </a:rPr>
              <a:t>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517" y="2609354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Решение: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4307" y="6290117"/>
            <a:ext cx="295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Ответ: </a:t>
            </a:r>
            <a:r>
              <a:rPr lang="en-US" sz="3600" dirty="0" smtClean="0">
                <a:solidFill>
                  <a:prstClr val="black"/>
                </a:solidFill>
              </a:rPr>
              <a:t>1</a:t>
            </a:r>
            <a:r>
              <a:rPr lang="ru-RU" sz="3600" dirty="0" smtClean="0">
                <a:solidFill>
                  <a:prstClr val="black"/>
                </a:solidFill>
              </a:rPr>
              <a:t>,44 Кл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01" y="106760"/>
            <a:ext cx="12385376" cy="2215991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</a:t>
            </a:r>
            <a:r>
              <a:rPr lang="ru-RU" sz="3600" dirty="0">
                <a:solidFill>
                  <a:schemeClr val="tx2"/>
                </a:solidFill>
              </a:rPr>
              <a:t>5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    Какой заряд протекает через катушку гальванометра, включенного в цепь на 2 мин, если сила тока в цепи 12мА?</a:t>
            </a:r>
            <a:endParaRPr lang="ru-RU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03794" y="4207128"/>
                <a:ext cx="3792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q = </a:t>
                </a:r>
                <a:r>
                  <a:rPr lang="ru-RU" sz="3600" dirty="0">
                    <a:solidFill>
                      <a:prstClr val="black"/>
                    </a:solidFill>
                  </a:rPr>
                  <a:t>12*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*120 =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94" y="4207128"/>
                <a:ext cx="379296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984" t="-13208" r="-4019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93143" y="4222083"/>
                <a:ext cx="2653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1440*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143" y="4222083"/>
                <a:ext cx="2653227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881" t="-13208" r="-5963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80369" y="5739198"/>
            <a:ext cx="24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[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q 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]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= [A*c]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3794" y="5611375"/>
                <a:ext cx="175483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Кл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*с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mbria Math"/>
                    <a:ea typeface="Cambria Math"/>
                  </a:rPr>
                  <a:t>]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94" y="5611375"/>
                <a:ext cx="1754839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10764" r="-9028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23689" y="5734485"/>
            <a:ext cx="150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[Кл]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687517" y="6290117"/>
            <a:ext cx="387392" cy="184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253644" y="5946501"/>
            <a:ext cx="370045" cy="2674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4916" y="3272747"/>
                <a:ext cx="980333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I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16" y="3272747"/>
                <a:ext cx="980333" cy="833626"/>
              </a:xfrm>
              <a:prstGeom prst="rect">
                <a:avLst/>
              </a:prstGeom>
              <a:blipFill rotWithShape="1">
                <a:blip r:embed="rId8"/>
                <a:stretch>
                  <a:fillRect l="-18634" t="-438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501002" y="3272747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q = </a:t>
            </a:r>
            <a:r>
              <a:rPr lang="en-US" sz="3600" dirty="0" smtClean="0">
                <a:solidFill>
                  <a:prstClr val="black"/>
                </a:solidFill>
                <a:latin typeface="Cambria Math"/>
                <a:ea typeface="Cambria Math"/>
              </a:rPr>
              <a:t>I</a:t>
            </a:r>
            <a:r>
              <a:rPr lang="en-US" sz="3600" dirty="0" smtClean="0">
                <a:solidFill>
                  <a:prstClr val="black"/>
                </a:solidFill>
              </a:rPr>
              <a:t>*t</a:t>
            </a:r>
            <a:endParaRPr lang="ru-RU" sz="3600" dirty="0">
              <a:solidFill>
                <a:prstClr val="black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658892" y="3665442"/>
            <a:ext cx="413161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526384" y="3290433"/>
            <a:ext cx="1" cy="22002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05964" y="262704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C</a:t>
            </a:r>
            <a:r>
              <a:rPr lang="ru-RU" sz="3600" b="1" dirty="0" smtClean="0">
                <a:solidFill>
                  <a:prstClr val="black"/>
                </a:solidFill>
              </a:rPr>
              <a:t>И: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0853" y="3290433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120 с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48344" y="3998530"/>
                <a:ext cx="22236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12*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А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44" y="3998530"/>
                <a:ext cx="222362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493" t="-13208" r="-7123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66114" y="4872629"/>
                <a:ext cx="2201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= 1,44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(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Кл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)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14" y="4872629"/>
                <a:ext cx="2201244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8587" t="-14151" r="-747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8323807" y="3214139"/>
            <a:ext cx="1750925" cy="830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5" grpId="0"/>
      <p:bldP spid="20" grpId="0"/>
      <p:bldP spid="4" grpId="0"/>
      <p:bldP spid="22" grpId="0"/>
      <p:bldP spid="21" grpId="0"/>
      <p:bldP spid="23" grpId="0"/>
      <p:bldP spid="28" grpId="0"/>
      <p:bldP spid="29" grpId="0"/>
      <p:bldP spid="34" grpId="0"/>
      <p:bldP spid="35" grpId="0"/>
      <p:bldP spid="36" grpId="0"/>
      <p:bldP spid="37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892" y="2122985"/>
            <a:ext cx="11063672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§ 11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4 (стр. 41).</a:t>
            </a:r>
          </a:p>
        </p:txBody>
      </p:sp>
    </p:spTree>
    <p:extLst>
      <p:ext uri="{BB962C8B-B14F-4D97-AF65-F5344CB8AC3E}">
        <p14:creationId xmlns:p14="http://schemas.microsoft.com/office/powerpoint/2010/main" val="1605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0638"/>
            <a:ext cx="12784137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b63/0019e87a-5203a95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780963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" y="0"/>
            <a:ext cx="12766626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" y="3203104"/>
            <a:ext cx="683260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17"/>
            <a:ext cx="12780964" cy="71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Единицы измерения силы тока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857" y="1715499"/>
            <a:ext cx="11161240" cy="198515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Сила тока в 1 А это заряд в 1 Кл проходящий через поперечное сечение проводника за 1 секунду.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02249" y="4355232"/>
                <a:ext cx="4262705" cy="1425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b="1" dirty="0" smtClean="0"/>
                  <a:t>[ 1А 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6000" b="1" i="1" smtClean="0">
                            <a:latin typeface="Cambria Math"/>
                          </a:rPr>
                          <m:t> Кл</m:t>
                        </m:r>
                      </m:num>
                      <m:den>
                        <m:r>
                          <a:rPr lang="ru-RU" sz="6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6000" b="1" i="1" smtClean="0">
                            <a:latin typeface="Cambria Math"/>
                          </a:rPr>
                          <m:t> с</m:t>
                        </m:r>
                      </m:den>
                    </m:f>
                  </m:oMath>
                </a14:m>
                <a:r>
                  <a:rPr lang="ru-RU" sz="6000" b="1" dirty="0" smtClean="0"/>
                  <a:t>]</a:t>
                </a:r>
                <a:endParaRPr lang="ru-RU" sz="6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49" y="4355232"/>
                <a:ext cx="4262705" cy="1425968"/>
              </a:xfrm>
              <a:prstGeom prst="rect">
                <a:avLst/>
              </a:prstGeom>
              <a:blipFill rotWithShape="1">
                <a:blip r:embed="rId2"/>
                <a:stretch>
                  <a:fillRect l="-8727" r="-7725" b="-14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" y="0"/>
            <a:ext cx="12773522" cy="7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172" y="2142243"/>
                <a:ext cx="185140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latin typeface="Cambria Math"/>
                          </a:rPr>
                          <m:t>=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32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3200" b="1" dirty="0" smtClean="0"/>
                  <a:t> А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172" y="2142243"/>
                <a:ext cx="1851404" cy="595932"/>
              </a:xfrm>
              <a:prstGeom prst="rect">
                <a:avLst/>
              </a:prstGeom>
              <a:blipFill rotWithShape="1">
                <a:blip r:embed="rId3"/>
                <a:stretch>
                  <a:fillRect t="-10204" r="-7591" b="-33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10761" y="3851176"/>
                <a:ext cx="185140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latin typeface="Cambria Math"/>
                          </a:rPr>
                          <m:t>=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32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sz="3200" b="1" dirty="0" smtClean="0"/>
                  <a:t> А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61" y="3851176"/>
                <a:ext cx="1851404" cy="595932"/>
              </a:xfrm>
              <a:prstGeom prst="rect">
                <a:avLst/>
              </a:prstGeom>
              <a:blipFill rotWithShape="1">
                <a:blip r:embed="rId4"/>
                <a:stretch>
                  <a:fillRect t="-10204" r="-7591" b="-33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0681" y="5507360"/>
                <a:ext cx="163339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latin typeface="Cambria Math"/>
                          </a:rPr>
                          <m:t>=</m:t>
                        </m:r>
                        <m:r>
                          <a:rPr lang="ru-RU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3200" b="1" dirty="0" smtClean="0"/>
                  <a:t> А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681" y="5507360"/>
                <a:ext cx="1633396" cy="595932"/>
              </a:xfrm>
              <a:prstGeom prst="rect">
                <a:avLst/>
              </a:prstGeom>
              <a:blipFill rotWithShape="1">
                <a:blip r:embed="rId5"/>
                <a:stretch>
                  <a:fillRect t="-10204" r="-8582" b="-33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3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" y="16758"/>
            <a:ext cx="12757184" cy="71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51284" y="1906960"/>
            <a:ext cx="295232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34697" y="1677288"/>
            <a:ext cx="2626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q = </a:t>
            </a:r>
            <a:r>
              <a:rPr lang="en-US" sz="8000" b="1" dirty="0" smtClean="0">
                <a:solidFill>
                  <a:prstClr val="black"/>
                </a:solidFill>
                <a:latin typeface="Cambria Math"/>
                <a:ea typeface="Cambria Math"/>
              </a:rPr>
              <a:t>I</a:t>
            </a:r>
            <a:r>
              <a:rPr lang="ru-RU" sz="8000" b="1" dirty="0">
                <a:solidFill>
                  <a:prstClr val="black"/>
                </a:solidFill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</a:rPr>
              <a:t>t</a:t>
            </a:r>
            <a:endParaRPr lang="ru-RU" sz="8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87150" y="3909616"/>
            <a:ext cx="268252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02849" y="3635152"/>
            <a:ext cx="439433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07731" y="4341664"/>
            <a:ext cx="439433" cy="243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544998" y="3571523"/>
                <a:ext cx="1766830" cy="1564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 smtClean="0">
                    <a:latin typeface="Cambria Math"/>
                    <a:ea typeface="Cambria Math"/>
                  </a:rPr>
                  <a:t>t </a:t>
                </a:r>
                <a:r>
                  <a:rPr lang="en-US" sz="7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 dirty="0">
                            <a:latin typeface="Cambria Math"/>
                            <a:ea typeface="Cambria Math"/>
                          </a:rPr>
                          <m:t>I</m:t>
                        </m:r>
                      </m:den>
                    </m:f>
                  </m:oMath>
                </a14:m>
                <a:endParaRPr lang="ru-RU" sz="72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998" y="3571523"/>
                <a:ext cx="1766830" cy="1564724"/>
              </a:xfrm>
              <a:prstGeom prst="rect">
                <a:avLst/>
              </a:prstGeom>
              <a:blipFill rotWithShape="1">
                <a:blip r:embed="rId3"/>
                <a:stretch>
                  <a:fillRect l="-26207" t="-7782" r="-2069" b="-17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3778" y="3721212"/>
            <a:ext cx="2908517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01849" y="3000727"/>
                <a:ext cx="1928733" cy="173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latin typeface="Cambria Math"/>
                    <a:ea typeface="Cambria Math"/>
                  </a:rPr>
                  <a:t>I </a:t>
                </a:r>
                <a:r>
                  <a:rPr lang="en-US" sz="8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en-US" sz="8000" b="1" i="1" smtClean="0"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ru-RU" sz="80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3000727"/>
                <a:ext cx="1928733" cy="1734257"/>
              </a:xfrm>
              <a:prstGeom prst="rect">
                <a:avLst/>
              </a:prstGeom>
              <a:blipFill rotWithShape="1">
                <a:blip r:embed="rId4"/>
                <a:stretch>
                  <a:fillRect l="-26814" t="-8070" r="-2839" b="-171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5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16"/>
            <a:ext cx="12780964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1733</TotalTime>
  <Words>669</Words>
  <Application>Microsoft Office PowerPoint</Application>
  <PresentationFormat>Произвольный</PresentationFormat>
  <Paragraphs>104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Единицы измерения силы 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96</cp:revision>
  <dcterms:created xsi:type="dcterms:W3CDTF">2020-08-02T08:10:47Z</dcterms:created>
  <dcterms:modified xsi:type="dcterms:W3CDTF">2020-09-28T06:04:29Z</dcterms:modified>
</cp:coreProperties>
</file>