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</p:sldMasterIdLst>
  <p:sldIdLst>
    <p:sldId id="257" r:id="rId3"/>
    <p:sldId id="278" r:id="rId4"/>
    <p:sldId id="280" r:id="rId5"/>
    <p:sldId id="279" r:id="rId6"/>
    <p:sldId id="273" r:id="rId7"/>
    <p:sldId id="275" r:id="rId8"/>
    <p:sldId id="274" r:id="rId9"/>
    <p:sldId id="267" r:id="rId10"/>
    <p:sldId id="261" r:id="rId11"/>
    <p:sldId id="263" r:id="rId12"/>
    <p:sldId id="268" r:id="rId13"/>
    <p:sldId id="270" r:id="rId14"/>
    <p:sldId id="276" r:id="rId15"/>
    <p:sldId id="272" r:id="rId16"/>
    <p:sldId id="277" r:id="rId17"/>
    <p:sldId id="271" r:id="rId18"/>
    <p:sldId id="264" r:id="rId19"/>
    <p:sldId id="259" r:id="rId20"/>
  </p:sldIdLst>
  <p:sldSz cx="12780963" cy="7126288"/>
  <p:notesSz cx="6858000" cy="9144000"/>
  <p:defaultTextStyle>
    <a:defPPr>
      <a:defRPr lang="ru-RU"/>
    </a:defPPr>
    <a:lvl1pPr marL="0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705" autoAdjust="0"/>
  </p:normalViewPr>
  <p:slideViewPr>
    <p:cSldViewPr>
      <p:cViewPr>
        <p:scale>
          <a:sx n="68" d="100"/>
          <a:sy n="68" d="100"/>
        </p:scale>
        <p:origin x="-822" y="-108"/>
      </p:cViewPr>
      <p:guideLst>
        <p:guide orient="horz" pos="2245"/>
        <p:guide pos="4026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4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9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5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29" y="285427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9" y="285427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3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25" y="290949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25" y="969983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028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2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4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5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12" y="350016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2"/>
            <a:ext cx="10863818" cy="1558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6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0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5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48" y="1662847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6990" y="1662847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3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595167"/>
            <a:ext cx="5647145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91" indent="0">
              <a:buNone/>
              <a:defRPr sz="2000" b="1"/>
            </a:lvl2pPr>
            <a:lvl3pPr marL="908781" indent="0">
              <a:buNone/>
              <a:defRPr sz="1800" b="1"/>
            </a:lvl3pPr>
            <a:lvl4pPr marL="1363176" indent="0">
              <a:buNone/>
              <a:defRPr sz="1600" b="1"/>
            </a:lvl4pPr>
            <a:lvl5pPr marL="1817566" indent="0">
              <a:buNone/>
              <a:defRPr sz="1600" b="1"/>
            </a:lvl5pPr>
            <a:lvl6pPr marL="2271959" indent="0">
              <a:buNone/>
              <a:defRPr sz="1600" b="1"/>
            </a:lvl6pPr>
            <a:lvl7pPr marL="2726349" indent="0">
              <a:buNone/>
              <a:defRPr sz="1600" b="1"/>
            </a:lvl7pPr>
            <a:lvl8pPr marL="3180747" indent="0">
              <a:buNone/>
              <a:defRPr sz="1600" b="1"/>
            </a:lvl8pPr>
            <a:lvl9pPr marL="36351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50" y="2259968"/>
            <a:ext cx="5647145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91" indent="0">
              <a:buNone/>
              <a:defRPr sz="2000" b="1"/>
            </a:lvl2pPr>
            <a:lvl3pPr marL="908781" indent="0">
              <a:buNone/>
              <a:defRPr sz="1800" b="1"/>
            </a:lvl3pPr>
            <a:lvl4pPr marL="1363176" indent="0">
              <a:buNone/>
              <a:defRPr sz="1600" b="1"/>
            </a:lvl4pPr>
            <a:lvl5pPr marL="1817566" indent="0">
              <a:buNone/>
              <a:defRPr sz="1600" b="1"/>
            </a:lvl5pPr>
            <a:lvl6pPr marL="2271959" indent="0">
              <a:buNone/>
              <a:defRPr sz="1600" b="1"/>
            </a:lvl6pPr>
            <a:lvl7pPr marL="2726349" indent="0">
              <a:buNone/>
              <a:defRPr sz="1600" b="1"/>
            </a:lvl7pPr>
            <a:lvl8pPr marL="3180747" indent="0">
              <a:buNone/>
              <a:defRPr sz="1600" b="1"/>
            </a:lvl8pPr>
            <a:lvl9pPr marL="36351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8"/>
            <a:ext cx="5649363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2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8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07" y="283732"/>
            <a:ext cx="4204848" cy="1207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05" y="283777"/>
            <a:ext cx="7144913" cy="6082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107" y="1491287"/>
            <a:ext cx="4204848" cy="4874579"/>
          </a:xfrm>
        </p:spPr>
        <p:txBody>
          <a:bodyPr/>
          <a:lstStyle>
            <a:lvl1pPr marL="0" indent="0">
              <a:buNone/>
              <a:defRPr sz="1400"/>
            </a:lvl1pPr>
            <a:lvl2pPr marL="454391" indent="0">
              <a:buNone/>
              <a:defRPr sz="1200"/>
            </a:lvl2pPr>
            <a:lvl3pPr marL="908781" indent="0">
              <a:buNone/>
              <a:defRPr sz="1000"/>
            </a:lvl3pPr>
            <a:lvl4pPr marL="1363176" indent="0">
              <a:buNone/>
              <a:defRPr sz="800"/>
            </a:lvl4pPr>
            <a:lvl5pPr marL="1817566" indent="0">
              <a:buNone/>
              <a:defRPr sz="800"/>
            </a:lvl5pPr>
            <a:lvl6pPr marL="2271959" indent="0">
              <a:buNone/>
              <a:defRPr sz="800"/>
            </a:lvl6pPr>
            <a:lvl7pPr marL="2726349" indent="0">
              <a:buNone/>
              <a:defRPr sz="800"/>
            </a:lvl7pPr>
            <a:lvl8pPr marL="3180747" indent="0">
              <a:buNone/>
              <a:defRPr sz="800"/>
            </a:lvl8pPr>
            <a:lvl9pPr marL="3635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84" y="4988418"/>
            <a:ext cx="7668578" cy="5889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84" y="636750"/>
            <a:ext cx="7668578" cy="4275773"/>
          </a:xfrm>
        </p:spPr>
        <p:txBody>
          <a:bodyPr/>
          <a:lstStyle>
            <a:lvl1pPr marL="0" indent="0">
              <a:buNone/>
              <a:defRPr sz="3200"/>
            </a:lvl1pPr>
            <a:lvl2pPr marL="454391" indent="0">
              <a:buNone/>
              <a:defRPr sz="2800"/>
            </a:lvl2pPr>
            <a:lvl3pPr marL="908781" indent="0">
              <a:buNone/>
              <a:defRPr sz="2400"/>
            </a:lvl3pPr>
            <a:lvl4pPr marL="1363176" indent="0">
              <a:buNone/>
              <a:defRPr sz="2000"/>
            </a:lvl4pPr>
            <a:lvl5pPr marL="1817566" indent="0">
              <a:buNone/>
              <a:defRPr sz="2000"/>
            </a:lvl5pPr>
            <a:lvl6pPr marL="2271959" indent="0">
              <a:buNone/>
              <a:defRPr sz="2000"/>
            </a:lvl6pPr>
            <a:lvl7pPr marL="2726349" indent="0">
              <a:buNone/>
              <a:defRPr sz="2000"/>
            </a:lvl7pPr>
            <a:lvl8pPr marL="3180747" indent="0">
              <a:buNone/>
              <a:defRPr sz="2000"/>
            </a:lvl8pPr>
            <a:lvl9pPr marL="363513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84" y="5577326"/>
            <a:ext cx="7668578" cy="836349"/>
          </a:xfrm>
        </p:spPr>
        <p:txBody>
          <a:bodyPr/>
          <a:lstStyle>
            <a:lvl1pPr marL="0" indent="0">
              <a:buNone/>
              <a:defRPr sz="1400"/>
            </a:lvl1pPr>
            <a:lvl2pPr marL="454391" indent="0">
              <a:buNone/>
              <a:defRPr sz="1200"/>
            </a:lvl2pPr>
            <a:lvl3pPr marL="908781" indent="0">
              <a:buNone/>
              <a:defRPr sz="1000"/>
            </a:lvl3pPr>
            <a:lvl4pPr marL="1363176" indent="0">
              <a:buNone/>
              <a:defRPr sz="800"/>
            </a:lvl4pPr>
            <a:lvl5pPr marL="1817566" indent="0">
              <a:buNone/>
              <a:defRPr sz="800"/>
            </a:lvl5pPr>
            <a:lvl6pPr marL="2271959" indent="0">
              <a:buNone/>
              <a:defRPr sz="800"/>
            </a:lvl6pPr>
            <a:lvl7pPr marL="2726349" indent="0">
              <a:buNone/>
              <a:defRPr sz="800"/>
            </a:lvl7pPr>
            <a:lvl8pPr marL="3180747" indent="0">
              <a:buNone/>
              <a:defRPr sz="800"/>
            </a:lvl8pPr>
            <a:lvl9pPr marL="3635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88"/>
            <a:ext cx="11502867" cy="1187715"/>
          </a:xfrm>
          <a:prstGeom prst="rect">
            <a:avLst/>
          </a:prstGeom>
        </p:spPr>
        <p:txBody>
          <a:bodyPr vert="horz" lIns="90886" tIns="45445" rIns="90886" bIns="454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47"/>
            <a:ext cx="11502867" cy="4703021"/>
          </a:xfrm>
          <a:prstGeom prst="rect">
            <a:avLst/>
          </a:prstGeom>
        </p:spPr>
        <p:txBody>
          <a:bodyPr vert="horz" lIns="90886" tIns="45445" rIns="90886" bIns="454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59"/>
            <a:ext cx="298222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781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59"/>
            <a:ext cx="404730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59"/>
            <a:ext cx="298222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78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9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087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96" indent="-340796" algn="l" defTabSz="9087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385" indent="-283994" algn="l" defTabSz="9087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979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71" indent="-227193" algn="l" defTabSz="9087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53" indent="-227193" algn="l" defTabSz="9087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56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43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932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333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91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81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76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66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59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49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747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132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6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8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3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7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7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09923"/>
              <a:t>19.09.2020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7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09923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105" eaLnBrk="1" hangingPunct="1">
        <a:defRPr>
          <a:latin typeface="+mn-lt"/>
          <a:ea typeface="+mn-ea"/>
          <a:cs typeface="+mn-cs"/>
        </a:defRPr>
      </a:lvl2pPr>
      <a:lvl3pPr marL="1616208" eaLnBrk="1" hangingPunct="1">
        <a:defRPr>
          <a:latin typeface="+mn-lt"/>
          <a:ea typeface="+mn-ea"/>
          <a:cs typeface="+mn-cs"/>
        </a:defRPr>
      </a:lvl3pPr>
      <a:lvl4pPr marL="2424307" eaLnBrk="1" hangingPunct="1">
        <a:defRPr>
          <a:latin typeface="+mn-lt"/>
          <a:ea typeface="+mn-ea"/>
          <a:cs typeface="+mn-cs"/>
        </a:defRPr>
      </a:lvl4pPr>
      <a:lvl5pPr marL="3232414" eaLnBrk="1" hangingPunct="1">
        <a:defRPr>
          <a:latin typeface="+mn-lt"/>
          <a:ea typeface="+mn-ea"/>
          <a:cs typeface="+mn-cs"/>
        </a:defRPr>
      </a:lvl5pPr>
      <a:lvl6pPr marL="4040519" eaLnBrk="1" hangingPunct="1">
        <a:defRPr>
          <a:latin typeface="+mn-lt"/>
          <a:ea typeface="+mn-ea"/>
          <a:cs typeface="+mn-cs"/>
        </a:defRPr>
      </a:lvl6pPr>
      <a:lvl7pPr marL="4848621" eaLnBrk="1" hangingPunct="1">
        <a:defRPr>
          <a:latin typeface="+mn-lt"/>
          <a:ea typeface="+mn-ea"/>
          <a:cs typeface="+mn-cs"/>
        </a:defRPr>
      </a:lvl7pPr>
      <a:lvl8pPr marL="5656722" eaLnBrk="1" hangingPunct="1">
        <a:defRPr>
          <a:latin typeface="+mn-lt"/>
          <a:ea typeface="+mn-ea"/>
          <a:cs typeface="+mn-cs"/>
        </a:defRPr>
      </a:lvl8pPr>
      <a:lvl9pPr marL="64648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105" eaLnBrk="1" hangingPunct="1">
        <a:defRPr>
          <a:latin typeface="+mn-lt"/>
          <a:ea typeface="+mn-ea"/>
          <a:cs typeface="+mn-cs"/>
        </a:defRPr>
      </a:lvl2pPr>
      <a:lvl3pPr marL="1616208" eaLnBrk="1" hangingPunct="1">
        <a:defRPr>
          <a:latin typeface="+mn-lt"/>
          <a:ea typeface="+mn-ea"/>
          <a:cs typeface="+mn-cs"/>
        </a:defRPr>
      </a:lvl3pPr>
      <a:lvl4pPr marL="2424307" eaLnBrk="1" hangingPunct="1">
        <a:defRPr>
          <a:latin typeface="+mn-lt"/>
          <a:ea typeface="+mn-ea"/>
          <a:cs typeface="+mn-cs"/>
        </a:defRPr>
      </a:lvl4pPr>
      <a:lvl5pPr marL="3232414" eaLnBrk="1" hangingPunct="1">
        <a:defRPr>
          <a:latin typeface="+mn-lt"/>
          <a:ea typeface="+mn-ea"/>
          <a:cs typeface="+mn-cs"/>
        </a:defRPr>
      </a:lvl5pPr>
      <a:lvl6pPr marL="4040519" eaLnBrk="1" hangingPunct="1">
        <a:defRPr>
          <a:latin typeface="+mn-lt"/>
          <a:ea typeface="+mn-ea"/>
          <a:cs typeface="+mn-cs"/>
        </a:defRPr>
      </a:lvl6pPr>
      <a:lvl7pPr marL="4848621" eaLnBrk="1" hangingPunct="1">
        <a:defRPr>
          <a:latin typeface="+mn-lt"/>
          <a:ea typeface="+mn-ea"/>
          <a:cs typeface="+mn-cs"/>
        </a:defRPr>
      </a:lvl7pPr>
      <a:lvl8pPr marL="5656722" eaLnBrk="1" hangingPunct="1">
        <a:defRPr>
          <a:latin typeface="+mn-lt"/>
          <a:ea typeface="+mn-ea"/>
          <a:cs typeface="+mn-cs"/>
        </a:defRPr>
      </a:lvl8pPr>
      <a:lvl9pPr marL="64648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03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58773" y="2483024"/>
            <a:ext cx="10835803" cy="3487351"/>
          </a:xfrm>
          <a:prstGeom prst="rect">
            <a:avLst/>
          </a:prstGeom>
        </p:spPr>
        <p:txBody>
          <a:bodyPr vert="horz" wrap="square" lIns="0" tIns="24624" rIns="0" bIns="0" rtlCol="0">
            <a:spAutoFit/>
          </a:bodyPr>
          <a:lstStyle/>
          <a:p>
            <a:pPr marL="32451" defTabSz="1016520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451" defTabSz="1016520">
              <a:spcBef>
                <a:spcPts val="195"/>
              </a:spcBef>
            </a:pP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451" algn="ctr" defTabSz="1016520">
              <a:spcBef>
                <a:spcPts val="195"/>
              </a:spcBef>
            </a:pPr>
            <a:r>
              <a:rPr lang="ru-RU" sz="6600" b="1" dirty="0">
                <a:latin typeface="Arial" pitchFamily="34" charset="0"/>
                <a:cs typeface="Arial" pitchFamily="34" charset="0"/>
              </a:rPr>
              <a:t>Понятие об  </a:t>
            </a:r>
            <a:endParaRPr lang="ru-RU" sz="6600" b="1" dirty="0" smtClean="0">
              <a:latin typeface="Arial" pitchFamily="34" charset="0"/>
              <a:cs typeface="Arial" pitchFamily="34" charset="0"/>
            </a:endParaRPr>
          </a:p>
          <a:p>
            <a:pPr marL="32451" algn="ctr" defTabSz="1016520">
              <a:spcBef>
                <a:spcPts val="195"/>
              </a:spcBef>
            </a:pP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электрическом </a:t>
            </a:r>
            <a:r>
              <a:rPr lang="ru-RU" sz="6600" b="1" dirty="0">
                <a:latin typeface="Arial" pitchFamily="34" charset="0"/>
                <a:cs typeface="Arial" pitchFamily="34" charset="0"/>
              </a:rPr>
              <a:t>токе</a:t>
            </a:r>
            <a:endParaRPr lang="ru-RU" sz="66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91133" y="2627042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8" y="466924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53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305" y="473242"/>
            <a:ext cx="807089" cy="1043915"/>
          </a:xfrm>
          <a:prstGeom prst="rect">
            <a:avLst/>
          </a:prstGeom>
        </p:spPr>
        <p:txBody>
          <a:bodyPr vert="horz" wrap="square" lIns="0" tIns="27979" rIns="0" bIns="0" rtlCol="0">
            <a:spAutoFit/>
          </a:bodyPr>
          <a:lstStyle/>
          <a:p>
            <a:pPr defTabSz="1016520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739649" y="1386194"/>
            <a:ext cx="1610378" cy="375417"/>
          </a:xfrm>
          <a:prstGeom prst="rect">
            <a:avLst/>
          </a:prstGeom>
        </p:spPr>
        <p:txBody>
          <a:bodyPr vert="horz" wrap="square" lIns="0" tIns="21266" rIns="0" bIns="0" rtlCol="0">
            <a:spAutoFit/>
          </a:bodyPr>
          <a:lstStyle/>
          <a:p>
            <a:pPr defTabSz="1016520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79" y="495445"/>
            <a:ext cx="3929029" cy="949356"/>
          </a:xfrm>
          <a:prstGeom prst="rect">
            <a:avLst/>
          </a:prstGeom>
        </p:spPr>
        <p:txBody>
          <a:bodyPr vert="horz" wrap="square" lIns="0" tIns="25775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2" defTabSz="1614027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0" y="544609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4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0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1913"/>
            <a:ext cx="12782551" cy="71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" y="16309"/>
            <a:ext cx="12763644" cy="71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36"/>
            <a:ext cx="12780964" cy="710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" y="0"/>
            <a:ext cx="1275391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" y="-68143"/>
            <a:ext cx="12757284" cy="72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763500" cy="721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825" y="394792"/>
            <a:ext cx="12025336" cy="3077766"/>
          </a:xfrm>
        </p:spPr>
        <p:txBody>
          <a:bodyPr/>
          <a:lstStyle/>
          <a:p>
            <a:r>
              <a:rPr lang="ru-RU" sz="4000" i="0" dirty="0" smtClean="0">
                <a:solidFill>
                  <a:srgbClr val="00B050"/>
                </a:solidFill>
              </a:rPr>
              <a:t>Магнитное действие электрического тока. </a:t>
            </a:r>
            <a:r>
              <a:rPr lang="ru-RU" sz="4000" i="0" dirty="0" smtClean="0">
                <a:solidFill>
                  <a:schemeClr val="tx2"/>
                </a:solidFill>
              </a:rPr>
              <a:t>Проводник, по </a:t>
            </a:r>
            <a:r>
              <a:rPr lang="ru-RU" sz="4000" i="0" dirty="0">
                <a:solidFill>
                  <a:schemeClr val="tx2"/>
                </a:solidFill>
              </a:rPr>
              <a:t>к</a:t>
            </a:r>
            <a:r>
              <a:rPr lang="ru-RU" sz="4000" i="0" dirty="0" smtClean="0">
                <a:solidFill>
                  <a:schemeClr val="tx2"/>
                </a:solidFill>
              </a:rPr>
              <a:t>оторому идет ток, приобретает магнитные свойства и, подобно обычным магнитам, начинает притягивать к себе металлические предметы.</a:t>
            </a:r>
            <a:endParaRPr lang="ru-RU" sz="4000" i="0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49" y="2915072"/>
            <a:ext cx="3456384" cy="417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45" y="3438451"/>
            <a:ext cx="2376264" cy="365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4955"/>
            <a:ext cx="12780962" cy="1033934"/>
          </a:xfrm>
        </p:spPr>
        <p:txBody>
          <a:bodyPr/>
          <a:lstStyle/>
          <a:p>
            <a:pPr algn="ctr"/>
            <a:r>
              <a:rPr lang="ru-RU" sz="5400" dirty="0" smtClean="0"/>
              <a:t>Воздействия электрического тока: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0" y="1546920"/>
            <a:ext cx="12367145" cy="4924425"/>
          </a:xfrm>
        </p:spPr>
        <p:txBody>
          <a:bodyPr/>
          <a:lstStyle/>
          <a:p>
            <a:r>
              <a:rPr lang="ru-RU" sz="4000" i="0" dirty="0" smtClean="0">
                <a:solidFill>
                  <a:schemeClr val="tx2"/>
                </a:solidFill>
              </a:rPr>
              <a:t>1</a:t>
            </a:r>
            <a:r>
              <a:rPr lang="ru-RU" sz="4000" i="0" dirty="0">
                <a:solidFill>
                  <a:schemeClr val="tx2"/>
                </a:solidFill>
              </a:rPr>
              <a:t>. При прохождения электрического тока через проводник он </a:t>
            </a:r>
            <a:r>
              <a:rPr lang="ru-RU" sz="4000" i="0" dirty="0" smtClean="0">
                <a:solidFill>
                  <a:schemeClr val="tx2"/>
                </a:solidFill>
              </a:rPr>
              <a:t>нагревается </a:t>
            </a:r>
            <a:r>
              <a:rPr lang="ru-RU" sz="4000" i="0" dirty="0">
                <a:solidFill>
                  <a:schemeClr val="tx2"/>
                </a:solidFill>
              </a:rPr>
              <a:t>(однако сверхпроводник не нагревается).</a:t>
            </a:r>
          </a:p>
          <a:p>
            <a:r>
              <a:rPr lang="ru-RU" sz="4000" i="0" dirty="0">
                <a:solidFill>
                  <a:schemeClr val="tx2"/>
                </a:solidFill>
              </a:rPr>
              <a:t>2. При прохождении электрического тока через электролит его </a:t>
            </a:r>
            <a:r>
              <a:rPr lang="ru-RU" sz="4000" i="0" dirty="0" smtClean="0">
                <a:solidFill>
                  <a:schemeClr val="tx2"/>
                </a:solidFill>
              </a:rPr>
              <a:t>химический состав </a:t>
            </a:r>
            <a:r>
              <a:rPr lang="ru-RU" sz="4000" i="0" dirty="0">
                <a:solidFill>
                  <a:schemeClr val="tx2"/>
                </a:solidFill>
              </a:rPr>
              <a:t>изменяется.</a:t>
            </a:r>
          </a:p>
          <a:p>
            <a:r>
              <a:rPr lang="ru-RU" sz="4000" i="0" dirty="0">
                <a:solidFill>
                  <a:schemeClr val="tx2"/>
                </a:solidFill>
              </a:rPr>
              <a:t>3. При прохождении электрического тока через </a:t>
            </a:r>
            <a:r>
              <a:rPr lang="ru-RU" sz="4000" i="0" dirty="0" smtClean="0">
                <a:solidFill>
                  <a:schemeClr val="tx2"/>
                </a:solidFill>
              </a:rPr>
              <a:t>проводник, вокруг проводника</a:t>
            </a:r>
            <a:r>
              <a:rPr lang="ru-RU" sz="4000" i="0" dirty="0">
                <a:solidFill>
                  <a:schemeClr val="tx2"/>
                </a:solidFill>
              </a:rPr>
              <a:t> </a:t>
            </a:r>
            <a:r>
              <a:rPr lang="ru-RU" sz="4000" i="0" dirty="0" smtClean="0">
                <a:solidFill>
                  <a:schemeClr val="tx2"/>
                </a:solidFill>
              </a:rPr>
              <a:t>появляется </a:t>
            </a:r>
            <a:r>
              <a:rPr lang="ru-RU" sz="4000" i="0" dirty="0">
                <a:solidFill>
                  <a:schemeClr val="tx2"/>
                </a:solidFill>
              </a:rPr>
              <a:t>магнитное поле.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892" y="2122985"/>
            <a:ext cx="11063672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Прочитать § 9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Ответить на вопросы ( стр. 34 )</a:t>
            </a:r>
          </a:p>
        </p:txBody>
      </p:sp>
    </p:spTree>
    <p:extLst>
      <p:ext uri="{BB962C8B-B14F-4D97-AF65-F5344CB8AC3E}">
        <p14:creationId xmlns:p14="http://schemas.microsoft.com/office/powerpoint/2010/main" val="1605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Тесты: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809" y="1398250"/>
            <a:ext cx="12241360" cy="5909310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</a:rPr>
              <a:t>1.	Какая частица имеет положительный элементарный заряд?</a:t>
            </a:r>
          </a:p>
          <a:p>
            <a:r>
              <a:rPr lang="ru-RU" sz="3200" dirty="0"/>
              <a:t>А) нейтрон; </a:t>
            </a:r>
            <a:r>
              <a:rPr lang="ru-RU" sz="3200" dirty="0" smtClean="0"/>
              <a:t>   Б</a:t>
            </a:r>
            <a:r>
              <a:rPr lang="ru-RU" sz="3200" dirty="0"/>
              <a:t>) </a:t>
            </a:r>
            <a:r>
              <a:rPr lang="ru-RU" sz="3200" dirty="0" smtClean="0"/>
              <a:t>электрон;     В</a:t>
            </a:r>
            <a:r>
              <a:rPr lang="ru-RU" sz="3200" dirty="0"/>
              <a:t>) α-частица;     </a:t>
            </a:r>
            <a:r>
              <a:rPr lang="ru-RU" sz="3200" dirty="0" smtClean="0"/>
              <a:t>Г</a:t>
            </a:r>
            <a:r>
              <a:rPr lang="ru-RU" sz="3200" dirty="0"/>
              <a:t>) протон</a:t>
            </a:r>
            <a:r>
              <a:rPr lang="ru-RU" sz="3200" dirty="0" smtClean="0"/>
              <a:t>.</a:t>
            </a:r>
          </a:p>
          <a:p>
            <a:pPr lvl="0"/>
            <a:r>
              <a:rPr lang="ru-RU" sz="3200" dirty="0" smtClean="0">
                <a:solidFill>
                  <a:schemeClr val="tx2"/>
                </a:solidFill>
              </a:rPr>
              <a:t>3.    Капля </a:t>
            </a:r>
            <a:r>
              <a:rPr lang="ru-RU" sz="3200" dirty="0">
                <a:solidFill>
                  <a:schemeClr val="tx2"/>
                </a:solidFill>
              </a:rPr>
              <a:t>ртути с отрицательным зарядом -3 </a:t>
            </a:r>
            <a:r>
              <a:rPr lang="ru-RU" sz="3200" dirty="0" err="1" smtClean="0">
                <a:solidFill>
                  <a:schemeClr val="tx2"/>
                </a:solidFill>
              </a:rPr>
              <a:t>нКл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присоединилась к капле ртути с зарядом 6 </a:t>
            </a:r>
            <a:r>
              <a:rPr lang="ru-RU" sz="3200" dirty="0" err="1">
                <a:solidFill>
                  <a:schemeClr val="tx2"/>
                </a:solidFill>
              </a:rPr>
              <a:t>нКл</a:t>
            </a:r>
            <a:r>
              <a:rPr lang="ru-RU" sz="3200" dirty="0">
                <a:solidFill>
                  <a:schemeClr val="tx2"/>
                </a:solidFill>
              </a:rPr>
              <a:t>. Каков заряд полученной капли (</a:t>
            </a:r>
            <a:r>
              <a:rPr lang="ru-RU" sz="3200" dirty="0" err="1">
                <a:solidFill>
                  <a:schemeClr val="tx2"/>
                </a:solidFill>
              </a:rPr>
              <a:t>нКл</a:t>
            </a:r>
            <a:r>
              <a:rPr lang="ru-RU" sz="3200" dirty="0">
                <a:solidFill>
                  <a:schemeClr val="tx2"/>
                </a:solidFill>
              </a:rPr>
              <a:t>)?</a:t>
            </a:r>
          </a:p>
          <a:p>
            <a:r>
              <a:rPr lang="ru-RU" sz="3200" dirty="0"/>
              <a:t>А) 2</a:t>
            </a:r>
            <a:r>
              <a:rPr lang="en-US" sz="3200" dirty="0"/>
              <a:t>;        </a:t>
            </a:r>
            <a:r>
              <a:rPr lang="en-US" sz="3200" dirty="0" smtClean="0"/>
              <a:t>  </a:t>
            </a:r>
            <a:r>
              <a:rPr lang="ru-RU" sz="3200" dirty="0"/>
              <a:t>Б) –2</a:t>
            </a:r>
            <a:r>
              <a:rPr lang="en-US" sz="3200" dirty="0"/>
              <a:t>;            </a:t>
            </a:r>
            <a:r>
              <a:rPr lang="ru-RU" sz="3200" dirty="0" smtClean="0"/>
              <a:t>В</a:t>
            </a:r>
            <a:r>
              <a:rPr lang="ru-RU" sz="3200" dirty="0"/>
              <a:t>) 3</a:t>
            </a:r>
            <a:r>
              <a:rPr lang="en-US" sz="3200" dirty="0"/>
              <a:t>;            </a:t>
            </a:r>
            <a:r>
              <a:rPr lang="ru-RU" sz="3200" dirty="0" smtClean="0"/>
              <a:t>Г</a:t>
            </a:r>
            <a:r>
              <a:rPr lang="ru-RU" sz="3200" dirty="0"/>
              <a:t>) -3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lvl="0"/>
            <a:r>
              <a:rPr lang="ru-RU" sz="3200" dirty="0" smtClean="0">
                <a:solidFill>
                  <a:schemeClr val="tx2"/>
                </a:solidFill>
              </a:rPr>
              <a:t>5.   С </a:t>
            </a:r>
            <a:r>
              <a:rPr lang="ru-RU" sz="3200" dirty="0">
                <a:solidFill>
                  <a:schemeClr val="tx2"/>
                </a:solidFill>
              </a:rPr>
              <a:t>какой силой взаимодействуют два заряда с зарядом 4 </a:t>
            </a:r>
            <a:r>
              <a:rPr lang="ru-RU" sz="3200" dirty="0" err="1">
                <a:solidFill>
                  <a:schemeClr val="tx2"/>
                </a:solidFill>
              </a:rPr>
              <a:t>нКл</a:t>
            </a:r>
            <a:r>
              <a:rPr lang="ru-RU" sz="3200" dirty="0">
                <a:solidFill>
                  <a:schemeClr val="tx2"/>
                </a:solidFill>
              </a:rPr>
              <a:t> и 10 </a:t>
            </a:r>
            <a:r>
              <a:rPr lang="ru-RU" sz="3200" dirty="0" err="1">
                <a:solidFill>
                  <a:schemeClr val="tx2"/>
                </a:solidFill>
              </a:rPr>
              <a:t>нКл</a:t>
            </a:r>
            <a:r>
              <a:rPr lang="ru-RU" sz="3200" dirty="0">
                <a:solidFill>
                  <a:schemeClr val="tx2"/>
                </a:solidFill>
              </a:rPr>
              <a:t>, расположенные в вакууме на расстоянии </a:t>
            </a:r>
            <a:endParaRPr lang="ru-RU" sz="3200" dirty="0" smtClean="0">
              <a:solidFill>
                <a:schemeClr val="tx2"/>
              </a:solidFill>
            </a:endParaRPr>
          </a:p>
          <a:p>
            <a:pPr lvl="0"/>
            <a:r>
              <a:rPr lang="ru-RU" sz="3200" dirty="0" smtClean="0">
                <a:solidFill>
                  <a:schemeClr val="tx2"/>
                </a:solidFill>
              </a:rPr>
              <a:t>2 </a:t>
            </a:r>
            <a:r>
              <a:rPr lang="ru-RU" sz="3200" dirty="0">
                <a:solidFill>
                  <a:schemeClr val="tx2"/>
                </a:solidFill>
              </a:rPr>
              <a:t>см друг от друга </a:t>
            </a:r>
            <a:r>
              <a:rPr lang="ru-RU" sz="3200" dirty="0" smtClean="0">
                <a:solidFill>
                  <a:schemeClr val="tx2"/>
                </a:solidFill>
              </a:rPr>
              <a:t>(м</a:t>
            </a:r>
            <a:r>
              <a:rPr lang="ru-RU" sz="3200" dirty="0">
                <a:solidFill>
                  <a:schemeClr val="tx2"/>
                </a:solidFill>
              </a:rPr>
              <a:t>Н</a:t>
            </a:r>
            <a:r>
              <a:rPr lang="ru-RU" sz="3200" dirty="0" smtClean="0">
                <a:solidFill>
                  <a:schemeClr val="tx2"/>
                </a:solidFill>
              </a:rPr>
              <a:t>)?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 smtClean="0"/>
              <a:t>А</a:t>
            </a:r>
            <a:r>
              <a:rPr lang="ru-RU" sz="3200" dirty="0"/>
              <a:t>) 20</a:t>
            </a:r>
            <a:r>
              <a:rPr lang="en-US" sz="3200" dirty="0"/>
              <a:t>;              </a:t>
            </a:r>
            <a:r>
              <a:rPr lang="ru-RU" sz="3200" dirty="0"/>
              <a:t>Б) 10</a:t>
            </a:r>
            <a:r>
              <a:rPr lang="en-US" sz="3200" dirty="0"/>
              <a:t>;               </a:t>
            </a:r>
            <a:r>
              <a:rPr lang="ru-RU" sz="3200" dirty="0"/>
              <a:t>В) 4,5</a:t>
            </a:r>
            <a:r>
              <a:rPr lang="en-US" sz="3200" dirty="0"/>
              <a:t>;               </a:t>
            </a:r>
            <a:r>
              <a:rPr lang="ru-RU" sz="3200" dirty="0"/>
              <a:t>Г) 0,9</a:t>
            </a:r>
            <a:r>
              <a:rPr lang="en-US" sz="3200" dirty="0"/>
              <a:t>.</a:t>
            </a:r>
            <a:r>
              <a:rPr lang="en-US" sz="3200" dirty="0" smtClean="0"/>
              <a:t> 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8550721" y="6456294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90281" y="4499248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702849" y="2555032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62079" y="3850015"/>
                <a:ext cx="2524409" cy="548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общ</m:t>
                        </m:r>
                      </m:sub>
                    </m:sSub>
                  </m:oMath>
                </a14:m>
                <a:r>
                  <a:rPr lang="ru-RU" sz="28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=</a:t>
                </a:r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079" y="3850015"/>
                <a:ext cx="2524409" cy="548163"/>
              </a:xfrm>
              <a:prstGeom prst="rect">
                <a:avLst/>
              </a:prstGeom>
              <a:blipFill rotWithShape="1">
                <a:blip r:embed="rId2"/>
                <a:stretch>
                  <a:fillRect t="-10112" r="-3865" b="-28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90477" y="4297174"/>
                <a:ext cx="2300502" cy="548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общ</m:t>
                        </m:r>
                      </m:sub>
                    </m:sSub>
                  </m:oMath>
                </a14:m>
                <a:r>
                  <a:rPr lang="ru-RU" sz="2800" dirty="0" smtClean="0"/>
                  <a:t> = </a:t>
                </a:r>
                <a:r>
                  <a:rPr lang="en-US" sz="2800" dirty="0" smtClean="0"/>
                  <a:t>-3 + 6 =</a:t>
                </a:r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477" y="4297174"/>
                <a:ext cx="2300502" cy="548163"/>
              </a:xfrm>
              <a:prstGeom prst="rect">
                <a:avLst/>
              </a:prstGeom>
              <a:blipFill rotWithShape="1">
                <a:blip r:embed="rId3"/>
                <a:stretch>
                  <a:fillRect t="-10000" r="-424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478854" y="4297174"/>
            <a:ext cx="117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</a:t>
            </a:r>
            <a:r>
              <a:rPr lang="ru-RU" sz="2800" dirty="0" err="1" smtClean="0"/>
              <a:t>нКл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89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Решение тест №5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817" y="2772797"/>
                <a:ext cx="20917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err="1" smtClean="0"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7" y="2772797"/>
                <a:ext cx="2091791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542" r="-6706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31846" y="4925813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 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44631" y="2197938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91025" y="4925813"/>
            <a:ext cx="45536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44624" y="1906960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5848" y="1874772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84097" y="2699048"/>
                <a:ext cx="2308987" cy="8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F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sz="3600" dirty="0">
                            <a:latin typeface="Arial" pitchFamily="34" charset="0"/>
                            <a:cs typeface="Arial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600" b="1" i="1" dirty="0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097" y="2699048"/>
                <a:ext cx="2308987" cy="848437"/>
              </a:xfrm>
              <a:prstGeom prst="rect">
                <a:avLst/>
              </a:prstGeom>
              <a:blipFill rotWithShape="1">
                <a:blip r:embed="rId3"/>
                <a:stretch>
                  <a:fillRect l="-8179" t="-2158" b="-11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062889" y="6279902"/>
            <a:ext cx="248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800" dirty="0"/>
              <a:t> </a:t>
            </a:r>
            <a:r>
              <a:rPr lang="en-US" sz="2800" dirty="0" smtClean="0"/>
              <a:t>0,9 </a:t>
            </a:r>
            <a:r>
              <a:rPr lang="ru-RU" sz="2800" dirty="0" smtClean="0"/>
              <a:t>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08351" y="2625880"/>
            <a:ext cx="2308987" cy="10092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40165" y="2762345"/>
                <a:ext cx="2594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4∗10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Кл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165" y="2762345"/>
                <a:ext cx="259462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869" t="-13542" r="-51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8169" y="4067200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= 2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6505" y="27727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k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60878" y="3873707"/>
                <a:ext cx="5195718" cy="1053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/>
                            <a:cs typeface="Arial" pitchFamily="34" charset="0"/>
                          </a:rPr>
                          <m:t>9∗</m:t>
                        </m:r>
                        <m:sSup>
                          <m:sSupPr>
                            <m:ctrlPr>
                              <a:rPr lang="ru-RU" sz="4000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4000" i="1">
                                <a:latin typeface="Cambria Math"/>
                                <a:cs typeface="Arial" pitchFamily="34" charset="0"/>
                              </a:rPr>
                              <m:t>9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∗4∗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  <m:t>−9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10∗</m:t>
                        </m:r>
                        <m:sSup>
                          <m:sSupPr>
                            <m:ctrlP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  <m:t>−2</m:t>
                            </m:r>
                          </m:sup>
                        </m:sSup>
                        <m:r>
                          <a:rPr lang="ru-RU" sz="4000" b="0" i="1" smtClean="0">
                            <a:latin typeface="Cambria Math"/>
                            <a:cs typeface="Arial" pitchFamily="34" charset="0"/>
                          </a:rPr>
                          <m:t>∗</m:t>
                        </m:r>
                        <m:r>
                          <a:rPr lang="en-US" sz="4000" b="0" i="1" smtClean="0">
                            <a:latin typeface="Cambria Math"/>
                            <a:cs typeface="Arial" pitchFamily="34" charset="0"/>
                          </a:rPr>
                          <m:t>2∗</m:t>
                        </m:r>
                        <m:sSup>
                          <m:sSupPr>
                            <m:ctrlP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878" y="3873707"/>
                <a:ext cx="5195718" cy="1053365"/>
              </a:xfrm>
              <a:prstGeom prst="rect">
                <a:avLst/>
              </a:prstGeom>
              <a:blipFill rotWithShape="1">
                <a:blip r:embed="rId5"/>
                <a:stretch>
                  <a:fillRect l="-4225" b="-10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70594" y="5167001"/>
                <a:ext cx="2288960" cy="95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90</m:t>
                        </m:r>
                        <m:r>
                          <a:rPr lang="ru-RU" sz="3600" b="0" i="1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ru-RU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94" y="5167001"/>
                <a:ext cx="2288960" cy="957185"/>
              </a:xfrm>
              <a:prstGeom prst="rect">
                <a:avLst/>
              </a:prstGeom>
              <a:blipFill rotWithShape="1">
                <a:blip r:embed="rId6"/>
                <a:stretch>
                  <a:fillRect l="-2394" b="-9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65450" y="5353045"/>
                <a:ext cx="2182649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90</m:t>
                        </m:r>
                        <m:r>
                          <a:rPr lang="ru-RU" sz="3200" b="0" i="1" smtClean="0">
                            <a:latin typeface="Cambria Math"/>
                          </a:rPr>
                          <m:t>∗10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450" y="5353045"/>
                <a:ext cx="2182649" cy="590418"/>
              </a:xfrm>
              <a:prstGeom prst="rect">
                <a:avLst/>
              </a:prstGeom>
              <a:blipFill rotWithShape="1">
                <a:blip r:embed="rId7"/>
                <a:stretch>
                  <a:fillRect l="-7263" t="-11340" b="-34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825545" y="5353045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(Н)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3817" y="3399671"/>
                <a:ext cx="23289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10 </a:t>
                </a:r>
                <a:r>
                  <a:rPr lang="ru-RU" sz="3200" dirty="0" err="1" smtClean="0"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7" y="3399671"/>
                <a:ext cx="2328907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3542" r="-575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40665" y="3419807"/>
                <a:ext cx="28222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10∗10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Кл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665" y="3419807"/>
                <a:ext cx="2822247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5400" t="-13542" r="-475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47685" y="4095290"/>
                <a:ext cx="2407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2∗10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м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685" y="4095290"/>
                <a:ext cx="2407069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6329" t="-13542" r="-5570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7182569" y="4010258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406705" y="4011987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654959" y="4074453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203561" y="4634892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642900" y="4611191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3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337" y="250776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Тесты: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809" y="1330896"/>
            <a:ext cx="12169352" cy="5416868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chemeClr val="tx2"/>
                </a:solidFill>
              </a:rPr>
              <a:t>7.   Как </a:t>
            </a:r>
            <a:r>
              <a:rPr lang="ru-RU" sz="3200" dirty="0">
                <a:solidFill>
                  <a:schemeClr val="tx2"/>
                </a:solidFill>
              </a:rPr>
              <a:t>изменится сила взаимодействия двух точечных зарядов, если количество и расстояние каждого из них будет увеличена в 2 раза?</a:t>
            </a:r>
          </a:p>
          <a:p>
            <a:r>
              <a:rPr lang="ru-RU" sz="3200" dirty="0"/>
              <a:t>А) увеличится в 2 раза;          </a:t>
            </a:r>
            <a:r>
              <a:rPr lang="ru-RU" sz="3200" dirty="0" smtClean="0"/>
              <a:t>Б</a:t>
            </a:r>
            <a:r>
              <a:rPr lang="ru-RU" sz="3200" dirty="0"/>
              <a:t>) уменьшится в 2 раза;</a:t>
            </a:r>
          </a:p>
          <a:p>
            <a:r>
              <a:rPr lang="ru-RU" sz="3200" dirty="0"/>
              <a:t>В) уменьшится в 4 раза;        </a:t>
            </a:r>
            <a:r>
              <a:rPr lang="ru-RU" sz="3200" dirty="0" smtClean="0"/>
              <a:t>Г</a:t>
            </a:r>
            <a:r>
              <a:rPr lang="ru-RU" sz="3200" dirty="0"/>
              <a:t>) не изменится.</a:t>
            </a:r>
          </a:p>
          <a:p>
            <a:pPr lvl="0"/>
            <a:r>
              <a:rPr lang="ru-RU" sz="3200" dirty="0" smtClean="0">
                <a:solidFill>
                  <a:schemeClr val="tx2"/>
                </a:solidFill>
              </a:rPr>
              <a:t>9.   Подвешенный </a:t>
            </a:r>
            <a:r>
              <a:rPr lang="ru-RU" sz="3200" dirty="0">
                <a:solidFill>
                  <a:schemeClr val="tx2"/>
                </a:solidFill>
              </a:rPr>
              <a:t>на нити положительно заряженный шарик, в однородном электрическом поле, отклоняется от вертикали вправо. В какую сторону направлен вектор напряженности электрического поля?</a:t>
            </a:r>
          </a:p>
          <a:p>
            <a:r>
              <a:rPr lang="ru-RU" sz="3200" dirty="0" smtClean="0"/>
              <a:t>  А</a:t>
            </a:r>
            <a:r>
              <a:rPr lang="ru-RU" sz="3200" dirty="0"/>
              <a:t>) вертикально вверх;                </a:t>
            </a:r>
            <a:r>
              <a:rPr lang="ru-RU" sz="3200" dirty="0" smtClean="0"/>
              <a:t> </a:t>
            </a:r>
            <a:r>
              <a:rPr lang="ru-RU" sz="3200" dirty="0"/>
              <a:t>Б) вертикально вниз;</a:t>
            </a:r>
          </a:p>
          <a:p>
            <a:r>
              <a:rPr lang="ru-RU" sz="3200" dirty="0" smtClean="0"/>
              <a:t>  В</a:t>
            </a:r>
            <a:r>
              <a:rPr lang="ru-RU" sz="3200" dirty="0"/>
              <a:t>) горизонтально вправо;          </a:t>
            </a:r>
            <a:r>
              <a:rPr lang="ru-RU" sz="3200" dirty="0" smtClean="0"/>
              <a:t>Г</a:t>
            </a:r>
            <a:r>
              <a:rPr lang="ru-RU" sz="3200" dirty="0"/>
              <a:t>) горизонтально влево.</a:t>
            </a:r>
          </a:p>
        </p:txBody>
      </p:sp>
      <p:sp>
        <p:nvSpPr>
          <p:cNvPr id="5" name="Овал 4"/>
          <p:cNvSpPr/>
          <p:nvPr/>
        </p:nvSpPr>
        <p:spPr>
          <a:xfrm>
            <a:off x="6030441" y="3491136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809" y="6401722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61" y="1402904"/>
            <a:ext cx="83343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5404758" y="1618928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174457" y="1657769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702067" y="2194992"/>
            <a:ext cx="472390" cy="289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2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3" y="0"/>
            <a:ext cx="12794116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6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" y="16309"/>
            <a:ext cx="12762896" cy="711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264"/>
            <a:ext cx="12780964" cy="71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b63/0019e87a-5203a95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780963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4632037"/>
          </a:xfrm>
        </p:spPr>
        <p:txBody>
          <a:bodyPr/>
          <a:lstStyle/>
          <a:p>
            <a:r>
              <a:rPr lang="ru-RU" i="0" dirty="0"/>
              <a:t>Упорядоченное движение заряженных частиц,</a:t>
            </a:r>
          </a:p>
          <a:p>
            <a:r>
              <a:rPr lang="ru-RU" i="0" dirty="0"/>
              <a:t>т.е. поток, называется </a:t>
            </a:r>
            <a:r>
              <a:rPr lang="ru-RU" dirty="0"/>
              <a:t>электрическим током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0" i="0" dirty="0"/>
              <a:t>Слово «ток» произошло от слова «поток».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38"/>
            <a:ext cx="12780964" cy="71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507</TotalTime>
  <Words>415</Words>
  <Application>Microsoft Office PowerPoint</Application>
  <PresentationFormat>Произвольный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2_Тема Office</vt:lpstr>
      <vt:lpstr>3_Тема Office</vt:lpstr>
      <vt:lpstr>Презентация PowerPoint</vt:lpstr>
      <vt:lpstr>Тесты:</vt:lpstr>
      <vt:lpstr>Решение тест №5</vt:lpstr>
      <vt:lpstr>Тесты: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Воздействия электрического тока: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49</cp:revision>
  <dcterms:created xsi:type="dcterms:W3CDTF">2020-08-02T08:10:47Z</dcterms:created>
  <dcterms:modified xsi:type="dcterms:W3CDTF">2020-09-19T08:20:17Z</dcterms:modified>
</cp:coreProperties>
</file>