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</p:sldMasterIdLst>
  <p:sldIdLst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12780963" cy="7126288"/>
  <p:notesSz cx="6858000" cy="9144000"/>
  <p:defaultTextStyle>
    <a:defPPr>
      <a:defRPr lang="ru-RU"/>
    </a:defPPr>
    <a:lvl1pPr marL="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>
      <p:cViewPr varScale="1">
        <p:scale>
          <a:sx n="67" d="100"/>
          <a:sy n="67" d="100"/>
        </p:scale>
        <p:origin x="-864" y="-24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4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9" y="285427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9" y="285427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25" y="290949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25" y="969983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028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2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2" y="350016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2"/>
            <a:ext cx="10863818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6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0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48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990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50" y="2259968"/>
            <a:ext cx="5647145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8"/>
            <a:ext cx="5649363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07" y="283732"/>
            <a:ext cx="4204848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05" y="283777"/>
            <a:ext cx="7144913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107" y="1491287"/>
            <a:ext cx="4204848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84" y="4988418"/>
            <a:ext cx="7668578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84" y="636750"/>
            <a:ext cx="7668578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391" indent="0">
              <a:buNone/>
              <a:defRPr sz="2800"/>
            </a:lvl2pPr>
            <a:lvl3pPr marL="908781" indent="0">
              <a:buNone/>
              <a:defRPr sz="2400"/>
            </a:lvl3pPr>
            <a:lvl4pPr marL="1363176" indent="0">
              <a:buNone/>
              <a:defRPr sz="2000"/>
            </a:lvl4pPr>
            <a:lvl5pPr marL="1817566" indent="0">
              <a:buNone/>
              <a:defRPr sz="2000"/>
            </a:lvl5pPr>
            <a:lvl6pPr marL="2271959" indent="0">
              <a:buNone/>
              <a:defRPr sz="2000"/>
            </a:lvl6pPr>
            <a:lvl7pPr marL="2726349" indent="0">
              <a:buNone/>
              <a:defRPr sz="2000"/>
            </a:lvl7pPr>
            <a:lvl8pPr marL="3180747" indent="0">
              <a:buNone/>
              <a:defRPr sz="2000"/>
            </a:lvl8pPr>
            <a:lvl9pPr marL="363513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84" y="5577326"/>
            <a:ext cx="7668578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8"/>
            <a:ext cx="11502867" cy="1187715"/>
          </a:xfrm>
          <a:prstGeom prst="rect">
            <a:avLst/>
          </a:prstGeom>
        </p:spPr>
        <p:txBody>
          <a:bodyPr vert="horz" lIns="90886" tIns="45445" rIns="90886" bIns="454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47"/>
            <a:ext cx="11502867" cy="4703021"/>
          </a:xfrm>
          <a:prstGeom prst="rect">
            <a:avLst/>
          </a:prstGeom>
        </p:spPr>
        <p:txBody>
          <a:bodyPr vert="horz" lIns="90886" tIns="45445" rIns="90886" bIns="45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15.09.2020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59"/>
            <a:ext cx="404730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59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087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96" indent="-340796" algn="l" defTabSz="9087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385" indent="-283994" algn="l" defTabSz="9087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79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71" indent="-227193" algn="l" defTabSz="9087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53" indent="-227193" algn="l" defTabSz="9087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56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4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932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33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9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8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7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6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5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4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747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132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6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8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7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15.09.2020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7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3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58773" y="2483024"/>
            <a:ext cx="10835803" cy="4179848"/>
          </a:xfrm>
          <a:prstGeom prst="rect">
            <a:avLst/>
          </a:prstGeom>
        </p:spPr>
        <p:txBody>
          <a:bodyPr vert="horz" wrap="square" lIns="0" tIns="24624" rIns="0" bIns="0" rtlCol="0">
            <a:spAutoFit/>
          </a:bodyPr>
          <a:lstStyle/>
          <a:p>
            <a:pPr marL="32451" defTabSz="1016520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078" algn="ctr" defTabSz="1016520">
              <a:spcBef>
                <a:spcPts val="2175"/>
              </a:spcBef>
            </a:pPr>
            <a:r>
              <a:rPr lang="ru-RU" sz="5400" b="1" dirty="0">
                <a:latin typeface="Arial" pitchFamily="34" charset="0"/>
                <a:cs typeface="Arial" pitchFamily="34" charset="0"/>
              </a:rPr>
              <a:t>Электрические явления в природе.  Опасности в природе. </a:t>
            </a:r>
            <a:endParaRPr lang="ru-RU" sz="3000" b="1" dirty="0" smtClean="0">
              <a:solidFill>
                <a:srgbClr val="3734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91133" y="262704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24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3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305" y="473242"/>
            <a:ext cx="807089" cy="1043915"/>
          </a:xfrm>
          <a:prstGeom prst="rect">
            <a:avLst/>
          </a:prstGeom>
        </p:spPr>
        <p:txBody>
          <a:bodyPr vert="horz" wrap="square" lIns="0" tIns="27979" rIns="0" bIns="0" rtlCol="0">
            <a:spAutoFit/>
          </a:bodyPr>
          <a:lstStyle/>
          <a:p>
            <a:pPr defTabSz="1016520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49" y="1386194"/>
            <a:ext cx="1610378" cy="375417"/>
          </a:xfrm>
          <a:prstGeom prst="rect">
            <a:avLst/>
          </a:prstGeom>
        </p:spPr>
        <p:txBody>
          <a:bodyPr vert="horz" wrap="square" lIns="0" tIns="21266" rIns="0" bIns="0" rtlCol="0">
            <a:spAutoFit/>
          </a:bodyPr>
          <a:lstStyle/>
          <a:p>
            <a:pPr defTabSz="1016520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79" y="495445"/>
            <a:ext cx="3929029" cy="949356"/>
          </a:xfrm>
          <a:prstGeom prst="rect">
            <a:avLst/>
          </a:prstGeom>
        </p:spPr>
        <p:txBody>
          <a:bodyPr vert="horz" wrap="square" lIns="0" tIns="2577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2" defTabSz="161402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0" y="544609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3970318"/>
          </a:xfrm>
        </p:spPr>
        <p:txBody>
          <a:bodyPr/>
          <a:lstStyle/>
          <a:p>
            <a:r>
              <a:rPr lang="ru-RU" b="0" i="0" dirty="0"/>
              <a:t>Удар молнии очень опасен. Заряженное облако </a:t>
            </a:r>
            <a:r>
              <a:rPr lang="ru-RU" b="0" i="0" dirty="0" err="1"/>
              <a:t>отда</a:t>
            </a:r>
            <a:r>
              <a:rPr lang="ru-RU" b="0" i="0" dirty="0"/>
              <a:t>-</a:t>
            </a:r>
          </a:p>
          <a:p>
            <a:r>
              <a:rPr lang="ru-RU" b="0" i="0" dirty="0" err="1"/>
              <a:t>ет</a:t>
            </a:r>
            <a:r>
              <a:rPr lang="ru-RU" b="0" i="0" dirty="0"/>
              <a:t> сильный электрический заряд тем электропроводящим</a:t>
            </a:r>
          </a:p>
          <a:p>
            <a:r>
              <a:rPr lang="ru-RU" b="0" i="0" dirty="0"/>
              <a:t>предметам, которые находятся к нему ближе всего.</a:t>
            </a:r>
            <a:endParaRPr lang="ru-RU" dirty="0"/>
          </a:p>
        </p:txBody>
      </p:sp>
      <p:pic>
        <p:nvPicPr>
          <p:cNvPr id="6146" name="Picture 2" descr="D:\тв\1я четверть\8урок\YEx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97" y="2267000"/>
            <a:ext cx="3438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2646878"/>
          </a:xfrm>
        </p:spPr>
        <p:txBody>
          <a:bodyPr/>
          <a:lstStyle/>
          <a:p>
            <a:r>
              <a:rPr lang="ru-RU" b="0" i="0" dirty="0"/>
              <a:t>Обычно при строительстве высотных зданий и башен на</a:t>
            </a:r>
          </a:p>
          <a:p>
            <a:r>
              <a:rPr lang="ru-RU" b="0" i="0" dirty="0"/>
              <a:t>них устанавливают </a:t>
            </a:r>
            <a:r>
              <a:rPr lang="ru-RU" b="0" i="0" dirty="0" smtClean="0"/>
              <a:t>громоотводы</a:t>
            </a:r>
          </a:p>
          <a:p>
            <a:r>
              <a:rPr lang="ru-RU" i="0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01" y="2411016"/>
            <a:ext cx="29241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-2125488"/>
            <a:ext cx="40957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873" y="1190681"/>
            <a:ext cx="10044182" cy="5955476"/>
          </a:xfrm>
        </p:spPr>
        <p:txBody>
          <a:bodyPr/>
          <a:lstStyle/>
          <a:p>
            <a:r>
              <a:rPr lang="ru-RU" dirty="0"/>
              <a:t>Громоотвод </a:t>
            </a:r>
            <a:r>
              <a:rPr lang="ru-RU" i="0" dirty="0"/>
              <a:t>отводит в землю сильный электрический заряд, иду-</a:t>
            </a:r>
          </a:p>
          <a:p>
            <a:r>
              <a:rPr lang="ru-RU" i="0" dirty="0" err="1"/>
              <a:t>щий</a:t>
            </a:r>
            <a:r>
              <a:rPr lang="ru-RU" i="0" dirty="0"/>
              <a:t> от заряженного </a:t>
            </a:r>
            <a:r>
              <a:rPr lang="ru-RU" i="0" dirty="0" smtClean="0"/>
              <a:t>облака</a:t>
            </a:r>
          </a:p>
          <a:p>
            <a:r>
              <a:rPr lang="ru-RU" b="0" i="0" dirty="0"/>
              <a:t>Приблизившееся к земле заряженное облако отдает свой заряд громоотводу,</a:t>
            </a:r>
          </a:p>
          <a:p>
            <a:r>
              <a:rPr lang="ru-RU" b="0" i="0" dirty="0"/>
              <a:t>и заряды по проводнику переходят в землю, не нанося вреда зданию или</a:t>
            </a:r>
          </a:p>
          <a:p>
            <a:r>
              <a:rPr lang="ru-RU" b="0" i="0" dirty="0"/>
              <a:t>башне.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843064"/>
            <a:ext cx="5715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892" y="2122985"/>
            <a:ext cx="11063672" cy="661720"/>
          </a:xfrm>
        </p:spPr>
        <p:txBody>
          <a:bodyPr/>
          <a:lstStyle/>
          <a:p>
            <a:r>
              <a:rPr lang="ru-RU" dirty="0" smtClean="0"/>
              <a:t>Выполнить упражнение 5 (стр. 26)</a:t>
            </a:r>
          </a:p>
        </p:txBody>
      </p:sp>
    </p:spTree>
    <p:extLst>
      <p:ext uri="{BB962C8B-B14F-4D97-AF65-F5344CB8AC3E}">
        <p14:creationId xmlns:p14="http://schemas.microsoft.com/office/powerpoint/2010/main" val="1605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780962" cy="712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5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056216"/>
            <a:ext cx="7614377" cy="6093976"/>
          </a:xfrm>
        </p:spPr>
        <p:txBody>
          <a:bodyPr/>
          <a:lstStyle/>
          <a:p>
            <a:r>
              <a:rPr lang="ru-RU" sz="3600" b="0" i="0" dirty="0"/>
              <a:t>Когда тучи, сильно заряженные заряда-</a:t>
            </a:r>
          </a:p>
          <a:p>
            <a:r>
              <a:rPr lang="ru-RU" sz="3600" b="0" i="0" dirty="0"/>
              <a:t>ми различных знаков, сближаются, отрицатель-</a:t>
            </a:r>
          </a:p>
          <a:p>
            <a:r>
              <a:rPr lang="ru-RU" sz="3600" b="0" i="0" dirty="0" err="1"/>
              <a:t>ные</a:t>
            </a:r>
            <a:r>
              <a:rPr lang="ru-RU" sz="3600" b="0" i="0" dirty="0"/>
              <a:t> заряды из одной тучи движутся в сторону</a:t>
            </a:r>
          </a:p>
          <a:p>
            <a:r>
              <a:rPr lang="ru-RU" sz="3600" b="0" i="0" dirty="0"/>
              <a:t>положительных зарядов. В результате внезапно-</a:t>
            </a:r>
          </a:p>
          <a:p>
            <a:r>
              <a:rPr lang="ru-RU" sz="3600" b="0" i="0" dirty="0" err="1"/>
              <a:t>го</a:t>
            </a:r>
            <a:r>
              <a:rPr lang="ru-RU" sz="3600" b="0" i="0" dirty="0"/>
              <a:t> слияния зарядов противоположных знаков по-</a:t>
            </a:r>
          </a:p>
          <a:p>
            <a:r>
              <a:rPr lang="ru-RU" sz="3600" b="0" i="0" dirty="0"/>
              <a:t>является сильная искра – молния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17" y="1474912"/>
            <a:ext cx="42216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3970318"/>
          </a:xfrm>
        </p:spPr>
        <p:txBody>
          <a:bodyPr/>
          <a:lstStyle/>
          <a:p>
            <a:r>
              <a:rPr lang="ru-RU" dirty="0"/>
              <a:t>Молния – </a:t>
            </a:r>
            <a:r>
              <a:rPr lang="ru-RU" i="0" dirty="0"/>
              <a:t>это сильная электрическая искра, возникающая меж-</a:t>
            </a:r>
          </a:p>
          <a:p>
            <a:r>
              <a:rPr lang="ru-RU" i="0" dirty="0" err="1"/>
              <a:t>ду</a:t>
            </a:r>
            <a:r>
              <a:rPr lang="ru-RU" i="0" dirty="0"/>
              <a:t> заряженными разными знаками облаками или облаками и</a:t>
            </a:r>
          </a:p>
          <a:p>
            <a:r>
              <a:rPr lang="ru-RU" i="0" dirty="0"/>
              <a:t>землей.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3308598"/>
          </a:xfrm>
        </p:spPr>
        <p:txBody>
          <a:bodyPr/>
          <a:lstStyle/>
          <a:p>
            <a:r>
              <a:rPr lang="ru-RU" dirty="0"/>
              <a:t>Гром – </a:t>
            </a:r>
            <a:r>
              <a:rPr lang="ru-RU" i="0" dirty="0"/>
              <a:t>это явление звука в воздухе (в атмосфере), появляющееся</a:t>
            </a:r>
          </a:p>
          <a:p>
            <a:r>
              <a:rPr lang="ru-RU" i="0" dirty="0"/>
              <a:t>во время молнии, он происходит из-за накаливания воздуха на</a:t>
            </a:r>
          </a:p>
          <a:p>
            <a:r>
              <a:rPr lang="ru-RU" i="0" dirty="0"/>
              <a:t>пути молнии, повышения давления.</a:t>
            </a:r>
            <a:endParaRPr lang="ru-RU" dirty="0"/>
          </a:p>
        </p:txBody>
      </p:sp>
      <p:pic>
        <p:nvPicPr>
          <p:cNvPr id="2051" name="Picture 3" descr="D:\тв\1я четверть\8урок\4d9d44ff5b527bfb2efadee086179d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65" y="1618928"/>
            <a:ext cx="6096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4632037"/>
          </a:xfrm>
        </p:spPr>
        <p:txBody>
          <a:bodyPr/>
          <a:lstStyle/>
          <a:p>
            <a:r>
              <a:rPr lang="ru-RU" b="0" i="0" dirty="0"/>
              <a:t>Молния и гром возникают одновременно. Вспышку света – молнию мы</a:t>
            </a:r>
          </a:p>
          <a:p>
            <a:r>
              <a:rPr lang="ru-RU" b="0" i="0" dirty="0"/>
              <a:t>видим в момент возникновения, однако грохот грома слышен через </a:t>
            </a:r>
            <a:r>
              <a:rPr lang="ru-RU" b="0" i="0" dirty="0" err="1"/>
              <a:t>некото</a:t>
            </a:r>
            <a:r>
              <a:rPr lang="ru-RU" b="0" i="0" dirty="0"/>
              <a:t>-</a:t>
            </a:r>
          </a:p>
          <a:p>
            <a:r>
              <a:rPr lang="ru-RU" b="0" i="0" dirty="0"/>
              <a:t>рое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1114872"/>
            <a:ext cx="10044182" cy="6401753"/>
          </a:xfrm>
        </p:spPr>
        <p:txBody>
          <a:bodyPr/>
          <a:lstStyle/>
          <a:p>
            <a:r>
              <a:rPr lang="ru-RU" sz="3200" b="0" i="0" dirty="0"/>
              <a:t>Если положительно заряженный слой облака приблизится к</a:t>
            </a:r>
          </a:p>
          <a:p>
            <a:r>
              <a:rPr lang="ru-RU" sz="3200" b="0" i="0" dirty="0"/>
              <a:t>поверхности земли, то на поверхности земли под этим облаком соберутся</a:t>
            </a:r>
          </a:p>
          <a:p>
            <a:r>
              <a:rPr lang="ru-RU" sz="3200" b="0" i="0" dirty="0"/>
              <a:t>отрицательные заряды. В результате заряженное облако взаимодействует с</a:t>
            </a:r>
          </a:p>
          <a:p>
            <a:r>
              <a:rPr lang="ru-RU" sz="3200" b="0" i="0" dirty="0"/>
              <a:t>поверхностью земли через созданное электрическое поле. Когда сильно заря-</a:t>
            </a:r>
          </a:p>
          <a:p>
            <a:r>
              <a:rPr lang="ru-RU" sz="3200" b="0" i="0" dirty="0" err="1"/>
              <a:t>женное</a:t>
            </a:r>
            <a:r>
              <a:rPr lang="ru-RU" sz="3200" b="0" i="0" dirty="0"/>
              <a:t> облако приблизится к земле, между облаком и поверхностью земли</a:t>
            </a:r>
          </a:p>
          <a:p>
            <a:r>
              <a:rPr lang="ru-RU" sz="3200" b="0" i="0" dirty="0"/>
              <a:t>появляется сильная искра, то есть сверкает молния. Во время молнии заряды</a:t>
            </a:r>
          </a:p>
          <a:p>
            <a:r>
              <a:rPr lang="ru-RU" sz="3200" b="0" i="0" dirty="0"/>
              <a:t>облака переходят в землю.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31" y="1834952"/>
            <a:ext cx="6905532" cy="454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970856"/>
            <a:ext cx="10044182" cy="4431983"/>
          </a:xfrm>
        </p:spPr>
        <p:txBody>
          <a:bodyPr/>
          <a:lstStyle/>
          <a:p>
            <a:r>
              <a:rPr lang="ru-RU" sz="3600" dirty="0"/>
              <a:t>молнии наблюдаются и</a:t>
            </a:r>
          </a:p>
          <a:p>
            <a:r>
              <a:rPr lang="ru-RU" sz="3600" dirty="0"/>
              <a:t>над облаками. Это явление наблюдалось в 1994 году в связи с появлением</a:t>
            </a:r>
          </a:p>
          <a:p>
            <a:r>
              <a:rPr lang="ru-RU" sz="3600" dirty="0"/>
              <a:t>реактивной авиации. Молнии, изображенные на рисунке 26 б, названные</a:t>
            </a:r>
          </a:p>
          <a:p>
            <a:r>
              <a:rPr lang="ru-RU" sz="3600" dirty="0"/>
              <a:t>спрайтами, были сфотографированы в 1989 году, и их физическая природа</a:t>
            </a:r>
          </a:p>
          <a:p>
            <a:r>
              <a:rPr lang="ru-RU" sz="3600" dirty="0"/>
              <a:t>глубоко не изучена.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81" y="1546920"/>
            <a:ext cx="6192688" cy="40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54"/>
            <a:ext cx="11447615" cy="553998"/>
          </a:xfrm>
        </p:spPr>
        <p:txBody>
          <a:bodyPr/>
          <a:lstStyle/>
          <a:p>
            <a:r>
              <a:rPr lang="ru-RU" b="0" dirty="0"/>
              <a:t>Как </a:t>
            </a:r>
            <a:r>
              <a:rPr lang="ru-RU" b="0" dirty="0" smtClean="0"/>
              <a:t>защититься от удара молнии?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3970318"/>
          </a:xfrm>
        </p:spPr>
        <p:txBody>
          <a:bodyPr/>
          <a:lstStyle/>
          <a:p>
            <a:r>
              <a:rPr lang="ru-RU" dirty="0"/>
              <a:t>Удар молнии </a:t>
            </a:r>
            <a:r>
              <a:rPr lang="ru-RU" i="0" dirty="0"/>
              <a:t>– сильный электрический разряд, возникающий</a:t>
            </a:r>
          </a:p>
          <a:p>
            <a:r>
              <a:rPr lang="ru-RU" i="0" dirty="0"/>
              <a:t>между заряженным облаком и землей, процесс мгновенного пере-</a:t>
            </a:r>
          </a:p>
          <a:p>
            <a:r>
              <a:rPr lang="ru-RU" i="0" dirty="0"/>
              <a:t>хода зарядов с облаков в землю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 descr="D:\тв\1я четверть\8урок\3s5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69" y="1762944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215</TotalTime>
  <Words>348</Words>
  <Application>Microsoft Office PowerPoint</Application>
  <PresentationFormat>Произвольный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защититься от удара молнии?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20</cp:revision>
  <dcterms:created xsi:type="dcterms:W3CDTF">2020-08-02T08:10:47Z</dcterms:created>
  <dcterms:modified xsi:type="dcterms:W3CDTF">2020-09-15T15:15:00Z</dcterms:modified>
</cp:coreProperties>
</file>