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79" r:id="rId2"/>
  </p:sldMasterIdLst>
  <p:sldIdLst>
    <p:sldId id="257" r:id="rId3"/>
    <p:sldId id="258" r:id="rId4"/>
    <p:sldId id="261" r:id="rId5"/>
    <p:sldId id="262" r:id="rId6"/>
    <p:sldId id="260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59" r:id="rId15"/>
  </p:sldIdLst>
  <p:sldSz cx="12780963" cy="7126288"/>
  <p:notesSz cx="6858000" cy="9144000"/>
  <p:defaultTextStyle>
    <a:defPPr>
      <a:defRPr lang="ru-RU"/>
    </a:defPPr>
    <a:lvl1pPr marL="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29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457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686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914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143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371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600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828" algn="l" defTabSz="1096457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8" autoAdjust="0"/>
    <p:restoredTop sz="94660"/>
  </p:normalViewPr>
  <p:slideViewPr>
    <p:cSldViewPr>
      <p:cViewPr varScale="1">
        <p:scale>
          <a:sx n="67" d="100"/>
          <a:sy n="67" d="100"/>
        </p:scale>
        <p:origin x="-864" y="-24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4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45" y="4038239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4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087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3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17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1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263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35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353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457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9" y="285427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69" y="285427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13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25" y="290949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87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87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16" indent="-127216">
              <a:buFont typeface="Arial" panose="020B0604020202020204" pitchFamily="34" charset="0"/>
              <a:buChar char="•"/>
              <a:defRPr sz="1200"/>
            </a:lvl2pPr>
            <a:lvl3pPr marL="254430" indent="-127216">
              <a:defRPr sz="1200"/>
            </a:lvl3pPr>
            <a:lvl4pPr marL="445257" indent="-190822">
              <a:defRPr sz="1200"/>
            </a:lvl4pPr>
            <a:lvl5pPr marL="636075" indent="-190822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25" y="969983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0283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2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878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4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6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9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753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12" y="350016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16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485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09" y="4579317"/>
            <a:ext cx="10863818" cy="14153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09" y="3020442"/>
            <a:ext cx="10863818" cy="1558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439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087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3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17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19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263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074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35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189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39048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96990" y="1662847"/>
            <a:ext cx="5644925" cy="47030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432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595167"/>
            <a:ext cx="5647145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9050" y="2259968"/>
            <a:ext cx="5647145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4391" indent="0">
              <a:buNone/>
              <a:defRPr sz="2000" b="1"/>
            </a:lvl2pPr>
            <a:lvl3pPr marL="908781" indent="0">
              <a:buNone/>
              <a:defRPr sz="1800" b="1"/>
            </a:lvl3pPr>
            <a:lvl4pPr marL="1363176" indent="0">
              <a:buNone/>
              <a:defRPr sz="1600" b="1"/>
            </a:lvl4pPr>
            <a:lvl5pPr marL="1817566" indent="0">
              <a:buNone/>
              <a:defRPr sz="1600" b="1"/>
            </a:lvl5pPr>
            <a:lvl6pPr marL="2271959" indent="0">
              <a:buNone/>
              <a:defRPr sz="1600" b="1"/>
            </a:lvl6pPr>
            <a:lvl7pPr marL="2726349" indent="0">
              <a:buNone/>
              <a:defRPr sz="1600" b="1"/>
            </a:lvl7pPr>
            <a:lvl8pPr marL="3180747" indent="0">
              <a:buNone/>
              <a:defRPr sz="1600" b="1"/>
            </a:lvl8pPr>
            <a:lvl9pPr marL="363513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92552" y="2259968"/>
            <a:ext cx="5649363" cy="410586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027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188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901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107" y="283732"/>
            <a:ext cx="4204848" cy="120751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97005" y="283777"/>
            <a:ext cx="7144913" cy="608208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107" y="1491287"/>
            <a:ext cx="4204848" cy="487457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33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84" y="4988418"/>
            <a:ext cx="7668578" cy="58890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84" y="636750"/>
            <a:ext cx="7668578" cy="4275773"/>
          </a:xfrm>
        </p:spPr>
        <p:txBody>
          <a:bodyPr/>
          <a:lstStyle>
            <a:lvl1pPr marL="0" indent="0">
              <a:buNone/>
              <a:defRPr sz="3200"/>
            </a:lvl1pPr>
            <a:lvl2pPr marL="454391" indent="0">
              <a:buNone/>
              <a:defRPr sz="2800"/>
            </a:lvl2pPr>
            <a:lvl3pPr marL="908781" indent="0">
              <a:buNone/>
              <a:defRPr sz="2400"/>
            </a:lvl3pPr>
            <a:lvl4pPr marL="1363176" indent="0">
              <a:buNone/>
              <a:defRPr sz="2000"/>
            </a:lvl4pPr>
            <a:lvl5pPr marL="1817566" indent="0">
              <a:buNone/>
              <a:defRPr sz="2000"/>
            </a:lvl5pPr>
            <a:lvl6pPr marL="2271959" indent="0">
              <a:buNone/>
              <a:defRPr sz="2000"/>
            </a:lvl6pPr>
            <a:lvl7pPr marL="2726349" indent="0">
              <a:buNone/>
              <a:defRPr sz="2000"/>
            </a:lvl7pPr>
            <a:lvl8pPr marL="3180747" indent="0">
              <a:buNone/>
              <a:defRPr sz="2000"/>
            </a:lvl8pPr>
            <a:lvl9pPr marL="3635132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84" y="5577326"/>
            <a:ext cx="7668578" cy="836349"/>
          </a:xfrm>
        </p:spPr>
        <p:txBody>
          <a:bodyPr/>
          <a:lstStyle>
            <a:lvl1pPr marL="0" indent="0">
              <a:buNone/>
              <a:defRPr sz="1400"/>
            </a:lvl1pPr>
            <a:lvl2pPr marL="454391" indent="0">
              <a:buNone/>
              <a:defRPr sz="1200"/>
            </a:lvl2pPr>
            <a:lvl3pPr marL="908781" indent="0">
              <a:buNone/>
              <a:defRPr sz="1000"/>
            </a:lvl3pPr>
            <a:lvl4pPr marL="1363176" indent="0">
              <a:buNone/>
              <a:defRPr sz="800"/>
            </a:lvl4pPr>
            <a:lvl5pPr marL="1817566" indent="0">
              <a:buNone/>
              <a:defRPr sz="800"/>
            </a:lvl5pPr>
            <a:lvl6pPr marL="2271959" indent="0">
              <a:buNone/>
              <a:defRPr sz="800"/>
            </a:lvl6pPr>
            <a:lvl7pPr marL="2726349" indent="0">
              <a:buNone/>
              <a:defRPr sz="800"/>
            </a:lvl7pPr>
            <a:lvl8pPr marL="3180747" indent="0">
              <a:buNone/>
              <a:defRPr sz="800"/>
            </a:lvl8pPr>
            <a:lvl9pPr marL="3635132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0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0" y="285388"/>
            <a:ext cx="11502867" cy="1187715"/>
          </a:xfrm>
          <a:prstGeom prst="rect">
            <a:avLst/>
          </a:prstGeom>
        </p:spPr>
        <p:txBody>
          <a:bodyPr vert="horz" lIns="90886" tIns="45445" rIns="90886" bIns="45445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50" y="1662847"/>
            <a:ext cx="11502867" cy="4703021"/>
          </a:xfrm>
          <a:prstGeom prst="rect">
            <a:avLst/>
          </a:prstGeom>
        </p:spPr>
        <p:txBody>
          <a:bodyPr vert="horz" lIns="90886" tIns="45445" rIns="90886" bIns="4544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48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15.09.2020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0" y="6605059"/>
            <a:ext cx="404730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59"/>
            <a:ext cx="2982225" cy="379409"/>
          </a:xfrm>
          <a:prstGeom prst="rect">
            <a:avLst/>
          </a:prstGeom>
        </p:spPr>
        <p:txBody>
          <a:bodyPr vert="horz" lIns="90886" tIns="45445" rIns="90886" bIns="45445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8781"/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08781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299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ctr" defTabSz="90878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0796" indent="-340796" algn="l" defTabSz="90878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8385" indent="-283994" algn="l" defTabSz="908781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35979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0371" indent="-227193" algn="l" defTabSz="908781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753" indent="-227193" algn="l" defTabSz="908781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99156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5354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07932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62333" indent="-227193" algn="l" defTabSz="908781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39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08781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17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7566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195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26349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0747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35132" algn="l" defTabSz="90878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6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09923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8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3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7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15.09.2020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7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09923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09923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08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08105" eaLnBrk="1" hangingPunct="1">
        <a:defRPr>
          <a:latin typeface="+mn-lt"/>
          <a:ea typeface="+mn-ea"/>
          <a:cs typeface="+mn-cs"/>
        </a:defRPr>
      </a:lvl2pPr>
      <a:lvl3pPr marL="1616208" eaLnBrk="1" hangingPunct="1">
        <a:defRPr>
          <a:latin typeface="+mn-lt"/>
          <a:ea typeface="+mn-ea"/>
          <a:cs typeface="+mn-cs"/>
        </a:defRPr>
      </a:lvl3pPr>
      <a:lvl4pPr marL="2424307" eaLnBrk="1" hangingPunct="1">
        <a:defRPr>
          <a:latin typeface="+mn-lt"/>
          <a:ea typeface="+mn-ea"/>
          <a:cs typeface="+mn-cs"/>
        </a:defRPr>
      </a:lvl4pPr>
      <a:lvl5pPr marL="3232414" eaLnBrk="1" hangingPunct="1">
        <a:defRPr>
          <a:latin typeface="+mn-lt"/>
          <a:ea typeface="+mn-ea"/>
          <a:cs typeface="+mn-cs"/>
        </a:defRPr>
      </a:lvl5pPr>
      <a:lvl6pPr marL="4040519" eaLnBrk="1" hangingPunct="1">
        <a:defRPr>
          <a:latin typeface="+mn-lt"/>
          <a:ea typeface="+mn-ea"/>
          <a:cs typeface="+mn-cs"/>
        </a:defRPr>
      </a:lvl6pPr>
      <a:lvl7pPr marL="4848621" eaLnBrk="1" hangingPunct="1">
        <a:defRPr>
          <a:latin typeface="+mn-lt"/>
          <a:ea typeface="+mn-ea"/>
          <a:cs typeface="+mn-cs"/>
        </a:defRPr>
      </a:lvl7pPr>
      <a:lvl8pPr marL="5656722" eaLnBrk="1" hangingPunct="1">
        <a:defRPr>
          <a:latin typeface="+mn-lt"/>
          <a:ea typeface="+mn-ea"/>
          <a:cs typeface="+mn-cs"/>
        </a:defRPr>
      </a:lvl8pPr>
      <a:lvl9pPr marL="6464829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347" y="3403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58773" y="2483024"/>
            <a:ext cx="10835803" cy="4179848"/>
          </a:xfrm>
          <a:prstGeom prst="rect">
            <a:avLst/>
          </a:prstGeom>
        </p:spPr>
        <p:txBody>
          <a:bodyPr vert="horz" wrap="square" lIns="0" tIns="24624" rIns="0" bIns="0" rtlCol="0">
            <a:spAutoFit/>
          </a:bodyPr>
          <a:lstStyle/>
          <a:p>
            <a:pPr marL="32451" defTabSz="1016520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2451" defTabSz="1016520">
              <a:spcBef>
                <a:spcPts val="195"/>
              </a:spcBef>
            </a:pPr>
            <a:endParaRPr lang="ru-RU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57078" algn="ctr" defTabSz="1016520">
              <a:spcBef>
                <a:spcPts val="2175"/>
              </a:spcBef>
            </a:pPr>
            <a:r>
              <a:rPr lang="ru-RU" sz="5400" b="1" dirty="0">
                <a:latin typeface="Arial" pitchFamily="34" charset="0"/>
                <a:cs typeface="Arial" pitchFamily="34" charset="0"/>
              </a:rPr>
              <a:t>Электрические явления в природе.  Опасности в природе. </a:t>
            </a:r>
            <a:endParaRPr lang="ru-RU" sz="3000" b="1" dirty="0" smtClean="0">
              <a:solidFill>
                <a:srgbClr val="3734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91133" y="2627042"/>
            <a:ext cx="762637" cy="14949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477228" y="466924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488144" y="495453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520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892305" y="473242"/>
            <a:ext cx="807089" cy="1043915"/>
          </a:xfrm>
          <a:prstGeom prst="rect">
            <a:avLst/>
          </a:prstGeom>
        </p:spPr>
        <p:txBody>
          <a:bodyPr vert="horz" wrap="square" lIns="0" tIns="27979" rIns="0" bIns="0" rtlCol="0">
            <a:spAutoFit/>
          </a:bodyPr>
          <a:lstStyle/>
          <a:p>
            <a:pPr defTabSz="1016520">
              <a:spcBef>
                <a:spcPts val="221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739649" y="1386194"/>
            <a:ext cx="1610378" cy="375417"/>
          </a:xfrm>
          <a:prstGeom prst="rect">
            <a:avLst/>
          </a:prstGeom>
        </p:spPr>
        <p:txBody>
          <a:bodyPr vert="horz" wrap="square" lIns="0" tIns="21266" rIns="0" bIns="0" rtlCol="0">
            <a:spAutoFit/>
          </a:bodyPr>
          <a:lstStyle/>
          <a:p>
            <a:pPr defTabSz="1016520">
              <a:spcBef>
                <a:spcPts val="168"/>
              </a:spcBef>
            </a:pPr>
            <a:r>
              <a:rPr lang="ru-RU" sz="2300" spc="-8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579" y="495445"/>
            <a:ext cx="3929029" cy="949356"/>
          </a:xfrm>
          <a:prstGeom prst="rect">
            <a:avLst/>
          </a:prstGeom>
        </p:spPr>
        <p:txBody>
          <a:bodyPr vert="horz" wrap="square" lIns="0" tIns="25775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2" defTabSz="1614027">
              <a:spcBef>
                <a:spcPts val="203"/>
              </a:spcBef>
              <a:defRPr/>
            </a:pPr>
            <a:r>
              <a:rPr lang="ru-RU" sz="6000" kern="0" spc="8" dirty="0">
                <a:solidFill>
                  <a:sysClr val="window" lastClr="FFFFFF"/>
                </a:solidFill>
              </a:rPr>
              <a:t>Физика</a:t>
            </a:r>
            <a:endParaRPr lang="en-US" sz="60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40" y="544609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392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3970318"/>
          </a:xfrm>
        </p:spPr>
        <p:txBody>
          <a:bodyPr/>
          <a:lstStyle/>
          <a:p>
            <a:r>
              <a:rPr lang="ru-RU" b="0" i="0" dirty="0"/>
              <a:t>Удар молнии очень опасен. Заряженное облако </a:t>
            </a:r>
            <a:r>
              <a:rPr lang="ru-RU" b="0" i="0" dirty="0" err="1"/>
              <a:t>отда</a:t>
            </a:r>
            <a:r>
              <a:rPr lang="ru-RU" b="0" i="0" dirty="0"/>
              <a:t>-</a:t>
            </a:r>
          </a:p>
          <a:p>
            <a:r>
              <a:rPr lang="ru-RU" b="0" i="0" dirty="0" err="1"/>
              <a:t>ет</a:t>
            </a:r>
            <a:r>
              <a:rPr lang="ru-RU" b="0" i="0" dirty="0"/>
              <a:t> сильный электрический заряд тем электропроводящим</a:t>
            </a:r>
          </a:p>
          <a:p>
            <a:r>
              <a:rPr lang="ru-RU" b="0" i="0" dirty="0"/>
              <a:t>предметам, которые находятся к нему ближе всего.</a:t>
            </a:r>
            <a:endParaRPr lang="ru-RU" dirty="0"/>
          </a:p>
        </p:txBody>
      </p:sp>
      <p:pic>
        <p:nvPicPr>
          <p:cNvPr id="6146" name="Picture 2" descr="D:\тв\1я четверть\8урок\YEx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697" y="2267000"/>
            <a:ext cx="343852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77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2646878"/>
          </a:xfrm>
        </p:spPr>
        <p:txBody>
          <a:bodyPr/>
          <a:lstStyle/>
          <a:p>
            <a:r>
              <a:rPr lang="ru-RU" b="0" i="0" dirty="0"/>
              <a:t>Обычно при строительстве высотных зданий и башен на</a:t>
            </a:r>
          </a:p>
          <a:p>
            <a:r>
              <a:rPr lang="ru-RU" b="0" i="0" dirty="0"/>
              <a:t>них устанавливают </a:t>
            </a:r>
            <a:r>
              <a:rPr lang="ru-RU" b="0" i="0" dirty="0" smtClean="0"/>
              <a:t>громоотводы</a:t>
            </a:r>
          </a:p>
          <a:p>
            <a:r>
              <a:rPr lang="ru-RU" i="0" dirty="0" smtClean="0"/>
              <a:t>.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801" y="2411016"/>
            <a:ext cx="2924175" cy="591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969" y="-2125488"/>
            <a:ext cx="4095750" cy="560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864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7873" y="1190681"/>
            <a:ext cx="10044182" cy="5955476"/>
          </a:xfrm>
        </p:spPr>
        <p:txBody>
          <a:bodyPr/>
          <a:lstStyle/>
          <a:p>
            <a:r>
              <a:rPr lang="ru-RU" dirty="0"/>
              <a:t>Громоотвод </a:t>
            </a:r>
            <a:r>
              <a:rPr lang="ru-RU" i="0" dirty="0"/>
              <a:t>отводит в землю сильный электрический заряд, иду-</a:t>
            </a:r>
          </a:p>
          <a:p>
            <a:r>
              <a:rPr lang="ru-RU" i="0" dirty="0" err="1"/>
              <a:t>щий</a:t>
            </a:r>
            <a:r>
              <a:rPr lang="ru-RU" i="0" dirty="0"/>
              <a:t> от заряженного </a:t>
            </a:r>
            <a:r>
              <a:rPr lang="ru-RU" i="0" dirty="0" smtClean="0"/>
              <a:t>облака</a:t>
            </a:r>
          </a:p>
          <a:p>
            <a:r>
              <a:rPr lang="ru-RU" b="0" i="0" dirty="0"/>
              <a:t>Приблизившееся к земле заряженное облако отдает свой заряд громоотводу,</a:t>
            </a:r>
          </a:p>
          <a:p>
            <a:r>
              <a:rPr lang="ru-RU" b="0" i="0" dirty="0"/>
              <a:t>и заряды по проводнику переходят в землю, не нанося вреда зданию или</a:t>
            </a:r>
          </a:p>
          <a:p>
            <a:r>
              <a:rPr lang="ru-RU" b="0" i="0" dirty="0"/>
              <a:t>башне.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225" y="2843064"/>
            <a:ext cx="57150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955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Задание:</a:t>
            </a:r>
            <a:endParaRPr lang="ru-RU" sz="4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67892" y="2122985"/>
            <a:ext cx="11063672" cy="661720"/>
          </a:xfrm>
        </p:spPr>
        <p:txBody>
          <a:bodyPr/>
          <a:lstStyle/>
          <a:p>
            <a:r>
              <a:rPr lang="ru-RU" dirty="0" smtClean="0"/>
              <a:t>Выполнить упражнение 5 (стр. 26)</a:t>
            </a:r>
          </a:p>
        </p:txBody>
      </p:sp>
    </p:spTree>
    <p:extLst>
      <p:ext uri="{BB962C8B-B14F-4D97-AF65-F5344CB8AC3E}">
        <p14:creationId xmlns:p14="http://schemas.microsoft.com/office/powerpoint/2010/main" val="16059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780962" cy="712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56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1" y="1056216"/>
            <a:ext cx="7614377" cy="6093976"/>
          </a:xfrm>
        </p:spPr>
        <p:txBody>
          <a:bodyPr/>
          <a:lstStyle/>
          <a:p>
            <a:r>
              <a:rPr lang="ru-RU" sz="3600" b="0" i="0" dirty="0"/>
              <a:t>Когда тучи, сильно заряженные заряда-</a:t>
            </a:r>
          </a:p>
          <a:p>
            <a:r>
              <a:rPr lang="ru-RU" sz="3600" b="0" i="0" dirty="0"/>
              <a:t>ми различных знаков, сближаются, отрицатель-</a:t>
            </a:r>
          </a:p>
          <a:p>
            <a:r>
              <a:rPr lang="ru-RU" sz="3600" b="0" i="0" dirty="0" err="1"/>
              <a:t>ные</a:t>
            </a:r>
            <a:r>
              <a:rPr lang="ru-RU" sz="3600" b="0" i="0" dirty="0"/>
              <a:t> заряды из одной тучи движутся в сторону</a:t>
            </a:r>
          </a:p>
          <a:p>
            <a:r>
              <a:rPr lang="ru-RU" sz="3600" b="0" i="0" dirty="0"/>
              <a:t>положительных зарядов. В результате внезапно-</a:t>
            </a:r>
          </a:p>
          <a:p>
            <a:r>
              <a:rPr lang="ru-RU" sz="3600" b="0" i="0" dirty="0" err="1"/>
              <a:t>го</a:t>
            </a:r>
            <a:r>
              <a:rPr lang="ru-RU" sz="3600" b="0" i="0" dirty="0"/>
              <a:t> слияния зарядов противоположных знаков по-</a:t>
            </a:r>
          </a:p>
          <a:p>
            <a:r>
              <a:rPr lang="ru-RU" sz="3600" b="0" i="0" dirty="0"/>
              <a:t>является сильная искра – молния</a:t>
            </a:r>
            <a:endParaRPr lang="ru-RU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617" y="1474912"/>
            <a:ext cx="4221694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878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3970318"/>
          </a:xfrm>
        </p:spPr>
        <p:txBody>
          <a:bodyPr/>
          <a:lstStyle/>
          <a:p>
            <a:r>
              <a:rPr lang="ru-RU" dirty="0"/>
              <a:t>Молния – </a:t>
            </a:r>
            <a:r>
              <a:rPr lang="ru-RU" i="0" dirty="0"/>
              <a:t>это сильная электрическая искра, возникающая меж-</a:t>
            </a:r>
          </a:p>
          <a:p>
            <a:r>
              <a:rPr lang="ru-RU" i="0" dirty="0" err="1"/>
              <a:t>ду</a:t>
            </a:r>
            <a:r>
              <a:rPr lang="ru-RU" i="0" dirty="0"/>
              <a:t> заряженными разными знаками облаками или облаками и</a:t>
            </a:r>
          </a:p>
          <a:p>
            <a:r>
              <a:rPr lang="ru-RU" i="0" dirty="0"/>
              <a:t>землей.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62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3308598"/>
          </a:xfrm>
        </p:spPr>
        <p:txBody>
          <a:bodyPr/>
          <a:lstStyle/>
          <a:p>
            <a:r>
              <a:rPr lang="ru-RU" dirty="0"/>
              <a:t>Гром – </a:t>
            </a:r>
            <a:r>
              <a:rPr lang="ru-RU" i="0" dirty="0"/>
              <a:t>это явление звука в воздухе (в атмосфере), появляющееся</a:t>
            </a:r>
          </a:p>
          <a:p>
            <a:r>
              <a:rPr lang="ru-RU" i="0" dirty="0"/>
              <a:t>во время молнии, он происходит из-за накаливания воздуха на</a:t>
            </a:r>
          </a:p>
          <a:p>
            <a:r>
              <a:rPr lang="ru-RU" i="0" dirty="0"/>
              <a:t>пути молнии, повышения давления.</a:t>
            </a:r>
            <a:endParaRPr lang="ru-RU" dirty="0"/>
          </a:p>
        </p:txBody>
      </p:sp>
      <p:pic>
        <p:nvPicPr>
          <p:cNvPr id="2051" name="Picture 3" descr="D:\тв\1я четверть\8урок\4d9d44ff5b527bfb2efadee086179dec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465" y="1618928"/>
            <a:ext cx="609600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62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4632037"/>
          </a:xfrm>
        </p:spPr>
        <p:txBody>
          <a:bodyPr/>
          <a:lstStyle/>
          <a:p>
            <a:r>
              <a:rPr lang="ru-RU" b="0" i="0" dirty="0"/>
              <a:t>Молния и гром возникают одновременно. Вспышку света – молнию мы</a:t>
            </a:r>
          </a:p>
          <a:p>
            <a:r>
              <a:rPr lang="ru-RU" b="0" i="0" dirty="0"/>
              <a:t>видим в момент возникновения, однако грохот грома слышен через </a:t>
            </a:r>
            <a:r>
              <a:rPr lang="ru-RU" b="0" i="0" dirty="0" err="1"/>
              <a:t>некото</a:t>
            </a:r>
            <a:r>
              <a:rPr lang="ru-RU" b="0" i="0" dirty="0"/>
              <a:t>-</a:t>
            </a:r>
          </a:p>
          <a:p>
            <a:r>
              <a:rPr lang="ru-RU" b="0" i="0" dirty="0"/>
              <a:t>рое время.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195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1114872"/>
            <a:ext cx="10044182" cy="6401753"/>
          </a:xfrm>
        </p:spPr>
        <p:txBody>
          <a:bodyPr/>
          <a:lstStyle/>
          <a:p>
            <a:r>
              <a:rPr lang="ru-RU" sz="3200" b="0" i="0" dirty="0"/>
              <a:t>Если положительно заряженный слой облака приблизится к</a:t>
            </a:r>
          </a:p>
          <a:p>
            <a:r>
              <a:rPr lang="ru-RU" sz="3200" b="0" i="0" dirty="0"/>
              <a:t>поверхности земли, то на поверхности земли под этим облаком соберутся</a:t>
            </a:r>
          </a:p>
          <a:p>
            <a:r>
              <a:rPr lang="ru-RU" sz="3200" b="0" i="0" dirty="0"/>
              <a:t>отрицательные заряды. В результате заряженное облако взаимодействует с</a:t>
            </a:r>
          </a:p>
          <a:p>
            <a:r>
              <a:rPr lang="ru-RU" sz="3200" b="0" i="0" dirty="0"/>
              <a:t>поверхностью земли через созданное электрическое поле. Когда сильно заря-</a:t>
            </a:r>
          </a:p>
          <a:p>
            <a:r>
              <a:rPr lang="ru-RU" sz="3200" b="0" i="0" dirty="0" err="1"/>
              <a:t>женное</a:t>
            </a:r>
            <a:r>
              <a:rPr lang="ru-RU" sz="3200" b="0" i="0" dirty="0"/>
              <a:t> облако приблизится к земле, между облаком и поверхностью земли</a:t>
            </a:r>
          </a:p>
          <a:p>
            <a:r>
              <a:rPr lang="ru-RU" sz="3200" b="0" i="0" dirty="0"/>
              <a:t>появляется сильная искра, то есть сверкает молния. Во время молнии заряды</a:t>
            </a:r>
          </a:p>
          <a:p>
            <a:r>
              <a:rPr lang="ru-RU" sz="3200" b="0" i="0" dirty="0"/>
              <a:t>облака переходят в землю.</a:t>
            </a:r>
            <a:endParaRPr lang="ru-RU" sz="3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431" y="1834952"/>
            <a:ext cx="6905532" cy="4546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723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970856"/>
            <a:ext cx="10044182" cy="4431983"/>
          </a:xfrm>
        </p:spPr>
        <p:txBody>
          <a:bodyPr/>
          <a:lstStyle/>
          <a:p>
            <a:r>
              <a:rPr lang="ru-RU" sz="3600" dirty="0"/>
              <a:t>молнии наблюдаются и</a:t>
            </a:r>
          </a:p>
          <a:p>
            <a:r>
              <a:rPr lang="ru-RU" sz="3600" dirty="0"/>
              <a:t>над облаками. Это явление наблюдалось в 1994 году в связи с появлением</a:t>
            </a:r>
          </a:p>
          <a:p>
            <a:r>
              <a:rPr lang="ru-RU" sz="3600" dirty="0"/>
              <a:t>реактивной авиации. Молнии, изображенные на рисунке 26 б, названные</a:t>
            </a:r>
          </a:p>
          <a:p>
            <a:r>
              <a:rPr lang="ru-RU" sz="3600" dirty="0"/>
              <a:t>спрайтами, были сфотографированы в 1989 году, и их физическая природа</a:t>
            </a:r>
          </a:p>
          <a:p>
            <a:r>
              <a:rPr lang="ru-RU" sz="3600" dirty="0"/>
              <a:t>глубоко не изучена.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481" y="1546920"/>
            <a:ext cx="6192688" cy="4042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55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54"/>
            <a:ext cx="11447615" cy="553998"/>
          </a:xfrm>
        </p:spPr>
        <p:txBody>
          <a:bodyPr/>
          <a:lstStyle/>
          <a:p>
            <a:r>
              <a:rPr lang="ru-RU" b="0" dirty="0"/>
              <a:t>Как </a:t>
            </a:r>
            <a:r>
              <a:rPr lang="ru-RU" b="0" dirty="0" smtClean="0"/>
              <a:t>защититься от удара молнии?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392" y="1715499"/>
            <a:ext cx="10044182" cy="3970318"/>
          </a:xfrm>
        </p:spPr>
        <p:txBody>
          <a:bodyPr/>
          <a:lstStyle/>
          <a:p>
            <a:r>
              <a:rPr lang="ru-RU" dirty="0"/>
              <a:t>Удар молнии </a:t>
            </a:r>
            <a:r>
              <a:rPr lang="ru-RU" i="0" dirty="0"/>
              <a:t>– сильный электрический разряд, возникающий</a:t>
            </a:r>
          </a:p>
          <a:p>
            <a:r>
              <a:rPr lang="ru-RU" i="0" dirty="0"/>
              <a:t>между заряженным облаком и землей, процесс мгновенного пере-</a:t>
            </a:r>
          </a:p>
          <a:p>
            <a:r>
              <a:rPr lang="ru-RU" i="0" dirty="0"/>
              <a:t>хода зарядов с облаков в землю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5122" name="Picture 2" descr="D:\тв\1я четверть\8урок\3s5B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2569" y="1762944"/>
            <a:ext cx="514350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1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215</TotalTime>
  <Words>348</Words>
  <Application>Microsoft Office PowerPoint</Application>
  <PresentationFormat>Произвольный</PresentationFormat>
  <Paragraphs>50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2_Тема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защититься от удара молнии?</vt:lpstr>
      <vt:lpstr>Презентация PowerPoint</vt:lpstr>
      <vt:lpstr>Презентация PowerPoint</vt:lpstr>
      <vt:lpstr>Презентация PowerPoint</vt:lpstr>
      <vt:lpstr>Задание: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20</cp:revision>
  <dcterms:created xsi:type="dcterms:W3CDTF">2020-08-02T08:10:47Z</dcterms:created>
  <dcterms:modified xsi:type="dcterms:W3CDTF">2020-09-15T15:15:00Z</dcterms:modified>
</cp:coreProperties>
</file>