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  <p:sldMasterId id="2147483685" r:id="rId3"/>
  </p:sldMasterIdLst>
  <p:notesMasterIdLst>
    <p:notesMasterId r:id="rId17"/>
  </p:notesMasterIdLst>
  <p:sldIdLst>
    <p:sldId id="257" r:id="rId4"/>
    <p:sldId id="266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70" r:id="rId13"/>
    <p:sldId id="272" r:id="rId14"/>
    <p:sldId id="258" r:id="rId15"/>
    <p:sldId id="271" r:id="rId16"/>
  </p:sldIdLst>
  <p:sldSz cx="12780963" cy="7126288"/>
  <p:notesSz cx="6858000" cy="9144000"/>
  <p:defaultTextStyle>
    <a:defPPr>
      <a:defRPr lang="ru-RU"/>
    </a:defPPr>
    <a:lvl1pPr marL="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630" y="-72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EFA81-ED7B-44FF-972D-6510F2E746D4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0B8A-4C30-4C58-82E9-BF5E38170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8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0B8A-4C30-4C58-82E9-BF5E381707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5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8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47" y="4038239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3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6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5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5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5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31" y="285431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71" y="285431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3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25" y="290949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89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89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16" indent="-127216">
              <a:buFont typeface="Arial" panose="020B0604020202020204" pitchFamily="34" charset="0"/>
              <a:buChar char="•"/>
              <a:defRPr sz="1200"/>
            </a:lvl2pPr>
            <a:lvl3pPr marL="254430" indent="-127216">
              <a:defRPr sz="1200"/>
            </a:lvl3pPr>
            <a:lvl4pPr marL="445257" indent="-190822">
              <a:defRPr sz="1200"/>
            </a:lvl4pPr>
            <a:lvl5pPr marL="636075" indent="-190822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25" y="969987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028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72"/>
            <a:ext cx="10863818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47" y="3990721"/>
            <a:ext cx="8946675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7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9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499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4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9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9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5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14" y="350020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60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60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60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6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214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53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6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6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6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28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3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6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6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6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8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6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6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6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6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6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5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54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6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6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6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8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34" y="350058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6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6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6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64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1" y="4579317"/>
            <a:ext cx="10863818" cy="14153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1" y="3020442"/>
            <a:ext cx="10863818" cy="15588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3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9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6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0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5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9048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990" y="1662847"/>
            <a:ext cx="5644925" cy="470302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3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2" y="1595167"/>
            <a:ext cx="5647145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052" y="2259968"/>
            <a:ext cx="5647145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91" indent="0">
              <a:buNone/>
              <a:defRPr sz="2000" b="1"/>
            </a:lvl2pPr>
            <a:lvl3pPr marL="908781" indent="0">
              <a:buNone/>
              <a:defRPr sz="1800" b="1"/>
            </a:lvl3pPr>
            <a:lvl4pPr marL="1363176" indent="0">
              <a:buNone/>
              <a:defRPr sz="1600" b="1"/>
            </a:lvl4pPr>
            <a:lvl5pPr marL="1817566" indent="0">
              <a:buNone/>
              <a:defRPr sz="1600" b="1"/>
            </a:lvl5pPr>
            <a:lvl6pPr marL="2271959" indent="0">
              <a:buNone/>
              <a:defRPr sz="1600" b="1"/>
            </a:lvl6pPr>
            <a:lvl7pPr marL="2726349" indent="0">
              <a:buNone/>
              <a:defRPr sz="1600" b="1"/>
            </a:lvl7pPr>
            <a:lvl8pPr marL="3180747" indent="0">
              <a:buNone/>
              <a:defRPr sz="1600" b="1"/>
            </a:lvl8pPr>
            <a:lvl9pPr marL="36351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92552" y="2259968"/>
            <a:ext cx="5649363" cy="410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2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8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09" y="283732"/>
            <a:ext cx="4204848" cy="1207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7007" y="283781"/>
            <a:ext cx="7144913" cy="60820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109" y="1491288"/>
            <a:ext cx="4204848" cy="487457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3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86" y="4988422"/>
            <a:ext cx="7668578" cy="5889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86" y="636754"/>
            <a:ext cx="7668578" cy="4275773"/>
          </a:xfrm>
        </p:spPr>
        <p:txBody>
          <a:bodyPr/>
          <a:lstStyle>
            <a:lvl1pPr marL="0" indent="0">
              <a:buNone/>
              <a:defRPr sz="3200"/>
            </a:lvl1pPr>
            <a:lvl2pPr marL="454391" indent="0">
              <a:buNone/>
              <a:defRPr sz="2800"/>
            </a:lvl2pPr>
            <a:lvl3pPr marL="908781" indent="0">
              <a:buNone/>
              <a:defRPr sz="2400"/>
            </a:lvl3pPr>
            <a:lvl4pPr marL="1363176" indent="0">
              <a:buNone/>
              <a:defRPr sz="2000"/>
            </a:lvl4pPr>
            <a:lvl5pPr marL="1817566" indent="0">
              <a:buNone/>
              <a:defRPr sz="2000"/>
            </a:lvl5pPr>
            <a:lvl6pPr marL="2271959" indent="0">
              <a:buNone/>
              <a:defRPr sz="2000"/>
            </a:lvl6pPr>
            <a:lvl7pPr marL="2726349" indent="0">
              <a:buNone/>
              <a:defRPr sz="2000"/>
            </a:lvl7pPr>
            <a:lvl8pPr marL="3180747" indent="0">
              <a:buNone/>
              <a:defRPr sz="2000"/>
            </a:lvl8pPr>
            <a:lvl9pPr marL="363513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86" y="5577330"/>
            <a:ext cx="7668578" cy="836349"/>
          </a:xfrm>
        </p:spPr>
        <p:txBody>
          <a:bodyPr/>
          <a:lstStyle>
            <a:lvl1pPr marL="0" indent="0">
              <a:buNone/>
              <a:defRPr sz="1400"/>
            </a:lvl1pPr>
            <a:lvl2pPr marL="454391" indent="0">
              <a:buNone/>
              <a:defRPr sz="1200"/>
            </a:lvl2pPr>
            <a:lvl3pPr marL="908781" indent="0">
              <a:buNone/>
              <a:defRPr sz="1000"/>
            </a:lvl3pPr>
            <a:lvl4pPr marL="1363176" indent="0">
              <a:buNone/>
              <a:defRPr sz="800"/>
            </a:lvl4pPr>
            <a:lvl5pPr marL="1817566" indent="0">
              <a:buNone/>
              <a:defRPr sz="800"/>
            </a:lvl5pPr>
            <a:lvl6pPr marL="2271959" indent="0">
              <a:buNone/>
              <a:defRPr sz="800"/>
            </a:lvl6pPr>
            <a:lvl7pPr marL="2726349" indent="0">
              <a:buNone/>
              <a:defRPr sz="800"/>
            </a:lvl7pPr>
            <a:lvl8pPr marL="3180747" indent="0">
              <a:buNone/>
              <a:defRPr sz="800"/>
            </a:lvl8pPr>
            <a:lvl9pPr marL="3635132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2" y="285392"/>
            <a:ext cx="11502867" cy="1187715"/>
          </a:xfrm>
          <a:prstGeom prst="rect">
            <a:avLst/>
          </a:prstGeom>
        </p:spPr>
        <p:txBody>
          <a:bodyPr vert="horz" lIns="90886" tIns="45445" rIns="90886" bIns="4544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52" y="1662847"/>
            <a:ext cx="11502867" cy="4703021"/>
          </a:xfrm>
          <a:prstGeom prst="rect">
            <a:avLst/>
          </a:prstGeom>
        </p:spPr>
        <p:txBody>
          <a:bodyPr vert="horz" lIns="90886" tIns="45445" rIns="90886" bIns="454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0" y="6605063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14.09.2020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2" y="6605063"/>
            <a:ext cx="404730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3"/>
            <a:ext cx="2982225" cy="379409"/>
          </a:xfrm>
          <a:prstGeom prst="rect">
            <a:avLst/>
          </a:prstGeom>
        </p:spPr>
        <p:txBody>
          <a:bodyPr vert="horz" lIns="90886" tIns="45445" rIns="90886" bIns="454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781"/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878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9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087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96" indent="-340796" algn="l" defTabSz="90878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385" indent="-283994" algn="l" defTabSz="90878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79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71" indent="-227193" algn="l" defTabSz="90878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53" indent="-227193" algn="l" defTabSz="90878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56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4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932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333" indent="-227193" algn="l" defTabSz="90878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9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81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7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66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5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49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747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132" algn="l" defTabSz="9087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79" y="1177540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09923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79" y="224968"/>
            <a:ext cx="11447615" cy="32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3"/>
            <a:ext cx="10044182" cy="383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7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7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14.09.2020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7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923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09923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105" eaLnBrk="1" hangingPunct="1">
        <a:defRPr>
          <a:latin typeface="+mn-lt"/>
          <a:ea typeface="+mn-ea"/>
          <a:cs typeface="+mn-cs"/>
        </a:defRPr>
      </a:lvl2pPr>
      <a:lvl3pPr marL="1616208" eaLnBrk="1" hangingPunct="1">
        <a:defRPr>
          <a:latin typeface="+mn-lt"/>
          <a:ea typeface="+mn-ea"/>
          <a:cs typeface="+mn-cs"/>
        </a:defRPr>
      </a:lvl3pPr>
      <a:lvl4pPr marL="2424307" eaLnBrk="1" hangingPunct="1">
        <a:defRPr>
          <a:latin typeface="+mn-lt"/>
          <a:ea typeface="+mn-ea"/>
          <a:cs typeface="+mn-cs"/>
        </a:defRPr>
      </a:lvl4pPr>
      <a:lvl5pPr marL="3232414" eaLnBrk="1" hangingPunct="1">
        <a:defRPr>
          <a:latin typeface="+mn-lt"/>
          <a:ea typeface="+mn-ea"/>
          <a:cs typeface="+mn-cs"/>
        </a:defRPr>
      </a:lvl5pPr>
      <a:lvl6pPr marL="4040519" eaLnBrk="1" hangingPunct="1">
        <a:defRPr>
          <a:latin typeface="+mn-lt"/>
          <a:ea typeface="+mn-ea"/>
          <a:cs typeface="+mn-cs"/>
        </a:defRPr>
      </a:lvl6pPr>
      <a:lvl7pPr marL="4848621" eaLnBrk="1" hangingPunct="1">
        <a:defRPr>
          <a:latin typeface="+mn-lt"/>
          <a:ea typeface="+mn-ea"/>
          <a:cs typeface="+mn-cs"/>
        </a:defRPr>
      </a:lvl7pPr>
      <a:lvl8pPr marL="5656722" eaLnBrk="1" hangingPunct="1">
        <a:defRPr>
          <a:latin typeface="+mn-lt"/>
          <a:ea typeface="+mn-ea"/>
          <a:cs typeface="+mn-cs"/>
        </a:defRPr>
      </a:lvl8pPr>
      <a:lvl9pPr marL="64648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2" y="1177541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179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5014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509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179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509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179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179"/>
              <a:t>14.09.2020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509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179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0179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4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08332" eaLnBrk="1" hangingPunct="1">
        <a:defRPr>
          <a:latin typeface="+mn-lt"/>
          <a:ea typeface="+mn-ea"/>
          <a:cs typeface="+mn-cs"/>
        </a:defRPr>
      </a:lvl2pPr>
      <a:lvl3pPr marL="1616664" eaLnBrk="1" hangingPunct="1">
        <a:defRPr>
          <a:latin typeface="+mn-lt"/>
          <a:ea typeface="+mn-ea"/>
          <a:cs typeface="+mn-cs"/>
        </a:defRPr>
      </a:lvl3pPr>
      <a:lvl4pPr marL="2424991" eaLnBrk="1" hangingPunct="1">
        <a:defRPr>
          <a:latin typeface="+mn-lt"/>
          <a:ea typeface="+mn-ea"/>
          <a:cs typeface="+mn-cs"/>
        </a:defRPr>
      </a:lvl4pPr>
      <a:lvl5pPr marL="3233325" eaLnBrk="1" hangingPunct="1">
        <a:defRPr>
          <a:latin typeface="+mn-lt"/>
          <a:ea typeface="+mn-ea"/>
          <a:cs typeface="+mn-cs"/>
        </a:defRPr>
      </a:lvl5pPr>
      <a:lvl6pPr marL="4041658" eaLnBrk="1" hangingPunct="1">
        <a:defRPr>
          <a:latin typeface="+mn-lt"/>
          <a:ea typeface="+mn-ea"/>
          <a:cs typeface="+mn-cs"/>
        </a:defRPr>
      </a:lvl6pPr>
      <a:lvl7pPr marL="4849988" eaLnBrk="1" hangingPunct="1">
        <a:defRPr>
          <a:latin typeface="+mn-lt"/>
          <a:ea typeface="+mn-ea"/>
          <a:cs typeface="+mn-cs"/>
        </a:defRPr>
      </a:lvl7pPr>
      <a:lvl8pPr marL="5658318" eaLnBrk="1" hangingPunct="1">
        <a:defRPr>
          <a:latin typeface="+mn-lt"/>
          <a:ea typeface="+mn-ea"/>
          <a:cs typeface="+mn-cs"/>
        </a:defRPr>
      </a:lvl8pPr>
      <a:lvl9pPr marL="6466652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08332" eaLnBrk="1" hangingPunct="1">
        <a:defRPr>
          <a:latin typeface="+mn-lt"/>
          <a:ea typeface="+mn-ea"/>
          <a:cs typeface="+mn-cs"/>
        </a:defRPr>
      </a:lvl2pPr>
      <a:lvl3pPr marL="1616664" eaLnBrk="1" hangingPunct="1">
        <a:defRPr>
          <a:latin typeface="+mn-lt"/>
          <a:ea typeface="+mn-ea"/>
          <a:cs typeface="+mn-cs"/>
        </a:defRPr>
      </a:lvl3pPr>
      <a:lvl4pPr marL="2424991" eaLnBrk="1" hangingPunct="1">
        <a:defRPr>
          <a:latin typeface="+mn-lt"/>
          <a:ea typeface="+mn-ea"/>
          <a:cs typeface="+mn-cs"/>
        </a:defRPr>
      </a:lvl4pPr>
      <a:lvl5pPr marL="3233325" eaLnBrk="1" hangingPunct="1">
        <a:defRPr>
          <a:latin typeface="+mn-lt"/>
          <a:ea typeface="+mn-ea"/>
          <a:cs typeface="+mn-cs"/>
        </a:defRPr>
      </a:lvl5pPr>
      <a:lvl6pPr marL="4041658" eaLnBrk="1" hangingPunct="1">
        <a:defRPr>
          <a:latin typeface="+mn-lt"/>
          <a:ea typeface="+mn-ea"/>
          <a:cs typeface="+mn-cs"/>
        </a:defRPr>
      </a:lvl6pPr>
      <a:lvl7pPr marL="4849988" eaLnBrk="1" hangingPunct="1">
        <a:defRPr>
          <a:latin typeface="+mn-lt"/>
          <a:ea typeface="+mn-ea"/>
          <a:cs typeface="+mn-cs"/>
        </a:defRPr>
      </a:lvl7pPr>
      <a:lvl8pPr marL="5658318" eaLnBrk="1" hangingPunct="1">
        <a:defRPr>
          <a:latin typeface="+mn-lt"/>
          <a:ea typeface="+mn-ea"/>
          <a:cs typeface="+mn-cs"/>
        </a:defRPr>
      </a:lvl8pPr>
      <a:lvl9pPr marL="6466652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62.png"/><Relationship Id="rId3" Type="http://schemas.openxmlformats.org/officeDocument/2006/relationships/image" Target="../media/image56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1.png"/><Relationship Id="rId25" Type="http://schemas.openxmlformats.org/officeDocument/2006/relationships/image" Target="../media/image61.png"/><Relationship Id="rId2" Type="http://schemas.openxmlformats.org/officeDocument/2006/relationships/image" Target="../media/image6.png"/><Relationship Id="rId16" Type="http://schemas.openxmlformats.org/officeDocument/2006/relationships/image" Target="../media/image411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58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57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13" Type="http://schemas.openxmlformats.org/officeDocument/2006/relationships/image" Target="../media/image410.png"/><Relationship Id="rId18" Type="http://schemas.openxmlformats.org/officeDocument/2006/relationships/image" Target="../media/image21.png"/><Relationship Id="rId26" Type="http://schemas.openxmlformats.org/officeDocument/2006/relationships/image" Target="../media/image450.png"/><Relationship Id="rId3" Type="http://schemas.openxmlformats.org/officeDocument/2006/relationships/image" Target="../media/image350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420.png"/><Relationship Id="rId25" Type="http://schemas.openxmlformats.org/officeDocument/2006/relationships/image" Target="../media/image440.png"/><Relationship Id="rId2" Type="http://schemas.openxmlformats.org/officeDocument/2006/relationships/image" Target="../media/image6.png"/><Relationship Id="rId16" Type="http://schemas.openxmlformats.org/officeDocument/2006/relationships/image" Target="../media/image191.png"/><Relationship Id="rId20" Type="http://schemas.openxmlformats.org/officeDocument/2006/relationships/image" Target="../media/image4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65.png"/><Relationship Id="rId15" Type="http://schemas.openxmlformats.org/officeDocument/2006/relationships/image" Target="../media/image181.png"/><Relationship Id="rId23" Type="http://schemas.openxmlformats.org/officeDocument/2006/relationships/image" Target="../media/image26.png"/><Relationship Id="rId10" Type="http://schemas.openxmlformats.org/officeDocument/2006/relationships/image" Target="../media/image400.png"/><Relationship Id="rId19" Type="http://schemas.openxmlformats.org/officeDocument/2006/relationships/image" Target="../media/image22.png"/><Relationship Id="rId4" Type="http://schemas.openxmlformats.org/officeDocument/2006/relationships/image" Target="../media/image641.png"/><Relationship Id="rId9" Type="http://schemas.openxmlformats.org/officeDocument/2006/relationships/image" Target="../media/image12.png"/><Relationship Id="rId14" Type="http://schemas.openxmlformats.org/officeDocument/2006/relationships/image" Target="../media/image170.png"/><Relationship Id="rId22" Type="http://schemas.openxmlformats.org/officeDocument/2006/relationships/image" Target="../media/image25.png"/><Relationship Id="rId27" Type="http://schemas.openxmlformats.org/officeDocument/2006/relationships/image" Target="../media/image4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70.png"/><Relationship Id="rId3" Type="http://schemas.openxmlformats.org/officeDocument/2006/relationships/image" Target="../media/image640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1.png"/><Relationship Id="rId25" Type="http://schemas.openxmlformats.org/officeDocument/2006/relationships/image" Target="../media/image690.png"/><Relationship Id="rId2" Type="http://schemas.openxmlformats.org/officeDocument/2006/relationships/image" Target="../media/image6.png"/><Relationship Id="rId16" Type="http://schemas.openxmlformats.org/officeDocument/2006/relationships/image" Target="../media/image411.png"/><Relationship Id="rId20" Type="http://schemas.openxmlformats.org/officeDocument/2006/relationships/image" Target="../media/image6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9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68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67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Relationship Id="rId9" Type="http://schemas.openxmlformats.org/officeDocument/2006/relationships/image" Target="../../clipboard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15.png"/><Relationship Id="rId3" Type="http://schemas.openxmlformats.org/officeDocument/2006/relationships/image" Target="../../clipboard/media/image10.png"/><Relationship Id="rId7" Type="http://schemas.openxmlformats.org/officeDocument/2006/relationships/image" Target="../../clipboard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../clipboard/media/image13.png"/><Relationship Id="rId5" Type="http://schemas.openxmlformats.org/officeDocument/2006/relationships/image" Target="../../clipboard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../clipboard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23.png"/><Relationship Id="rId13" Type="http://schemas.openxmlformats.org/officeDocument/2006/relationships/image" Target="../../clipboard/media/image28.png"/><Relationship Id="rId18" Type="http://schemas.openxmlformats.org/officeDocument/2006/relationships/image" Target="../../clipboard/media/image33.png"/><Relationship Id="rId3" Type="http://schemas.openxmlformats.org/officeDocument/2006/relationships/image" Target="../../clipboard/media/image18.png"/><Relationship Id="rId21" Type="http://schemas.openxmlformats.org/officeDocument/2006/relationships/image" Target="../../clipboard/media/image36.png"/><Relationship Id="rId7" Type="http://schemas.openxmlformats.org/officeDocument/2006/relationships/image" Target="../../clipboard/media/image22.png"/><Relationship Id="rId12" Type="http://schemas.openxmlformats.org/officeDocument/2006/relationships/image" Target="../../clipboard/media/image27.png"/><Relationship Id="rId17" Type="http://schemas.openxmlformats.org/officeDocument/2006/relationships/image" Target="../../clipboard/media/image32.png"/><Relationship Id="rId2" Type="http://schemas.openxmlformats.org/officeDocument/2006/relationships/image" Target="../media/image6.png"/><Relationship Id="rId16" Type="http://schemas.openxmlformats.org/officeDocument/2006/relationships/image" Target="../../clipboard/media/image31.png"/><Relationship Id="rId20" Type="http://schemas.openxmlformats.org/officeDocument/2006/relationships/image" Target="../../clipboard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../clipboard/media/image21.png"/><Relationship Id="rId11" Type="http://schemas.openxmlformats.org/officeDocument/2006/relationships/image" Target="../../clipboard/media/image26.png"/><Relationship Id="rId5" Type="http://schemas.openxmlformats.org/officeDocument/2006/relationships/image" Target="../../clipboard/media/image20.png"/><Relationship Id="rId15" Type="http://schemas.openxmlformats.org/officeDocument/2006/relationships/image" Target="../../clipboard/media/image30.png"/><Relationship Id="rId10" Type="http://schemas.openxmlformats.org/officeDocument/2006/relationships/image" Target="../../clipboard/media/image25.png"/><Relationship Id="rId19" Type="http://schemas.openxmlformats.org/officeDocument/2006/relationships/image" Target="../../clipboard/media/image34.png"/><Relationship Id="rId4" Type="http://schemas.openxmlformats.org/officeDocument/2006/relationships/image" Target="../../clipboard/media/image19.png"/><Relationship Id="rId9" Type="http://schemas.openxmlformats.org/officeDocument/2006/relationships/image" Target="../../clipboard/media/image24.png"/><Relationship Id="rId14" Type="http://schemas.openxmlformats.org/officeDocument/2006/relationships/image" Target="../../clipboard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../clipboard/media/image38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0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2" Type="http://schemas.openxmlformats.org/officeDocument/2006/relationships/image" Target="../media/image6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0.png"/><Relationship Id="rId18" Type="http://schemas.openxmlformats.org/officeDocument/2006/relationships/image" Target="../media/image240.png"/><Relationship Id="rId26" Type="http://schemas.openxmlformats.org/officeDocument/2006/relationships/image" Target="../media/image320.png"/><Relationship Id="rId3" Type="http://schemas.openxmlformats.org/officeDocument/2006/relationships/image" Target="../media/image6.png"/><Relationship Id="rId21" Type="http://schemas.openxmlformats.org/officeDocument/2006/relationships/image" Target="../media/image270.png"/><Relationship Id="rId7" Type="http://schemas.openxmlformats.org/officeDocument/2006/relationships/image" Target="../media/image55.png"/><Relationship Id="rId12" Type="http://schemas.openxmlformats.org/officeDocument/2006/relationships/image" Target="../media/image180.png"/><Relationship Id="rId17" Type="http://schemas.openxmlformats.org/officeDocument/2006/relationships/image" Target="../media/image230.png"/><Relationship Id="rId25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openxmlformats.org/officeDocument/2006/relationships/image" Target="../media/image530.png"/><Relationship Id="rId24" Type="http://schemas.openxmlformats.org/officeDocument/2006/relationships/image" Target="../media/image300.png"/><Relationship Id="rId5" Type="http://schemas.openxmlformats.org/officeDocument/2006/relationships/image" Target="../media/image53.png"/><Relationship Id="rId15" Type="http://schemas.openxmlformats.org/officeDocument/2006/relationships/image" Target="../media/image550.png"/><Relationship Id="rId23" Type="http://schemas.openxmlformats.org/officeDocument/2006/relationships/image" Target="../media/image290.png"/><Relationship Id="rId28" Type="http://schemas.openxmlformats.org/officeDocument/2006/relationships/image" Target="../media/image340.png"/><Relationship Id="rId10" Type="http://schemas.openxmlformats.org/officeDocument/2006/relationships/image" Target="../media/image160.png"/><Relationship Id="rId19" Type="http://schemas.openxmlformats.org/officeDocument/2006/relationships/image" Target="../media/image25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540.png"/><Relationship Id="rId22" Type="http://schemas.openxmlformats.org/officeDocument/2006/relationships/image" Target="../media/image280.png"/><Relationship Id="rId27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07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58776" y="2627046"/>
            <a:ext cx="10377999" cy="3595073"/>
          </a:xfrm>
          <a:prstGeom prst="rect">
            <a:avLst/>
          </a:prstGeom>
        </p:spPr>
        <p:txBody>
          <a:bodyPr vert="horz" wrap="square" lIns="0" tIns="24624" rIns="0" bIns="0" rtlCol="0">
            <a:spAutoFit/>
          </a:bodyPr>
          <a:lstStyle/>
          <a:p>
            <a:pPr marL="32451" defTabSz="1016520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44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2451" defTabSz="1016520">
              <a:spcBef>
                <a:spcPts val="195"/>
              </a:spcBef>
            </a:pPr>
            <a:endParaRPr lang="ru-RU" sz="44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2451" defTabSz="1016520">
              <a:spcBef>
                <a:spcPts val="195"/>
              </a:spcBef>
            </a:pPr>
            <a:endParaRPr lang="ru-RU" sz="4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57078" algn="ctr" defTabSz="1016520">
              <a:lnSpc>
                <a:spcPts val="3591"/>
              </a:lnSpc>
              <a:spcBef>
                <a:spcPts val="2175"/>
              </a:spcBef>
            </a:pPr>
            <a:r>
              <a:rPr lang="ru-RU" sz="8000" b="1" dirty="0" smtClean="0">
                <a:solidFill>
                  <a:prstClr val="black"/>
                </a:solidFill>
              </a:rPr>
              <a:t>Решение задач</a:t>
            </a:r>
            <a:endParaRPr lang="ru-RU" sz="7200" b="1" dirty="0">
              <a:solidFill>
                <a:srgbClr val="373435"/>
              </a:solidFill>
              <a:latin typeface="Arial"/>
              <a:cs typeface="Arial"/>
            </a:endParaRPr>
          </a:p>
          <a:p>
            <a:pPr marL="57078" defTabSz="1016520">
              <a:lnSpc>
                <a:spcPts val="3591"/>
              </a:lnSpc>
              <a:spcBef>
                <a:spcPts val="2175"/>
              </a:spcBef>
            </a:pPr>
            <a:endParaRPr lang="ru-RU" sz="3000" dirty="0" smtClean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91116" y="2995595"/>
            <a:ext cx="762637" cy="14949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8" y="466928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57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520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307" y="473246"/>
            <a:ext cx="807089" cy="1043915"/>
          </a:xfrm>
          <a:prstGeom prst="rect">
            <a:avLst/>
          </a:prstGeom>
        </p:spPr>
        <p:txBody>
          <a:bodyPr vert="horz" wrap="square" lIns="0" tIns="27979" rIns="0" bIns="0" rtlCol="0">
            <a:spAutoFit/>
          </a:bodyPr>
          <a:lstStyle/>
          <a:p>
            <a:pPr defTabSz="1016520">
              <a:spcBef>
                <a:spcPts val="221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739649" y="1386198"/>
            <a:ext cx="1610378" cy="375417"/>
          </a:xfrm>
          <a:prstGeom prst="rect">
            <a:avLst/>
          </a:prstGeom>
        </p:spPr>
        <p:txBody>
          <a:bodyPr vert="horz" wrap="square" lIns="0" tIns="21266" rIns="0" bIns="0" rtlCol="0">
            <a:spAutoFit/>
          </a:bodyPr>
          <a:lstStyle/>
          <a:p>
            <a:pPr defTabSz="1016520">
              <a:spcBef>
                <a:spcPts val="168"/>
              </a:spcBef>
            </a:pPr>
            <a:r>
              <a:rPr lang="ru-RU" sz="23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581" y="495445"/>
            <a:ext cx="3929029" cy="949356"/>
          </a:xfrm>
          <a:prstGeom prst="rect">
            <a:avLst/>
          </a:prstGeom>
        </p:spPr>
        <p:txBody>
          <a:bodyPr vert="horz" wrap="square" lIns="0" tIns="25775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2" defTabSz="1614027">
              <a:spcBef>
                <a:spcPts val="203"/>
              </a:spcBef>
              <a:defRPr/>
            </a:pPr>
            <a:r>
              <a:rPr lang="ru-RU" sz="6000" kern="0" spc="8" dirty="0">
                <a:solidFill>
                  <a:sysClr val="window" lastClr="FFFFFF"/>
                </a:solidFill>
              </a:rPr>
              <a:t>Физика</a:t>
            </a:r>
            <a:endParaRPr lang="en-US" sz="60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2" y="544613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Заголовок 1"/>
          <p:cNvSpPr>
            <a:spLocks noGrp="1"/>
          </p:cNvSpPr>
          <p:nvPr>
            <p:ph type="title"/>
          </p:nvPr>
        </p:nvSpPr>
        <p:spPr>
          <a:xfrm>
            <a:off x="666683" y="224954"/>
            <a:ext cx="11447615" cy="553998"/>
          </a:xfrm>
        </p:spPr>
        <p:txBody>
          <a:bodyPr/>
          <a:lstStyle/>
          <a:p>
            <a:endParaRPr lang="ru-RU"/>
          </a:p>
        </p:txBody>
      </p:sp>
      <p:sp>
        <p:nvSpPr>
          <p:cNvPr id="79" name="Текст 2"/>
          <p:cNvSpPr>
            <a:spLocks noGrp="1"/>
          </p:cNvSpPr>
          <p:nvPr>
            <p:ph type="body" idx="1"/>
          </p:nvPr>
        </p:nvSpPr>
        <p:spPr>
          <a:xfrm>
            <a:off x="1368392" y="1715503"/>
            <a:ext cx="10044182" cy="661720"/>
          </a:xfrm>
        </p:spPr>
        <p:txBody>
          <a:bodyPr/>
          <a:lstStyle/>
          <a:p>
            <a:endParaRPr lang="ru-RU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" y="0"/>
            <a:ext cx="12799781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586245" y="394797"/>
                <a:ext cx="57229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а)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en-US" sz="3600" dirty="0" smtClean="0">
                    <a:solidFill>
                      <a:srgbClr val="1F497D"/>
                    </a:solidFill>
                  </a:rPr>
                  <a:t>-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" y="394797"/>
                <a:ext cx="572291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195" t="-14151" r="-223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Прямая со стрелкой 81"/>
          <p:cNvCxnSpPr/>
          <p:nvPr/>
        </p:nvCxnSpPr>
        <p:spPr>
          <a:xfrm>
            <a:off x="2943212" y="1983435"/>
            <a:ext cx="770642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Овал 82"/>
          <p:cNvSpPr/>
          <p:nvPr/>
        </p:nvSpPr>
        <p:spPr>
          <a:xfrm>
            <a:off x="3553622" y="1911427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444982" y="1906960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6300464" y="1839419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8742102" y="1847803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389152" y="1064094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065042" y="138820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290671" y="1024861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506680" y="14073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3394500" y="2180295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299107" y="2194992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3455466" y="2432323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365421" y="2447020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3629923" y="2227350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3635355" y="1964271"/>
            <a:ext cx="6006220" cy="137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8813972" y="2040064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972" y="2040064"/>
                <a:ext cx="7098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Прямая со стрелкой 101"/>
          <p:cNvCxnSpPr/>
          <p:nvPr/>
        </p:nvCxnSpPr>
        <p:spPr>
          <a:xfrm flipH="1">
            <a:off x="7882115" y="1964271"/>
            <a:ext cx="859987" cy="2754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796807" y="1310906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807" y="1310906"/>
                <a:ext cx="709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Box 103"/>
          <p:cNvSpPr txBox="1"/>
          <p:nvPr/>
        </p:nvSpPr>
        <p:spPr>
          <a:xfrm>
            <a:off x="10444287" y="209957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2456240" y="2027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469674" y="390474"/>
                <a:ext cx="29389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𝐷</m:t>
                        </m:r>
                        <m:r>
                          <a:rPr lang="ru-RU" sz="36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1х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/>
                  <a:t>-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2х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74" y="390474"/>
                <a:ext cx="2938946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blipFill rotWithShape="1">
                <a:blip r:embed="rId7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5958433" y="3980106"/>
                <a:ext cx="3771545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∗40∗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12∗10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∗12∗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3980106"/>
                <a:ext cx="3771545" cy="861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40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57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515503" y="4499248"/>
                <a:ext cx="3126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А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12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" y="4499248"/>
                <a:ext cx="3126753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410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1827661" y="5988792"/>
                <a:ext cx="16868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𝐷𝑥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61" y="5988792"/>
                <a:ext cx="1686872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6038" r="-1010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Прямая соединительная линия 111"/>
          <p:cNvCxnSpPr/>
          <p:nvPr/>
        </p:nvCxnSpPr>
        <p:spPr>
          <a:xfrm>
            <a:off x="5814417" y="2778253"/>
            <a:ext cx="0" cy="3737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 flipV="1">
            <a:off x="389341" y="5867400"/>
            <a:ext cx="5425076" cy="88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588570" y="263648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532242" y="261505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3510161" y="4525085"/>
                <a:ext cx="23834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61" y="4525085"/>
                <a:ext cx="2383409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6650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486469" y="5104202"/>
                <a:ext cx="301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𝐵𝐷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= 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9" y="5104202"/>
                <a:ext cx="3011209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3542" r="-445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3366145" y="5138609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45" y="5138609"/>
                <a:ext cx="2155783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- 10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3542" r="-543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006105" y="3883544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05" y="3883544"/>
                <a:ext cx="2601418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5855" t="-13542" r="-515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blipFill rotWithShape="1">
                <a:blip r:embed="rId18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∗3∗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030441" y="5723384"/>
                <a:ext cx="40499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2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,5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41" y="5723384"/>
                <a:ext cx="4049955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641575" y="4148616"/>
                <a:ext cx="1645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2,5*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75" y="4148616"/>
                <a:ext cx="1645450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7778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11211694" y="391680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694" y="3916803"/>
                <a:ext cx="795411" cy="801310"/>
              </a:xfrm>
              <a:prstGeom prst="rect">
                <a:avLst/>
              </a:prstGeom>
              <a:blipFill rotWithShape="1">
                <a:blip r:embed="rId22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blipFill rotWithShape="1">
                <a:blip r:embed="rId23"/>
                <a:stretch>
                  <a:fillRect l="-78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blipFill rotWithShape="1">
                <a:blip r:embed="rId24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9938298" y="5788737"/>
                <a:ext cx="1837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- 7,5*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298" y="5788737"/>
                <a:ext cx="1837811" cy="523220"/>
              </a:xfrm>
              <a:prstGeom prst="rect">
                <a:avLst/>
              </a:prstGeom>
              <a:blipFill rotWithShape="1">
                <a:blip r:embed="rId25"/>
                <a:stretch>
                  <a:fillRect l="-6623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Прямая соединительная линия 129"/>
          <p:cNvCxnSpPr/>
          <p:nvPr/>
        </p:nvCxnSpPr>
        <p:spPr>
          <a:xfrm flipV="1">
            <a:off x="7638662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8801398" y="4105011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V="1">
            <a:off x="7177042" y="40770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862274" y="390805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flipV="1">
            <a:off x="7025941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795960" y="46818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136" name="Прямая соединительная линия 135"/>
          <p:cNvCxnSpPr/>
          <p:nvPr/>
        </p:nvCxnSpPr>
        <p:spPr>
          <a:xfrm flipV="1">
            <a:off x="8200257" y="411833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 flipV="1">
            <a:off x="6716174" y="47474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V="1">
            <a:off x="8377929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8217163" y="377916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 flipV="1">
            <a:off x="6828332" y="3980106"/>
            <a:ext cx="361276" cy="2268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8621382" y="471114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V="1">
            <a:off x="7051695" y="500511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V="1">
            <a:off x="7006176" y="545404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8121235" y="542232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7512847" y="499716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 flipV="1">
            <a:off x="8715931" y="495821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Прямоугольник 146"/>
          <p:cNvSpPr/>
          <p:nvPr/>
        </p:nvSpPr>
        <p:spPr>
          <a:xfrm>
            <a:off x="9290073" y="249539"/>
            <a:ext cx="3149080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/>
              <p:cNvSpPr txBox="1"/>
              <p:nvPr/>
            </p:nvSpPr>
            <p:spPr>
              <a:xfrm>
                <a:off x="11571734" y="5596850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148" name="TextBox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34" y="5596850"/>
                <a:ext cx="795411" cy="801310"/>
              </a:xfrm>
              <a:prstGeom prst="rect">
                <a:avLst/>
              </a:prstGeom>
              <a:blipFill rotWithShape="1">
                <a:blip r:embed="rId26"/>
                <a:stretch>
                  <a:fillRect l="-19084" r="-18321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/>
              <p:cNvSpPr txBox="1"/>
              <p:nvPr/>
            </p:nvSpPr>
            <p:spPr>
              <a:xfrm>
                <a:off x="10605639" y="6227440"/>
                <a:ext cx="255359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6301"/>
                <a:r>
                  <a:rPr lang="ru-RU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28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9" name="TextBox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639" y="6227440"/>
                <a:ext cx="2553594" cy="712631"/>
              </a:xfrm>
              <a:prstGeom prst="rect">
                <a:avLst/>
              </a:prstGeom>
              <a:blipFill rotWithShape="1">
                <a:blip r:embed="rId27"/>
                <a:stretch>
                  <a:fillRect l="-5012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Прямая со стрелкой 72"/>
          <p:cNvCxnSpPr/>
          <p:nvPr/>
        </p:nvCxnSpPr>
        <p:spPr>
          <a:xfrm>
            <a:off x="9571875" y="427638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0592283" y="406914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1557358" y="427638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8964995" y="2146883"/>
            <a:ext cx="32507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7892879" y="1374445"/>
            <a:ext cx="32507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7" grpId="0"/>
      <p:bldP spid="88" grpId="0"/>
      <p:bldP spid="89" grpId="0"/>
      <p:bldP spid="90" grpId="0"/>
      <p:bldP spid="94" grpId="0" animBg="1"/>
      <p:bldP spid="95" grpId="0" animBg="1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3" grpId="0"/>
      <p:bldP spid="135" grpId="0"/>
      <p:bldP spid="139" grpId="0"/>
      <p:bldP spid="141" grpId="0"/>
      <p:bldP spid="147" grpId="0" animBg="1"/>
      <p:bldP spid="148" grpId="0"/>
      <p:bldP spid="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31" y="0"/>
            <a:ext cx="12799781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144017" y="111398"/>
                <a:ext cx="12511162" cy="627864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08332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16664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24991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33325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4165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49988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58318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66652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96301"/>
                <a:r>
                  <a:rPr lang="ru-RU" sz="3600" dirty="0" smtClean="0">
                    <a:solidFill>
                      <a:srgbClr val="1F497D"/>
                    </a:solidFill>
                  </a:rPr>
                  <a:t>    </a:t>
                </a:r>
                <a:r>
                  <a:rPr lang="ru-RU" sz="4800" dirty="0" smtClean="0">
                    <a:solidFill>
                      <a:srgbClr val="1F497D"/>
                    </a:solidFill>
                  </a:rPr>
                  <a:t>Задание:</a:t>
                </a:r>
              </a:p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 1) Задача № 4</a:t>
                </a:r>
              </a:p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 В точке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А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расположен заряд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rgbClr val="1F497D"/>
                    </a:solidFill>
                  </a:rPr>
                  <a:t>, в точке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В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 –   заряд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rgbClr val="1F497D"/>
                    </a:solidFill>
                  </a:rPr>
                  <a:t>. Найти проекцию на ось Х вектора напряженности результирующего поля в точках    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С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и </a:t>
                </a:r>
                <a:r>
                  <a:rPr lang="en-US" sz="3600" dirty="0" smtClean="0">
                    <a:solidFill>
                      <a:srgbClr val="1F497D"/>
                    </a:solidFill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D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, если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АС = 6 см, СВ =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BD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3 см.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Решить задачу для следующих зарядов:</a:t>
                </a:r>
              </a:p>
              <a:p>
                <a:pPr defTabSz="1096301"/>
                <a:r>
                  <a:rPr lang="ru-RU" sz="3600" dirty="0" smtClean="0">
                    <a:solidFill>
                      <a:srgbClr val="1F497D"/>
                    </a:solidFill>
                  </a:rPr>
                  <a:t>                    в</a:t>
                </a:r>
                <a:r>
                  <a:rPr lang="ru-RU" sz="3600" dirty="0">
                    <a:solidFill>
                      <a:srgbClr val="1F497D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>
                    <a:solidFill>
                      <a:srgbClr val="1F497D"/>
                    </a:solidFill>
                  </a:rPr>
                  <a:t>- 40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10 </a:t>
                </a:r>
                <a:r>
                  <a:rPr lang="ru-RU" sz="3600" dirty="0" err="1" smtClean="0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;</a:t>
                </a:r>
              </a:p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                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г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;</a:t>
                </a:r>
              </a:p>
              <a:p>
                <a:pPr defTabSz="1096301"/>
                <a:endParaRPr lang="ru-RU" sz="3600" dirty="0">
                  <a:solidFill>
                    <a:srgbClr val="1F497D"/>
                  </a:solidFill>
                </a:endParaRPr>
              </a:p>
              <a:p>
                <a:pPr defTabSz="1096301"/>
                <a:r>
                  <a:rPr lang="ru-RU" sz="36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2</a:t>
                </a:r>
                <a:r>
                  <a:rPr lang="ru-RU" sz="3600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) Выполнить упражнение 5 (стр. </a:t>
                </a:r>
                <a:r>
                  <a:rPr lang="ru-RU" sz="3600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26)</a:t>
                </a:r>
                <a:endParaRPr lang="ru-RU" sz="3600" dirty="0" smtClean="0">
                  <a:solidFill>
                    <a:srgbClr val="1F497D"/>
                  </a:solidFill>
                </a:endParaRPr>
              </a:p>
            </p:txBody>
          </p:sp>
        </mc:Choice>
        <mc:Fallback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7" y="111398"/>
                <a:ext cx="12511162" cy="6278642"/>
              </a:xfrm>
              <a:prstGeom prst="rect">
                <a:avLst/>
              </a:prstGeom>
              <a:blipFill rotWithShape="1">
                <a:blip r:embed="rId3"/>
                <a:stretch>
                  <a:fillRect l="-2242" t="-3010" r="-2729" b="-34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7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" y="0"/>
            <a:ext cx="12799781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245" y="394797"/>
                <a:ext cx="57229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в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" y="394797"/>
                <a:ext cx="572291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195" t="-14151" r="-223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583172" y="1911427"/>
            <a:ext cx="770642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193582" y="1834952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084942" y="1808248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940424" y="1762944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82062" y="1775795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63989" y="970856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5002" y="122313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6545" y="952853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6640" y="1335363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34460" y="2108287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39067" y="2122984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095426" y="2360315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05381" y="2375012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161243" y="2155342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671490" y="1882681"/>
            <a:ext cx="2288525" cy="3713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88117" y="2011658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17" y="2011658"/>
                <a:ext cx="7098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 flipH="1">
            <a:off x="4031530" y="1884204"/>
            <a:ext cx="3144552" cy="805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48869" y="1972326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869" y="1972326"/>
                <a:ext cx="709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0084247" y="2027568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96200" y="19555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326020" y="419330"/>
                <a:ext cx="3347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  <m:r>
                          <a:rPr lang="ru-RU" sz="36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− 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1х</m:t>
                        </m:r>
                      </m:sub>
                    </m:sSub>
                  </m:oMath>
                </a14:m>
                <a:r>
                  <a:rPr lang="ru-RU" sz="36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2х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20" y="419330"/>
                <a:ext cx="3347711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290073" y="249539"/>
            <a:ext cx="3365104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blipFill rotWithShape="1">
                <a:blip r:embed="rId7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58433" y="3980106"/>
                <a:ext cx="3425297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∗40∗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6∗10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∗6∗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3980106"/>
                <a:ext cx="3425297" cy="861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40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57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99985" y="4529875"/>
                <a:ext cx="18126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6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5" y="4529875"/>
                <a:ext cx="1812676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8418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27661" y="5988792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𝑐𝑥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61" y="5988792"/>
                <a:ext cx="1616340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6038" r="-10566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5814417" y="2778253"/>
            <a:ext cx="0" cy="3737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389341" y="5867400"/>
            <a:ext cx="5425076" cy="88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88570" y="263648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2242" y="261505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290482" y="4529875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82" y="4529875"/>
                <a:ext cx="2155783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7365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6469" y="5104202"/>
                <a:ext cx="182216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9" y="5104202"/>
                <a:ext cx="1822165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3542" r="-769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214017" y="5149061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017" y="5149061"/>
                <a:ext cx="2155783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- 10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3542" r="-543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06105" y="3883544"/>
                <a:ext cx="28514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- 10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05" y="3883544"/>
                <a:ext cx="2851486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5342" t="-13542" r="-470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blipFill rotWithShape="1">
                <a:blip r:embed="rId18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∗3∗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0441" y="5656858"/>
                <a:ext cx="4192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-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ru-RU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41" y="5656858"/>
                <a:ext cx="4192623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382036" y="414861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6" y="4148616"/>
                <a:ext cx="1555682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7843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785531" y="391680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1" y="3916803"/>
                <a:ext cx="795411" cy="801310"/>
              </a:xfrm>
              <a:prstGeom prst="rect">
                <a:avLst/>
              </a:prstGeom>
              <a:blipFill rotWithShape="1">
                <a:blip r:embed="rId22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blipFill rotWithShape="1">
                <a:blip r:embed="rId23"/>
                <a:stretch>
                  <a:fillRect l="-78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blipFill rotWithShape="1">
                <a:blip r:embed="rId24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007690" y="5755289"/>
                <a:ext cx="17480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:r>
                  <a:rPr lang="ru-RU" sz="2800" dirty="0" smtClean="0"/>
                  <a:t>- 2</a:t>
                </a:r>
                <a:r>
                  <a:rPr lang="en-US" sz="2800" dirty="0" smtClean="0"/>
                  <a:t>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690" y="5755289"/>
                <a:ext cx="1748043" cy="523220"/>
              </a:xfrm>
              <a:prstGeom prst="rect">
                <a:avLst/>
              </a:prstGeom>
              <a:blipFill rotWithShape="1">
                <a:blip r:embed="rId25"/>
                <a:stretch>
                  <a:fillRect l="-73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643742" y="5575354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742" y="5575354"/>
                <a:ext cx="795411" cy="801310"/>
              </a:xfrm>
              <a:prstGeom prst="rect">
                <a:avLst/>
              </a:prstGeom>
              <a:blipFill rotWithShape="1">
                <a:blip r:embed="rId26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062889" y="6155432"/>
                <a:ext cx="270714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200</a:t>
                </a:r>
                <a14:m>
                  <m:oMath xmlns:m="http://schemas.openxmlformats.org/officeDocument/2006/math">
                    <m:r>
                      <a:rPr lang="ru-RU" sz="32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889" y="6155432"/>
                <a:ext cx="2707144" cy="801310"/>
              </a:xfrm>
              <a:prstGeom prst="rect">
                <a:avLst/>
              </a:prstGeom>
              <a:blipFill rotWithShape="1">
                <a:blip r:embed="rId27"/>
                <a:stretch>
                  <a:fillRect l="-5856" b="-9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/>
          <p:cNvCxnSpPr/>
          <p:nvPr/>
        </p:nvCxnSpPr>
        <p:spPr>
          <a:xfrm>
            <a:off x="9414817" y="467349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10881711" y="446625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1863089" y="467349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283726" y="2063827"/>
            <a:ext cx="32507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379924" y="2045988"/>
            <a:ext cx="32507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  <p:bldP spid="14" grpId="0"/>
      <p:bldP spid="18" grpId="0" animBg="1"/>
      <p:bldP spid="19" grpId="0" animBg="1"/>
      <p:bldP spid="24" grpId="0"/>
      <p:bldP spid="26" grpId="0"/>
      <p:bldP spid="27" grpId="0"/>
      <p:bldP spid="28" grpId="0"/>
      <p:bldP spid="29" grpId="0"/>
      <p:bldP spid="30" grpId="0" animBg="1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" y="0"/>
            <a:ext cx="12799781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245" y="394797"/>
                <a:ext cx="57229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в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= - </a:t>
                </a:r>
                <a:r>
                  <a:rPr lang="ru-RU" sz="3600" dirty="0">
                    <a:solidFill>
                      <a:srgbClr val="1F497D"/>
                    </a:solidFill>
                  </a:rPr>
                  <a:t>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" y="394797"/>
                <a:ext cx="572291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195" t="-14151" r="-223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943212" y="1998132"/>
            <a:ext cx="770642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553622" y="1926124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44982" y="1906960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00464" y="1854116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742102" y="1862500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94500" y="1070139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5042" y="14029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6425" y="1042864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6680" y="142206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94500" y="2194992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99107" y="2194992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55466" y="2447020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365421" y="2461717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21283" y="2269220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838852" y="1978968"/>
            <a:ext cx="4848311" cy="1916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77345" y="2080308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345" y="2080308"/>
                <a:ext cx="7098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8742103" y="1978968"/>
            <a:ext cx="1338293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286638" y="2032292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638" y="2032292"/>
                <a:ext cx="709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444287" y="211427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56240" y="168454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67470" y="390474"/>
                <a:ext cx="33717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𝐷</m:t>
                        </m:r>
                        <m:r>
                          <a:rPr lang="ru-RU" sz="36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−Е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1х</m:t>
                        </m:r>
                      </m:sub>
                    </m:sSub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2х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470" y="390474"/>
                <a:ext cx="3371757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blipFill rotWithShape="1">
                <a:blip r:embed="rId7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58433" y="3980106"/>
                <a:ext cx="3771545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∗40∗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12∗10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∗12∗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3980106"/>
                <a:ext cx="3771545" cy="861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40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57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5503" y="4499248"/>
                <a:ext cx="3126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А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12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" y="4499248"/>
                <a:ext cx="3126753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410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27661" y="5988792"/>
                <a:ext cx="16868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𝐷𝑥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61" y="5988792"/>
                <a:ext cx="1686872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6038" r="-1010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5814417" y="2778253"/>
            <a:ext cx="0" cy="3737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389341" y="5867400"/>
            <a:ext cx="5425076" cy="88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88570" y="263648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2242" y="261505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10161" y="4525085"/>
                <a:ext cx="23834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61" y="4525085"/>
                <a:ext cx="2383409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6650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6469" y="5104202"/>
                <a:ext cx="301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𝐵𝐷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= 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9" y="5104202"/>
                <a:ext cx="3011209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3542" r="-445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66145" y="5138609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45" y="5138609"/>
                <a:ext cx="2155783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- 10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3542" r="-543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06105" y="3883544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05" y="3883544"/>
                <a:ext cx="2601418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5855" t="-13542" r="-515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blipFill rotWithShape="1">
                <a:blip r:embed="rId18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∗3∗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0441" y="5723384"/>
                <a:ext cx="42952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-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2,5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ru-RU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41" y="5723384"/>
                <a:ext cx="4295215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41575" y="4148616"/>
                <a:ext cx="1645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2,5*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75" y="4148616"/>
                <a:ext cx="1645450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7778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211694" y="391680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694" y="3916803"/>
                <a:ext cx="795411" cy="801310"/>
              </a:xfrm>
              <a:prstGeom prst="rect">
                <a:avLst/>
              </a:prstGeom>
              <a:blipFill rotWithShape="1">
                <a:blip r:embed="rId22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blipFill rotWithShape="1">
                <a:blip r:embed="rId23"/>
                <a:stretch>
                  <a:fillRect l="-78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blipFill rotWithShape="1">
                <a:blip r:embed="rId24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134897" y="5788737"/>
                <a:ext cx="17272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 7,5*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897" y="5788737"/>
                <a:ext cx="1727204" cy="523220"/>
              </a:xfrm>
              <a:prstGeom prst="rect">
                <a:avLst/>
              </a:prstGeom>
              <a:blipFill rotWithShape="1">
                <a:blip r:embed="rId25"/>
                <a:stretch>
                  <a:fillRect l="-7420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единительная линия 53"/>
          <p:cNvCxnSpPr/>
          <p:nvPr/>
        </p:nvCxnSpPr>
        <p:spPr>
          <a:xfrm flipV="1">
            <a:off x="7638662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8801398" y="4105011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177042" y="40770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62274" y="390805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7025941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95960" y="46818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V="1">
            <a:off x="8200257" y="411833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716174" y="47474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8377929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217163" y="377916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828332" y="3980106"/>
            <a:ext cx="361276" cy="2268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21382" y="471114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flipV="1">
            <a:off x="7051695" y="500511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7006176" y="545404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8121235" y="542232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7512847" y="499716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8715931" y="495821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9290073" y="249539"/>
            <a:ext cx="3357782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787758" y="5596850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758" y="5596850"/>
                <a:ext cx="795411" cy="801310"/>
              </a:xfrm>
              <a:prstGeom prst="rect">
                <a:avLst/>
              </a:prstGeom>
              <a:blipFill rotWithShape="1">
                <a:blip r:embed="rId26"/>
                <a:stretch>
                  <a:fillRect l="-20000" r="-18462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605639" y="6227440"/>
                <a:ext cx="255359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6301"/>
                <a:r>
                  <a:rPr lang="ru-RU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2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7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28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639" y="6227440"/>
                <a:ext cx="2553594" cy="712631"/>
              </a:xfrm>
              <a:prstGeom prst="rect">
                <a:avLst/>
              </a:prstGeom>
              <a:blipFill rotWithShape="1">
                <a:blip r:embed="rId27"/>
                <a:stretch>
                  <a:fillRect l="-5012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Прямая со стрелкой 73"/>
          <p:cNvCxnSpPr/>
          <p:nvPr/>
        </p:nvCxnSpPr>
        <p:spPr>
          <a:xfrm>
            <a:off x="9479036" y="460479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0862672" y="439755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1952416" y="460479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5742409" y="2174989"/>
            <a:ext cx="32507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9451624" y="2114273"/>
            <a:ext cx="32507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  <p:bldP spid="14" grpId="0"/>
      <p:bldP spid="18" grpId="0" animBg="1"/>
      <p:bldP spid="19" grpId="0" animBg="1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3" grpId="0"/>
      <p:bldP spid="65" grpId="0"/>
      <p:bldP spid="71" grpId="0" animBg="1"/>
      <p:bldP spid="72" grpId="0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20" y="5143984"/>
            <a:ext cx="7706420" cy="17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57" y="1258888"/>
            <a:ext cx="45973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506" y="375628"/>
            <a:ext cx="12341974" cy="553998"/>
          </a:xfrm>
        </p:spPr>
        <p:txBody>
          <a:bodyPr/>
          <a:lstStyle/>
          <a:p>
            <a:pPr algn="ctr"/>
            <a:r>
              <a:rPr lang="ru-RU" dirty="0" smtClean="0"/>
              <a:t>Электрическое поле. Его свойства и характеристики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8235" y="1258888"/>
                <a:ext cx="12208190" cy="5953486"/>
              </a:xfrm>
            </p:spPr>
            <p:txBody>
              <a:bodyPr/>
              <a:lstStyle/>
              <a:p>
                <a:pPr marL="857250" indent="-857250">
                  <a:buAutoNum type="romanUcPeriod"/>
                </a:pPr>
                <a:r>
                  <a:rPr lang="ru-RU" sz="3600" dirty="0" smtClean="0">
                    <a:solidFill>
                      <a:schemeClr val="tx2"/>
                    </a:solidFill>
                  </a:rPr>
                  <a:t>Характеристики:</a:t>
                </a: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а) Вектор напряжённости</a:t>
                </a:r>
              </a:p>
              <a:p>
                <a:endParaRPr lang="ru-RU" sz="3600" dirty="0">
                  <a:solidFill>
                    <a:schemeClr val="tx2"/>
                  </a:solidFill>
                </a:endParaRPr>
              </a:p>
              <a:p>
                <a:r>
                  <a:rPr lang="en-US" sz="3600" dirty="0" smtClean="0">
                    <a:solidFill>
                      <a:schemeClr val="tx2"/>
                    </a:solidFill>
                  </a:rPr>
                  <a:t>b)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Напряженность 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E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=</a:t>
                </a:r>
                <a:r>
                  <a:rPr lang="en-US" sz="3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𝑭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2"/>
                    </a:solidFill>
                  </a:rPr>
                  <a:t>    [E]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В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den>
                    </m:f>
                  </m:oMath>
                </a14:m>
                <a:endParaRPr lang="ru-RU" sz="3600" dirty="0">
                  <a:solidFill>
                    <a:schemeClr val="tx2"/>
                  </a:solidFill>
                </a:endParaRPr>
              </a:p>
              <a:p>
                <a:r>
                  <a:rPr lang="en-US" sz="3600" dirty="0" smtClean="0">
                    <a:solidFill>
                      <a:schemeClr val="tx2"/>
                    </a:solidFill>
                  </a:rPr>
                  <a:t>II. </a:t>
                </a:r>
                <a:r>
                  <a:rPr lang="ru-RU" sz="3600" dirty="0">
                    <a:solidFill>
                      <a:schemeClr val="tx2"/>
                    </a:solidFill>
                  </a:rPr>
                  <a:t>Напряженность поля точечного заряда. 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𝒌𝒒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en-US" sz="3600" b="1" i="1" baseline="3000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3600" dirty="0" smtClean="0">
                  <a:solidFill>
                    <a:schemeClr val="tx2"/>
                  </a:solidFill>
                </a:endParaRPr>
              </a:p>
              <a:p>
                <a:r>
                  <a:rPr lang="en-US" sz="3600" dirty="0" smtClean="0">
                    <a:solidFill>
                      <a:schemeClr val="tx2"/>
                    </a:solidFill>
                  </a:rPr>
                  <a:t>III.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Принцип суперпозиции полей </a:t>
                </a:r>
              </a:p>
              <a:p>
                <a:endParaRPr lang="ru-RU" sz="3600" dirty="0" smtClean="0">
                  <a:solidFill>
                    <a:schemeClr val="tx2"/>
                  </a:solidFill>
                </a:endParaRPr>
              </a:p>
              <a:p>
                <a:endParaRPr lang="ru-RU" sz="3600" dirty="0">
                  <a:solidFill>
                    <a:schemeClr val="tx2"/>
                  </a:solidFill>
                </a:endParaRPr>
              </a:p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ru-RU" sz="3600" baseline="-25000" dirty="0" smtClean="0">
                    <a:solidFill>
                      <a:schemeClr val="tx2"/>
                    </a:solidFill>
                  </a:rPr>
                  <a:t>1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ru-RU" sz="3600" baseline="-25000" dirty="0" smtClean="0">
                    <a:solidFill>
                      <a:schemeClr val="tx2"/>
                    </a:solidFill>
                  </a:rPr>
                  <a:t>2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+ …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>
                            <a:solidFill>
                              <a:schemeClr val="tx2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ru-RU" sz="3600" baseline="-25000" dirty="0" smtClean="0">
                    <a:solidFill>
                      <a:schemeClr val="tx2"/>
                    </a:solidFill>
                  </a:rPr>
                  <a:t>об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endParaRPr lang="ru-RU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8235" y="1258888"/>
                <a:ext cx="12208190" cy="5953486"/>
              </a:xfrm>
              <a:blipFill rotWithShape="1">
                <a:blip r:embed="rId4"/>
                <a:stretch>
                  <a:fillRect l="-2298" t="-2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za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55" y="35986"/>
            <a:ext cx="12754770" cy="71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86388" y="178773"/>
            <a:ext cx="1213188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08332" eaLnBrk="1" hangingPunct="1">
              <a:defRPr>
                <a:latin typeface="+mn-lt"/>
                <a:ea typeface="+mn-ea"/>
                <a:cs typeface="+mn-cs"/>
              </a:defRPr>
            </a:lvl2pPr>
            <a:lvl3pPr marL="1616664" eaLnBrk="1" hangingPunct="1">
              <a:defRPr>
                <a:latin typeface="+mn-lt"/>
                <a:ea typeface="+mn-ea"/>
                <a:cs typeface="+mn-cs"/>
              </a:defRPr>
            </a:lvl3pPr>
            <a:lvl4pPr marL="2424991" eaLnBrk="1" hangingPunct="1">
              <a:defRPr>
                <a:latin typeface="+mn-lt"/>
                <a:ea typeface="+mn-ea"/>
                <a:cs typeface="+mn-cs"/>
              </a:defRPr>
            </a:lvl4pPr>
            <a:lvl5pPr marL="3233325" eaLnBrk="1" hangingPunct="1">
              <a:defRPr>
                <a:latin typeface="+mn-lt"/>
                <a:ea typeface="+mn-ea"/>
                <a:cs typeface="+mn-cs"/>
              </a:defRPr>
            </a:lvl5pPr>
            <a:lvl6pPr marL="4041658" eaLnBrk="1" hangingPunct="1">
              <a:defRPr>
                <a:latin typeface="+mn-lt"/>
                <a:ea typeface="+mn-ea"/>
                <a:cs typeface="+mn-cs"/>
              </a:defRPr>
            </a:lvl6pPr>
            <a:lvl7pPr marL="4849988" eaLnBrk="1" hangingPunct="1">
              <a:defRPr>
                <a:latin typeface="+mn-lt"/>
                <a:ea typeface="+mn-ea"/>
                <a:cs typeface="+mn-cs"/>
              </a:defRPr>
            </a:lvl7pPr>
            <a:lvl8pPr marL="5658318" eaLnBrk="1" hangingPunct="1">
              <a:defRPr>
                <a:latin typeface="+mn-lt"/>
                <a:ea typeface="+mn-ea"/>
                <a:cs typeface="+mn-cs"/>
              </a:defRPr>
            </a:lvl8pPr>
            <a:lvl9pPr marL="6466652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1096301"/>
            <a:r>
              <a:rPr lang="ru-RU" sz="3600" dirty="0" smtClean="0">
                <a:solidFill>
                  <a:srgbClr val="1F497D"/>
                </a:solidFill>
              </a:rPr>
              <a:t>   Задача № 1</a:t>
            </a:r>
          </a:p>
          <a:p>
            <a:pPr defTabSz="1096301"/>
            <a:r>
              <a:rPr lang="ru-RU" sz="3600" dirty="0" smtClean="0">
                <a:solidFill>
                  <a:srgbClr val="1F497D"/>
                </a:solidFill>
              </a:rPr>
              <a:t>   В некоторой точке поля на заряд 2нКл действует сила 0,4 </a:t>
            </a:r>
            <a:r>
              <a:rPr lang="ru-RU" sz="3600" dirty="0" err="1" smtClean="0">
                <a:solidFill>
                  <a:srgbClr val="1F497D"/>
                </a:solidFill>
              </a:rPr>
              <a:t>мкН</a:t>
            </a:r>
            <a:r>
              <a:rPr lang="ru-RU" sz="3600" dirty="0" smtClean="0">
                <a:solidFill>
                  <a:srgbClr val="1F497D"/>
                </a:solidFill>
              </a:rPr>
              <a:t>. Найти напряженность поля в этой точке.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618" y="3294302"/>
            <a:ext cx="214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 = 2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нКл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598" y="4033309"/>
            <a:ext cx="2614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 = 0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,4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мкН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9807" y="521991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32674" y="2555032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12955" y="4977122"/>
            <a:ext cx="58319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5175" y="2339013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5858" y="2391837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72188" y="3221952"/>
                <a:ext cx="1233030" cy="95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188" y="3221951"/>
                <a:ext cx="1233030" cy="958211"/>
              </a:xfrm>
              <a:prstGeom prst="rect">
                <a:avLst/>
              </a:prstGeom>
              <a:blipFill rotWithShape="1">
                <a:blip r:embed="rId3"/>
                <a:stretch>
                  <a:fillRect l="-15347" b="-2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295434" y="4896745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85030" y="4679635"/>
                <a:ext cx="2223237" cy="1010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0,4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m:rPr>
                            <m:nor/>
                          </m:rPr>
                          <a:rPr lang="ru-RU" sz="36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prstClr val="black"/>
                            </a:solidFill>
                            <a:latin typeface="Arial" pitchFamily="34" charset="0"/>
                            <a:cs typeface="Arial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ru-RU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030" y="4679635"/>
                <a:ext cx="2179956" cy="1019318"/>
              </a:xfrm>
              <a:prstGeom prst="rect">
                <a:avLst/>
              </a:prstGeom>
              <a:blipFill rotWithShape="1">
                <a:blip r:embed="rId4"/>
                <a:stretch>
                  <a:fillRect r="-7821" b="-7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/>
          <p:nvPr/>
        </p:nvCxnSpPr>
        <p:spPr>
          <a:xfrm flipV="1">
            <a:off x="8755818" y="4859293"/>
            <a:ext cx="311863" cy="16158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860690" y="5327632"/>
            <a:ext cx="1133975" cy="4308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80238" y="4896745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11091" y="4717767"/>
                <a:ext cx="901209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089" y="4717763"/>
                <a:ext cx="901209" cy="889987"/>
              </a:xfrm>
              <a:prstGeom prst="rect">
                <a:avLst/>
              </a:prstGeom>
              <a:blipFill rotWithShape="1">
                <a:blip r:embed="rId5"/>
                <a:stretch>
                  <a:fillRect l="-20270" r="-19595"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827613" y="6155432"/>
                <a:ext cx="2804935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200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613" y="6155432"/>
                <a:ext cx="2804935" cy="801310"/>
              </a:xfrm>
              <a:prstGeom prst="rect">
                <a:avLst/>
              </a:prstGeom>
              <a:blipFill rotWithShape="1">
                <a:blip r:embed="rId6"/>
                <a:stretch>
                  <a:fillRect l="-5435" b="-9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7853307" y="3131101"/>
            <a:ext cx="1894426" cy="122537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37324" y="4546240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</a:t>
            </a:r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53840" y="5885934"/>
                <a:ext cx="1821332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E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]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]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40" y="5885930"/>
                <a:ext cx="1821332" cy="889987"/>
              </a:xfrm>
              <a:prstGeom prst="rect">
                <a:avLst/>
              </a:prstGeom>
              <a:blipFill rotWithShape="1">
                <a:blip r:embed="rId7"/>
                <a:stretch>
                  <a:fillRect l="-10033" r="-9365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96652" y="3312720"/>
                <a:ext cx="26452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2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650" y="3312716"/>
                <a:ext cx="2645211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6912" t="-14151" r="-622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80626" y="4068946"/>
                <a:ext cx="28343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0,4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626" y="4068942"/>
                <a:ext cx="2834366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681" t="-14019" r="-5819" b="-33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7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5" grpId="0" animBg="1"/>
      <p:bldP spid="23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" y="13871"/>
            <a:ext cx="12759096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412" y="754834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endParaRPr lang="ru-RU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10084" y="250781"/>
                <a:ext cx="12360793" cy="2456955"/>
              </a:xfrm>
            </p:spPr>
            <p:txBody>
              <a:bodyPr/>
              <a:lstStyle/>
              <a:p>
                <a:r>
                  <a:rPr lang="ru-RU" sz="3600" dirty="0" smtClean="0">
                    <a:solidFill>
                      <a:schemeClr val="tx2"/>
                    </a:solidFill>
                  </a:rPr>
                  <a:t>    Задача № 2</a:t>
                </a:r>
              </a:p>
              <a:p>
                <a:r>
                  <a:rPr lang="ru-RU" sz="3600" dirty="0">
                    <a:solidFill>
                      <a:schemeClr val="tx2"/>
                    </a:solidFill>
                  </a:rPr>
                  <a:t> 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   Какая сила действует на заряд 12 </a:t>
                </a:r>
                <a:r>
                  <a:rPr lang="ru-RU" sz="3600" dirty="0" err="1" smtClean="0">
                    <a:solidFill>
                      <a:schemeClr val="tx2"/>
                    </a:solidFill>
                  </a:rPr>
                  <a:t>нКл</a:t>
                </a:r>
                <a:r>
                  <a:rPr lang="ru-RU" sz="3600" dirty="0" smtClean="0">
                    <a:solidFill>
                      <a:schemeClr val="tx2"/>
                    </a:solidFill>
                  </a:rPr>
                  <a:t>, помещенный в точку, в которой напряженность поля равна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кВ</m:t>
                        </m:r>
                      </m:num>
                      <m:den>
                        <m:r>
                          <a:rPr lang="ru-RU" sz="36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schemeClr val="tx2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0084" y="250777"/>
                <a:ext cx="12360793" cy="2456955"/>
              </a:xfrm>
              <a:blipFill rotWithShape="1">
                <a:blip r:embed="rId3"/>
                <a:stretch>
                  <a:fillRect l="-2219" t="-5459" b="-5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23618" y="3429098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нКл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23598" y="4168098"/>
                <a:ext cx="1816523" cy="887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8" y="4168098"/>
                <a:ext cx="1816523" cy="887294"/>
              </a:xfrm>
              <a:prstGeom prst="rect">
                <a:avLst/>
              </a:prstGeom>
              <a:blipFill rotWithShape="1">
                <a:blip r:embed="rId4"/>
                <a:stretch>
                  <a:fillRect l="-10403" b="-11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659807" y="5354705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32674" y="2689826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2955" y="5219328"/>
            <a:ext cx="58319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95175" y="2473807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5858" y="2526631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85664" y="3292724"/>
                <a:ext cx="1233030" cy="958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𝑭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64" y="3292722"/>
                <a:ext cx="1233030" cy="958211"/>
              </a:xfrm>
              <a:prstGeom prst="rect">
                <a:avLst/>
              </a:prstGeom>
              <a:blipFill rotWithShape="1">
                <a:blip r:embed="rId5"/>
                <a:stretch>
                  <a:fillRect l="-14851" b="-2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258424" y="4467733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 = 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119106" y="4500994"/>
                <a:ext cx="37768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ru-RU" sz="3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106" y="4500990"/>
                <a:ext cx="3776868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008" t="-14151" r="-387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258424" y="5219333"/>
                <a:ext cx="22444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24*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−6</m:t>
                        </m:r>
                      </m:sup>
                    </m:sSup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422" y="5219329"/>
                <a:ext cx="2244461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8424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8593558" y="521933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81647" y="6392996"/>
            <a:ext cx="2861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 </a:t>
            </a:r>
            <a:r>
              <a:rPr lang="ru-RU" sz="3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мкН</a:t>
            </a:r>
            <a:endParaRPr lang="ru-RU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031111" y="3273876"/>
            <a:ext cx="2166347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353840" y="5795397"/>
                <a:ext cx="2521844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[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F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]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[</a:t>
                </a:r>
                <a:r>
                  <a:rPr lang="ru-RU" sz="3600" dirty="0">
                    <a:solidFill>
                      <a:prstClr val="black"/>
                    </a:solidFill>
                  </a:rPr>
                  <a:t>К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л*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]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40" y="5795393"/>
                <a:ext cx="2521844" cy="889987"/>
              </a:xfrm>
              <a:prstGeom prst="rect">
                <a:avLst/>
              </a:prstGeom>
              <a:blipFill rotWithShape="1">
                <a:blip r:embed="rId8"/>
                <a:stretch>
                  <a:fillRect l="-7246" r="-6280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52775" y="3447511"/>
                <a:ext cx="29016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75" y="3447510"/>
                <a:ext cx="2901692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6513" t="-14151" r="-546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2122945" y="4139208"/>
                <a:ext cx="2279727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600" b="0" i="1" dirty="0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945" y="4139208"/>
                <a:ext cx="2279727" cy="889987"/>
              </a:xfrm>
              <a:prstGeom prst="rect">
                <a:avLst/>
              </a:prstGeom>
              <a:blipFill rotWithShape="1">
                <a:blip r:embed="rId10"/>
                <a:stretch>
                  <a:fillRect l="-8021"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215468" y="342875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q*E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8283762" y="3752260"/>
            <a:ext cx="627988" cy="1956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66230" y="5219333"/>
            <a:ext cx="207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24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мкН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7611300" y="6104541"/>
            <a:ext cx="386748" cy="4006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8328080" y="6320560"/>
            <a:ext cx="427738" cy="4109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8879475" y="5982061"/>
            <a:ext cx="99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= [Н]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42" grpId="0"/>
      <p:bldP spid="43" grpId="0"/>
      <p:bldP spid="44" grpId="0"/>
      <p:bldP spid="45" grpId="0"/>
      <p:bldP spid="19" grpId="0"/>
      <p:bldP spid="2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8" y="13871"/>
            <a:ext cx="12808180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412" y="148527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210084" y="250781"/>
            <a:ext cx="12360793" cy="1661993"/>
          </a:xfrm>
        </p:spPr>
        <p:txBody>
          <a:bodyPr/>
          <a:lstStyle/>
          <a:p>
            <a:r>
              <a:rPr lang="ru-RU" sz="3600" dirty="0" smtClean="0">
                <a:solidFill>
                  <a:schemeClr val="tx2"/>
                </a:solidFill>
              </a:rPr>
              <a:t>    Задача № 3</a:t>
            </a:r>
          </a:p>
          <a:p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   </a:t>
            </a:r>
            <a:r>
              <a:rPr lang="ru-RU" sz="3600" dirty="0">
                <a:solidFill>
                  <a:schemeClr val="tx2"/>
                </a:solidFill>
              </a:rPr>
              <a:t>Н</a:t>
            </a:r>
            <a:r>
              <a:rPr lang="ru-RU" sz="3600" dirty="0" smtClean="0">
                <a:solidFill>
                  <a:schemeClr val="tx2"/>
                </a:solidFill>
              </a:rPr>
              <a:t>айти напряженность поля заряда 36 </a:t>
            </a:r>
            <a:r>
              <a:rPr lang="ru-RU" sz="3600" dirty="0" err="1" smtClean="0">
                <a:solidFill>
                  <a:schemeClr val="tx2"/>
                </a:solidFill>
              </a:rPr>
              <a:t>нКл</a:t>
            </a:r>
            <a:r>
              <a:rPr lang="ru-RU" sz="3600" dirty="0" smtClean="0">
                <a:solidFill>
                  <a:schemeClr val="tx2"/>
                </a:solidFill>
              </a:rPr>
              <a:t> в точках, удаленных от заряда на 9 и 18 см.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618" y="2822790"/>
            <a:ext cx="240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 = </a:t>
            </a:r>
            <a:r>
              <a:rPr lang="ru-RU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en-US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нКл</a:t>
            </a:r>
            <a:endParaRPr lang="ru-RU" sz="3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3601" y="3462632"/>
                <a:ext cx="20163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9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99" y="3462632"/>
                <a:ext cx="2016321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8788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51277" y="4924000"/>
                <a:ext cx="1687963" cy="670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75" y="4924000"/>
                <a:ext cx="1687963" cy="670696"/>
              </a:xfrm>
              <a:prstGeom prst="rect">
                <a:avLst/>
              </a:prstGeom>
              <a:blipFill rotWithShape="1">
                <a:blip r:embed="rId4"/>
                <a:stretch>
                  <a:fillRect t="-14545" r="-10469" b="-2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/>
          <p:nvPr/>
        </p:nvCxnSpPr>
        <p:spPr>
          <a:xfrm>
            <a:off x="5932674" y="2083516"/>
            <a:ext cx="0" cy="31952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2955" y="4859288"/>
            <a:ext cx="583198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12186" y="1941749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5858" y="1920321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67647" y="2588076"/>
                <a:ext cx="1763175" cy="8285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Е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𝒒</m:t>
                        </m:r>
                      </m:num>
                      <m:den>
                        <m:sSup>
                          <m:sSupPr>
                            <m:ctrlP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45" y="2588076"/>
                <a:ext cx="1763175" cy="828560"/>
              </a:xfrm>
              <a:prstGeom prst="rect">
                <a:avLst/>
              </a:prstGeom>
              <a:blipFill rotWithShape="1">
                <a:blip r:embed="rId5"/>
                <a:stretch>
                  <a:fillRect l="-10345" t="-4444" b="-12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02351" y="3861418"/>
                <a:ext cx="11782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351" y="3861418"/>
                <a:ext cx="1178208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r="-1502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49396" y="3588673"/>
                <a:ext cx="3259290" cy="1082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320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9∗</m:t>
                          </m:r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9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320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36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ru-RU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ru-RU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395" y="3588673"/>
                <a:ext cx="3220817" cy="10822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364440" y="3905888"/>
                <a:ext cx="15722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4*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440" y="3905884"/>
                <a:ext cx="1572290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9690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831695" y="3803670"/>
                <a:ext cx="901209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692" y="3803666"/>
                <a:ext cx="901209" cy="889987"/>
              </a:xfrm>
              <a:prstGeom prst="rect">
                <a:avLst/>
              </a:prstGeom>
              <a:blipFill rotWithShape="1">
                <a:blip r:embed="rId9"/>
                <a:stretch>
                  <a:fillRect l="-20946" r="-18919"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715750" y="6139294"/>
                <a:ext cx="278730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40</a:t>
                </a:r>
                <a14:m>
                  <m:oMath xmlns:m="http://schemas.openxmlformats.org/officeDocument/2006/math">
                    <m:r>
                      <a:rPr lang="ru-RU" sz="32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 ;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748" y="6139294"/>
                <a:ext cx="2787301" cy="801310"/>
              </a:xfrm>
              <a:prstGeom prst="rect">
                <a:avLst/>
              </a:prstGeom>
              <a:blipFill rotWithShape="1">
                <a:blip r:embed="rId10"/>
                <a:stretch>
                  <a:fillRect l="-5689" r="-459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7534999" y="2517434"/>
            <a:ext cx="2013744" cy="9737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0199" y="5779171"/>
                <a:ext cx="3144900" cy="1052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dirty="0" smtClean="0">
                    <a:solidFill>
                      <a:prstClr val="black"/>
                    </a:solidFill>
                  </a:rPr>
                  <a:t>[</a:t>
                </a:r>
                <a:r>
                  <a:rPr lang="ru-RU" sz="4000" dirty="0">
                    <a:solidFill>
                      <a:prstClr val="black"/>
                    </a:solidFill>
                  </a:rPr>
                  <a:t>Е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]</a:t>
                </a:r>
                <a:r>
                  <a:rPr lang="en-US" sz="40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4000" dirty="0" smtClean="0">
                    <a:solidFill>
                      <a:prstClr val="black"/>
                    </a:solidFill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Н∗</m:t>
                        </m:r>
                        <m:sSup>
                          <m:sSupPr>
                            <m:ctrlPr>
                              <a:rPr lang="ru-RU" sz="4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sz="4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Кл</m:t>
                            </m:r>
                          </m:e>
                          <m:sup>
                            <m:r>
                              <a:rPr lang="ru-RU" sz="40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Кл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prstClr val="black"/>
                    </a:solidFill>
                  </a:rPr>
                  <a:t>]</a:t>
                </a:r>
                <a:endParaRPr lang="ru-RU" sz="4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9" y="5779167"/>
                <a:ext cx="3144900" cy="1052211"/>
              </a:xfrm>
              <a:prstGeom prst="rect">
                <a:avLst/>
              </a:prstGeom>
              <a:blipFill rotWithShape="1">
                <a:blip r:embed="rId11"/>
                <a:stretch>
                  <a:fillRect l="-6783" r="-5814" b="-1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52775" y="2841204"/>
                <a:ext cx="29016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3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775" y="2841200"/>
                <a:ext cx="2901692" cy="646331"/>
              </a:xfrm>
              <a:prstGeom prst="rect">
                <a:avLst/>
              </a:prstGeom>
              <a:blipFill rotWithShape="1">
                <a:blip r:embed="rId12"/>
                <a:stretch>
                  <a:fillRect l="-6513" t="-14151" r="-546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76095" y="3462632"/>
                <a:ext cx="239995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9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6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095" y="3462632"/>
                <a:ext cx="2399952" cy="646331"/>
              </a:xfrm>
              <a:prstGeom prst="rect">
                <a:avLst/>
              </a:prstGeom>
              <a:blipFill rotWithShape="1">
                <a:blip r:embed="rId13"/>
                <a:stretch>
                  <a:fillRect l="-7614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единительная линия 46"/>
          <p:cNvCxnSpPr/>
          <p:nvPr/>
        </p:nvCxnSpPr>
        <p:spPr>
          <a:xfrm flipV="1">
            <a:off x="2414883" y="5888056"/>
            <a:ext cx="386748" cy="40065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3101902" y="6422464"/>
            <a:ext cx="427738" cy="3635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TextBox 2056"/>
              <p:cNvSpPr txBox="1"/>
              <p:nvPr/>
            </p:nvSpPr>
            <p:spPr>
              <a:xfrm>
                <a:off x="3866650" y="5880704"/>
                <a:ext cx="1208985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prstClr val="black"/>
                    </a:solidFill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600" dirty="0" smtClean="0">
                    <a:solidFill>
                      <a:prstClr val="black"/>
                    </a:solidFill>
                  </a:rPr>
                  <a:t>]</a:t>
                </a:r>
                <a:endParaRPr lang="ru-RU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57" name="TextBox 20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48" y="5880700"/>
                <a:ext cx="1208985" cy="889987"/>
              </a:xfrm>
              <a:prstGeom prst="rect">
                <a:avLst/>
              </a:prstGeom>
              <a:blipFill rotWithShape="1">
                <a:blip r:embed="rId14"/>
                <a:stretch>
                  <a:fillRect l="-15075" r="-14070" b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085" y="4036959"/>
                <a:ext cx="22835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18</a:t>
                </a:r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5" y="4036955"/>
                <a:ext cx="2283510" cy="646331"/>
              </a:xfrm>
              <a:prstGeom prst="rect">
                <a:avLst/>
              </a:prstGeom>
              <a:blipFill rotWithShape="1">
                <a:blip r:embed="rId15"/>
                <a:stretch>
                  <a:fillRect t="-14151" r="-746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538434" y="4081818"/>
                <a:ext cx="2656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r>
                  <a:rPr lang="en-US" sz="36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6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32" y="4081814"/>
                <a:ext cx="2656433" cy="646331"/>
              </a:xfrm>
              <a:prstGeom prst="rect">
                <a:avLst/>
              </a:prstGeom>
              <a:blipFill rotWithShape="1">
                <a:blip r:embed="rId16"/>
                <a:stretch>
                  <a:fillRect l="-6881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 flipV="1">
            <a:off x="7286174" y="3681160"/>
            <a:ext cx="427738" cy="4109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155493" y="4224345"/>
            <a:ext cx="427738" cy="4109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7713911" y="3636154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9228697" y="3650606"/>
            <a:ext cx="905566" cy="46766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993657" y="4987653"/>
                <a:ext cx="1188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654" y="4987649"/>
                <a:ext cx="1188915" cy="646331"/>
              </a:xfrm>
              <a:prstGeom prst="rect">
                <a:avLst/>
              </a:prstGeom>
              <a:blipFill rotWithShape="1">
                <a:blip r:embed="rId17"/>
                <a:stretch>
                  <a:fillRect t="-14151" r="-1487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66546" y="4714908"/>
                <a:ext cx="3714543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ru-RU" sz="320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9∗</m:t>
                          </m:r>
                          <m:sSup>
                            <m:sSupPr>
                              <m:ctrlP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9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ru-RU" sz="320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ru-RU" sz="3200" dirty="0" smtClean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36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ru-RU" sz="3200" smtClean="0">
                              <a:solidFill>
                                <a:prstClr val="black"/>
                              </a:solidFill>
                              <a:latin typeface="Cambria Math"/>
                              <a:cs typeface="Arial" pitchFamily="34" charset="0"/>
                            </a:rPr>
                            <m:t>18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ru-RU" sz="320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18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solidFill>
                                <a:prstClr val="black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ru-RU" sz="32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45" y="4714904"/>
                <a:ext cx="3676070" cy="1080489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606720" y="5050519"/>
                <a:ext cx="11843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718" y="5050515"/>
                <a:ext cx="1184363" cy="584775"/>
              </a:xfrm>
              <a:prstGeom prst="rect">
                <a:avLst/>
              </a:prstGeom>
              <a:blipFill rotWithShape="1">
                <a:blip r:embed="rId19"/>
                <a:stretch>
                  <a:fillRect l="-1340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1838835" y="4924005"/>
                <a:ext cx="901209" cy="889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)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833" y="4924001"/>
                <a:ext cx="901209" cy="889987"/>
              </a:xfrm>
              <a:prstGeom prst="rect">
                <a:avLst/>
              </a:prstGeom>
              <a:blipFill rotWithShape="1">
                <a:blip r:embed="rId20"/>
                <a:stretch>
                  <a:fillRect l="-20270" r="-19595" b="-10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Прямая соединительная линия 56"/>
          <p:cNvCxnSpPr/>
          <p:nvPr/>
        </p:nvCxnSpPr>
        <p:spPr>
          <a:xfrm flipV="1">
            <a:off x="7837050" y="4746928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9391825" y="4746928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7249163" y="4714904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7004182" y="5282112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97819" y="563529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8594818" y="4745825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8822933" y="5342902"/>
            <a:ext cx="757770" cy="5318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7255858" y="5750573"/>
            <a:ext cx="378886" cy="2003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076537" y="5941705"/>
            <a:ext cx="427738" cy="3635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525237" y="6428435"/>
            <a:ext cx="213869" cy="1817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03051" y="6145146"/>
                <a:ext cx="1096775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a:rPr lang="ru-RU" sz="320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кН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3049" y="6145146"/>
                <a:ext cx="1096775" cy="801310"/>
              </a:xfrm>
              <a:prstGeom prst="rect">
                <a:avLst/>
              </a:prstGeom>
              <a:blipFill rotWithShape="1">
                <a:blip r:embed="rId21"/>
                <a:stretch>
                  <a:fillRect l="-14444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5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 animBg="1"/>
      <p:bldP spid="42" grpId="0"/>
      <p:bldP spid="43" grpId="0"/>
      <p:bldP spid="44" grpId="0"/>
      <p:bldP spid="2057" grpId="0"/>
      <p:bldP spid="35" grpId="0"/>
      <p:bldP spid="36" grpId="0"/>
      <p:bldP spid="53" grpId="0"/>
      <p:bldP spid="54" grpId="0"/>
      <p:bldP spid="55" grpId="0"/>
      <p:bldP spid="56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799781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144017" y="111398"/>
                <a:ext cx="12511162" cy="60939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 eaLnBrk="1" hangingPunct="1">
                  <a:defRPr sz="4300" b="1" i="1">
                    <a:solidFill>
                      <a:srgbClr val="2365C7"/>
                    </a:solidFill>
                    <a:latin typeface="Arial"/>
                    <a:ea typeface="+mn-ea"/>
                    <a:cs typeface="Arial"/>
                  </a:defRPr>
                </a:lvl1pPr>
                <a:lvl2pPr marL="808332" eaLnBrk="1" hangingPunct="1">
                  <a:defRPr>
                    <a:latin typeface="+mn-lt"/>
                    <a:ea typeface="+mn-ea"/>
                    <a:cs typeface="+mn-cs"/>
                  </a:defRPr>
                </a:lvl2pPr>
                <a:lvl3pPr marL="1616664" eaLnBrk="1" hangingPunct="1">
                  <a:defRPr>
                    <a:latin typeface="+mn-lt"/>
                    <a:ea typeface="+mn-ea"/>
                    <a:cs typeface="+mn-cs"/>
                  </a:defRPr>
                </a:lvl3pPr>
                <a:lvl4pPr marL="2424991" eaLnBrk="1" hangingPunct="1">
                  <a:defRPr>
                    <a:latin typeface="+mn-lt"/>
                    <a:ea typeface="+mn-ea"/>
                    <a:cs typeface="+mn-cs"/>
                  </a:defRPr>
                </a:lvl4pPr>
                <a:lvl5pPr marL="3233325" eaLnBrk="1" hangingPunct="1">
                  <a:defRPr>
                    <a:latin typeface="+mn-lt"/>
                    <a:ea typeface="+mn-ea"/>
                    <a:cs typeface="+mn-cs"/>
                  </a:defRPr>
                </a:lvl5pPr>
                <a:lvl6pPr marL="4041658" eaLnBrk="1" hangingPunct="1">
                  <a:defRPr>
                    <a:latin typeface="+mn-lt"/>
                    <a:ea typeface="+mn-ea"/>
                    <a:cs typeface="+mn-cs"/>
                  </a:defRPr>
                </a:lvl6pPr>
                <a:lvl7pPr marL="4849988" eaLnBrk="1" hangingPunct="1">
                  <a:defRPr>
                    <a:latin typeface="+mn-lt"/>
                    <a:ea typeface="+mn-ea"/>
                    <a:cs typeface="+mn-cs"/>
                  </a:defRPr>
                </a:lvl7pPr>
                <a:lvl8pPr marL="5658318" eaLnBrk="1" hangingPunct="1">
                  <a:defRPr>
                    <a:latin typeface="+mn-lt"/>
                    <a:ea typeface="+mn-ea"/>
                    <a:cs typeface="+mn-cs"/>
                  </a:defRPr>
                </a:lvl8pPr>
                <a:lvl9pPr marL="6466652" eaLnBrk="1" hangingPunct="1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096301"/>
                <a:r>
                  <a:rPr lang="ru-RU" sz="3600" dirty="0" smtClean="0">
                    <a:solidFill>
                      <a:srgbClr val="1F497D"/>
                    </a:solidFill>
                  </a:rPr>
                  <a:t>    Задача № 4</a:t>
                </a:r>
              </a:p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 В точке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А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расположен заряд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rgbClr val="1F497D"/>
                    </a:solidFill>
                  </a:rPr>
                  <a:t>, в точке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В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 –   заряд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rgbClr val="1F497D"/>
                    </a:solidFill>
                  </a:rPr>
                  <a:t>. Найти проекцию на ось Х вектора напряженности результирующего поля в точках    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С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  и </a:t>
                </a:r>
                <a:r>
                  <a:rPr lang="en-US" sz="3600" dirty="0" smtClean="0">
                    <a:solidFill>
                      <a:srgbClr val="1F497D"/>
                    </a:solidFill>
                  </a:rPr>
                  <a:t>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D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, если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АС = 6 см, СВ = 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BD =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3 см.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Решить задачу для следующих зарядов:</a:t>
                </a:r>
              </a:p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а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rgbClr val="1F497D"/>
                    </a:solidFill>
                  </a:rPr>
                  <a:t> = 40 </a:t>
                </a:r>
                <a:r>
                  <a:rPr lang="ru-RU" sz="3600" dirty="0" err="1" smtClean="0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smtClean="0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 smtClean="0">
                    <a:solidFill>
                      <a:srgbClr val="1F497D"/>
                    </a:solidFill>
                  </a:rPr>
                  <a:t> = 10 </a:t>
                </a:r>
                <a:r>
                  <a:rPr lang="ru-RU" sz="3600" dirty="0" err="1" smtClean="0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;  </a:t>
                </a:r>
              </a:p>
              <a:p>
                <a:pPr defTabSz="1096301"/>
                <a:r>
                  <a:rPr lang="ru-RU" sz="3600" dirty="0" smtClean="0">
                    <a:solidFill>
                      <a:srgbClr val="1F497D"/>
                    </a:solidFill>
                  </a:rPr>
                  <a:t>б)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;</a:t>
                </a:r>
              </a:p>
              <a:p>
                <a:pPr defTabSz="1096301"/>
                <a:r>
                  <a:rPr lang="ru-RU" sz="3600" dirty="0" smtClean="0">
                    <a:solidFill>
                      <a:srgbClr val="1F497D"/>
                    </a:solidFill>
                  </a:rPr>
                  <a:t>в)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10 </a:t>
                </a:r>
                <a:r>
                  <a:rPr lang="ru-RU" sz="3600" dirty="0" err="1" smtClean="0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;</a:t>
                </a:r>
              </a:p>
              <a:p>
                <a:pPr defTabSz="1096301"/>
                <a:r>
                  <a:rPr lang="ru-RU" sz="3600" dirty="0" smtClean="0">
                    <a:solidFill>
                      <a:srgbClr val="1F497D"/>
                    </a:solidFill>
                  </a:rPr>
                  <a:t>г)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;</a:t>
                </a:r>
                <a:endParaRPr lang="ru-RU" sz="3600" dirty="0">
                  <a:solidFill>
                    <a:srgbClr val="1F497D"/>
                  </a:solidFill>
                </a:endParaRPr>
              </a:p>
              <a:p>
                <a:pPr defTabSz="1096301"/>
                <a:endParaRPr lang="ru-RU" sz="3600" dirty="0" smtClean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5" y="111398"/>
                <a:ext cx="12511162" cy="6093976"/>
              </a:xfrm>
              <a:prstGeom prst="rect">
                <a:avLst/>
              </a:prstGeom>
              <a:blipFill rotWithShape="1">
                <a:blip r:embed="rId3"/>
                <a:stretch>
                  <a:fillRect l="-2242" t="-2200" r="-27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4588717" y="6515472"/>
            <a:ext cx="770642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5199127" y="6443464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090487" y="6443464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945969" y="6371456"/>
            <a:ext cx="0" cy="28803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0387607" y="6379840"/>
            <a:ext cx="0" cy="28803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5082421" y="594519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752963" y="592024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67263" y="59394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94601" y="593940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" y="0"/>
            <a:ext cx="12799781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86245" y="394797"/>
                <a:ext cx="54776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а)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" y="394793"/>
                <a:ext cx="547765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337" t="-14151" r="-233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>
            <a:off x="2943212" y="1974443"/>
            <a:ext cx="770642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53622" y="1906960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444982" y="1902435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300464" y="1834952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742102" y="1838811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80780" y="952853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0145" y="133089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4281" y="998850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06680" y="139837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94500" y="2171303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299107" y="2186000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55466" y="2423331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65421" y="2438028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629923" y="2218358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521283" y="2245531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635355" y="1975480"/>
            <a:ext cx="3492519" cy="34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433035" y="2090583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035" y="2090583"/>
                <a:ext cx="7098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 стрелкой 36"/>
          <p:cNvCxnSpPr/>
          <p:nvPr/>
        </p:nvCxnSpPr>
        <p:spPr>
          <a:xfrm flipH="1">
            <a:off x="5483666" y="1922765"/>
            <a:ext cx="2003998" cy="3019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42701" y="1245652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701" y="1245652"/>
                <a:ext cx="709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0444287" y="209058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56240" y="201857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469674" y="390474"/>
                <a:ext cx="288765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Сх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1х</m:t>
                        </m:r>
                      </m:sub>
                    </m:sSub>
                  </m:oMath>
                </a14:m>
                <a:r>
                  <a:rPr lang="ru-RU" sz="3600" dirty="0" smtClean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2х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74" y="390474"/>
                <a:ext cx="2887650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blipFill rotWithShape="1">
                <a:blip r:embed="rId7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58433" y="3980106"/>
                <a:ext cx="3425297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∗40∗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dirty="0" smtClean="0">
                                <a:latin typeface="Cambria Math"/>
                              </a:rPr>
                              <m:t>6</m:t>
                            </m:r>
                            <m:r>
                              <a:rPr lang="en-US" sz="3200" b="0" i="1" dirty="0" smtClean="0">
                                <a:latin typeface="Cambria Math"/>
                              </a:rPr>
                              <m:t>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</m:t>
                        </m:r>
                        <m:r>
                          <a:rPr lang="ru-RU" sz="3200" b="0" i="1" dirty="0" smtClean="0">
                            <a:latin typeface="Cambria Math"/>
                          </a:rPr>
                          <m:t>6</m:t>
                        </m:r>
                        <m:r>
                          <a:rPr lang="en-US" sz="3200" b="0" i="1" dirty="0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3980106"/>
                <a:ext cx="3425297" cy="861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40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57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5503" y="4499248"/>
                <a:ext cx="26494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cs typeface="Arial" pitchFamily="34" charset="0"/>
                  </a:rPr>
                  <a:t>А</a:t>
                </a:r>
                <a:r>
                  <a:rPr lang="ru-RU" sz="3200" dirty="0" smtClean="0">
                    <a:solidFill>
                      <a:prstClr val="black"/>
                    </a:solidFill>
                    <a:cs typeface="Arial" pitchFamily="34" charset="0"/>
                  </a:rPr>
                  <a:t>С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" y="4499248"/>
                <a:ext cx="2649443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5991" t="-15625" r="-5069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27661" y="5988792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𝑐𝑥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61" y="5988792"/>
                <a:ext cx="1616340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6038" r="-10566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5814417" y="2778253"/>
            <a:ext cx="0" cy="3737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389341" y="5867400"/>
            <a:ext cx="5425076" cy="88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88570" y="263648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32242" y="261505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082570" y="4525085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570" y="4525085"/>
                <a:ext cx="2155783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7365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6469" y="5104202"/>
                <a:ext cx="29286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СВ= 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9" y="5104202"/>
                <a:ext cx="2928622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3542" r="-458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298594" y="5149061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94" y="5149061"/>
                <a:ext cx="2155783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465922" y="3895192"/>
                <a:ext cx="24427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2" y="3895192"/>
                <a:ext cx="2442720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3542" r="-5736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006105" y="3883544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05" y="3883544"/>
                <a:ext cx="2601418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5855" t="-13542" r="-515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blipFill rotWithShape="1">
                <a:blip r:embed="rId18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∗3∗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30441" y="5723384"/>
                <a:ext cx="39473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−</m:t>
                    </m:r>
                  </m:oMath>
                </a14:m>
                <a:r>
                  <a:rPr lang="ru-RU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41" y="5723384"/>
                <a:ext cx="3947363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382036" y="414861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6" y="4148616"/>
                <a:ext cx="1555682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7843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785531" y="391680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1" y="3916803"/>
                <a:ext cx="795411" cy="801310"/>
              </a:xfrm>
              <a:prstGeom prst="rect">
                <a:avLst/>
              </a:prstGeom>
              <a:blipFill rotWithShape="1">
                <a:blip r:embed="rId22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blipFill rotWithShape="1">
                <a:blip r:embed="rId23"/>
                <a:stretch>
                  <a:fillRect l="-78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blipFill rotWithShape="1">
                <a:blip r:embed="rId24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9868016" y="5800362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ru-RU" sz="2800" dirty="0"/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833326" y="6342735"/>
            <a:ext cx="194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6301"/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Ответ: 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7416958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8715931" y="405152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7051695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862274" y="390805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7025941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795960" y="46818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8031428" y="4144734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6716174" y="47474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121235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217163" y="377916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6828332" y="3980106"/>
            <a:ext cx="361276" cy="2268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8346829" y="465706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7051695" y="500511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7006176" y="545404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8121235" y="542232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7512847" y="499716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8715931" y="495821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9290073" y="249539"/>
            <a:ext cx="3149080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9558833" y="394797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10612639" y="425053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11580941" y="445777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6607059" y="2166892"/>
            <a:ext cx="32507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5398901" y="1349995"/>
            <a:ext cx="32507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16" grpId="0"/>
      <p:bldP spid="17" grpId="0"/>
      <p:bldP spid="5" grpId="0" animBg="1"/>
      <p:bldP spid="23" grpId="0" animBg="1"/>
      <p:bldP spid="36" grpId="0"/>
      <p:bldP spid="39" grpId="0"/>
      <p:bldP spid="41" grpId="0"/>
      <p:bldP spid="42" grpId="0"/>
      <p:bldP spid="43" grpId="0"/>
      <p:bldP spid="32" grpId="0"/>
      <p:bldP spid="34" grpId="0"/>
      <p:bldP spid="35" grpId="0"/>
      <p:bldP spid="38" grpId="0"/>
      <p:bldP spid="40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3" grpId="0"/>
      <p:bldP spid="67" grpId="0"/>
      <p:bldP spid="69" grpId="0"/>
      <p:bldP spid="73" grpId="0"/>
      <p:bldP spid="75" grpId="0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" y="-37256"/>
            <a:ext cx="12799781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245" y="394797"/>
                <a:ext cx="54776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а)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" y="394797"/>
                <a:ext cx="5477653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3337" t="-14151" r="-2336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2943212" y="1965702"/>
            <a:ext cx="770642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553622" y="1880256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44982" y="1880256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300464" y="1821686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742102" y="1834952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0080" y="1011595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4374" y="131173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4281" y="1024861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9926" y="133089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94500" y="2162562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99107" y="2177259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38153" y="2414590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365421" y="2429287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29923" y="2209617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21283" y="2242047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635355" y="1963262"/>
            <a:ext cx="5546549" cy="1570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88773" y="2037119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73" y="2037119"/>
                <a:ext cx="70987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 flipV="1">
            <a:off x="7467330" y="1946538"/>
            <a:ext cx="2613066" cy="314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114737" y="2096996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737" y="2096996"/>
                <a:ext cx="709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444287" y="2081843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456240" y="200983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469674" y="390474"/>
                <a:ext cx="30271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𝐷</m:t>
                        </m:r>
                        <m:r>
                          <a:rPr lang="ru-RU" sz="36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1х</m:t>
                        </m:r>
                      </m:sub>
                    </m:sSub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+</a:t>
                </a:r>
                <a:r>
                  <a:rPr lang="ru-RU" sz="3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2х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674" y="390474"/>
                <a:ext cx="3027111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blipFill rotWithShape="1">
                <a:blip r:embed="rId7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58433" y="3980106"/>
                <a:ext cx="3771545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∗40∗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12∗10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∗12∗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3980106"/>
                <a:ext cx="3771545" cy="8611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40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r="-57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5503" y="4499248"/>
                <a:ext cx="31267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А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12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" y="4499248"/>
                <a:ext cx="3126753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410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27661" y="5988792"/>
                <a:ext cx="168687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𝐷𝑥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61" y="5988792"/>
                <a:ext cx="1686872" cy="646331"/>
              </a:xfrm>
              <a:prstGeom prst="rect">
                <a:avLst/>
              </a:prstGeom>
              <a:blipFill rotWithShape="1">
                <a:blip r:embed="rId11"/>
                <a:stretch>
                  <a:fillRect t="-16038" r="-1010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5814417" y="2778253"/>
            <a:ext cx="0" cy="3737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389341" y="5867400"/>
            <a:ext cx="5425076" cy="88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88570" y="263648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2242" y="261505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blipFill rotWithShape="1">
                <a:blip r:embed="rId12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10161" y="4525085"/>
                <a:ext cx="23834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61" y="4525085"/>
                <a:ext cx="2383409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6650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6469" y="5104202"/>
                <a:ext cx="30112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𝐵𝐷</m:t>
                        </m:r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= </m:t>
                        </m:r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9" y="5104202"/>
                <a:ext cx="3011209" cy="584775"/>
              </a:xfrm>
              <a:prstGeom prst="rect">
                <a:avLst/>
              </a:prstGeom>
              <a:blipFill rotWithShape="1">
                <a:blip r:embed="rId14"/>
                <a:stretch>
                  <a:fillRect t="-13542" r="-445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66145" y="5138609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145" y="5138609"/>
                <a:ext cx="2155783" cy="584775"/>
              </a:xfrm>
              <a:prstGeom prst="rect">
                <a:avLst/>
              </a:prstGeom>
              <a:blipFill rotWithShape="1">
                <a:blip r:embed="rId15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65922" y="3895192"/>
                <a:ext cx="23289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2" y="3895192"/>
                <a:ext cx="2328907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13542" r="-602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2862089" y="3883544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089" y="3883544"/>
                <a:ext cx="2601418" cy="584775"/>
              </a:xfrm>
              <a:prstGeom prst="rect">
                <a:avLst/>
              </a:prstGeom>
              <a:blipFill rotWithShape="1">
                <a:blip r:embed="rId17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blipFill rotWithShape="1">
                <a:blip r:embed="rId18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∗3∗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030441" y="5723384"/>
                <a:ext cx="40499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2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,5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ru-RU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41" y="5723384"/>
                <a:ext cx="4049955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641575" y="4148616"/>
                <a:ext cx="1645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2,5*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75" y="4148616"/>
                <a:ext cx="1645450" cy="523220"/>
              </a:xfrm>
              <a:prstGeom prst="rect">
                <a:avLst/>
              </a:prstGeom>
              <a:blipFill rotWithShape="1">
                <a:blip r:embed="rId21"/>
                <a:stretch>
                  <a:fillRect l="-7778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211694" y="391680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1694" y="3916803"/>
                <a:ext cx="795411" cy="801310"/>
              </a:xfrm>
              <a:prstGeom prst="rect">
                <a:avLst/>
              </a:prstGeom>
              <a:blipFill rotWithShape="1">
                <a:blip r:embed="rId22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blipFill rotWithShape="1">
                <a:blip r:embed="rId23"/>
                <a:stretch>
                  <a:fillRect l="-78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blipFill rotWithShape="1">
                <a:blip r:embed="rId24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938298" y="5788737"/>
                <a:ext cx="18281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12,5*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298" y="5788737"/>
                <a:ext cx="1828193" cy="523220"/>
              </a:xfrm>
              <a:prstGeom prst="rect">
                <a:avLst/>
              </a:prstGeom>
              <a:blipFill rotWithShape="1">
                <a:blip r:embed="rId25"/>
                <a:stretch>
                  <a:fillRect l="-6667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 flipV="1">
            <a:off x="7638662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8801398" y="4105011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7177042" y="40770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62274" y="390805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7025941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95960" y="46818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8200257" y="411833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716174" y="47474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377929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217163" y="377916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6828332" y="3980106"/>
            <a:ext cx="361276" cy="2268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21382" y="4711144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ru-RU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V="1">
            <a:off x="7051695" y="500511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7006176" y="545404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8121235" y="542232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7512847" y="499716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8715931" y="495821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9290073" y="249539"/>
            <a:ext cx="3149080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1556652" y="5596850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652" y="5596850"/>
                <a:ext cx="795411" cy="801310"/>
              </a:xfrm>
              <a:prstGeom prst="rect">
                <a:avLst/>
              </a:prstGeom>
              <a:blipFill rotWithShape="1">
                <a:blip r:embed="rId26"/>
                <a:stretch>
                  <a:fillRect l="-20000" r="-18462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0422929" y="6227440"/>
                <a:ext cx="2553594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6301"/>
                <a:r>
                  <a:rPr lang="ru-RU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125</a:t>
                </a:r>
                <a14:m>
                  <m:oMath xmlns:m="http://schemas.openxmlformats.org/officeDocument/2006/math">
                    <m:r>
                      <a:rPr lang="ru-RU" sz="28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28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929" y="6227440"/>
                <a:ext cx="2553594" cy="712631"/>
              </a:xfrm>
              <a:prstGeom prst="rect">
                <a:avLst/>
              </a:prstGeom>
              <a:blipFill rotWithShape="1">
                <a:blip r:embed="rId27"/>
                <a:stretch>
                  <a:fillRect l="-5012" b="-9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Прямая со стрелкой 77"/>
          <p:cNvCxnSpPr/>
          <p:nvPr/>
        </p:nvCxnSpPr>
        <p:spPr>
          <a:xfrm>
            <a:off x="9571875" y="427638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0592283" y="406914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1682027" y="427638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8236207" y="2109718"/>
            <a:ext cx="32507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9246797" y="2162562"/>
            <a:ext cx="32507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3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  <p:bldP spid="14" grpId="0"/>
      <p:bldP spid="18" grpId="0" animBg="1"/>
      <p:bldP spid="19" grpId="0" animBg="1"/>
      <p:bldP spid="25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8" grpId="0"/>
      <p:bldP spid="60" grpId="0"/>
      <p:bldP spid="64" grpId="0"/>
      <p:bldP spid="66" grpId="0"/>
      <p:bldP spid="72" grpId="0" animBg="1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80963" cy="7126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86245" y="394797"/>
                <a:ext cx="57469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096301"/>
                <a:r>
                  <a:rPr lang="ru-RU" sz="3600" dirty="0">
                    <a:solidFill>
                      <a:srgbClr val="1F497D"/>
                    </a:solidFill>
                  </a:rPr>
                  <a:t>б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40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>
                            <a:solidFill>
                              <a:srgbClr val="1F497D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ru-RU" sz="3600" b="1" i="1">
                            <a:solidFill>
                              <a:srgbClr val="1F497D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srgbClr val="1F497D"/>
                    </a:solidFill>
                  </a:rPr>
                  <a:t> = </a:t>
                </a:r>
                <a:r>
                  <a:rPr lang="ru-RU" sz="3600" dirty="0" smtClean="0">
                    <a:solidFill>
                      <a:srgbClr val="1F497D"/>
                    </a:solidFill>
                  </a:rPr>
                  <a:t>- 10 </a:t>
                </a:r>
                <a:r>
                  <a:rPr lang="ru-RU" sz="3600" dirty="0" err="1">
                    <a:solidFill>
                      <a:srgbClr val="1F497D"/>
                    </a:solidFill>
                  </a:rPr>
                  <a:t>нКл</a:t>
                </a:r>
                <a:r>
                  <a:rPr lang="ru-RU" sz="3600" dirty="0">
                    <a:solidFill>
                      <a:srgbClr val="1F497D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45" y="394797"/>
                <a:ext cx="574695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3181" t="-14151" r="-2227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3087228" y="1983435"/>
            <a:ext cx="7706420" cy="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3697638" y="1880256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88998" y="1911427"/>
            <a:ext cx="152602" cy="9871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444480" y="1839419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886118" y="1847803"/>
            <a:ext cx="0" cy="2880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51763" y="1042864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9058" y="1388207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0601" y="1042864"/>
            <a:ext cx="44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0696" y="122312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538516" y="2180295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443123" y="2194992"/>
            <a:ext cx="444352" cy="50405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599482" y="2432323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09437" y="2447020"/>
            <a:ext cx="31172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73939" y="2227350"/>
            <a:ext cx="0" cy="3849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740732" y="1959804"/>
            <a:ext cx="3459150" cy="1916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6541" y="1310734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541" y="1310734"/>
                <a:ext cx="7098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/>
          <p:cNvCxnSpPr/>
          <p:nvPr/>
        </p:nvCxnSpPr>
        <p:spPr>
          <a:xfrm>
            <a:off x="6444322" y="1989231"/>
            <a:ext cx="979036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07116" y="1299119"/>
                <a:ext cx="709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Е</m:t>
                          </m:r>
                        </m:e>
                        <m:sub>
                          <m:r>
                            <a:rPr lang="ru-RU" sz="32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116" y="1299119"/>
                <a:ext cx="70987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588303" y="209957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Х</a:t>
            </a:r>
            <a:endParaRPr lang="ru-RU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00256" y="20275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377967" y="395045"/>
                <a:ext cx="29902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𝐶</m:t>
                        </m:r>
                        <m:r>
                          <a:rPr lang="ru-RU" sz="3600" b="0" i="1" smtClean="0">
                            <a:latin typeface="Cambria Math"/>
                          </a:rPr>
                          <m:t>х</m:t>
                        </m:r>
                      </m:sub>
                    </m:sSub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1х</m:t>
                        </m:r>
                      </m:sub>
                    </m:sSub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2х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967" y="395045"/>
                <a:ext cx="2990242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50" y="3185419"/>
                <a:ext cx="1807290" cy="809773"/>
              </a:xfrm>
              <a:prstGeom prst="rect">
                <a:avLst/>
              </a:prstGeom>
              <a:blipFill rotWithShape="1">
                <a:blip r:embed="rId8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958433" y="3980106"/>
                <a:ext cx="3425297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∗40∗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6∗10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∗6∗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3980106"/>
                <a:ext cx="3425297" cy="861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40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02" y="3275112"/>
                <a:ext cx="2319418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578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9985" y="4529875"/>
                <a:ext cx="28698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𝐴𝐶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6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5" y="4529875"/>
                <a:ext cx="2869825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488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27661" y="5988792"/>
                <a:ext cx="16163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en-US" sz="3600" dirty="0" smtClean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𝑐𝑥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- </a:t>
                </a:r>
                <a:r>
                  <a:rPr lang="ru-RU" sz="3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3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661" y="5988792"/>
                <a:ext cx="1616340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16038" r="-10566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5814417" y="2778253"/>
            <a:ext cx="0" cy="3737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389341" y="5867400"/>
            <a:ext cx="5425076" cy="88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88570" y="2636486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2242" y="2615058"/>
            <a:ext cx="235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96301"/>
            <a:r>
              <a:rPr lang="ru-RU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Решение:</a:t>
            </a:r>
            <a:endParaRPr lang="ru-RU" sz="3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35" y="3293526"/>
                <a:ext cx="2601418" cy="584775"/>
              </a:xfrm>
              <a:prstGeom prst="rect">
                <a:avLst/>
              </a:prstGeom>
              <a:blipFill rotWithShape="1">
                <a:blip r:embed="rId13"/>
                <a:stretch>
                  <a:fillRect l="-6103" t="-13542" r="-5164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226586" y="4529875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6*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586" y="4529875"/>
                <a:ext cx="2155783" cy="584775"/>
              </a:xfrm>
              <a:prstGeom prst="rect">
                <a:avLst/>
              </a:prstGeom>
              <a:blipFill rotWithShape="1">
                <a:blip r:embed="rId14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6469" y="5104202"/>
                <a:ext cx="29717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𝐶𝐵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см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69" y="5104202"/>
                <a:ext cx="2971711" cy="584775"/>
              </a:xfrm>
              <a:prstGeom prst="rect">
                <a:avLst/>
              </a:prstGeom>
              <a:blipFill rotWithShape="1">
                <a:blip r:embed="rId15"/>
                <a:stretch>
                  <a:fillRect t="-13542" r="-1643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298594" y="5149061"/>
                <a:ext cx="21557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3*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ru-RU" sz="3200" i="1" smtClean="0">
                        <a:solidFill>
                          <a:prstClr val="black"/>
                        </a:solidFill>
                        <a:latin typeface="Cambria Math"/>
                      </a:rPr>
                      <m:t> м</m:t>
                    </m:r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594" y="5149061"/>
                <a:ext cx="2155783" cy="584775"/>
              </a:xfrm>
              <a:prstGeom prst="rect">
                <a:avLst/>
              </a:prstGeom>
              <a:blipFill rotWithShape="1">
                <a:blip r:embed="rId16"/>
                <a:stretch>
                  <a:fillRect l="-706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= - 10 </a:t>
                </a:r>
                <a:r>
                  <a:rPr lang="ru-RU" sz="32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2" y="3895192"/>
                <a:ext cx="2578976" cy="584775"/>
              </a:xfrm>
              <a:prstGeom prst="rect">
                <a:avLst/>
              </a:prstGeom>
              <a:blipFill rotWithShape="1">
                <a:blip r:embed="rId17"/>
                <a:stretch>
                  <a:fillRect t="-13542" r="-5437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06105" y="3883544"/>
                <a:ext cx="28514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96301"/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=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- 10</a:t>
                </a:r>
                <a:r>
                  <a:rPr lang="en-US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ru-RU" sz="32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Кл</a:t>
                </a:r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105" y="3883544"/>
                <a:ext cx="2851486" cy="584775"/>
              </a:xfrm>
              <a:prstGeom prst="rect">
                <a:avLst/>
              </a:prstGeom>
              <a:blipFill rotWithShape="1">
                <a:blip r:embed="rId18"/>
                <a:stretch>
                  <a:fillRect l="-5342" t="-13542" r="-4701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200" dirty="0" smtClean="0"/>
                  <a:t>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85" y="3185419"/>
                <a:ext cx="1816779" cy="809773"/>
              </a:xfrm>
              <a:prstGeom prst="rect">
                <a:avLst/>
              </a:prstGeom>
              <a:blipFill rotWithShape="1">
                <a:blip r:embed="rId19"/>
                <a:stretch>
                  <a:fillRect t="-1515" b="-5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</a:rPr>
                          <m:t>9∗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∗10∗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3∗10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lang="en-US" sz="3200" b="0" i="1" dirty="0" smtClean="0">
                            <a:latin typeface="Cambria Math"/>
                          </a:rPr>
                          <m:t>∗3∗</m:t>
                        </m:r>
                        <m:sSup>
                          <m:sSupPr>
                            <m:ctrlPr>
                              <a:rPr lang="en-US" sz="32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433" y="4859288"/>
                <a:ext cx="3434786" cy="86113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030441" y="5656858"/>
                <a:ext cx="37794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сх</m:t>
                        </m:r>
                      </m:sub>
                    </m:sSub>
                  </m:oMath>
                </a14:m>
                <a:r>
                  <a:rPr lang="ru-RU" sz="3600" dirty="0">
                    <a:solidFill>
                      <a:prstClr val="black"/>
                    </a:solidFill>
                  </a:rPr>
                  <a:t> </a:t>
                </a:r>
                <a:r>
                  <a:rPr lang="ru-RU" sz="36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ru-RU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800" dirty="0" smtClean="0">
                    <a:solidFill>
                      <a:prstClr val="black"/>
                    </a:solidFill>
                  </a:rPr>
                  <a:t>+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10</a:t>
                </a:r>
                <a:r>
                  <a:rPr lang="en-US" sz="2800" dirty="0">
                    <a:solidFill>
                      <a:prstClr val="black"/>
                    </a:solidFill>
                  </a:rPr>
                  <a:t>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41" y="5656858"/>
                <a:ext cx="3779433" cy="646331"/>
              </a:xfrm>
              <a:prstGeom prst="rect">
                <a:avLst/>
              </a:prstGeom>
              <a:blipFill rotWithShape="1">
                <a:blip r:embed="rId21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единительная линия 52"/>
          <p:cNvCxnSpPr/>
          <p:nvPr/>
        </p:nvCxnSpPr>
        <p:spPr>
          <a:xfrm flipV="1">
            <a:off x="7416958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8715931" y="405152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7051695" y="4095772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62274" y="390805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7025941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795960" y="4681842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8031428" y="4144734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716174" y="4747486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8121235" y="457817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217163" y="377916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6828332" y="3980106"/>
            <a:ext cx="361276" cy="22684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46829" y="4657067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382036" y="414861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6" y="4148616"/>
                <a:ext cx="1555682" cy="523220"/>
              </a:xfrm>
              <a:prstGeom prst="rect">
                <a:avLst/>
              </a:prstGeom>
              <a:blipFill rotWithShape="1">
                <a:blip r:embed="rId22"/>
                <a:stretch>
                  <a:fillRect l="-7843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785531" y="391680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1" y="3916803"/>
                <a:ext cx="795411" cy="801310"/>
              </a:xfrm>
              <a:prstGeom prst="rect">
                <a:avLst/>
              </a:prstGeom>
              <a:blipFill rotWithShape="1">
                <a:blip r:embed="rId23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>
          <a:xfrm flipV="1">
            <a:off x="7051695" y="500511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7006176" y="5454040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8121235" y="542232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7512847" y="499716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8715931" y="4958215"/>
            <a:ext cx="486906" cy="2659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10*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035" y="5118766"/>
                <a:ext cx="1555682" cy="523220"/>
              </a:xfrm>
              <a:prstGeom prst="rect">
                <a:avLst/>
              </a:prstGeom>
              <a:blipFill rotWithShape="1">
                <a:blip r:embed="rId24"/>
                <a:stretch>
                  <a:fillRect l="-7843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530" y="4886953"/>
                <a:ext cx="795411" cy="801310"/>
              </a:xfrm>
              <a:prstGeom prst="rect">
                <a:avLst/>
              </a:prstGeom>
              <a:blipFill rotWithShape="1">
                <a:blip r:embed="rId25"/>
                <a:stretch>
                  <a:fillRect l="-19084" r="-18321" b="-12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570151" y="5755289"/>
                <a:ext cx="155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= </a:t>
                </a:r>
                <a:r>
                  <a:rPr lang="ru-RU" sz="2800" dirty="0" smtClean="0"/>
                  <a:t>2</a:t>
                </a:r>
                <a:r>
                  <a:rPr lang="en-US" sz="2800" dirty="0" smtClean="0"/>
                  <a:t>0*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151" y="5755289"/>
                <a:ext cx="1555682" cy="523220"/>
              </a:xfrm>
              <a:prstGeom prst="rect">
                <a:avLst/>
              </a:prstGeom>
              <a:blipFill rotWithShape="1">
                <a:blip r:embed="rId26"/>
                <a:stretch>
                  <a:fillRect l="-8235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1025189" y="5579368"/>
                <a:ext cx="795411" cy="801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/>
                          </a:rPr>
                          <m:t>Н</m:t>
                        </m:r>
                      </m:num>
                      <m:den>
                        <m:r>
                          <a:rPr lang="ru-RU" sz="3200" b="0" i="1" smtClean="0">
                            <a:latin typeface="Cambria Math"/>
                          </a:rPr>
                          <m:t>Кл</m:t>
                        </m:r>
                      </m:den>
                    </m:f>
                  </m:oMath>
                </a14:m>
                <a:r>
                  <a:rPr lang="ru-RU" sz="3200" dirty="0" smtClean="0"/>
                  <a:t>)</a:t>
                </a:r>
                <a:endParaRPr lang="ru-RU" sz="32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189" y="5579368"/>
                <a:ext cx="795411" cy="801310"/>
              </a:xfrm>
              <a:prstGeom prst="rect">
                <a:avLst/>
              </a:prstGeom>
              <a:blipFill rotWithShape="1">
                <a:blip r:embed="rId27"/>
                <a:stretch>
                  <a:fillRect l="-20000" r="-18462" b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0062889" y="6155432"/>
                <a:ext cx="2707144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96301"/>
                <a:r>
                  <a:rPr lang="ru-RU" sz="3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Ответ: 200</a:t>
                </a:r>
                <a14:m>
                  <m:oMath xmlns:m="http://schemas.openxmlformats.org/officeDocument/2006/math">
                    <m:r>
                      <a:rPr lang="ru-RU" sz="3200" smtClean="0">
                        <a:solidFill>
                          <a:prstClr val="black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</m:t>
                        </m:r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Н</m:t>
                        </m:r>
                      </m:num>
                      <m:den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  <a:cs typeface="Arial" pitchFamily="34" charset="0"/>
                          </a:rPr>
                          <m:t>Кл</m:t>
                        </m:r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889" y="6155432"/>
                <a:ext cx="2707144" cy="801310"/>
              </a:xfrm>
              <a:prstGeom prst="rect">
                <a:avLst/>
              </a:prstGeom>
              <a:blipFill rotWithShape="1">
                <a:blip r:embed="rId28"/>
                <a:stretch>
                  <a:fillRect l="-5856" b="-9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ик 81"/>
          <p:cNvSpPr/>
          <p:nvPr/>
        </p:nvSpPr>
        <p:spPr>
          <a:xfrm>
            <a:off x="9290073" y="249539"/>
            <a:ext cx="3149080" cy="937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6301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9484796" y="427638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0488140" y="441493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11570120" y="427638"/>
            <a:ext cx="32507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>
            <a:off x="5454377" y="1388207"/>
            <a:ext cx="32507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>
            <a:off x="6765403" y="1360427"/>
            <a:ext cx="325078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8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  <p:bldP spid="14" grpId="0"/>
      <p:bldP spid="18" grpId="0" animBg="1"/>
      <p:bldP spid="19" grpId="0" animBg="1"/>
      <p:bldP spid="25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7" grpId="0"/>
      <p:bldP spid="59" grpId="0"/>
      <p:bldP spid="64" grpId="0"/>
      <p:bldP spid="67" grpId="0"/>
      <p:bldP spid="68" grpId="0"/>
      <p:bldP spid="69" grpId="0"/>
      <p:bldP spid="75" grpId="0"/>
      <p:bldP spid="76" grpId="0"/>
      <p:bldP spid="77" grpId="0"/>
      <p:bldP spid="79" grpId="0"/>
      <p:bldP spid="81" grpId="0"/>
      <p:bldP spid="82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282</TotalTime>
  <Words>2769</Words>
  <Application>Microsoft Office PowerPoint</Application>
  <PresentationFormat>Произвольный</PresentationFormat>
  <Paragraphs>326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2_Тема Office</vt:lpstr>
      <vt:lpstr>3_Тема Office</vt:lpstr>
      <vt:lpstr>4_Тема Office</vt:lpstr>
      <vt:lpstr>Презентация PowerPoint</vt:lpstr>
      <vt:lpstr>Электрическое поле. Его свойства и характеристики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30</cp:revision>
  <dcterms:created xsi:type="dcterms:W3CDTF">2020-08-02T08:10:47Z</dcterms:created>
  <dcterms:modified xsi:type="dcterms:W3CDTF">2020-09-14T18:48:14Z</dcterms:modified>
</cp:coreProperties>
</file>