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679" r:id="rId2"/>
    <p:sldMasterId id="2147483685" r:id="rId3"/>
  </p:sldMasterIdLst>
  <p:notesMasterIdLst>
    <p:notesMasterId r:id="rId17"/>
  </p:notesMasterIdLst>
  <p:sldIdLst>
    <p:sldId id="257" r:id="rId4"/>
    <p:sldId id="266" r:id="rId5"/>
    <p:sldId id="260" r:id="rId6"/>
    <p:sldId id="261" r:id="rId7"/>
    <p:sldId id="262" r:id="rId8"/>
    <p:sldId id="263" r:id="rId9"/>
    <p:sldId id="264" r:id="rId10"/>
    <p:sldId id="269" r:id="rId11"/>
    <p:sldId id="267" r:id="rId12"/>
    <p:sldId id="270" r:id="rId13"/>
    <p:sldId id="272" r:id="rId14"/>
    <p:sldId id="258" r:id="rId15"/>
    <p:sldId id="271" r:id="rId16"/>
  </p:sldIdLst>
  <p:sldSz cx="12780963" cy="7126288"/>
  <p:notesSz cx="6858000" cy="9144000"/>
  <p:defaultTextStyle>
    <a:defPPr>
      <a:defRPr lang="ru-RU"/>
    </a:defPPr>
    <a:lvl1pPr marL="0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630" y="-72"/>
      </p:cViewPr>
      <p:guideLst>
        <p:guide orient="horz" pos="2245"/>
        <p:guide pos="4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0EFA81-ED7B-44FF-972D-6510F2E746D4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C40B8A-4C30-4C58-82E9-BF5E381707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687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C40B8A-4C30-4C58-82E9-BF5E381707E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658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818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7" y="4038239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4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8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3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7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1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6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0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35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353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457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31" y="285431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71" y="285431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13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25" y="290949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3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3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89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3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3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89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25" y="969987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70283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2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7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878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9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9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442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9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6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6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99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9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7532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14" y="350020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16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214"/>
            <a:ext cx="10863818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53" y="3990721"/>
            <a:ext cx="8946675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6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6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6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228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3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6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6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6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286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4852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6"/>
            <a:ext cx="5559719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6"/>
            <a:ext cx="5559719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56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56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56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850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56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56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56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183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17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34" y="350058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017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56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56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56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064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11" y="4579317"/>
            <a:ext cx="10863818" cy="141536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11" y="3020442"/>
            <a:ext cx="10863818" cy="15588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439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87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3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17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19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263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807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35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189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9048" y="1662847"/>
            <a:ext cx="5644925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96990" y="1662847"/>
            <a:ext cx="5644925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432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2" y="1595167"/>
            <a:ext cx="5647145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391" indent="0">
              <a:buNone/>
              <a:defRPr sz="2000" b="1"/>
            </a:lvl2pPr>
            <a:lvl3pPr marL="908781" indent="0">
              <a:buNone/>
              <a:defRPr sz="1800" b="1"/>
            </a:lvl3pPr>
            <a:lvl4pPr marL="1363176" indent="0">
              <a:buNone/>
              <a:defRPr sz="1600" b="1"/>
            </a:lvl4pPr>
            <a:lvl5pPr marL="1817566" indent="0">
              <a:buNone/>
              <a:defRPr sz="1600" b="1"/>
            </a:lvl5pPr>
            <a:lvl6pPr marL="2271959" indent="0">
              <a:buNone/>
              <a:defRPr sz="1600" b="1"/>
            </a:lvl6pPr>
            <a:lvl7pPr marL="2726349" indent="0">
              <a:buNone/>
              <a:defRPr sz="1600" b="1"/>
            </a:lvl7pPr>
            <a:lvl8pPr marL="3180747" indent="0">
              <a:buNone/>
              <a:defRPr sz="1600" b="1"/>
            </a:lvl8pPr>
            <a:lvl9pPr marL="363513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9052" y="2259968"/>
            <a:ext cx="5647145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391" indent="0">
              <a:buNone/>
              <a:defRPr sz="2000" b="1"/>
            </a:lvl2pPr>
            <a:lvl3pPr marL="908781" indent="0">
              <a:buNone/>
              <a:defRPr sz="1800" b="1"/>
            </a:lvl3pPr>
            <a:lvl4pPr marL="1363176" indent="0">
              <a:buNone/>
              <a:defRPr sz="1600" b="1"/>
            </a:lvl4pPr>
            <a:lvl5pPr marL="1817566" indent="0">
              <a:buNone/>
              <a:defRPr sz="1600" b="1"/>
            </a:lvl5pPr>
            <a:lvl6pPr marL="2271959" indent="0">
              <a:buNone/>
              <a:defRPr sz="1600" b="1"/>
            </a:lvl6pPr>
            <a:lvl7pPr marL="2726349" indent="0">
              <a:buNone/>
              <a:defRPr sz="1600" b="1"/>
            </a:lvl7pPr>
            <a:lvl8pPr marL="3180747" indent="0">
              <a:buNone/>
              <a:defRPr sz="1600" b="1"/>
            </a:lvl8pPr>
            <a:lvl9pPr marL="363513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92552" y="2259968"/>
            <a:ext cx="5649363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027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188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901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109" y="283732"/>
            <a:ext cx="4204848" cy="12075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7007" y="283781"/>
            <a:ext cx="7144913" cy="608208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109" y="1491288"/>
            <a:ext cx="4204848" cy="4874579"/>
          </a:xfrm>
        </p:spPr>
        <p:txBody>
          <a:bodyPr/>
          <a:lstStyle>
            <a:lvl1pPr marL="0" indent="0">
              <a:buNone/>
              <a:defRPr sz="1400"/>
            </a:lvl1pPr>
            <a:lvl2pPr marL="454391" indent="0">
              <a:buNone/>
              <a:defRPr sz="1200"/>
            </a:lvl2pPr>
            <a:lvl3pPr marL="908781" indent="0">
              <a:buNone/>
              <a:defRPr sz="1000"/>
            </a:lvl3pPr>
            <a:lvl4pPr marL="1363176" indent="0">
              <a:buNone/>
              <a:defRPr sz="800"/>
            </a:lvl4pPr>
            <a:lvl5pPr marL="1817566" indent="0">
              <a:buNone/>
              <a:defRPr sz="800"/>
            </a:lvl5pPr>
            <a:lvl6pPr marL="2271959" indent="0">
              <a:buNone/>
              <a:defRPr sz="800"/>
            </a:lvl6pPr>
            <a:lvl7pPr marL="2726349" indent="0">
              <a:buNone/>
              <a:defRPr sz="800"/>
            </a:lvl7pPr>
            <a:lvl8pPr marL="3180747" indent="0">
              <a:buNone/>
              <a:defRPr sz="800"/>
            </a:lvl8pPr>
            <a:lvl9pPr marL="363513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933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86" y="4988422"/>
            <a:ext cx="7668578" cy="58890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86" y="636754"/>
            <a:ext cx="7668578" cy="4275773"/>
          </a:xfrm>
        </p:spPr>
        <p:txBody>
          <a:bodyPr/>
          <a:lstStyle>
            <a:lvl1pPr marL="0" indent="0">
              <a:buNone/>
              <a:defRPr sz="3200"/>
            </a:lvl1pPr>
            <a:lvl2pPr marL="454391" indent="0">
              <a:buNone/>
              <a:defRPr sz="2800"/>
            </a:lvl2pPr>
            <a:lvl3pPr marL="908781" indent="0">
              <a:buNone/>
              <a:defRPr sz="2400"/>
            </a:lvl3pPr>
            <a:lvl4pPr marL="1363176" indent="0">
              <a:buNone/>
              <a:defRPr sz="2000"/>
            </a:lvl4pPr>
            <a:lvl5pPr marL="1817566" indent="0">
              <a:buNone/>
              <a:defRPr sz="2000"/>
            </a:lvl5pPr>
            <a:lvl6pPr marL="2271959" indent="0">
              <a:buNone/>
              <a:defRPr sz="2000"/>
            </a:lvl6pPr>
            <a:lvl7pPr marL="2726349" indent="0">
              <a:buNone/>
              <a:defRPr sz="2000"/>
            </a:lvl7pPr>
            <a:lvl8pPr marL="3180747" indent="0">
              <a:buNone/>
              <a:defRPr sz="2000"/>
            </a:lvl8pPr>
            <a:lvl9pPr marL="363513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86" y="5577330"/>
            <a:ext cx="7668578" cy="836349"/>
          </a:xfrm>
        </p:spPr>
        <p:txBody>
          <a:bodyPr/>
          <a:lstStyle>
            <a:lvl1pPr marL="0" indent="0">
              <a:buNone/>
              <a:defRPr sz="1400"/>
            </a:lvl1pPr>
            <a:lvl2pPr marL="454391" indent="0">
              <a:buNone/>
              <a:defRPr sz="1200"/>
            </a:lvl2pPr>
            <a:lvl3pPr marL="908781" indent="0">
              <a:buNone/>
              <a:defRPr sz="1000"/>
            </a:lvl3pPr>
            <a:lvl4pPr marL="1363176" indent="0">
              <a:buNone/>
              <a:defRPr sz="800"/>
            </a:lvl4pPr>
            <a:lvl5pPr marL="1817566" indent="0">
              <a:buNone/>
              <a:defRPr sz="800"/>
            </a:lvl5pPr>
            <a:lvl6pPr marL="2271959" indent="0">
              <a:buNone/>
              <a:defRPr sz="800"/>
            </a:lvl6pPr>
            <a:lvl7pPr marL="2726349" indent="0">
              <a:buNone/>
              <a:defRPr sz="800"/>
            </a:lvl7pPr>
            <a:lvl8pPr marL="3180747" indent="0">
              <a:buNone/>
              <a:defRPr sz="800"/>
            </a:lvl8pPr>
            <a:lvl9pPr marL="363513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03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2" y="285392"/>
            <a:ext cx="11502867" cy="1187715"/>
          </a:xfrm>
          <a:prstGeom prst="rect">
            <a:avLst/>
          </a:prstGeom>
        </p:spPr>
        <p:txBody>
          <a:bodyPr vert="horz" lIns="90886" tIns="45445" rIns="90886" bIns="4544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2" y="1662847"/>
            <a:ext cx="11502867" cy="4703021"/>
          </a:xfrm>
          <a:prstGeom prst="rect">
            <a:avLst/>
          </a:prstGeom>
        </p:spPr>
        <p:txBody>
          <a:bodyPr vert="horz" lIns="90886" tIns="45445" rIns="90886" bIns="4544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50" y="6605063"/>
            <a:ext cx="298222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8781"/>
              <a:t>14.09.2020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2" y="6605063"/>
            <a:ext cx="404730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63"/>
            <a:ext cx="298222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878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299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ctr" defTabSz="90878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0796" indent="-340796" algn="l" defTabSz="908781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8385" indent="-283994" algn="l" defTabSz="90878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5979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0371" indent="-227193" algn="l" defTabSz="90878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4753" indent="-227193" algn="l" defTabSz="908781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99156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3543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07932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2333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391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8781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176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7566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1959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6349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0747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5132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9" y="1177540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9" y="224968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3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71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7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09923"/>
              <a:t>14.09.2020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7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09923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082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105" eaLnBrk="1" hangingPunct="1">
        <a:defRPr>
          <a:latin typeface="+mn-lt"/>
          <a:ea typeface="+mn-ea"/>
          <a:cs typeface="+mn-cs"/>
        </a:defRPr>
      </a:lvl2pPr>
      <a:lvl3pPr marL="1616208" eaLnBrk="1" hangingPunct="1">
        <a:defRPr>
          <a:latin typeface="+mn-lt"/>
          <a:ea typeface="+mn-ea"/>
          <a:cs typeface="+mn-cs"/>
        </a:defRPr>
      </a:lvl3pPr>
      <a:lvl4pPr marL="2424307" eaLnBrk="1" hangingPunct="1">
        <a:defRPr>
          <a:latin typeface="+mn-lt"/>
          <a:ea typeface="+mn-ea"/>
          <a:cs typeface="+mn-cs"/>
        </a:defRPr>
      </a:lvl4pPr>
      <a:lvl5pPr marL="3232414" eaLnBrk="1" hangingPunct="1">
        <a:defRPr>
          <a:latin typeface="+mn-lt"/>
          <a:ea typeface="+mn-ea"/>
          <a:cs typeface="+mn-cs"/>
        </a:defRPr>
      </a:lvl5pPr>
      <a:lvl6pPr marL="4040519" eaLnBrk="1" hangingPunct="1">
        <a:defRPr>
          <a:latin typeface="+mn-lt"/>
          <a:ea typeface="+mn-ea"/>
          <a:cs typeface="+mn-cs"/>
        </a:defRPr>
      </a:lvl6pPr>
      <a:lvl7pPr marL="4848621" eaLnBrk="1" hangingPunct="1">
        <a:defRPr>
          <a:latin typeface="+mn-lt"/>
          <a:ea typeface="+mn-ea"/>
          <a:cs typeface="+mn-cs"/>
        </a:defRPr>
      </a:lvl7pPr>
      <a:lvl8pPr marL="5656722" eaLnBrk="1" hangingPunct="1">
        <a:defRPr>
          <a:latin typeface="+mn-lt"/>
          <a:ea typeface="+mn-ea"/>
          <a:cs typeface="+mn-cs"/>
        </a:defRPr>
      </a:lvl8pPr>
      <a:lvl9pPr marL="646482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105" eaLnBrk="1" hangingPunct="1">
        <a:defRPr>
          <a:latin typeface="+mn-lt"/>
          <a:ea typeface="+mn-ea"/>
          <a:cs typeface="+mn-cs"/>
        </a:defRPr>
      </a:lvl2pPr>
      <a:lvl3pPr marL="1616208" eaLnBrk="1" hangingPunct="1">
        <a:defRPr>
          <a:latin typeface="+mn-lt"/>
          <a:ea typeface="+mn-ea"/>
          <a:cs typeface="+mn-cs"/>
        </a:defRPr>
      </a:lvl3pPr>
      <a:lvl4pPr marL="2424307" eaLnBrk="1" hangingPunct="1">
        <a:defRPr>
          <a:latin typeface="+mn-lt"/>
          <a:ea typeface="+mn-ea"/>
          <a:cs typeface="+mn-cs"/>
        </a:defRPr>
      </a:lvl4pPr>
      <a:lvl5pPr marL="3232414" eaLnBrk="1" hangingPunct="1">
        <a:defRPr>
          <a:latin typeface="+mn-lt"/>
          <a:ea typeface="+mn-ea"/>
          <a:cs typeface="+mn-cs"/>
        </a:defRPr>
      </a:lvl5pPr>
      <a:lvl6pPr marL="4040519" eaLnBrk="1" hangingPunct="1">
        <a:defRPr>
          <a:latin typeface="+mn-lt"/>
          <a:ea typeface="+mn-ea"/>
          <a:cs typeface="+mn-cs"/>
        </a:defRPr>
      </a:lvl6pPr>
      <a:lvl7pPr marL="4848621" eaLnBrk="1" hangingPunct="1">
        <a:defRPr>
          <a:latin typeface="+mn-lt"/>
          <a:ea typeface="+mn-ea"/>
          <a:cs typeface="+mn-cs"/>
        </a:defRPr>
      </a:lvl7pPr>
      <a:lvl8pPr marL="5656722" eaLnBrk="1" hangingPunct="1">
        <a:defRPr>
          <a:latin typeface="+mn-lt"/>
          <a:ea typeface="+mn-ea"/>
          <a:cs typeface="+mn-cs"/>
        </a:defRPr>
      </a:lvl8pPr>
      <a:lvl9pPr marL="6464829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2" y="1177541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017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17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5014"/>
            <a:ext cx="11447615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509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179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509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179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179"/>
              <a:t>14.09.2020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509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179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179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84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332" eaLnBrk="1" hangingPunct="1">
        <a:defRPr>
          <a:latin typeface="+mn-lt"/>
          <a:ea typeface="+mn-ea"/>
          <a:cs typeface="+mn-cs"/>
        </a:defRPr>
      </a:lvl2pPr>
      <a:lvl3pPr marL="1616664" eaLnBrk="1" hangingPunct="1">
        <a:defRPr>
          <a:latin typeface="+mn-lt"/>
          <a:ea typeface="+mn-ea"/>
          <a:cs typeface="+mn-cs"/>
        </a:defRPr>
      </a:lvl3pPr>
      <a:lvl4pPr marL="2424991" eaLnBrk="1" hangingPunct="1">
        <a:defRPr>
          <a:latin typeface="+mn-lt"/>
          <a:ea typeface="+mn-ea"/>
          <a:cs typeface="+mn-cs"/>
        </a:defRPr>
      </a:lvl4pPr>
      <a:lvl5pPr marL="3233325" eaLnBrk="1" hangingPunct="1">
        <a:defRPr>
          <a:latin typeface="+mn-lt"/>
          <a:ea typeface="+mn-ea"/>
          <a:cs typeface="+mn-cs"/>
        </a:defRPr>
      </a:lvl5pPr>
      <a:lvl6pPr marL="4041658" eaLnBrk="1" hangingPunct="1">
        <a:defRPr>
          <a:latin typeface="+mn-lt"/>
          <a:ea typeface="+mn-ea"/>
          <a:cs typeface="+mn-cs"/>
        </a:defRPr>
      </a:lvl6pPr>
      <a:lvl7pPr marL="4849988" eaLnBrk="1" hangingPunct="1">
        <a:defRPr>
          <a:latin typeface="+mn-lt"/>
          <a:ea typeface="+mn-ea"/>
          <a:cs typeface="+mn-cs"/>
        </a:defRPr>
      </a:lvl7pPr>
      <a:lvl8pPr marL="5658318" eaLnBrk="1" hangingPunct="1">
        <a:defRPr>
          <a:latin typeface="+mn-lt"/>
          <a:ea typeface="+mn-ea"/>
          <a:cs typeface="+mn-cs"/>
        </a:defRPr>
      </a:lvl8pPr>
      <a:lvl9pPr marL="6466652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332" eaLnBrk="1" hangingPunct="1">
        <a:defRPr>
          <a:latin typeface="+mn-lt"/>
          <a:ea typeface="+mn-ea"/>
          <a:cs typeface="+mn-cs"/>
        </a:defRPr>
      </a:lvl2pPr>
      <a:lvl3pPr marL="1616664" eaLnBrk="1" hangingPunct="1">
        <a:defRPr>
          <a:latin typeface="+mn-lt"/>
          <a:ea typeface="+mn-ea"/>
          <a:cs typeface="+mn-cs"/>
        </a:defRPr>
      </a:lvl3pPr>
      <a:lvl4pPr marL="2424991" eaLnBrk="1" hangingPunct="1">
        <a:defRPr>
          <a:latin typeface="+mn-lt"/>
          <a:ea typeface="+mn-ea"/>
          <a:cs typeface="+mn-cs"/>
        </a:defRPr>
      </a:lvl4pPr>
      <a:lvl5pPr marL="3233325" eaLnBrk="1" hangingPunct="1">
        <a:defRPr>
          <a:latin typeface="+mn-lt"/>
          <a:ea typeface="+mn-ea"/>
          <a:cs typeface="+mn-cs"/>
        </a:defRPr>
      </a:lvl5pPr>
      <a:lvl6pPr marL="4041658" eaLnBrk="1" hangingPunct="1">
        <a:defRPr>
          <a:latin typeface="+mn-lt"/>
          <a:ea typeface="+mn-ea"/>
          <a:cs typeface="+mn-cs"/>
        </a:defRPr>
      </a:lvl6pPr>
      <a:lvl7pPr marL="4849988" eaLnBrk="1" hangingPunct="1">
        <a:defRPr>
          <a:latin typeface="+mn-lt"/>
          <a:ea typeface="+mn-ea"/>
          <a:cs typeface="+mn-cs"/>
        </a:defRPr>
      </a:lvl7pPr>
      <a:lvl8pPr marL="5658318" eaLnBrk="1" hangingPunct="1">
        <a:defRPr>
          <a:latin typeface="+mn-lt"/>
          <a:ea typeface="+mn-ea"/>
          <a:cs typeface="+mn-cs"/>
        </a:defRPr>
      </a:lvl8pPr>
      <a:lvl9pPr marL="6466652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26" Type="http://schemas.openxmlformats.org/officeDocument/2006/relationships/image" Target="../media/image62.png"/><Relationship Id="rId3" Type="http://schemas.openxmlformats.org/officeDocument/2006/relationships/image" Target="../media/image56.png"/><Relationship Id="rId21" Type="http://schemas.openxmlformats.org/officeDocument/2006/relationships/image" Target="../media/image46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1.png"/><Relationship Id="rId25" Type="http://schemas.openxmlformats.org/officeDocument/2006/relationships/image" Target="../media/image61.png"/><Relationship Id="rId2" Type="http://schemas.openxmlformats.org/officeDocument/2006/relationships/image" Target="../media/image6.png"/><Relationship Id="rId16" Type="http://schemas.openxmlformats.org/officeDocument/2006/relationships/image" Target="../media/image411.png"/><Relationship Id="rId20" Type="http://schemas.openxmlformats.org/officeDocument/2006/relationships/image" Target="../media/image60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9.png"/><Relationship Id="rId11" Type="http://schemas.openxmlformats.org/officeDocument/2006/relationships/image" Target="../media/image36.png"/><Relationship Id="rId24" Type="http://schemas.openxmlformats.org/officeDocument/2006/relationships/image" Target="../media/image49.png"/><Relationship Id="rId5" Type="http://schemas.openxmlformats.org/officeDocument/2006/relationships/image" Target="../media/image58.png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57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Relationship Id="rId22" Type="http://schemas.openxmlformats.org/officeDocument/2006/relationships/image" Target="../media/image47.png"/><Relationship Id="rId27" Type="http://schemas.openxmlformats.org/officeDocument/2006/relationships/image" Target="../media/image6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1.png"/><Relationship Id="rId13" Type="http://schemas.openxmlformats.org/officeDocument/2006/relationships/image" Target="../media/image410.png"/><Relationship Id="rId18" Type="http://schemas.openxmlformats.org/officeDocument/2006/relationships/image" Target="../media/image21.png"/><Relationship Id="rId26" Type="http://schemas.openxmlformats.org/officeDocument/2006/relationships/image" Target="../media/image450.png"/><Relationship Id="rId3" Type="http://schemas.openxmlformats.org/officeDocument/2006/relationships/image" Target="../media/image350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420.png"/><Relationship Id="rId25" Type="http://schemas.openxmlformats.org/officeDocument/2006/relationships/image" Target="../media/image440.png"/><Relationship Id="rId2" Type="http://schemas.openxmlformats.org/officeDocument/2006/relationships/image" Target="../media/image6.png"/><Relationship Id="rId16" Type="http://schemas.openxmlformats.org/officeDocument/2006/relationships/image" Target="../media/image191.png"/><Relationship Id="rId20" Type="http://schemas.openxmlformats.org/officeDocument/2006/relationships/image" Target="../media/image43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6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65.png"/><Relationship Id="rId15" Type="http://schemas.openxmlformats.org/officeDocument/2006/relationships/image" Target="../media/image181.png"/><Relationship Id="rId23" Type="http://schemas.openxmlformats.org/officeDocument/2006/relationships/image" Target="../media/image26.png"/><Relationship Id="rId10" Type="http://schemas.openxmlformats.org/officeDocument/2006/relationships/image" Target="../media/image400.png"/><Relationship Id="rId19" Type="http://schemas.openxmlformats.org/officeDocument/2006/relationships/image" Target="../media/image22.png"/><Relationship Id="rId4" Type="http://schemas.openxmlformats.org/officeDocument/2006/relationships/image" Target="../media/image641.png"/><Relationship Id="rId9" Type="http://schemas.openxmlformats.org/officeDocument/2006/relationships/image" Target="../media/image12.png"/><Relationship Id="rId14" Type="http://schemas.openxmlformats.org/officeDocument/2006/relationships/image" Target="../media/image170.png"/><Relationship Id="rId22" Type="http://schemas.openxmlformats.org/officeDocument/2006/relationships/image" Target="../media/image25.png"/><Relationship Id="rId27" Type="http://schemas.openxmlformats.org/officeDocument/2006/relationships/image" Target="../media/image46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26" Type="http://schemas.openxmlformats.org/officeDocument/2006/relationships/image" Target="../media/image70.png"/><Relationship Id="rId3" Type="http://schemas.openxmlformats.org/officeDocument/2006/relationships/image" Target="../media/image640.png"/><Relationship Id="rId21" Type="http://schemas.openxmlformats.org/officeDocument/2006/relationships/image" Target="../media/image46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1.png"/><Relationship Id="rId25" Type="http://schemas.openxmlformats.org/officeDocument/2006/relationships/image" Target="../media/image690.png"/><Relationship Id="rId2" Type="http://schemas.openxmlformats.org/officeDocument/2006/relationships/image" Target="../media/image6.png"/><Relationship Id="rId16" Type="http://schemas.openxmlformats.org/officeDocument/2006/relationships/image" Target="../media/image411.png"/><Relationship Id="rId20" Type="http://schemas.openxmlformats.org/officeDocument/2006/relationships/image" Target="../media/image68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9.png"/><Relationship Id="rId11" Type="http://schemas.openxmlformats.org/officeDocument/2006/relationships/image" Target="../media/image36.png"/><Relationship Id="rId24" Type="http://schemas.openxmlformats.org/officeDocument/2006/relationships/image" Target="../media/image49.png"/><Relationship Id="rId5" Type="http://schemas.openxmlformats.org/officeDocument/2006/relationships/image" Target="../media/image68.png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67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Relationship Id="rId22" Type="http://schemas.openxmlformats.org/officeDocument/2006/relationships/image" Target="../media/image47.png"/><Relationship Id="rId27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../clipboard/media/image7.png"/><Relationship Id="rId3" Type="http://schemas.openxmlformats.org/officeDocument/2006/relationships/image" Target="../../clipboard/media/image2.png"/><Relationship Id="rId7" Type="http://schemas.openxmlformats.org/officeDocument/2006/relationships/image" Target="../../clipboard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Relationship Id="rId6" Type="http://schemas.openxmlformats.org/officeDocument/2006/relationships/image" Target="../../clipboard/media/image5.png"/><Relationship Id="rId5" Type="http://schemas.openxmlformats.org/officeDocument/2006/relationships/image" Target="../../clipboard/media/image4.png"/><Relationship Id="rId4" Type="http://schemas.openxmlformats.org/officeDocument/2006/relationships/image" Target="../../clipboard/media/image3.png"/><Relationship Id="rId9" Type="http://schemas.openxmlformats.org/officeDocument/2006/relationships/image" Target="../../clipboard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../clipboard/media/image15.png"/><Relationship Id="rId3" Type="http://schemas.openxmlformats.org/officeDocument/2006/relationships/image" Target="../../clipboard/media/image10.png"/><Relationship Id="rId7" Type="http://schemas.openxmlformats.org/officeDocument/2006/relationships/image" Target="../../clipboard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Relationship Id="rId6" Type="http://schemas.openxmlformats.org/officeDocument/2006/relationships/image" Target="../../clipboard/media/image13.png"/><Relationship Id="rId5" Type="http://schemas.openxmlformats.org/officeDocument/2006/relationships/image" Target="../../clipboard/media/image12.png"/><Relationship Id="rId10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../clipboard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../clipboard/media/image23.png"/><Relationship Id="rId13" Type="http://schemas.openxmlformats.org/officeDocument/2006/relationships/image" Target="../../clipboard/media/image28.png"/><Relationship Id="rId18" Type="http://schemas.openxmlformats.org/officeDocument/2006/relationships/image" Target="../../clipboard/media/image33.png"/><Relationship Id="rId3" Type="http://schemas.openxmlformats.org/officeDocument/2006/relationships/image" Target="../../clipboard/media/image18.png"/><Relationship Id="rId21" Type="http://schemas.openxmlformats.org/officeDocument/2006/relationships/image" Target="../../clipboard/media/image36.png"/><Relationship Id="rId7" Type="http://schemas.openxmlformats.org/officeDocument/2006/relationships/image" Target="../../clipboard/media/image22.png"/><Relationship Id="rId12" Type="http://schemas.openxmlformats.org/officeDocument/2006/relationships/image" Target="../../clipboard/media/image27.png"/><Relationship Id="rId17" Type="http://schemas.openxmlformats.org/officeDocument/2006/relationships/image" Target="../../clipboard/media/image32.png"/><Relationship Id="rId2" Type="http://schemas.openxmlformats.org/officeDocument/2006/relationships/image" Target="../media/image6.png"/><Relationship Id="rId16" Type="http://schemas.openxmlformats.org/officeDocument/2006/relationships/image" Target="../../clipboard/media/image31.png"/><Relationship Id="rId20" Type="http://schemas.openxmlformats.org/officeDocument/2006/relationships/image" Target="../../clipboard/media/image35.png"/><Relationship Id="rId1" Type="http://schemas.openxmlformats.org/officeDocument/2006/relationships/slideLayout" Target="../slideLayouts/slideLayout19.xml"/><Relationship Id="rId6" Type="http://schemas.openxmlformats.org/officeDocument/2006/relationships/image" Target="../../clipboard/media/image21.png"/><Relationship Id="rId11" Type="http://schemas.openxmlformats.org/officeDocument/2006/relationships/image" Target="../../clipboard/media/image26.png"/><Relationship Id="rId5" Type="http://schemas.openxmlformats.org/officeDocument/2006/relationships/image" Target="../../clipboard/media/image20.png"/><Relationship Id="rId15" Type="http://schemas.openxmlformats.org/officeDocument/2006/relationships/image" Target="../../clipboard/media/image30.png"/><Relationship Id="rId10" Type="http://schemas.openxmlformats.org/officeDocument/2006/relationships/image" Target="../../clipboard/media/image25.png"/><Relationship Id="rId19" Type="http://schemas.openxmlformats.org/officeDocument/2006/relationships/image" Target="../../clipboard/media/image34.png"/><Relationship Id="rId4" Type="http://schemas.openxmlformats.org/officeDocument/2006/relationships/image" Target="../../clipboard/media/image19.png"/><Relationship Id="rId9" Type="http://schemas.openxmlformats.org/officeDocument/2006/relationships/image" Target="../../clipboard/media/image24.png"/><Relationship Id="rId14" Type="http://schemas.openxmlformats.org/officeDocument/2006/relationships/image" Target="../../clipboard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../clipboard/media/image3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../clipboard/media/image38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6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80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1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26" Type="http://schemas.openxmlformats.org/officeDocument/2006/relationships/image" Target="../media/image51.png"/><Relationship Id="rId3" Type="http://schemas.openxmlformats.org/officeDocument/2006/relationships/image" Target="../media/image28.png"/><Relationship Id="rId21" Type="http://schemas.openxmlformats.org/officeDocument/2006/relationships/image" Target="../media/image46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5" Type="http://schemas.openxmlformats.org/officeDocument/2006/relationships/image" Target="../media/image50.png"/><Relationship Id="rId2" Type="http://schemas.openxmlformats.org/officeDocument/2006/relationships/image" Target="../media/image6.png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24" Type="http://schemas.openxmlformats.org/officeDocument/2006/relationships/image" Target="../media/image49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Relationship Id="rId22" Type="http://schemas.openxmlformats.org/officeDocument/2006/relationships/image" Target="../media/image47.png"/><Relationship Id="rId27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13" Type="http://schemas.openxmlformats.org/officeDocument/2006/relationships/image" Target="../media/image190.png"/><Relationship Id="rId18" Type="http://schemas.openxmlformats.org/officeDocument/2006/relationships/image" Target="../media/image240.png"/><Relationship Id="rId26" Type="http://schemas.openxmlformats.org/officeDocument/2006/relationships/image" Target="../media/image320.png"/><Relationship Id="rId3" Type="http://schemas.openxmlformats.org/officeDocument/2006/relationships/image" Target="../media/image6.png"/><Relationship Id="rId21" Type="http://schemas.openxmlformats.org/officeDocument/2006/relationships/image" Target="../media/image270.png"/><Relationship Id="rId7" Type="http://schemas.openxmlformats.org/officeDocument/2006/relationships/image" Target="../media/image55.png"/><Relationship Id="rId12" Type="http://schemas.openxmlformats.org/officeDocument/2006/relationships/image" Target="../media/image180.png"/><Relationship Id="rId17" Type="http://schemas.openxmlformats.org/officeDocument/2006/relationships/image" Target="../media/image230.png"/><Relationship Id="rId25" Type="http://schemas.openxmlformats.org/officeDocument/2006/relationships/image" Target="../media/image3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png"/><Relationship Id="rId20" Type="http://schemas.openxmlformats.org/officeDocument/2006/relationships/image" Target="../media/image260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4.png"/><Relationship Id="rId11" Type="http://schemas.openxmlformats.org/officeDocument/2006/relationships/image" Target="../media/image530.png"/><Relationship Id="rId24" Type="http://schemas.openxmlformats.org/officeDocument/2006/relationships/image" Target="../media/image300.png"/><Relationship Id="rId5" Type="http://schemas.openxmlformats.org/officeDocument/2006/relationships/image" Target="../media/image53.png"/><Relationship Id="rId15" Type="http://schemas.openxmlformats.org/officeDocument/2006/relationships/image" Target="../media/image550.png"/><Relationship Id="rId23" Type="http://schemas.openxmlformats.org/officeDocument/2006/relationships/image" Target="../media/image290.png"/><Relationship Id="rId28" Type="http://schemas.openxmlformats.org/officeDocument/2006/relationships/image" Target="../media/image340.png"/><Relationship Id="rId10" Type="http://schemas.openxmlformats.org/officeDocument/2006/relationships/image" Target="../media/image160.png"/><Relationship Id="rId19" Type="http://schemas.openxmlformats.org/officeDocument/2006/relationships/image" Target="../media/image250.png"/><Relationship Id="rId4" Type="http://schemas.openxmlformats.org/officeDocument/2006/relationships/image" Target="../media/image100.png"/><Relationship Id="rId9" Type="http://schemas.openxmlformats.org/officeDocument/2006/relationships/image" Target="../media/image150.png"/><Relationship Id="rId14" Type="http://schemas.openxmlformats.org/officeDocument/2006/relationships/image" Target="../media/image540.png"/><Relationship Id="rId22" Type="http://schemas.openxmlformats.org/officeDocument/2006/relationships/image" Target="../media/image280.png"/><Relationship Id="rId27" Type="http://schemas.openxmlformats.org/officeDocument/2006/relationships/image" Target="../media/image3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347" y="3407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58776" y="2627046"/>
            <a:ext cx="10377999" cy="3595073"/>
          </a:xfrm>
          <a:prstGeom prst="rect">
            <a:avLst/>
          </a:prstGeom>
        </p:spPr>
        <p:txBody>
          <a:bodyPr vert="horz" wrap="square" lIns="0" tIns="24624" rIns="0" bIns="0" rtlCol="0">
            <a:spAutoFit/>
          </a:bodyPr>
          <a:lstStyle/>
          <a:p>
            <a:pPr marL="32451" defTabSz="1016520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4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4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2451" defTabSz="1016520">
              <a:spcBef>
                <a:spcPts val="195"/>
              </a:spcBef>
            </a:pPr>
            <a:endParaRPr lang="ru-RU" sz="44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2451" defTabSz="1016520">
              <a:spcBef>
                <a:spcPts val="195"/>
              </a:spcBef>
            </a:pPr>
            <a:endParaRPr lang="ru-RU" sz="4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57078" algn="ctr" defTabSz="1016520">
              <a:lnSpc>
                <a:spcPts val="3591"/>
              </a:lnSpc>
              <a:spcBef>
                <a:spcPts val="2175"/>
              </a:spcBef>
            </a:pPr>
            <a:r>
              <a:rPr lang="ru-RU" sz="8000" b="1" dirty="0" smtClean="0">
                <a:solidFill>
                  <a:prstClr val="black"/>
                </a:solidFill>
              </a:rPr>
              <a:t>Решение задач</a:t>
            </a:r>
            <a:endParaRPr lang="ru-RU" sz="7200" b="1" dirty="0">
              <a:solidFill>
                <a:srgbClr val="373435"/>
              </a:solidFill>
              <a:latin typeface="Arial"/>
              <a:cs typeface="Arial"/>
            </a:endParaRPr>
          </a:p>
          <a:p>
            <a:pPr marL="57078" defTabSz="1016520">
              <a:lnSpc>
                <a:spcPts val="3591"/>
              </a:lnSpc>
              <a:spcBef>
                <a:spcPts val="2175"/>
              </a:spcBef>
            </a:pPr>
            <a:endParaRPr lang="ru-RU" sz="3000" dirty="0" smtClean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91116" y="2995595"/>
            <a:ext cx="762637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477228" y="466928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88144" y="495457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892307" y="473246"/>
            <a:ext cx="807089" cy="1043915"/>
          </a:xfrm>
          <a:prstGeom prst="rect">
            <a:avLst/>
          </a:prstGeom>
        </p:spPr>
        <p:txBody>
          <a:bodyPr vert="horz" wrap="square" lIns="0" tIns="27979" rIns="0" bIns="0" rtlCol="0">
            <a:spAutoFit/>
          </a:bodyPr>
          <a:lstStyle/>
          <a:p>
            <a:pPr defTabSz="1016520">
              <a:spcBef>
                <a:spcPts val="221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739649" y="1386198"/>
            <a:ext cx="1610378" cy="375417"/>
          </a:xfrm>
          <a:prstGeom prst="rect">
            <a:avLst/>
          </a:prstGeom>
        </p:spPr>
        <p:txBody>
          <a:bodyPr vert="horz" wrap="square" lIns="0" tIns="21266" rIns="0" bIns="0" rtlCol="0">
            <a:spAutoFit/>
          </a:bodyPr>
          <a:lstStyle/>
          <a:p>
            <a:pPr defTabSz="1016520">
              <a:spcBef>
                <a:spcPts val="168"/>
              </a:spcBef>
            </a:pPr>
            <a:r>
              <a:rPr lang="ru-RU" sz="23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81" y="495445"/>
            <a:ext cx="3929029" cy="949356"/>
          </a:xfrm>
          <a:prstGeom prst="rect">
            <a:avLst/>
          </a:prstGeom>
        </p:spPr>
        <p:txBody>
          <a:bodyPr vert="horz" wrap="square" lIns="0" tIns="25775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22" defTabSz="1614027">
              <a:spcBef>
                <a:spcPts val="203"/>
              </a:spcBef>
              <a:defRPr/>
            </a:pPr>
            <a:r>
              <a:rPr lang="ru-RU" sz="6000" kern="0" spc="8" dirty="0">
                <a:solidFill>
                  <a:sysClr val="window" lastClr="FFFFFF"/>
                </a:solidFill>
              </a:rPr>
              <a:t>Физика</a:t>
            </a:r>
            <a:endParaRPr lang="en-US" sz="60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42" y="544613"/>
            <a:ext cx="95546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392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Заголовок 1"/>
          <p:cNvSpPr>
            <a:spLocks noGrp="1"/>
          </p:cNvSpPr>
          <p:nvPr>
            <p:ph type="title"/>
          </p:nvPr>
        </p:nvSpPr>
        <p:spPr>
          <a:xfrm>
            <a:off x="666683" y="224954"/>
            <a:ext cx="11447615" cy="553998"/>
          </a:xfrm>
        </p:spPr>
        <p:txBody>
          <a:bodyPr/>
          <a:lstStyle/>
          <a:p>
            <a:endParaRPr lang="ru-RU"/>
          </a:p>
        </p:txBody>
      </p:sp>
      <p:sp>
        <p:nvSpPr>
          <p:cNvPr id="79" name="Текст 2"/>
          <p:cNvSpPr>
            <a:spLocks noGrp="1"/>
          </p:cNvSpPr>
          <p:nvPr>
            <p:ph type="body" idx="1"/>
          </p:nvPr>
        </p:nvSpPr>
        <p:spPr>
          <a:xfrm>
            <a:off x="1368392" y="1715503"/>
            <a:ext cx="10044182" cy="661720"/>
          </a:xfrm>
        </p:spPr>
        <p:txBody>
          <a:bodyPr/>
          <a:lstStyle/>
          <a:p>
            <a:endParaRPr lang="ru-RU"/>
          </a:p>
        </p:txBody>
      </p:sp>
      <p:pic>
        <p:nvPicPr>
          <p:cNvPr id="8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5" y="0"/>
            <a:ext cx="12799781" cy="7126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1" name="Прямоугольник 80"/>
              <p:cNvSpPr/>
              <p:nvPr/>
            </p:nvSpPr>
            <p:spPr>
              <a:xfrm>
                <a:off x="586245" y="394797"/>
                <a:ext cx="572291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1096301"/>
                <a:r>
                  <a:rPr lang="ru-RU" sz="3600" dirty="0">
                    <a:solidFill>
                      <a:srgbClr val="1F497D"/>
                    </a:solidFill>
                  </a:rPr>
                  <a:t>а)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rgbClr val="1F497D"/>
                    </a:solidFill>
                  </a:rPr>
                  <a:t> = 40 </a:t>
                </a:r>
                <a:r>
                  <a:rPr lang="ru-RU" sz="3600" dirty="0" err="1">
                    <a:solidFill>
                      <a:srgbClr val="1F497D"/>
                    </a:solidFill>
                  </a:rPr>
                  <a:t>нКл</a:t>
                </a:r>
                <a:r>
                  <a:rPr lang="ru-RU" sz="3600" dirty="0">
                    <a:solidFill>
                      <a:srgbClr val="1F497D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ru-RU" sz="3600" b="1" i="1">
                            <a:solidFill>
                              <a:srgbClr val="1F497D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rgbClr val="1F497D"/>
                    </a:solidFill>
                  </a:rPr>
                  <a:t> = </a:t>
                </a:r>
                <a:r>
                  <a:rPr lang="en-US" sz="3600" dirty="0" smtClean="0">
                    <a:solidFill>
                      <a:srgbClr val="1F497D"/>
                    </a:solidFill>
                  </a:rPr>
                  <a:t>- 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10 </a:t>
                </a:r>
                <a:r>
                  <a:rPr lang="ru-RU" sz="3600" dirty="0" err="1">
                    <a:solidFill>
                      <a:srgbClr val="1F497D"/>
                    </a:solidFill>
                  </a:rPr>
                  <a:t>нКл</a:t>
                </a:r>
                <a:r>
                  <a:rPr lang="ru-RU" sz="3600" dirty="0">
                    <a:solidFill>
                      <a:srgbClr val="1F497D"/>
                    </a:solidFill>
                  </a:rPr>
                  <a:t>;</a:t>
                </a:r>
              </a:p>
            </p:txBody>
          </p:sp>
        </mc:Choice>
        <mc:Fallback xmlns="">
          <p:sp>
            <p:nvSpPr>
              <p:cNvPr id="81" name="Прямоугольник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45" y="394797"/>
                <a:ext cx="5722913" cy="646331"/>
              </a:xfrm>
              <a:prstGeom prst="rect">
                <a:avLst/>
              </a:prstGeom>
              <a:blipFill rotWithShape="1">
                <a:blip r:embed="rId3"/>
                <a:stretch>
                  <a:fillRect l="-3195" t="-14151" r="-2236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2" name="Прямая со стрелкой 81"/>
          <p:cNvCxnSpPr/>
          <p:nvPr/>
        </p:nvCxnSpPr>
        <p:spPr>
          <a:xfrm>
            <a:off x="2943212" y="1983435"/>
            <a:ext cx="7706420" cy="0"/>
          </a:xfrm>
          <a:prstGeom prst="straightConnector1">
            <a:avLst/>
          </a:prstGeom>
          <a:ln w="571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Овал 82"/>
          <p:cNvSpPr/>
          <p:nvPr/>
        </p:nvSpPr>
        <p:spPr>
          <a:xfrm>
            <a:off x="3553622" y="1911427"/>
            <a:ext cx="152602" cy="98712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4" name="Овал 83"/>
          <p:cNvSpPr/>
          <p:nvPr/>
        </p:nvSpPr>
        <p:spPr>
          <a:xfrm>
            <a:off x="7444982" y="1906960"/>
            <a:ext cx="152602" cy="98712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85" name="Прямая соединительная линия 84"/>
          <p:cNvCxnSpPr/>
          <p:nvPr/>
        </p:nvCxnSpPr>
        <p:spPr>
          <a:xfrm>
            <a:off x="6300464" y="1839419"/>
            <a:ext cx="0" cy="288032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>
            <a:off x="8742102" y="1847803"/>
            <a:ext cx="0" cy="288032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3389152" y="1064094"/>
            <a:ext cx="4443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</a:t>
            </a:r>
          </a:p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6065042" y="1388207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7290671" y="1024861"/>
            <a:ext cx="4443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</a:p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8506680" y="1407371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Овал 93"/>
          <p:cNvSpPr/>
          <p:nvPr/>
        </p:nvSpPr>
        <p:spPr>
          <a:xfrm>
            <a:off x="3394500" y="2180295"/>
            <a:ext cx="444352" cy="504056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Овал 94"/>
          <p:cNvSpPr/>
          <p:nvPr/>
        </p:nvSpPr>
        <p:spPr>
          <a:xfrm>
            <a:off x="7299107" y="2194992"/>
            <a:ext cx="444352" cy="504056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6" name="Прямая соединительная линия 95"/>
          <p:cNvCxnSpPr/>
          <p:nvPr/>
        </p:nvCxnSpPr>
        <p:spPr>
          <a:xfrm>
            <a:off x="3455466" y="2432323"/>
            <a:ext cx="3117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>
            <a:off x="7365421" y="2447020"/>
            <a:ext cx="3117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>
            <a:off x="3629923" y="2227350"/>
            <a:ext cx="0" cy="38499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>
            <a:off x="3635355" y="1964271"/>
            <a:ext cx="6006220" cy="13774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/>
              <p:cNvSpPr txBox="1"/>
              <p:nvPr/>
            </p:nvSpPr>
            <p:spPr>
              <a:xfrm>
                <a:off x="8813972" y="2040064"/>
                <a:ext cx="70987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32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Е</m:t>
                          </m:r>
                        </m:e>
                        <m:sub>
                          <m:r>
                            <a:rPr lang="ru-RU" sz="32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01" name="TextBox 1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3972" y="2040064"/>
                <a:ext cx="709873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2" name="Прямая со стрелкой 101"/>
          <p:cNvCxnSpPr/>
          <p:nvPr/>
        </p:nvCxnSpPr>
        <p:spPr>
          <a:xfrm flipH="1">
            <a:off x="7882115" y="1964271"/>
            <a:ext cx="859987" cy="27548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/>
              <p:cNvSpPr txBox="1"/>
              <p:nvPr/>
            </p:nvSpPr>
            <p:spPr>
              <a:xfrm>
                <a:off x="7796807" y="1310906"/>
                <a:ext cx="70987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3200" b="1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  <m:t>Е</m:t>
                          </m:r>
                        </m:e>
                        <m:sub>
                          <m:r>
                            <a:rPr lang="ru-RU" sz="3200" b="1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103" name="TextBox 10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6807" y="1310906"/>
                <a:ext cx="709873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TextBox 103"/>
          <p:cNvSpPr txBox="1"/>
          <p:nvPr/>
        </p:nvSpPr>
        <p:spPr>
          <a:xfrm>
            <a:off x="10444287" y="2099576"/>
            <a:ext cx="410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Х</a:t>
            </a:r>
            <a:endParaRPr lang="ru-RU" sz="3200" b="1" dirty="0"/>
          </a:p>
        </p:txBody>
      </p:sp>
      <p:sp>
        <p:nvSpPr>
          <p:cNvPr id="105" name="TextBox 104"/>
          <p:cNvSpPr txBox="1"/>
          <p:nvPr/>
        </p:nvSpPr>
        <p:spPr>
          <a:xfrm>
            <a:off x="2456240" y="202756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/>
              <p:cNvSpPr txBox="1"/>
              <p:nvPr/>
            </p:nvSpPr>
            <p:spPr>
              <a:xfrm>
                <a:off x="9469674" y="390474"/>
                <a:ext cx="293894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𝐷</m:t>
                        </m:r>
                        <m:r>
                          <a:rPr lang="ru-RU" sz="3600" b="0" i="1" smtClean="0"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ru-RU" sz="3600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1х</m:t>
                        </m:r>
                      </m:sub>
                    </m:sSub>
                  </m:oMath>
                </a14:m>
                <a:r>
                  <a:rPr lang="ru-RU" sz="3600" dirty="0" smtClean="0"/>
                  <a:t> </a:t>
                </a:r>
                <a:r>
                  <a:rPr lang="en-US" sz="3600" dirty="0"/>
                  <a:t>-</a:t>
                </a:r>
                <a:r>
                  <a:rPr lang="ru-RU" sz="36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2х</m:t>
                        </m:r>
                      </m:sub>
                    </m:sSub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06" name="TextBox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9674" y="390474"/>
                <a:ext cx="2938946" cy="646331"/>
              </a:xfrm>
              <a:prstGeom prst="rect">
                <a:avLst/>
              </a:prstGeom>
              <a:blipFill rotWithShape="1">
                <a:blip r:embed="rId6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/>
              <p:cNvSpPr txBox="1"/>
              <p:nvPr/>
            </p:nvSpPr>
            <p:spPr>
              <a:xfrm>
                <a:off x="6316550" y="3185419"/>
                <a:ext cx="1807290" cy="8097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1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3200" dirty="0" smtClean="0"/>
                  <a:t> = k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32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  <m:sup>
                            <m:r>
                              <a:rPr lang="en-US" sz="32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107" name="TextBox 10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6550" y="3185419"/>
                <a:ext cx="1807290" cy="809773"/>
              </a:xfrm>
              <a:prstGeom prst="rect">
                <a:avLst/>
              </a:prstGeom>
              <a:blipFill rotWithShape="1">
                <a:blip r:embed="rId7"/>
                <a:stretch>
                  <a:fillRect t="-1515" b="-53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Box 107"/>
              <p:cNvSpPr txBox="1"/>
              <p:nvPr/>
            </p:nvSpPr>
            <p:spPr>
              <a:xfrm>
                <a:off x="5958433" y="3980106"/>
                <a:ext cx="3771545" cy="8611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sz="3200" b="0" i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/>
                          </a:rPr>
                          <m:t>9∗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9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/>
                          </a:rPr>
                          <m:t>∗40∗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−9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20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12∗10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/>
                          </a:rPr>
                          <m:t>∗12∗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08" name="TextBox 10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8433" y="3980106"/>
                <a:ext cx="3771545" cy="86113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/>
              <p:cNvSpPr txBox="1"/>
              <p:nvPr/>
            </p:nvSpPr>
            <p:spPr>
              <a:xfrm>
                <a:off x="400002" y="3275112"/>
                <a:ext cx="231941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40 </a:t>
                </a:r>
                <a:r>
                  <a:rPr lang="ru-RU" sz="3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нКл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9" name="TextBox 10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002" y="3275112"/>
                <a:ext cx="2319418" cy="584775"/>
              </a:xfrm>
              <a:prstGeom prst="rect">
                <a:avLst/>
              </a:prstGeom>
              <a:blipFill rotWithShape="1">
                <a:blip r:embed="rId9"/>
                <a:stretch>
                  <a:fillRect t="-13542" r="-5789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/>
              <p:cNvSpPr txBox="1"/>
              <p:nvPr/>
            </p:nvSpPr>
            <p:spPr>
              <a:xfrm>
                <a:off x="515503" y="4499248"/>
                <a:ext cx="312675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А</m:t>
                        </m:r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𝐷</m:t>
                        </m:r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12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см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0" name="TextBox 10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503" y="4499248"/>
                <a:ext cx="3126753" cy="584775"/>
              </a:xfrm>
              <a:prstGeom prst="rect">
                <a:avLst/>
              </a:prstGeom>
              <a:blipFill rotWithShape="1">
                <a:blip r:embed="rId10"/>
                <a:stretch>
                  <a:fillRect t="-13542" r="-410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/>
              <p:cNvSpPr txBox="1"/>
              <p:nvPr/>
            </p:nvSpPr>
            <p:spPr>
              <a:xfrm>
                <a:off x="1827661" y="5988792"/>
                <a:ext cx="168687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en-US" sz="3600" dirty="0" smtClean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𝐷𝑥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-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1" name="TextBox 1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661" y="5988792"/>
                <a:ext cx="1686872" cy="646331"/>
              </a:xfrm>
              <a:prstGeom prst="rect">
                <a:avLst/>
              </a:prstGeom>
              <a:blipFill rotWithShape="1">
                <a:blip r:embed="rId11"/>
                <a:stretch>
                  <a:fillRect t="-16038" r="-1010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2" name="Прямая соединительная линия 111"/>
          <p:cNvCxnSpPr/>
          <p:nvPr/>
        </p:nvCxnSpPr>
        <p:spPr>
          <a:xfrm>
            <a:off x="5814417" y="2778253"/>
            <a:ext cx="0" cy="373721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 flipH="1" flipV="1">
            <a:off x="389341" y="5867400"/>
            <a:ext cx="5425076" cy="889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1588570" y="2636486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7532242" y="2615058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/>
              <p:cNvSpPr txBox="1"/>
              <p:nvPr/>
            </p:nvSpPr>
            <p:spPr>
              <a:xfrm>
                <a:off x="2636935" y="3293526"/>
                <a:ext cx="260141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9</m:t>
                        </m:r>
                      </m:sup>
                    </m:sSup>
                  </m:oMath>
                </a14:m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Кл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6" name="TextBox 1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6935" y="3293526"/>
                <a:ext cx="2601418" cy="584775"/>
              </a:xfrm>
              <a:prstGeom prst="rect">
                <a:avLst/>
              </a:prstGeom>
              <a:blipFill rotWithShape="1">
                <a:blip r:embed="rId12"/>
                <a:stretch>
                  <a:fillRect l="-6103" t="-13542" r="-5164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/>
              <p:cNvSpPr txBox="1"/>
              <p:nvPr/>
            </p:nvSpPr>
            <p:spPr>
              <a:xfrm>
                <a:off x="3510161" y="4525085"/>
                <a:ext cx="238340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−2</m:t>
                        </m:r>
                      </m:sup>
                    </m:sSup>
                    <m:r>
                      <a:rPr lang="ru-RU" sz="3200" i="1" smtClean="0">
                        <a:solidFill>
                          <a:prstClr val="black"/>
                        </a:solidFill>
                        <a:latin typeface="Cambria Math"/>
                      </a:rPr>
                      <m:t> м</m:t>
                    </m:r>
                  </m:oMath>
                </a14:m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7" name="TextBox 1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0161" y="4525085"/>
                <a:ext cx="2383409" cy="584775"/>
              </a:xfrm>
              <a:prstGeom prst="rect">
                <a:avLst/>
              </a:prstGeom>
              <a:blipFill rotWithShape="1">
                <a:blip r:embed="rId13"/>
                <a:stretch>
                  <a:fillRect l="-6650" t="-1354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/>
              <p:cNvSpPr txBox="1"/>
              <p:nvPr/>
            </p:nvSpPr>
            <p:spPr>
              <a:xfrm>
                <a:off x="486469" y="5104202"/>
                <a:ext cx="301120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𝐵𝐷</m:t>
                        </m:r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= </m:t>
                        </m:r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см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8" name="TextBox 1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469" y="5104202"/>
                <a:ext cx="3011209" cy="584775"/>
              </a:xfrm>
              <a:prstGeom prst="rect">
                <a:avLst/>
              </a:prstGeom>
              <a:blipFill rotWithShape="1">
                <a:blip r:embed="rId14"/>
                <a:stretch>
                  <a:fillRect t="-13542" r="-4453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/>
              <p:cNvSpPr txBox="1"/>
              <p:nvPr/>
            </p:nvSpPr>
            <p:spPr>
              <a:xfrm>
                <a:off x="3366145" y="5138609"/>
                <a:ext cx="215578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−2</m:t>
                        </m:r>
                      </m:sup>
                    </m:sSup>
                    <m:r>
                      <a:rPr lang="ru-RU" sz="3200" i="1" smtClean="0">
                        <a:solidFill>
                          <a:prstClr val="black"/>
                        </a:solidFill>
                        <a:latin typeface="Cambria Math"/>
                      </a:rPr>
                      <m:t> м</m:t>
                    </m:r>
                  </m:oMath>
                </a14:m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9" name="TextBox 1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6145" y="5138609"/>
                <a:ext cx="2155783" cy="584775"/>
              </a:xfrm>
              <a:prstGeom prst="rect">
                <a:avLst/>
              </a:prstGeom>
              <a:blipFill rotWithShape="1">
                <a:blip r:embed="rId15"/>
                <a:stretch>
                  <a:fillRect l="-7062" t="-1354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/>
              <p:cNvSpPr txBox="1"/>
              <p:nvPr/>
            </p:nvSpPr>
            <p:spPr>
              <a:xfrm>
                <a:off x="465922" y="3895192"/>
                <a:ext cx="257897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- 10 </a:t>
                </a:r>
                <a:r>
                  <a:rPr lang="ru-RU" sz="3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нКл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0" name="TextBox 1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22" y="3895192"/>
                <a:ext cx="2578976" cy="584775"/>
              </a:xfrm>
              <a:prstGeom prst="rect">
                <a:avLst/>
              </a:prstGeom>
              <a:blipFill rotWithShape="1">
                <a:blip r:embed="rId16"/>
                <a:stretch>
                  <a:fillRect t="-13542" r="-5437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/>
              <p:cNvSpPr txBox="1"/>
              <p:nvPr/>
            </p:nvSpPr>
            <p:spPr>
              <a:xfrm>
                <a:off x="3006105" y="3883544"/>
                <a:ext cx="260141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10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9</m:t>
                        </m:r>
                      </m:sup>
                    </m:sSup>
                  </m:oMath>
                </a14:m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Кл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1" name="TextBox 1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6105" y="3883544"/>
                <a:ext cx="2601418" cy="584775"/>
              </a:xfrm>
              <a:prstGeom prst="rect">
                <a:avLst/>
              </a:prstGeom>
              <a:blipFill rotWithShape="1">
                <a:blip r:embed="rId17"/>
                <a:stretch>
                  <a:fillRect l="-5855" t="-13542" r="-515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/>
              <p:cNvSpPr txBox="1"/>
              <p:nvPr/>
            </p:nvSpPr>
            <p:spPr>
              <a:xfrm>
                <a:off x="8561285" y="3185419"/>
                <a:ext cx="1816779" cy="8097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3200" dirty="0" smtClean="0"/>
                  <a:t> = k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32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  <m:sup>
                            <m:r>
                              <a:rPr lang="en-US" sz="32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122" name="TextBox 1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1285" y="3185419"/>
                <a:ext cx="1816779" cy="809773"/>
              </a:xfrm>
              <a:prstGeom prst="rect">
                <a:avLst/>
              </a:prstGeom>
              <a:blipFill rotWithShape="1">
                <a:blip r:embed="rId18"/>
                <a:stretch>
                  <a:fillRect t="-1515" b="-53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/>
              <p:cNvSpPr txBox="1"/>
              <p:nvPr/>
            </p:nvSpPr>
            <p:spPr>
              <a:xfrm>
                <a:off x="5958433" y="4859288"/>
                <a:ext cx="3434786" cy="8611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sz="3200" b="0" i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/>
                          </a:rPr>
                          <m:t>9∗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9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/>
                          </a:rPr>
                          <m:t>∗10∗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−9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20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3∗10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/>
                          </a:rPr>
                          <m:t>∗3∗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23" name="TextBox 1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8433" y="4859288"/>
                <a:ext cx="3434786" cy="861133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TextBox 123"/>
              <p:cNvSpPr txBox="1"/>
              <p:nvPr/>
            </p:nvSpPr>
            <p:spPr>
              <a:xfrm>
                <a:off x="6030441" y="5723384"/>
                <a:ext cx="404995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𝐷</m:t>
                        </m:r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=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2800" dirty="0">
                    <a:solidFill>
                      <a:prstClr val="black"/>
                    </a:solidFill>
                  </a:rPr>
                  <a:t>2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,5</a:t>
                </a:r>
                <a:r>
                  <a:rPr lang="en-US" sz="2800" dirty="0">
                    <a:solidFill>
                      <a:prstClr val="black"/>
                    </a:solidFill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en-US" sz="2800" b="0" i="0" smtClean="0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</m:oMath>
                </a14:m>
                <a:r>
                  <a:rPr lang="ru-RU" sz="28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10</a:t>
                </a:r>
                <a:r>
                  <a:rPr lang="en-US" sz="2800" dirty="0">
                    <a:solidFill>
                      <a:prstClr val="black"/>
                    </a:solidFill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24" name="TextBox 1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441" y="5723384"/>
                <a:ext cx="4049955" cy="646331"/>
              </a:xfrm>
              <a:prstGeom prst="rect">
                <a:avLst/>
              </a:prstGeom>
              <a:blipFill rotWithShape="1">
                <a:blip r:embed="rId20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TextBox 124"/>
              <p:cNvSpPr txBox="1"/>
              <p:nvPr/>
            </p:nvSpPr>
            <p:spPr>
              <a:xfrm>
                <a:off x="9641575" y="4148616"/>
                <a:ext cx="164545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= 2,5*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125" name="TextBox 1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1575" y="4148616"/>
                <a:ext cx="1645450" cy="523220"/>
              </a:xfrm>
              <a:prstGeom prst="rect">
                <a:avLst/>
              </a:prstGeom>
              <a:blipFill rotWithShape="1">
                <a:blip r:embed="rId21"/>
                <a:stretch>
                  <a:fillRect l="-7778" t="-10588" b="-34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TextBox 125"/>
              <p:cNvSpPr txBox="1"/>
              <p:nvPr/>
            </p:nvSpPr>
            <p:spPr>
              <a:xfrm>
                <a:off x="11211694" y="3916803"/>
                <a:ext cx="795411" cy="8013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200" dirty="0" smtClean="0"/>
                  <a:t>)</a:t>
                </a:r>
                <a:endParaRPr lang="ru-RU" sz="3200" dirty="0"/>
              </a:p>
            </p:txBody>
          </p:sp>
        </mc:Choice>
        <mc:Fallback xmlns="">
          <p:sp>
            <p:nvSpPr>
              <p:cNvPr id="126" name="TextBox 1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1694" y="3916803"/>
                <a:ext cx="795411" cy="801310"/>
              </a:xfrm>
              <a:prstGeom prst="rect">
                <a:avLst/>
              </a:prstGeom>
              <a:blipFill rotWithShape="1">
                <a:blip r:embed="rId22"/>
                <a:stretch>
                  <a:fillRect l="-19084" r="-18321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TextBox 126"/>
              <p:cNvSpPr txBox="1"/>
              <p:nvPr/>
            </p:nvSpPr>
            <p:spPr>
              <a:xfrm>
                <a:off x="9382035" y="5118766"/>
                <a:ext cx="155568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= 10*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127" name="TextBox 1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2035" y="5118766"/>
                <a:ext cx="1555682" cy="523220"/>
              </a:xfrm>
              <a:prstGeom prst="rect">
                <a:avLst/>
              </a:prstGeom>
              <a:blipFill rotWithShape="1">
                <a:blip r:embed="rId23"/>
                <a:stretch>
                  <a:fillRect l="-7843"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TextBox 127"/>
              <p:cNvSpPr txBox="1"/>
              <p:nvPr/>
            </p:nvSpPr>
            <p:spPr>
              <a:xfrm>
                <a:off x="10785530" y="4886953"/>
                <a:ext cx="795411" cy="8013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200" dirty="0" smtClean="0"/>
                  <a:t>)</a:t>
                </a:r>
                <a:endParaRPr lang="ru-RU" sz="3200" dirty="0"/>
              </a:p>
            </p:txBody>
          </p:sp>
        </mc:Choice>
        <mc:Fallback xmlns="">
          <p:sp>
            <p:nvSpPr>
              <p:cNvPr id="128" name="TextBox 1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5530" y="4886953"/>
                <a:ext cx="795411" cy="801310"/>
              </a:xfrm>
              <a:prstGeom prst="rect">
                <a:avLst/>
              </a:prstGeom>
              <a:blipFill rotWithShape="1">
                <a:blip r:embed="rId24"/>
                <a:stretch>
                  <a:fillRect l="-19084" r="-18321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/>
              <p:cNvSpPr txBox="1"/>
              <p:nvPr/>
            </p:nvSpPr>
            <p:spPr>
              <a:xfrm>
                <a:off x="9938298" y="5788737"/>
                <a:ext cx="183781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= - 7,5*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129" name="TextBox 1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8298" y="5788737"/>
                <a:ext cx="1837811" cy="523220"/>
              </a:xfrm>
              <a:prstGeom prst="rect">
                <a:avLst/>
              </a:prstGeom>
              <a:blipFill rotWithShape="1">
                <a:blip r:embed="rId25"/>
                <a:stretch>
                  <a:fillRect l="-6623" t="-10588" b="-34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0" name="Прямая соединительная линия 129"/>
          <p:cNvCxnSpPr/>
          <p:nvPr/>
        </p:nvCxnSpPr>
        <p:spPr>
          <a:xfrm flipV="1">
            <a:off x="7638662" y="4095772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/>
          <p:cNvCxnSpPr/>
          <p:nvPr/>
        </p:nvCxnSpPr>
        <p:spPr>
          <a:xfrm flipV="1">
            <a:off x="8801398" y="4105011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 flipV="1">
            <a:off x="7177042" y="4077086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/>
          <p:cNvSpPr txBox="1"/>
          <p:nvPr/>
        </p:nvSpPr>
        <p:spPr>
          <a:xfrm>
            <a:off x="6862274" y="3908052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endParaRPr lang="ru-RU" dirty="0"/>
          </a:p>
        </p:txBody>
      </p:sp>
      <p:cxnSp>
        <p:nvCxnSpPr>
          <p:cNvPr id="134" name="Прямая соединительная линия 133"/>
          <p:cNvCxnSpPr/>
          <p:nvPr/>
        </p:nvCxnSpPr>
        <p:spPr>
          <a:xfrm flipV="1">
            <a:off x="7025941" y="457817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TextBox 134"/>
          <p:cNvSpPr txBox="1"/>
          <p:nvPr/>
        </p:nvSpPr>
        <p:spPr>
          <a:xfrm>
            <a:off x="6795960" y="4681842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endParaRPr lang="ru-RU" dirty="0"/>
          </a:p>
        </p:txBody>
      </p:sp>
      <p:cxnSp>
        <p:nvCxnSpPr>
          <p:cNvPr id="136" name="Прямая соединительная линия 135"/>
          <p:cNvCxnSpPr/>
          <p:nvPr/>
        </p:nvCxnSpPr>
        <p:spPr>
          <a:xfrm flipV="1">
            <a:off x="8200257" y="411833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единительная линия 136"/>
          <p:cNvCxnSpPr/>
          <p:nvPr/>
        </p:nvCxnSpPr>
        <p:spPr>
          <a:xfrm flipV="1">
            <a:off x="6716174" y="4747486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/>
          <p:nvPr/>
        </p:nvCxnSpPr>
        <p:spPr>
          <a:xfrm flipV="1">
            <a:off x="8377929" y="457817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TextBox 138"/>
          <p:cNvSpPr txBox="1"/>
          <p:nvPr/>
        </p:nvSpPr>
        <p:spPr>
          <a:xfrm>
            <a:off x="8217163" y="3779168"/>
            <a:ext cx="4700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r>
              <a:rPr lang="en-US" dirty="0" smtClean="0"/>
              <a:t>0</a:t>
            </a:r>
            <a:endParaRPr lang="ru-RU" dirty="0"/>
          </a:p>
        </p:txBody>
      </p:sp>
      <p:cxnSp>
        <p:nvCxnSpPr>
          <p:cNvPr id="140" name="Прямая соединительная линия 139"/>
          <p:cNvCxnSpPr/>
          <p:nvPr/>
        </p:nvCxnSpPr>
        <p:spPr>
          <a:xfrm flipV="1">
            <a:off x="6828332" y="3980106"/>
            <a:ext cx="361276" cy="22684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TextBox 140"/>
          <p:cNvSpPr txBox="1"/>
          <p:nvPr/>
        </p:nvSpPr>
        <p:spPr>
          <a:xfrm>
            <a:off x="8621382" y="4711144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endParaRPr lang="ru-RU" dirty="0"/>
          </a:p>
        </p:txBody>
      </p:sp>
      <p:cxnSp>
        <p:nvCxnSpPr>
          <p:cNvPr id="142" name="Прямая соединительная линия 141"/>
          <p:cNvCxnSpPr/>
          <p:nvPr/>
        </p:nvCxnSpPr>
        <p:spPr>
          <a:xfrm flipV="1">
            <a:off x="7051695" y="5005110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единительная линия 142"/>
          <p:cNvCxnSpPr/>
          <p:nvPr/>
        </p:nvCxnSpPr>
        <p:spPr>
          <a:xfrm flipV="1">
            <a:off x="7006176" y="5454040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я соединительная линия 143"/>
          <p:cNvCxnSpPr/>
          <p:nvPr/>
        </p:nvCxnSpPr>
        <p:spPr>
          <a:xfrm flipV="1">
            <a:off x="8121235" y="542232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единительная линия 144"/>
          <p:cNvCxnSpPr/>
          <p:nvPr/>
        </p:nvCxnSpPr>
        <p:spPr>
          <a:xfrm flipV="1">
            <a:off x="7512847" y="499716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единительная линия 145"/>
          <p:cNvCxnSpPr/>
          <p:nvPr/>
        </p:nvCxnSpPr>
        <p:spPr>
          <a:xfrm flipV="1">
            <a:off x="8715931" y="495821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Прямоугольник 146"/>
          <p:cNvSpPr/>
          <p:nvPr/>
        </p:nvSpPr>
        <p:spPr>
          <a:xfrm>
            <a:off x="9290073" y="249539"/>
            <a:ext cx="3149080" cy="937341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/>
              <p:cNvSpPr txBox="1"/>
              <p:nvPr/>
            </p:nvSpPr>
            <p:spPr>
              <a:xfrm>
                <a:off x="11571734" y="5596850"/>
                <a:ext cx="795411" cy="8013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200" dirty="0" smtClean="0"/>
                  <a:t>)</a:t>
                </a:r>
                <a:endParaRPr lang="ru-RU" sz="3200" dirty="0"/>
              </a:p>
            </p:txBody>
          </p:sp>
        </mc:Choice>
        <mc:Fallback xmlns="">
          <p:sp>
            <p:nvSpPr>
              <p:cNvPr id="148" name="TextBox 1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1734" y="5596850"/>
                <a:ext cx="795411" cy="801310"/>
              </a:xfrm>
              <a:prstGeom prst="rect">
                <a:avLst/>
              </a:prstGeom>
              <a:blipFill rotWithShape="1">
                <a:blip r:embed="rId26"/>
                <a:stretch>
                  <a:fillRect l="-19084" r="-18321" b="-11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9" name="TextBox 148"/>
              <p:cNvSpPr txBox="1"/>
              <p:nvPr/>
            </p:nvSpPr>
            <p:spPr>
              <a:xfrm>
                <a:off x="10605639" y="6227440"/>
                <a:ext cx="2553594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096301"/>
                <a:r>
                  <a:rPr lang="ru-RU" sz="28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:r>
                  <a:rPr lang="en-US" sz="28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7</a:t>
                </a:r>
                <a:r>
                  <a:rPr lang="en-US" sz="28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5</a:t>
                </a:r>
                <a14:m>
                  <m:oMath xmlns:m="http://schemas.openxmlformats.org/officeDocument/2006/math">
                    <m:r>
                      <a:rPr lang="ru-RU" sz="280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</m:t>
                        </m:r>
                        <m:r>
                          <a:rPr lang="ru-RU" sz="28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Н</m:t>
                        </m:r>
                      </m:num>
                      <m:den>
                        <m:r>
                          <a:rPr lang="ru-RU" sz="28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Кл</m:t>
                        </m:r>
                      </m:den>
                    </m:f>
                  </m:oMath>
                </a14:m>
                <a:endParaRPr lang="ru-RU" sz="28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9" name="TextBox 1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5639" y="6227440"/>
                <a:ext cx="2553594" cy="712631"/>
              </a:xfrm>
              <a:prstGeom prst="rect">
                <a:avLst/>
              </a:prstGeom>
              <a:blipFill rotWithShape="1">
                <a:blip r:embed="rId27"/>
                <a:stretch>
                  <a:fillRect l="-5012" b="-9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Прямая со стрелкой 72"/>
          <p:cNvCxnSpPr/>
          <p:nvPr/>
        </p:nvCxnSpPr>
        <p:spPr>
          <a:xfrm>
            <a:off x="9571875" y="427638"/>
            <a:ext cx="32507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10592283" y="406914"/>
            <a:ext cx="32507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11557358" y="427638"/>
            <a:ext cx="32507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8964995" y="2146883"/>
            <a:ext cx="325078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>
            <a:off x="7892879" y="1374445"/>
            <a:ext cx="325078" cy="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0020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6" dur="5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84" grpId="0" animBg="1"/>
      <p:bldP spid="87" grpId="0"/>
      <p:bldP spid="88" grpId="0"/>
      <p:bldP spid="89" grpId="0"/>
      <p:bldP spid="90" grpId="0"/>
      <p:bldP spid="94" grpId="0" animBg="1"/>
      <p:bldP spid="95" grpId="0" animBg="1"/>
      <p:bldP spid="101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111" grpId="0"/>
      <p:bldP spid="114" grpId="0"/>
      <p:bldP spid="115" grpId="0"/>
      <p:bldP spid="116" grpId="0"/>
      <p:bldP spid="117" grpId="0"/>
      <p:bldP spid="118" grpId="0"/>
      <p:bldP spid="119" grpId="0"/>
      <p:bldP spid="120" grpId="0"/>
      <p:bldP spid="121" grpId="0"/>
      <p:bldP spid="122" grpId="0"/>
      <p:bldP spid="123" grpId="0"/>
      <p:bldP spid="124" grpId="0"/>
      <p:bldP spid="125" grpId="0"/>
      <p:bldP spid="126" grpId="0"/>
      <p:bldP spid="127" grpId="0"/>
      <p:bldP spid="128" grpId="0"/>
      <p:bldP spid="129" grpId="0"/>
      <p:bldP spid="133" grpId="0"/>
      <p:bldP spid="135" grpId="0"/>
      <p:bldP spid="139" grpId="0"/>
      <p:bldP spid="141" grpId="0"/>
      <p:bldP spid="147" grpId="0" animBg="1"/>
      <p:bldP spid="148" grpId="0"/>
      <p:bldP spid="1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31" y="0"/>
            <a:ext cx="12799781" cy="7126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Текст 2"/>
              <p:cNvSpPr txBox="1">
                <a:spLocks/>
              </p:cNvSpPr>
              <p:nvPr/>
            </p:nvSpPr>
            <p:spPr>
              <a:xfrm>
                <a:off x="144017" y="111398"/>
                <a:ext cx="12511162" cy="627864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 eaLnBrk="1" hangingPunct="1">
                  <a:defRPr sz="4300" b="1" i="1">
                    <a:solidFill>
                      <a:srgbClr val="2365C7"/>
                    </a:solidFill>
                    <a:latin typeface="Arial"/>
                    <a:ea typeface="+mn-ea"/>
                    <a:cs typeface="Arial"/>
                  </a:defRPr>
                </a:lvl1pPr>
                <a:lvl2pPr marL="808332" eaLnBrk="1" hangingPunct="1">
                  <a:defRPr>
                    <a:latin typeface="+mn-lt"/>
                    <a:ea typeface="+mn-ea"/>
                    <a:cs typeface="+mn-cs"/>
                  </a:defRPr>
                </a:lvl2pPr>
                <a:lvl3pPr marL="1616664" eaLnBrk="1" hangingPunct="1">
                  <a:defRPr>
                    <a:latin typeface="+mn-lt"/>
                    <a:ea typeface="+mn-ea"/>
                    <a:cs typeface="+mn-cs"/>
                  </a:defRPr>
                </a:lvl3pPr>
                <a:lvl4pPr marL="2424991" eaLnBrk="1" hangingPunct="1">
                  <a:defRPr>
                    <a:latin typeface="+mn-lt"/>
                    <a:ea typeface="+mn-ea"/>
                    <a:cs typeface="+mn-cs"/>
                  </a:defRPr>
                </a:lvl4pPr>
                <a:lvl5pPr marL="3233325" eaLnBrk="1" hangingPunct="1">
                  <a:defRPr>
                    <a:latin typeface="+mn-lt"/>
                    <a:ea typeface="+mn-ea"/>
                    <a:cs typeface="+mn-cs"/>
                  </a:defRPr>
                </a:lvl5pPr>
                <a:lvl6pPr marL="4041658" eaLnBrk="1" hangingPunct="1">
                  <a:defRPr>
                    <a:latin typeface="+mn-lt"/>
                    <a:ea typeface="+mn-ea"/>
                    <a:cs typeface="+mn-cs"/>
                  </a:defRPr>
                </a:lvl6pPr>
                <a:lvl7pPr marL="4849988" eaLnBrk="1" hangingPunct="1">
                  <a:defRPr>
                    <a:latin typeface="+mn-lt"/>
                    <a:ea typeface="+mn-ea"/>
                    <a:cs typeface="+mn-cs"/>
                  </a:defRPr>
                </a:lvl7pPr>
                <a:lvl8pPr marL="5658318" eaLnBrk="1" hangingPunct="1">
                  <a:defRPr>
                    <a:latin typeface="+mn-lt"/>
                    <a:ea typeface="+mn-ea"/>
                    <a:cs typeface="+mn-cs"/>
                  </a:defRPr>
                </a:lvl8pPr>
                <a:lvl9pPr marL="6466652" eaLnBrk="1" hangingPunct="1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96301"/>
                <a:r>
                  <a:rPr lang="ru-RU" sz="3600" dirty="0" smtClean="0">
                    <a:solidFill>
                      <a:srgbClr val="1F497D"/>
                    </a:solidFill>
                  </a:rPr>
                  <a:t>    </a:t>
                </a:r>
                <a:r>
                  <a:rPr lang="ru-RU" sz="4800" dirty="0" smtClean="0">
                    <a:solidFill>
                      <a:srgbClr val="1F497D"/>
                    </a:solidFill>
                  </a:rPr>
                  <a:t>Задание:</a:t>
                </a:r>
              </a:p>
              <a:p>
                <a:pPr defTabSz="1096301"/>
                <a:r>
                  <a:rPr lang="ru-RU" sz="3600" dirty="0">
                    <a:solidFill>
                      <a:srgbClr val="1F497D"/>
                    </a:solidFill>
                  </a:rPr>
                  <a:t> 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   1) Задача № 4</a:t>
                </a:r>
              </a:p>
              <a:p>
                <a:pPr defTabSz="1096301"/>
                <a:r>
                  <a:rPr lang="ru-RU" sz="3600" dirty="0">
                    <a:solidFill>
                      <a:srgbClr val="1F497D"/>
                    </a:solidFill>
                  </a:rPr>
                  <a:t> 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   В точке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А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 расположен заряд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n-US" sz="360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3600" dirty="0" smtClean="0">
                    <a:solidFill>
                      <a:srgbClr val="1F497D"/>
                    </a:solidFill>
                  </a:rPr>
                  <a:t>, в точке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В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   –   заряд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prstClr val="black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ru-RU" sz="360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600" dirty="0" smtClean="0">
                    <a:solidFill>
                      <a:srgbClr val="1F497D"/>
                    </a:solidFill>
                  </a:rPr>
                  <a:t>. Найти проекцию на ось Х вектора напряженности результирующего поля в точках    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С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  и </a:t>
                </a:r>
                <a:r>
                  <a:rPr lang="en-US" sz="3600" dirty="0" smtClean="0">
                    <a:solidFill>
                      <a:srgbClr val="1F497D"/>
                    </a:solidFill>
                  </a:rPr>
                  <a:t> 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D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, если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АС = 6 см, СВ = 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BD =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3 см. 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Решить задачу для следующих зарядов:</a:t>
                </a:r>
              </a:p>
              <a:p>
                <a:pPr defTabSz="1096301"/>
                <a:r>
                  <a:rPr lang="ru-RU" sz="3600" dirty="0" smtClean="0">
                    <a:solidFill>
                      <a:srgbClr val="1F497D"/>
                    </a:solidFill>
                  </a:rPr>
                  <a:t>                    в</a:t>
                </a:r>
                <a:r>
                  <a:rPr lang="ru-RU" sz="3600" dirty="0">
                    <a:solidFill>
                      <a:srgbClr val="1F497D"/>
                    </a:solidFill>
                  </a:rPr>
                  <a:t>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rgbClr val="1F497D"/>
                    </a:solidFill>
                  </a:rPr>
                  <a:t> = </a:t>
                </a:r>
                <a:r>
                  <a:rPr lang="ru-RU" sz="3600" dirty="0">
                    <a:solidFill>
                      <a:srgbClr val="1F497D"/>
                    </a:solidFill>
                  </a:rPr>
                  <a:t>- 40 </a:t>
                </a:r>
                <a:r>
                  <a:rPr lang="ru-RU" sz="3600" dirty="0" err="1">
                    <a:solidFill>
                      <a:srgbClr val="1F497D"/>
                    </a:solidFill>
                  </a:rPr>
                  <a:t>нКл</a:t>
                </a:r>
                <a:r>
                  <a:rPr lang="ru-RU" sz="3600" dirty="0">
                    <a:solidFill>
                      <a:srgbClr val="1F497D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ru-RU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rgbClr val="1F497D"/>
                    </a:solidFill>
                  </a:rPr>
                  <a:t> = 10 </a:t>
                </a:r>
                <a:r>
                  <a:rPr lang="ru-RU" sz="3600" dirty="0" err="1" smtClean="0">
                    <a:solidFill>
                      <a:srgbClr val="1F497D"/>
                    </a:solidFill>
                  </a:rPr>
                  <a:t>нКл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;</a:t>
                </a:r>
              </a:p>
              <a:p>
                <a:pPr defTabSz="1096301"/>
                <a:r>
                  <a:rPr lang="ru-RU" sz="3600" dirty="0">
                    <a:solidFill>
                      <a:srgbClr val="1F497D"/>
                    </a:solidFill>
                  </a:rPr>
                  <a:t> 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                   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г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rgbClr val="1F497D"/>
                    </a:solidFill>
                  </a:rPr>
                  <a:t> = 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- 40 </a:t>
                </a:r>
                <a:r>
                  <a:rPr lang="ru-RU" sz="3600" dirty="0" err="1">
                    <a:solidFill>
                      <a:srgbClr val="1F497D"/>
                    </a:solidFill>
                  </a:rPr>
                  <a:t>нКл</a:t>
                </a:r>
                <a:r>
                  <a:rPr lang="ru-RU" sz="3600" dirty="0">
                    <a:solidFill>
                      <a:srgbClr val="1F497D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ru-RU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rgbClr val="1F497D"/>
                    </a:solidFill>
                  </a:rPr>
                  <a:t> = 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- 10 </a:t>
                </a:r>
                <a:r>
                  <a:rPr lang="ru-RU" sz="3600" dirty="0" err="1">
                    <a:solidFill>
                      <a:srgbClr val="1F497D"/>
                    </a:solidFill>
                  </a:rPr>
                  <a:t>нКл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;</a:t>
                </a:r>
              </a:p>
              <a:p>
                <a:pPr defTabSz="1096301"/>
                <a:endParaRPr lang="ru-RU" sz="3600" dirty="0">
                  <a:solidFill>
                    <a:srgbClr val="1F497D"/>
                  </a:solidFill>
                </a:endParaRPr>
              </a:p>
              <a:p>
                <a:pPr defTabSz="1096301"/>
                <a:r>
                  <a:rPr lang="ru-RU" sz="3600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   2</a:t>
                </a:r>
                <a:r>
                  <a:rPr lang="ru-RU" sz="3600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) Выполнить упражнение 5 (стр. </a:t>
                </a:r>
                <a:r>
                  <a:rPr lang="ru-RU" sz="3600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26)</a:t>
                </a:r>
                <a:endParaRPr lang="ru-RU" sz="3600" dirty="0" smtClean="0">
                  <a:solidFill>
                    <a:srgbClr val="1F497D"/>
                  </a:solidFill>
                </a:endParaRPr>
              </a:p>
            </p:txBody>
          </p:sp>
        </mc:Choice>
        <mc:Fallback>
          <p:sp>
            <p:nvSpPr>
              <p:cNvPr id="5" name="Текс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17" y="111398"/>
                <a:ext cx="12511162" cy="6278642"/>
              </a:xfrm>
              <a:prstGeom prst="rect">
                <a:avLst/>
              </a:prstGeom>
              <a:blipFill rotWithShape="1">
                <a:blip r:embed="rId3"/>
                <a:stretch>
                  <a:fillRect l="-2242" t="-3010" r="-2729" b="-34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072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5" y="0"/>
            <a:ext cx="12799781" cy="7126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86245" y="394797"/>
                <a:ext cx="572291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1096301"/>
                <a:r>
                  <a:rPr lang="ru-RU" sz="3600" dirty="0">
                    <a:solidFill>
                      <a:srgbClr val="1F497D"/>
                    </a:solidFill>
                  </a:rPr>
                  <a:t>в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rgbClr val="1F497D"/>
                    </a:solidFill>
                  </a:rPr>
                  <a:t> = 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- 40 </a:t>
                </a:r>
                <a:r>
                  <a:rPr lang="ru-RU" sz="3600" dirty="0" err="1">
                    <a:solidFill>
                      <a:srgbClr val="1F497D"/>
                    </a:solidFill>
                  </a:rPr>
                  <a:t>нКл</a:t>
                </a:r>
                <a:r>
                  <a:rPr lang="ru-RU" sz="3600" dirty="0">
                    <a:solidFill>
                      <a:srgbClr val="1F497D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ru-RU" sz="3600" b="1" i="1">
                            <a:solidFill>
                              <a:srgbClr val="1F497D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rgbClr val="1F497D"/>
                    </a:solidFill>
                  </a:rPr>
                  <a:t> = 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10 </a:t>
                </a:r>
                <a:r>
                  <a:rPr lang="ru-RU" sz="3600" dirty="0" err="1">
                    <a:solidFill>
                      <a:srgbClr val="1F497D"/>
                    </a:solidFill>
                  </a:rPr>
                  <a:t>нКл</a:t>
                </a:r>
                <a:r>
                  <a:rPr lang="ru-RU" sz="3600" dirty="0">
                    <a:solidFill>
                      <a:srgbClr val="1F497D"/>
                    </a:solidFill>
                  </a:rPr>
                  <a:t>;</a:t>
                </a: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45" y="394797"/>
                <a:ext cx="5722913" cy="646331"/>
              </a:xfrm>
              <a:prstGeom prst="rect">
                <a:avLst/>
              </a:prstGeom>
              <a:blipFill rotWithShape="1">
                <a:blip r:embed="rId3"/>
                <a:stretch>
                  <a:fillRect l="-3195" t="-14151" r="-2236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 стрелкой 5"/>
          <p:cNvCxnSpPr/>
          <p:nvPr/>
        </p:nvCxnSpPr>
        <p:spPr>
          <a:xfrm>
            <a:off x="2583172" y="1911427"/>
            <a:ext cx="7706420" cy="0"/>
          </a:xfrm>
          <a:prstGeom prst="straightConnector1">
            <a:avLst/>
          </a:prstGeom>
          <a:ln w="571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3193582" y="1834952"/>
            <a:ext cx="152602" cy="98712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084942" y="1808248"/>
            <a:ext cx="152602" cy="98712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940424" y="1762944"/>
            <a:ext cx="0" cy="288032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382062" y="1775795"/>
            <a:ext cx="0" cy="288032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063989" y="970856"/>
            <a:ext cx="4443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</a:t>
            </a:r>
          </a:p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05002" y="1223131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66545" y="952853"/>
            <a:ext cx="4443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</a:p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46640" y="1335363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3034460" y="2108287"/>
            <a:ext cx="444352" cy="504056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939067" y="2122984"/>
            <a:ext cx="444352" cy="504056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3095426" y="2360315"/>
            <a:ext cx="3117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7005381" y="2375012"/>
            <a:ext cx="3117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161243" y="2155342"/>
            <a:ext cx="0" cy="38499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3671490" y="1882681"/>
            <a:ext cx="2288525" cy="3713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188117" y="2011658"/>
                <a:ext cx="70987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32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Е</m:t>
                          </m:r>
                        </m:e>
                        <m:sub>
                          <m:r>
                            <a:rPr lang="ru-RU" sz="32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8117" y="2011658"/>
                <a:ext cx="709873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 стрелкой 24"/>
          <p:cNvCxnSpPr/>
          <p:nvPr/>
        </p:nvCxnSpPr>
        <p:spPr>
          <a:xfrm flipH="1">
            <a:off x="4031530" y="1884204"/>
            <a:ext cx="3144552" cy="8059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248869" y="1972326"/>
                <a:ext cx="70987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3200" b="1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  <m:t>Е</m:t>
                          </m:r>
                        </m:e>
                        <m:sub>
                          <m:r>
                            <a:rPr lang="ru-RU" sz="3200" b="1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8869" y="1972326"/>
                <a:ext cx="709873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10084247" y="2027568"/>
            <a:ext cx="410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Х</a:t>
            </a:r>
            <a:endParaRPr lang="ru-RU" sz="32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2096200" y="195556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9326020" y="419330"/>
                <a:ext cx="334771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𝐶</m:t>
                        </m:r>
                        <m:r>
                          <a:rPr lang="ru-RU" sz="3600" b="0" i="1" smtClean="0"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ru-RU" sz="3600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latin typeface="Cambria Math"/>
                          </a:rPr>
                          <m:t>− Е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1х</m:t>
                        </m:r>
                      </m:sub>
                    </m:sSub>
                  </m:oMath>
                </a14:m>
                <a:r>
                  <a:rPr lang="ru-RU" sz="3600" dirty="0" smtClean="0"/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2х</m:t>
                        </m:r>
                      </m:sub>
                    </m:sSub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020" y="419330"/>
                <a:ext cx="3347711" cy="646331"/>
              </a:xfrm>
              <a:prstGeom prst="rect">
                <a:avLst/>
              </a:prstGeom>
              <a:blipFill rotWithShape="1">
                <a:blip r:embed="rId6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рямоугольник 29"/>
          <p:cNvSpPr/>
          <p:nvPr/>
        </p:nvSpPr>
        <p:spPr>
          <a:xfrm>
            <a:off x="9290073" y="249539"/>
            <a:ext cx="3365104" cy="937341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316550" y="3185419"/>
                <a:ext cx="1807290" cy="8097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1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3200" dirty="0" smtClean="0"/>
                  <a:t> = k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32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  <m:sup>
                            <m:r>
                              <a:rPr lang="en-US" sz="32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6550" y="3185419"/>
                <a:ext cx="1807290" cy="809773"/>
              </a:xfrm>
              <a:prstGeom prst="rect">
                <a:avLst/>
              </a:prstGeom>
              <a:blipFill rotWithShape="1">
                <a:blip r:embed="rId7"/>
                <a:stretch>
                  <a:fillRect t="-1515" b="-53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958433" y="3980106"/>
                <a:ext cx="3425297" cy="8611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sz="3200" b="0" i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/>
                          </a:rPr>
                          <m:t>9∗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9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/>
                          </a:rPr>
                          <m:t>∗40∗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−9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20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6∗10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/>
                          </a:rPr>
                          <m:t>∗6∗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8433" y="3980106"/>
                <a:ext cx="3425297" cy="86113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00002" y="3275112"/>
                <a:ext cx="231941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40 </a:t>
                </a:r>
                <a:r>
                  <a:rPr lang="ru-RU" sz="3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нКл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002" y="3275112"/>
                <a:ext cx="2319418" cy="584775"/>
              </a:xfrm>
              <a:prstGeom prst="rect">
                <a:avLst/>
              </a:prstGeom>
              <a:blipFill rotWithShape="1">
                <a:blip r:embed="rId9"/>
                <a:stretch>
                  <a:fillRect t="-13542" r="-5789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99985" y="4529875"/>
                <a:ext cx="181267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6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см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985" y="4529875"/>
                <a:ext cx="1812676" cy="584775"/>
              </a:xfrm>
              <a:prstGeom prst="rect">
                <a:avLst/>
              </a:prstGeom>
              <a:blipFill rotWithShape="1">
                <a:blip r:embed="rId10"/>
                <a:stretch>
                  <a:fillRect t="-13542" r="-8418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827661" y="5988792"/>
                <a:ext cx="161634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en-US" sz="3600" dirty="0" smtClean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𝑐𝑥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-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661" y="5988792"/>
                <a:ext cx="1616340" cy="646331"/>
              </a:xfrm>
              <a:prstGeom prst="rect">
                <a:avLst/>
              </a:prstGeom>
              <a:blipFill rotWithShape="1">
                <a:blip r:embed="rId11"/>
                <a:stretch>
                  <a:fillRect t="-16038" r="-10566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>
            <a:off x="5814417" y="2778253"/>
            <a:ext cx="0" cy="373721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 flipV="1">
            <a:off x="389341" y="5867400"/>
            <a:ext cx="5425076" cy="889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588570" y="2636486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532242" y="2615058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636935" y="3293526"/>
                <a:ext cx="260141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9</m:t>
                        </m:r>
                      </m:sup>
                    </m:sSup>
                  </m:oMath>
                </a14:m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Кл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6935" y="3293526"/>
                <a:ext cx="2601418" cy="584775"/>
              </a:xfrm>
              <a:prstGeom prst="rect">
                <a:avLst/>
              </a:prstGeom>
              <a:blipFill rotWithShape="1">
                <a:blip r:embed="rId12"/>
                <a:stretch>
                  <a:fillRect l="-6103" t="-13542" r="-5164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2290482" y="4529875"/>
                <a:ext cx="215578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6*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−2</m:t>
                        </m:r>
                      </m:sup>
                    </m:sSup>
                    <m:r>
                      <a:rPr lang="ru-RU" sz="3200" i="1" smtClean="0">
                        <a:solidFill>
                          <a:prstClr val="black"/>
                        </a:solidFill>
                        <a:latin typeface="Cambria Math"/>
                      </a:rPr>
                      <m:t> м</m:t>
                    </m:r>
                  </m:oMath>
                </a14:m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0482" y="4529875"/>
                <a:ext cx="2155783" cy="584775"/>
              </a:xfrm>
              <a:prstGeom prst="rect">
                <a:avLst/>
              </a:prstGeom>
              <a:blipFill rotWithShape="1">
                <a:blip r:embed="rId13"/>
                <a:stretch>
                  <a:fillRect l="-7365" t="-1354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86469" y="5104202"/>
                <a:ext cx="182216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см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469" y="5104202"/>
                <a:ext cx="1822165" cy="584775"/>
              </a:xfrm>
              <a:prstGeom prst="rect">
                <a:avLst/>
              </a:prstGeom>
              <a:blipFill rotWithShape="1">
                <a:blip r:embed="rId14"/>
                <a:stretch>
                  <a:fillRect t="-13542" r="-769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214017" y="5149061"/>
                <a:ext cx="215578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−2</m:t>
                        </m:r>
                      </m:sup>
                    </m:sSup>
                    <m:r>
                      <a:rPr lang="ru-RU" sz="3200" i="1" smtClean="0">
                        <a:solidFill>
                          <a:prstClr val="black"/>
                        </a:solidFill>
                        <a:latin typeface="Cambria Math"/>
                      </a:rPr>
                      <m:t> м</m:t>
                    </m:r>
                  </m:oMath>
                </a14:m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4017" y="5149061"/>
                <a:ext cx="2155783" cy="584775"/>
              </a:xfrm>
              <a:prstGeom prst="rect">
                <a:avLst/>
              </a:prstGeom>
              <a:blipFill rotWithShape="1">
                <a:blip r:embed="rId15"/>
                <a:stretch>
                  <a:fillRect l="-7062" t="-1354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65922" y="3895192"/>
                <a:ext cx="257897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- 10 </a:t>
                </a:r>
                <a:r>
                  <a:rPr lang="ru-RU" sz="3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нКл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22" y="3895192"/>
                <a:ext cx="2578976" cy="584775"/>
              </a:xfrm>
              <a:prstGeom prst="rect">
                <a:avLst/>
              </a:prstGeom>
              <a:blipFill rotWithShape="1">
                <a:blip r:embed="rId16"/>
                <a:stretch>
                  <a:fillRect t="-13542" r="-5437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006105" y="3883544"/>
                <a:ext cx="285148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- 10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9</m:t>
                        </m:r>
                      </m:sup>
                    </m:sSup>
                  </m:oMath>
                </a14:m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Кл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6105" y="3883544"/>
                <a:ext cx="2851486" cy="584775"/>
              </a:xfrm>
              <a:prstGeom prst="rect">
                <a:avLst/>
              </a:prstGeom>
              <a:blipFill rotWithShape="1">
                <a:blip r:embed="rId17"/>
                <a:stretch>
                  <a:fillRect l="-5342" t="-13542" r="-4701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8561285" y="3185419"/>
                <a:ext cx="1816779" cy="8097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3200" dirty="0" smtClean="0"/>
                  <a:t> = k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32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  <m:sup>
                            <m:r>
                              <a:rPr lang="en-US" sz="32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1285" y="3185419"/>
                <a:ext cx="1816779" cy="809773"/>
              </a:xfrm>
              <a:prstGeom prst="rect">
                <a:avLst/>
              </a:prstGeom>
              <a:blipFill rotWithShape="1">
                <a:blip r:embed="rId18"/>
                <a:stretch>
                  <a:fillRect t="-1515" b="-53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5958433" y="4859288"/>
                <a:ext cx="3434786" cy="8611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sz="3200" b="0" i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/>
                          </a:rPr>
                          <m:t>9∗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9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/>
                          </a:rPr>
                          <m:t>∗10∗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−9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20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3∗10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/>
                          </a:rPr>
                          <m:t>∗3∗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8433" y="4859288"/>
                <a:ext cx="3434786" cy="861133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030441" y="5656858"/>
                <a:ext cx="419262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сх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=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- 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10</a:t>
                </a:r>
                <a:r>
                  <a:rPr lang="en-US" sz="2800" dirty="0">
                    <a:solidFill>
                      <a:prstClr val="black"/>
                    </a:solidFill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ru-RU" sz="2800" b="0" i="0" smtClean="0">
                        <a:solidFill>
                          <a:prstClr val="black"/>
                        </a:solidFill>
                        <a:latin typeface="Cambria Math"/>
                      </a:rPr>
                      <m:t> −</m:t>
                    </m:r>
                  </m:oMath>
                </a14:m>
                <a:r>
                  <a:rPr lang="ru-RU" sz="28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10</a:t>
                </a:r>
                <a:r>
                  <a:rPr lang="en-US" sz="2800" dirty="0">
                    <a:solidFill>
                      <a:prstClr val="black"/>
                    </a:solidFill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441" y="5656858"/>
                <a:ext cx="4192623" cy="646331"/>
              </a:xfrm>
              <a:prstGeom prst="rect">
                <a:avLst/>
              </a:prstGeom>
              <a:blipFill rotWithShape="1">
                <a:blip r:embed="rId20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9382036" y="4148616"/>
                <a:ext cx="155568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= 10*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2036" y="4148616"/>
                <a:ext cx="1555682" cy="523220"/>
              </a:xfrm>
              <a:prstGeom prst="rect">
                <a:avLst/>
              </a:prstGeom>
              <a:blipFill rotWithShape="1">
                <a:blip r:embed="rId21"/>
                <a:stretch>
                  <a:fillRect l="-7843" t="-10588" b="-34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10785531" y="3916803"/>
                <a:ext cx="795411" cy="8013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200" dirty="0" smtClean="0"/>
                  <a:t>)</a:t>
                </a:r>
                <a:endParaRPr lang="ru-RU" sz="3200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5531" y="3916803"/>
                <a:ext cx="795411" cy="801310"/>
              </a:xfrm>
              <a:prstGeom prst="rect">
                <a:avLst/>
              </a:prstGeom>
              <a:blipFill rotWithShape="1">
                <a:blip r:embed="rId22"/>
                <a:stretch>
                  <a:fillRect l="-19084" r="-18321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9382035" y="5118766"/>
                <a:ext cx="155568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= 10*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2035" y="5118766"/>
                <a:ext cx="1555682" cy="523220"/>
              </a:xfrm>
              <a:prstGeom prst="rect">
                <a:avLst/>
              </a:prstGeom>
              <a:blipFill rotWithShape="1">
                <a:blip r:embed="rId23"/>
                <a:stretch>
                  <a:fillRect l="-7843"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0785530" y="4886953"/>
                <a:ext cx="795411" cy="8013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200" dirty="0" smtClean="0"/>
                  <a:t>)</a:t>
                </a:r>
                <a:endParaRPr lang="ru-RU" sz="32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5530" y="4886953"/>
                <a:ext cx="795411" cy="801310"/>
              </a:xfrm>
              <a:prstGeom prst="rect">
                <a:avLst/>
              </a:prstGeom>
              <a:blipFill rotWithShape="1">
                <a:blip r:embed="rId24"/>
                <a:stretch>
                  <a:fillRect l="-19084" r="-18321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0007690" y="5755289"/>
                <a:ext cx="174804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= </a:t>
                </a:r>
                <a:r>
                  <a:rPr lang="ru-RU" sz="2800" dirty="0" smtClean="0"/>
                  <a:t>- 2</a:t>
                </a:r>
                <a:r>
                  <a:rPr lang="en-US" sz="2800" dirty="0" smtClean="0"/>
                  <a:t>0*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7690" y="5755289"/>
                <a:ext cx="1748043" cy="523220"/>
              </a:xfrm>
              <a:prstGeom prst="rect">
                <a:avLst/>
              </a:prstGeom>
              <a:blipFill rotWithShape="1">
                <a:blip r:embed="rId25"/>
                <a:stretch>
                  <a:fillRect l="-7343"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11643742" y="5575354"/>
                <a:ext cx="795411" cy="8013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200" dirty="0" smtClean="0"/>
                  <a:t>)</a:t>
                </a:r>
                <a:endParaRPr lang="ru-RU" sz="3200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43742" y="5575354"/>
                <a:ext cx="795411" cy="801310"/>
              </a:xfrm>
              <a:prstGeom prst="rect">
                <a:avLst/>
              </a:prstGeom>
              <a:blipFill rotWithShape="1">
                <a:blip r:embed="rId26"/>
                <a:stretch>
                  <a:fillRect l="-19084" r="-18321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0062889" y="6155432"/>
                <a:ext cx="2707144" cy="801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Ответ: 200</a:t>
                </a:r>
                <a14:m>
                  <m:oMath xmlns:m="http://schemas.openxmlformats.org/officeDocument/2006/math">
                    <m:r>
                      <a:rPr lang="ru-RU" sz="320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</m:t>
                        </m:r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Н</m:t>
                        </m:r>
                      </m:num>
                      <m:den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Кл</m:t>
                        </m:r>
                      </m:den>
                    </m:f>
                  </m:oMath>
                </a14:m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2889" y="6155432"/>
                <a:ext cx="2707144" cy="801310"/>
              </a:xfrm>
              <a:prstGeom prst="rect">
                <a:avLst/>
              </a:prstGeom>
              <a:blipFill rotWithShape="1">
                <a:blip r:embed="rId27"/>
                <a:stretch>
                  <a:fillRect l="-5856" b="-99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Прямая со стрелкой 55"/>
          <p:cNvCxnSpPr/>
          <p:nvPr/>
        </p:nvCxnSpPr>
        <p:spPr>
          <a:xfrm>
            <a:off x="9414817" y="467349"/>
            <a:ext cx="32507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10881711" y="446625"/>
            <a:ext cx="32507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11863089" y="467349"/>
            <a:ext cx="32507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4283726" y="2063827"/>
            <a:ext cx="325078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5379924" y="2045988"/>
            <a:ext cx="325078" cy="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563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/>
      <p:bldP spid="12" grpId="0"/>
      <p:bldP spid="13" grpId="0"/>
      <p:bldP spid="14" grpId="0"/>
      <p:bldP spid="18" grpId="0" animBg="1"/>
      <p:bldP spid="19" grpId="0" animBg="1"/>
      <p:bldP spid="24" grpId="0"/>
      <p:bldP spid="26" grpId="0"/>
      <p:bldP spid="27" grpId="0"/>
      <p:bldP spid="28" grpId="0"/>
      <p:bldP spid="29" grpId="0"/>
      <p:bldP spid="30" grpId="0" animBg="1"/>
      <p:bldP spid="33" grpId="0"/>
      <p:bldP spid="34" grpId="0"/>
      <p:bldP spid="35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5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5" y="0"/>
            <a:ext cx="12799781" cy="7126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86245" y="394797"/>
                <a:ext cx="572291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1096301"/>
                <a:r>
                  <a:rPr lang="ru-RU" sz="3600" dirty="0">
                    <a:solidFill>
                      <a:srgbClr val="1F497D"/>
                    </a:solidFill>
                  </a:rPr>
                  <a:t>в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rgbClr val="1F497D"/>
                    </a:solidFill>
                  </a:rPr>
                  <a:t> 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= - </a:t>
                </a:r>
                <a:r>
                  <a:rPr lang="ru-RU" sz="3600" dirty="0">
                    <a:solidFill>
                      <a:srgbClr val="1F497D"/>
                    </a:solidFill>
                  </a:rPr>
                  <a:t>40 </a:t>
                </a:r>
                <a:r>
                  <a:rPr lang="ru-RU" sz="3600" dirty="0" err="1">
                    <a:solidFill>
                      <a:srgbClr val="1F497D"/>
                    </a:solidFill>
                  </a:rPr>
                  <a:t>нКл</a:t>
                </a:r>
                <a:r>
                  <a:rPr lang="ru-RU" sz="3600" dirty="0">
                    <a:solidFill>
                      <a:srgbClr val="1F497D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ru-RU" sz="3600" b="1" i="1">
                            <a:solidFill>
                              <a:srgbClr val="1F497D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rgbClr val="1F497D"/>
                    </a:solidFill>
                  </a:rPr>
                  <a:t> = 10 </a:t>
                </a:r>
                <a:r>
                  <a:rPr lang="ru-RU" sz="3600" dirty="0" err="1">
                    <a:solidFill>
                      <a:srgbClr val="1F497D"/>
                    </a:solidFill>
                  </a:rPr>
                  <a:t>нКл</a:t>
                </a:r>
                <a:r>
                  <a:rPr lang="ru-RU" sz="3600" dirty="0">
                    <a:solidFill>
                      <a:srgbClr val="1F497D"/>
                    </a:solidFill>
                  </a:rPr>
                  <a:t>;</a:t>
                </a: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45" y="394797"/>
                <a:ext cx="5722913" cy="646331"/>
              </a:xfrm>
              <a:prstGeom prst="rect">
                <a:avLst/>
              </a:prstGeom>
              <a:blipFill rotWithShape="1">
                <a:blip r:embed="rId3"/>
                <a:stretch>
                  <a:fillRect l="-3195" t="-14151" r="-2236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 стрелкой 5"/>
          <p:cNvCxnSpPr/>
          <p:nvPr/>
        </p:nvCxnSpPr>
        <p:spPr>
          <a:xfrm>
            <a:off x="2943212" y="1998132"/>
            <a:ext cx="7706420" cy="0"/>
          </a:xfrm>
          <a:prstGeom prst="straightConnector1">
            <a:avLst/>
          </a:prstGeom>
          <a:ln w="571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3553622" y="1926124"/>
            <a:ext cx="152602" cy="98712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444982" y="1906960"/>
            <a:ext cx="152602" cy="98712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6300464" y="1854116"/>
            <a:ext cx="0" cy="288032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742102" y="1862500"/>
            <a:ext cx="0" cy="288032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394500" y="1070139"/>
            <a:ext cx="4443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</a:t>
            </a:r>
          </a:p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65042" y="1402904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16425" y="1042864"/>
            <a:ext cx="4443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</a:p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06680" y="1422068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3394500" y="2194992"/>
            <a:ext cx="444352" cy="504056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7299107" y="2194992"/>
            <a:ext cx="444352" cy="504056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3455466" y="2447020"/>
            <a:ext cx="3117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7365421" y="2461717"/>
            <a:ext cx="3117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521283" y="2269220"/>
            <a:ext cx="0" cy="38499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3838852" y="1978968"/>
            <a:ext cx="4848311" cy="19164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577345" y="2080308"/>
                <a:ext cx="70987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32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Е</m:t>
                          </m:r>
                        </m:e>
                        <m:sub>
                          <m:r>
                            <a:rPr lang="ru-RU" sz="32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7345" y="2080308"/>
                <a:ext cx="709873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 стрелкой 25"/>
          <p:cNvCxnSpPr/>
          <p:nvPr/>
        </p:nvCxnSpPr>
        <p:spPr>
          <a:xfrm>
            <a:off x="8742103" y="1978968"/>
            <a:ext cx="1338293" cy="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286638" y="2032292"/>
                <a:ext cx="70987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3200" b="1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  <m:t>Е</m:t>
                          </m:r>
                        </m:e>
                        <m:sub>
                          <m:r>
                            <a:rPr lang="ru-RU" sz="3200" b="1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6638" y="2032292"/>
                <a:ext cx="709873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10444287" y="2114273"/>
            <a:ext cx="410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Х</a:t>
            </a:r>
            <a:endParaRPr lang="ru-RU" sz="32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2456240" y="1684547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9367470" y="390474"/>
                <a:ext cx="337175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𝐷</m:t>
                        </m:r>
                        <m:r>
                          <a:rPr lang="ru-RU" sz="3600" b="0" i="1" smtClean="0"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ru-RU" sz="3600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latin typeface="Cambria Math"/>
                          </a:rPr>
                          <m:t>−Е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1х</m:t>
                        </m:r>
                      </m:sub>
                    </m:sSub>
                  </m:oMath>
                </a14:m>
                <a:r>
                  <a:rPr lang="ru-RU" sz="3600" dirty="0" smtClean="0"/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2х</m:t>
                        </m:r>
                      </m:sub>
                    </m:sSub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7470" y="390474"/>
                <a:ext cx="3371757" cy="646331"/>
              </a:xfrm>
              <a:prstGeom prst="rect">
                <a:avLst/>
              </a:prstGeom>
              <a:blipFill rotWithShape="1">
                <a:blip r:embed="rId6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316550" y="3185419"/>
                <a:ext cx="1807290" cy="8097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1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3200" dirty="0" smtClean="0"/>
                  <a:t> = k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32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  <m:sup>
                            <m:r>
                              <a:rPr lang="en-US" sz="32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6550" y="3185419"/>
                <a:ext cx="1807290" cy="809773"/>
              </a:xfrm>
              <a:prstGeom prst="rect">
                <a:avLst/>
              </a:prstGeom>
              <a:blipFill rotWithShape="1">
                <a:blip r:embed="rId7"/>
                <a:stretch>
                  <a:fillRect t="-1515" b="-53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958433" y="3980106"/>
                <a:ext cx="3771545" cy="8611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sz="3200" b="0" i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/>
                          </a:rPr>
                          <m:t>9∗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9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/>
                          </a:rPr>
                          <m:t>∗40∗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−9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20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12∗10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/>
                          </a:rPr>
                          <m:t>∗12∗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8433" y="3980106"/>
                <a:ext cx="3771545" cy="86113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00002" y="3275112"/>
                <a:ext cx="231941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40 </a:t>
                </a:r>
                <a:r>
                  <a:rPr lang="ru-RU" sz="3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нКл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002" y="3275112"/>
                <a:ext cx="2319418" cy="584775"/>
              </a:xfrm>
              <a:prstGeom prst="rect">
                <a:avLst/>
              </a:prstGeom>
              <a:blipFill rotWithShape="1">
                <a:blip r:embed="rId9"/>
                <a:stretch>
                  <a:fillRect t="-13542" r="-5789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15503" y="4499248"/>
                <a:ext cx="312675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А</m:t>
                        </m:r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𝐷</m:t>
                        </m:r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12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см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503" y="4499248"/>
                <a:ext cx="3126753" cy="584775"/>
              </a:xfrm>
              <a:prstGeom prst="rect">
                <a:avLst/>
              </a:prstGeom>
              <a:blipFill rotWithShape="1">
                <a:blip r:embed="rId10"/>
                <a:stretch>
                  <a:fillRect t="-13542" r="-410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827661" y="5988792"/>
                <a:ext cx="168687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en-US" sz="3600" dirty="0" smtClean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𝐷𝑥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-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661" y="5988792"/>
                <a:ext cx="1686872" cy="646331"/>
              </a:xfrm>
              <a:prstGeom prst="rect">
                <a:avLst/>
              </a:prstGeom>
              <a:blipFill rotWithShape="1">
                <a:blip r:embed="rId11"/>
                <a:stretch>
                  <a:fillRect t="-16038" r="-1010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>
            <a:off x="5814417" y="2778253"/>
            <a:ext cx="0" cy="373721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 flipV="1">
            <a:off x="389341" y="5867400"/>
            <a:ext cx="5425076" cy="889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588570" y="2636486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532242" y="2615058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636935" y="3293526"/>
                <a:ext cx="260141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9</m:t>
                        </m:r>
                      </m:sup>
                    </m:sSup>
                  </m:oMath>
                </a14:m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Кл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6935" y="3293526"/>
                <a:ext cx="2601418" cy="584775"/>
              </a:xfrm>
              <a:prstGeom prst="rect">
                <a:avLst/>
              </a:prstGeom>
              <a:blipFill rotWithShape="1">
                <a:blip r:embed="rId12"/>
                <a:stretch>
                  <a:fillRect l="-6103" t="-13542" r="-5164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510161" y="4525085"/>
                <a:ext cx="238340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−2</m:t>
                        </m:r>
                      </m:sup>
                    </m:sSup>
                    <m:r>
                      <a:rPr lang="ru-RU" sz="3200" i="1" smtClean="0">
                        <a:solidFill>
                          <a:prstClr val="black"/>
                        </a:solidFill>
                        <a:latin typeface="Cambria Math"/>
                      </a:rPr>
                      <m:t> м</m:t>
                    </m:r>
                  </m:oMath>
                </a14:m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0161" y="4525085"/>
                <a:ext cx="2383409" cy="584775"/>
              </a:xfrm>
              <a:prstGeom prst="rect">
                <a:avLst/>
              </a:prstGeom>
              <a:blipFill rotWithShape="1">
                <a:blip r:embed="rId13"/>
                <a:stretch>
                  <a:fillRect l="-6650" t="-1354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86469" y="5104202"/>
                <a:ext cx="301120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𝐵𝐷</m:t>
                        </m:r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= </m:t>
                        </m:r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см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469" y="5104202"/>
                <a:ext cx="3011209" cy="584775"/>
              </a:xfrm>
              <a:prstGeom prst="rect">
                <a:avLst/>
              </a:prstGeom>
              <a:blipFill rotWithShape="1">
                <a:blip r:embed="rId14"/>
                <a:stretch>
                  <a:fillRect t="-13542" r="-4453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366145" y="5138609"/>
                <a:ext cx="215578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−2</m:t>
                        </m:r>
                      </m:sup>
                    </m:sSup>
                    <m:r>
                      <a:rPr lang="ru-RU" sz="3200" i="1" smtClean="0">
                        <a:solidFill>
                          <a:prstClr val="black"/>
                        </a:solidFill>
                        <a:latin typeface="Cambria Math"/>
                      </a:rPr>
                      <m:t> м</m:t>
                    </m:r>
                  </m:oMath>
                </a14:m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6145" y="5138609"/>
                <a:ext cx="2155783" cy="584775"/>
              </a:xfrm>
              <a:prstGeom prst="rect">
                <a:avLst/>
              </a:prstGeom>
              <a:blipFill rotWithShape="1">
                <a:blip r:embed="rId15"/>
                <a:stretch>
                  <a:fillRect l="-7062" t="-1354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65922" y="3895192"/>
                <a:ext cx="257897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- 10 </a:t>
                </a:r>
                <a:r>
                  <a:rPr lang="ru-RU" sz="3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нКл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22" y="3895192"/>
                <a:ext cx="2578976" cy="584775"/>
              </a:xfrm>
              <a:prstGeom prst="rect">
                <a:avLst/>
              </a:prstGeom>
              <a:blipFill rotWithShape="1">
                <a:blip r:embed="rId16"/>
                <a:stretch>
                  <a:fillRect t="-13542" r="-5437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006105" y="3883544"/>
                <a:ext cx="260141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10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9</m:t>
                        </m:r>
                      </m:sup>
                    </m:sSup>
                  </m:oMath>
                </a14:m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Кл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6105" y="3883544"/>
                <a:ext cx="2601418" cy="584775"/>
              </a:xfrm>
              <a:prstGeom prst="rect">
                <a:avLst/>
              </a:prstGeom>
              <a:blipFill rotWithShape="1">
                <a:blip r:embed="rId17"/>
                <a:stretch>
                  <a:fillRect l="-5855" t="-13542" r="-515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8561285" y="3185419"/>
                <a:ext cx="1816779" cy="8097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3200" dirty="0" smtClean="0"/>
                  <a:t> = k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32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  <m:sup>
                            <m:r>
                              <a:rPr lang="en-US" sz="32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1285" y="3185419"/>
                <a:ext cx="1816779" cy="809773"/>
              </a:xfrm>
              <a:prstGeom prst="rect">
                <a:avLst/>
              </a:prstGeom>
              <a:blipFill rotWithShape="1">
                <a:blip r:embed="rId18"/>
                <a:stretch>
                  <a:fillRect t="-1515" b="-53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5958433" y="4859288"/>
                <a:ext cx="3434786" cy="8611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sz="3200" b="0" i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/>
                          </a:rPr>
                          <m:t>9∗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9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/>
                          </a:rPr>
                          <m:t>∗10∗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−9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20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3∗10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/>
                          </a:rPr>
                          <m:t>∗3∗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8433" y="4859288"/>
                <a:ext cx="3434786" cy="861133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030441" y="5723384"/>
                <a:ext cx="429521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𝐷</m:t>
                        </m:r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=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- 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2,5</a:t>
                </a:r>
                <a:r>
                  <a:rPr lang="en-US" sz="2800" dirty="0">
                    <a:solidFill>
                      <a:prstClr val="black"/>
                    </a:solidFill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ru-RU" sz="2800" b="0" i="0" smtClean="0">
                        <a:solidFill>
                          <a:prstClr val="black"/>
                        </a:solidFill>
                        <a:latin typeface="Cambria Math"/>
                      </a:rPr>
                      <m:t>+</m:t>
                    </m:r>
                  </m:oMath>
                </a14:m>
                <a:r>
                  <a:rPr lang="ru-RU" sz="28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10</a:t>
                </a:r>
                <a:r>
                  <a:rPr lang="en-US" sz="2800" dirty="0">
                    <a:solidFill>
                      <a:prstClr val="black"/>
                    </a:solidFill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441" y="5723384"/>
                <a:ext cx="4295215" cy="646331"/>
              </a:xfrm>
              <a:prstGeom prst="rect">
                <a:avLst/>
              </a:prstGeom>
              <a:blipFill rotWithShape="1">
                <a:blip r:embed="rId20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9641575" y="4148616"/>
                <a:ext cx="164545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= 2,5*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1575" y="4148616"/>
                <a:ext cx="1645450" cy="523220"/>
              </a:xfrm>
              <a:prstGeom prst="rect">
                <a:avLst/>
              </a:prstGeom>
              <a:blipFill rotWithShape="1">
                <a:blip r:embed="rId21"/>
                <a:stretch>
                  <a:fillRect l="-7778" t="-10588" b="-34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11211694" y="3916803"/>
                <a:ext cx="795411" cy="8013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200" dirty="0" smtClean="0"/>
                  <a:t>)</a:t>
                </a:r>
                <a:endParaRPr lang="ru-RU" sz="3200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1694" y="3916803"/>
                <a:ext cx="795411" cy="801310"/>
              </a:xfrm>
              <a:prstGeom prst="rect">
                <a:avLst/>
              </a:prstGeom>
              <a:blipFill rotWithShape="1">
                <a:blip r:embed="rId22"/>
                <a:stretch>
                  <a:fillRect l="-19084" r="-18321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9382035" y="5118766"/>
                <a:ext cx="155568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= 10*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2035" y="5118766"/>
                <a:ext cx="1555682" cy="523220"/>
              </a:xfrm>
              <a:prstGeom prst="rect">
                <a:avLst/>
              </a:prstGeom>
              <a:blipFill rotWithShape="1">
                <a:blip r:embed="rId23"/>
                <a:stretch>
                  <a:fillRect l="-7843"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0785530" y="4886953"/>
                <a:ext cx="795411" cy="8013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200" dirty="0" smtClean="0"/>
                  <a:t>)</a:t>
                </a:r>
                <a:endParaRPr lang="ru-RU" sz="32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5530" y="4886953"/>
                <a:ext cx="795411" cy="801310"/>
              </a:xfrm>
              <a:prstGeom prst="rect">
                <a:avLst/>
              </a:prstGeom>
              <a:blipFill rotWithShape="1">
                <a:blip r:embed="rId24"/>
                <a:stretch>
                  <a:fillRect l="-19084" r="-18321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0134897" y="5788737"/>
                <a:ext cx="172720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=  7,5*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4897" y="5788737"/>
                <a:ext cx="1727204" cy="523220"/>
              </a:xfrm>
              <a:prstGeom prst="rect">
                <a:avLst/>
              </a:prstGeom>
              <a:blipFill rotWithShape="1">
                <a:blip r:embed="rId25"/>
                <a:stretch>
                  <a:fillRect l="-7420" t="-10588" b="-34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единительная линия 53"/>
          <p:cNvCxnSpPr/>
          <p:nvPr/>
        </p:nvCxnSpPr>
        <p:spPr>
          <a:xfrm flipV="1">
            <a:off x="7638662" y="4095772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8801398" y="4105011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V="1">
            <a:off x="7177042" y="4077086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6862274" y="3908052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endParaRPr lang="ru-RU" dirty="0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 flipV="1">
            <a:off x="7025941" y="457817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795960" y="4681842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endParaRPr lang="ru-RU" dirty="0"/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flipV="1">
            <a:off x="8200257" y="411833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V="1">
            <a:off x="6716174" y="4747486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V="1">
            <a:off x="8377929" y="457817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8217163" y="3779168"/>
            <a:ext cx="4700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r>
              <a:rPr lang="en-US" dirty="0" smtClean="0"/>
              <a:t>0</a:t>
            </a:r>
            <a:endParaRPr lang="ru-RU" dirty="0"/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 flipV="1">
            <a:off x="6828332" y="3980106"/>
            <a:ext cx="361276" cy="22684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8621382" y="4711144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endParaRPr lang="ru-RU" dirty="0"/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7051695" y="5005110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7006176" y="5454040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V="1">
            <a:off x="8121235" y="542232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V="1">
            <a:off x="7512847" y="499716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V="1">
            <a:off x="8715931" y="495821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Прямоугольник 70"/>
          <p:cNvSpPr/>
          <p:nvPr/>
        </p:nvSpPr>
        <p:spPr>
          <a:xfrm>
            <a:off x="9290073" y="249539"/>
            <a:ext cx="3357782" cy="937341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11787758" y="5596850"/>
                <a:ext cx="795411" cy="8013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200" dirty="0" smtClean="0"/>
                  <a:t>)</a:t>
                </a:r>
                <a:endParaRPr lang="ru-RU" sz="3200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87758" y="5596850"/>
                <a:ext cx="795411" cy="801310"/>
              </a:xfrm>
              <a:prstGeom prst="rect">
                <a:avLst/>
              </a:prstGeom>
              <a:blipFill rotWithShape="1">
                <a:blip r:embed="rId26"/>
                <a:stretch>
                  <a:fillRect l="-20000" r="-18462" b="-11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10605639" y="6227440"/>
                <a:ext cx="2553594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096301"/>
                <a:r>
                  <a:rPr lang="ru-RU" sz="28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:r>
                  <a:rPr lang="en-US" sz="28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7</a:t>
                </a:r>
                <a:r>
                  <a:rPr lang="en-US" sz="28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5</a:t>
                </a:r>
                <a14:m>
                  <m:oMath xmlns:m="http://schemas.openxmlformats.org/officeDocument/2006/math">
                    <m:r>
                      <a:rPr lang="ru-RU" sz="280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</m:t>
                        </m:r>
                        <m:r>
                          <a:rPr lang="ru-RU" sz="28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Н</m:t>
                        </m:r>
                      </m:num>
                      <m:den>
                        <m:r>
                          <a:rPr lang="ru-RU" sz="28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Кл</m:t>
                        </m:r>
                      </m:den>
                    </m:f>
                  </m:oMath>
                </a14:m>
                <a:endParaRPr lang="ru-RU" sz="28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5639" y="6227440"/>
                <a:ext cx="2553594" cy="712631"/>
              </a:xfrm>
              <a:prstGeom prst="rect">
                <a:avLst/>
              </a:prstGeom>
              <a:blipFill rotWithShape="1">
                <a:blip r:embed="rId27"/>
                <a:stretch>
                  <a:fillRect l="-5012" b="-9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Прямая со стрелкой 73"/>
          <p:cNvCxnSpPr/>
          <p:nvPr/>
        </p:nvCxnSpPr>
        <p:spPr>
          <a:xfrm>
            <a:off x="9479036" y="460479"/>
            <a:ext cx="32507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10862672" y="439755"/>
            <a:ext cx="32507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11952416" y="460479"/>
            <a:ext cx="32507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>
            <a:off x="5742409" y="2174989"/>
            <a:ext cx="325078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>
            <a:off x="9451624" y="2114273"/>
            <a:ext cx="325078" cy="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6801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6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/>
      <p:bldP spid="12" grpId="0"/>
      <p:bldP spid="13" grpId="0"/>
      <p:bldP spid="14" grpId="0"/>
      <p:bldP spid="18" grpId="0" animBg="1"/>
      <p:bldP spid="19" grpId="0" animBg="1"/>
      <p:bldP spid="25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7" grpId="0"/>
      <p:bldP spid="59" grpId="0"/>
      <p:bldP spid="63" grpId="0"/>
      <p:bldP spid="65" grpId="0"/>
      <p:bldP spid="71" grpId="0" animBg="1"/>
      <p:bldP spid="72" grpId="0"/>
      <p:bldP spid="7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120" y="5143984"/>
            <a:ext cx="7706420" cy="1731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857" y="1258888"/>
            <a:ext cx="4597312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506" y="375628"/>
            <a:ext cx="12341974" cy="553998"/>
          </a:xfrm>
        </p:spPr>
        <p:txBody>
          <a:bodyPr/>
          <a:lstStyle/>
          <a:p>
            <a:pPr algn="ctr"/>
            <a:r>
              <a:rPr lang="ru-RU" dirty="0" smtClean="0"/>
              <a:t>Электрическое поле. Его свойства и характеристики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48235" y="1258888"/>
                <a:ext cx="12208190" cy="5953486"/>
              </a:xfrm>
            </p:spPr>
            <p:txBody>
              <a:bodyPr/>
              <a:lstStyle/>
              <a:p>
                <a:pPr marL="857250" indent="-857250">
                  <a:buAutoNum type="romanUcPeriod"/>
                </a:pPr>
                <a:r>
                  <a:rPr lang="ru-RU" sz="3600" dirty="0" smtClean="0">
                    <a:solidFill>
                      <a:schemeClr val="tx2"/>
                    </a:solidFill>
                  </a:rPr>
                  <a:t>Характеристики:</a:t>
                </a:r>
              </a:p>
              <a:p>
                <a:r>
                  <a:rPr lang="ru-RU" sz="3600" dirty="0" smtClean="0">
                    <a:solidFill>
                      <a:schemeClr val="tx2"/>
                    </a:solidFill>
                  </a:rPr>
                  <a:t>а) Вектор напряжённости</a:t>
                </a:r>
              </a:p>
              <a:p>
                <a:endParaRPr lang="ru-RU" sz="3600" dirty="0">
                  <a:solidFill>
                    <a:schemeClr val="tx2"/>
                  </a:solidFill>
                </a:endParaRPr>
              </a:p>
              <a:p>
                <a:r>
                  <a:rPr lang="en-US" sz="3600" dirty="0" smtClean="0">
                    <a:solidFill>
                      <a:schemeClr val="tx2"/>
                    </a:solidFill>
                  </a:rPr>
                  <a:t>b) 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Напряженность </a:t>
                </a:r>
                <a:r>
                  <a:rPr lang="en-US" sz="3600" dirty="0" smtClean="0">
                    <a:solidFill>
                      <a:schemeClr val="tx2"/>
                    </a:solidFill>
                  </a:rPr>
                  <a:t>E 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=</a:t>
                </a:r>
                <a:r>
                  <a:rPr lang="en-US" sz="3600" dirty="0" smtClean="0">
                    <a:solidFill>
                      <a:schemeClr val="tx2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𝑭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𝒒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2"/>
                    </a:solidFill>
                  </a:rPr>
                  <a:t>    [E]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schemeClr val="tx2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В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den>
                    </m:f>
                  </m:oMath>
                </a14:m>
                <a:endParaRPr lang="ru-RU" sz="3600" dirty="0">
                  <a:solidFill>
                    <a:schemeClr val="tx2"/>
                  </a:solidFill>
                </a:endParaRPr>
              </a:p>
              <a:p>
                <a:r>
                  <a:rPr lang="en-US" sz="3600" dirty="0" smtClean="0">
                    <a:solidFill>
                      <a:schemeClr val="tx2"/>
                    </a:solidFill>
                  </a:rPr>
                  <a:t>II. </a:t>
                </a:r>
                <a:r>
                  <a:rPr lang="ru-RU" sz="3600" dirty="0">
                    <a:solidFill>
                      <a:schemeClr val="tx2"/>
                    </a:solidFill>
                  </a:rPr>
                  <a:t>Напряженность поля точечного заряда. Е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𝒌𝒒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𝒓</m:t>
                        </m:r>
                        <m:r>
                          <a:rPr lang="en-US" sz="3600" b="1" i="1" baseline="30000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ru-RU" sz="3600" dirty="0" smtClean="0">
                  <a:solidFill>
                    <a:schemeClr val="tx2"/>
                  </a:solidFill>
                </a:endParaRPr>
              </a:p>
              <a:p>
                <a:r>
                  <a:rPr lang="en-US" sz="3600" dirty="0" smtClean="0">
                    <a:solidFill>
                      <a:schemeClr val="tx2"/>
                    </a:solidFill>
                  </a:rPr>
                  <a:t>III. 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Принцип суперпозиции полей </a:t>
                </a:r>
              </a:p>
              <a:p>
                <a:endParaRPr lang="ru-RU" sz="3600" dirty="0" smtClean="0">
                  <a:solidFill>
                    <a:schemeClr val="tx2"/>
                  </a:solidFill>
                </a:endParaRPr>
              </a:p>
              <a:p>
                <a:endParaRPr lang="ru-RU" sz="3600" dirty="0">
                  <a:solidFill>
                    <a:schemeClr val="tx2"/>
                  </a:solidFill>
                </a:endParaRPr>
              </a:p>
              <a:p>
                <a:r>
                  <a:rPr lang="ru-RU" sz="3600" dirty="0" smtClean="0">
                    <a:solidFill>
                      <a:schemeClr val="tx2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𝑬</m:t>
                        </m:r>
                      </m:e>
                    </m:acc>
                  </m:oMath>
                </a14:m>
                <a:r>
                  <a:rPr lang="ru-RU" sz="3600" baseline="-25000" dirty="0" smtClean="0">
                    <a:solidFill>
                      <a:schemeClr val="tx2"/>
                    </a:solidFill>
                  </a:rPr>
                  <a:t>1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600">
                            <a:solidFill>
                              <a:schemeClr val="tx2"/>
                            </a:solidFill>
                            <a:latin typeface="Cambria Math"/>
                          </a:rPr>
                          <m:t>𝑬</m:t>
                        </m:r>
                      </m:e>
                    </m:acc>
                  </m:oMath>
                </a14:m>
                <a:r>
                  <a:rPr lang="ru-RU" sz="3600" baseline="-25000" dirty="0" smtClean="0">
                    <a:solidFill>
                      <a:schemeClr val="tx2"/>
                    </a:solidFill>
                  </a:rPr>
                  <a:t>2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 + …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600">
                            <a:solidFill>
                              <a:schemeClr val="tx2"/>
                            </a:solidFill>
                            <a:latin typeface="Cambria Math"/>
                          </a:rPr>
                          <m:t>𝑬</m:t>
                        </m:r>
                      </m:e>
                    </m:acc>
                  </m:oMath>
                </a14:m>
                <a:r>
                  <a:rPr lang="ru-RU" sz="3600" baseline="-25000" dirty="0" smtClean="0">
                    <a:solidFill>
                      <a:schemeClr val="tx2"/>
                    </a:solidFill>
                  </a:rPr>
                  <a:t>об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 </a:t>
                </a:r>
              </a:p>
              <a:p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48235" y="1258888"/>
                <a:ext cx="12208190" cy="5953486"/>
              </a:xfrm>
              <a:blipFill rotWithShape="1">
                <a:blip r:embed="rId4"/>
                <a:stretch>
                  <a:fillRect l="-2298" t="-23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31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055" y="35986"/>
            <a:ext cx="12754770" cy="712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Текст 2"/>
          <p:cNvSpPr txBox="1">
            <a:spLocks/>
          </p:cNvSpPr>
          <p:nvPr/>
        </p:nvSpPr>
        <p:spPr>
          <a:xfrm>
            <a:off x="286388" y="178773"/>
            <a:ext cx="12131889" cy="22159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eaLnBrk="1" hangingPunct="1">
              <a:defRPr sz="4300" b="1" i="1">
                <a:solidFill>
                  <a:srgbClr val="2365C7"/>
                </a:solidFill>
                <a:latin typeface="Arial"/>
                <a:ea typeface="+mn-ea"/>
                <a:cs typeface="Arial"/>
              </a:defRPr>
            </a:lvl1pPr>
            <a:lvl2pPr marL="808332" eaLnBrk="1" hangingPunct="1">
              <a:defRPr>
                <a:latin typeface="+mn-lt"/>
                <a:ea typeface="+mn-ea"/>
                <a:cs typeface="+mn-cs"/>
              </a:defRPr>
            </a:lvl2pPr>
            <a:lvl3pPr marL="1616664" eaLnBrk="1" hangingPunct="1">
              <a:defRPr>
                <a:latin typeface="+mn-lt"/>
                <a:ea typeface="+mn-ea"/>
                <a:cs typeface="+mn-cs"/>
              </a:defRPr>
            </a:lvl3pPr>
            <a:lvl4pPr marL="2424991" eaLnBrk="1" hangingPunct="1">
              <a:defRPr>
                <a:latin typeface="+mn-lt"/>
                <a:ea typeface="+mn-ea"/>
                <a:cs typeface="+mn-cs"/>
              </a:defRPr>
            </a:lvl4pPr>
            <a:lvl5pPr marL="3233325" eaLnBrk="1" hangingPunct="1">
              <a:defRPr>
                <a:latin typeface="+mn-lt"/>
                <a:ea typeface="+mn-ea"/>
                <a:cs typeface="+mn-cs"/>
              </a:defRPr>
            </a:lvl5pPr>
            <a:lvl6pPr marL="4041658" eaLnBrk="1" hangingPunct="1">
              <a:defRPr>
                <a:latin typeface="+mn-lt"/>
                <a:ea typeface="+mn-ea"/>
                <a:cs typeface="+mn-cs"/>
              </a:defRPr>
            </a:lvl6pPr>
            <a:lvl7pPr marL="4849988" eaLnBrk="1" hangingPunct="1">
              <a:defRPr>
                <a:latin typeface="+mn-lt"/>
                <a:ea typeface="+mn-ea"/>
                <a:cs typeface="+mn-cs"/>
              </a:defRPr>
            </a:lvl7pPr>
            <a:lvl8pPr marL="5658318" eaLnBrk="1" hangingPunct="1">
              <a:defRPr>
                <a:latin typeface="+mn-lt"/>
                <a:ea typeface="+mn-ea"/>
                <a:cs typeface="+mn-cs"/>
              </a:defRPr>
            </a:lvl8pPr>
            <a:lvl9pPr marL="6466652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1096301"/>
            <a:r>
              <a:rPr lang="ru-RU" sz="3600" dirty="0" smtClean="0">
                <a:solidFill>
                  <a:srgbClr val="1F497D"/>
                </a:solidFill>
              </a:rPr>
              <a:t>   Задача № 1</a:t>
            </a:r>
          </a:p>
          <a:p>
            <a:pPr defTabSz="1096301"/>
            <a:r>
              <a:rPr lang="ru-RU" sz="3600" dirty="0" smtClean="0">
                <a:solidFill>
                  <a:srgbClr val="1F497D"/>
                </a:solidFill>
              </a:rPr>
              <a:t>   В некоторой точке поля на заряд 2нКл действует сила 0,4 </a:t>
            </a:r>
            <a:r>
              <a:rPr lang="ru-RU" sz="3600" dirty="0" err="1" smtClean="0">
                <a:solidFill>
                  <a:srgbClr val="1F497D"/>
                </a:solidFill>
              </a:rPr>
              <a:t>мкН</a:t>
            </a:r>
            <a:r>
              <a:rPr lang="ru-RU" sz="3600" dirty="0" smtClean="0">
                <a:solidFill>
                  <a:srgbClr val="1F497D"/>
                </a:solidFill>
              </a:rPr>
              <a:t>. Найти напряженность поля в этой точке.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3618" y="3294302"/>
            <a:ext cx="21451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 = 2 </a:t>
            </a:r>
            <a:r>
              <a:rPr lang="ru-RU" sz="3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нКл</a:t>
            </a:r>
            <a:endParaRPr lang="ru-RU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3598" y="4033309"/>
            <a:ext cx="26148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 = 0</a:t>
            </a:r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,4 </a:t>
            </a:r>
            <a:r>
              <a:rPr lang="ru-RU" sz="3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мкН</a:t>
            </a:r>
            <a:endParaRPr lang="ru-RU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59807" y="5219911"/>
            <a:ext cx="1159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932674" y="2555032"/>
            <a:ext cx="0" cy="31952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112955" y="4977122"/>
            <a:ext cx="583198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195175" y="2339013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55858" y="2391837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172188" y="3221952"/>
                <a:ext cx="1233030" cy="9582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6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Е</a:t>
                </a:r>
                <a:r>
                  <a:rPr lang="en-US" sz="36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𝑭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𝒒</m:t>
                        </m:r>
                      </m:den>
                    </m:f>
                  </m:oMath>
                </a14:m>
                <a:endParaRPr lang="ru-RU" sz="3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2188" y="3221951"/>
                <a:ext cx="1233030" cy="958211"/>
              </a:xfrm>
              <a:prstGeom prst="rect">
                <a:avLst/>
              </a:prstGeom>
              <a:blipFill rotWithShape="1">
                <a:blip r:embed="rId3"/>
                <a:stretch>
                  <a:fillRect l="-15347" b="-25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6295434" y="4896745"/>
            <a:ext cx="10182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= </a:t>
            </a:r>
            <a:endParaRPr lang="ru-RU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285030" y="4679635"/>
                <a:ext cx="2223237" cy="10107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sz="3600" dirty="0">
                            <a:solidFill>
                              <a:prstClr val="black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0,4</m:t>
                        </m:r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prstClr val="black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∗</m:t>
                        </m:r>
                        <m:sSup>
                          <m:sSupPr>
                            <m:ctrlP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ru-RU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6</m:t>
                            </m:r>
                          </m:sup>
                        </m:sSup>
                      </m:num>
                      <m:den>
                        <m:r>
                          <m:rPr>
                            <m:nor/>
                          </m:rPr>
                          <a:rPr lang="ru-RU" sz="3600" dirty="0">
                            <a:solidFill>
                              <a:prstClr val="black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prstClr val="black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∗</m:t>
                        </m:r>
                        <m:sSup>
                          <m:sSupPr>
                            <m:ctrlP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ru-RU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9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5030" y="4679635"/>
                <a:ext cx="2179956" cy="1019318"/>
              </a:xfrm>
              <a:prstGeom prst="rect">
                <a:avLst/>
              </a:prstGeom>
              <a:blipFill rotWithShape="1">
                <a:blip r:embed="rId4"/>
                <a:stretch>
                  <a:fillRect r="-7821" b="-77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 flipV="1">
            <a:off x="8755818" y="4859293"/>
            <a:ext cx="311863" cy="16158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7860690" y="5327632"/>
            <a:ext cx="1133975" cy="43088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580238" y="4896745"/>
            <a:ext cx="954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200</a:t>
            </a:r>
            <a:endParaRPr lang="ru-RU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0511091" y="4717767"/>
                <a:ext cx="901209" cy="8899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Н</m:t>
                        </m:r>
                      </m:num>
                      <m:den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Кл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1089" y="4717763"/>
                <a:ext cx="901209" cy="889987"/>
              </a:xfrm>
              <a:prstGeom prst="rect">
                <a:avLst/>
              </a:prstGeom>
              <a:blipFill rotWithShape="1">
                <a:blip r:embed="rId5"/>
                <a:stretch>
                  <a:fillRect l="-20270" r="-19595" b="-10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9827613" y="6155432"/>
                <a:ext cx="2804935" cy="8013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Ответ: 200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Н</m:t>
                        </m:r>
                      </m:num>
                      <m:den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7613" y="6155432"/>
                <a:ext cx="2804935" cy="801310"/>
              </a:xfrm>
              <a:prstGeom prst="rect">
                <a:avLst/>
              </a:prstGeom>
              <a:blipFill rotWithShape="1">
                <a:blip r:embed="rId6"/>
                <a:stretch>
                  <a:fillRect l="-5435" b="-99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24"/>
          <p:cNvSpPr/>
          <p:nvPr/>
        </p:nvSpPr>
        <p:spPr>
          <a:xfrm>
            <a:off x="7853307" y="3131101"/>
            <a:ext cx="1894426" cy="1225373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137324" y="4546240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3</a:t>
            </a:r>
            <a:endParaRPr lang="ru-RU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353840" y="5885934"/>
                <a:ext cx="1821332" cy="8899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</a:rPr>
                  <a:t>[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E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]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 =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]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3840" y="5885930"/>
                <a:ext cx="1821332" cy="889987"/>
              </a:xfrm>
              <a:prstGeom prst="rect">
                <a:avLst/>
              </a:prstGeom>
              <a:blipFill rotWithShape="1">
                <a:blip r:embed="rId7"/>
                <a:stretch>
                  <a:fillRect l="-10033" r="-9365" b="-123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396652" y="3312720"/>
                <a:ext cx="264521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2</a:t>
                </a:r>
                <a:r>
                  <a:rPr lang="en-US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9</m:t>
                        </m:r>
                      </m:sup>
                    </m:sSup>
                  </m:oMath>
                </a14:m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Кл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6650" y="3312716"/>
                <a:ext cx="2645211" cy="646331"/>
              </a:xfrm>
              <a:prstGeom prst="rect">
                <a:avLst/>
              </a:prstGeom>
              <a:blipFill rotWithShape="1">
                <a:blip r:embed="rId8"/>
                <a:stretch>
                  <a:fillRect l="-6912" t="-14151" r="-622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880626" y="4068946"/>
                <a:ext cx="283436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0,4</a:t>
                </a:r>
                <a:r>
                  <a:rPr lang="en-US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Н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626" y="4068942"/>
                <a:ext cx="2834366" cy="646331"/>
              </a:xfrm>
              <a:prstGeom prst="rect">
                <a:avLst/>
              </a:prstGeom>
              <a:blipFill rotWithShape="1">
                <a:blip r:embed="rId9"/>
                <a:stretch>
                  <a:fillRect l="-6681" t="-14019" r="-5819" b="-336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679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2" grpId="0"/>
      <p:bldP spid="13" grpId="0"/>
      <p:bldP spid="14" grpId="0"/>
      <p:bldP spid="15" grpId="0"/>
      <p:bldP spid="16" grpId="0"/>
      <p:bldP spid="19" grpId="0"/>
      <p:bldP spid="20" grpId="0"/>
      <p:bldP spid="21" grpId="0"/>
      <p:bldP spid="25" grpId="0" animBg="1"/>
      <p:bldP spid="23" grpId="0"/>
      <p:bldP spid="26" grpId="0"/>
      <p:bldP spid="27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218" y="13871"/>
            <a:ext cx="12759096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12412" y="754834"/>
            <a:ext cx="18473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endParaRPr lang="ru-RU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10084" y="250781"/>
                <a:ext cx="12360793" cy="2456955"/>
              </a:xfrm>
            </p:spPr>
            <p:txBody>
              <a:bodyPr/>
              <a:lstStyle/>
              <a:p>
                <a:r>
                  <a:rPr lang="ru-RU" sz="3600" dirty="0" smtClean="0">
                    <a:solidFill>
                      <a:schemeClr val="tx2"/>
                    </a:solidFill>
                  </a:rPr>
                  <a:t>    Задача № 2</a:t>
                </a:r>
              </a:p>
              <a:p>
                <a:r>
                  <a:rPr lang="ru-RU" sz="3600" dirty="0">
                    <a:solidFill>
                      <a:schemeClr val="tx2"/>
                    </a:solidFill>
                  </a:rPr>
                  <a:t> 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   Какая сила действует на заряд 12 </a:t>
                </a:r>
                <a:r>
                  <a:rPr lang="ru-RU" sz="3600" dirty="0" err="1" smtClean="0">
                    <a:solidFill>
                      <a:schemeClr val="tx2"/>
                    </a:solidFill>
                  </a:rPr>
                  <a:t>нКл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, помещенный в точку, в которой напряженность поля равна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кВ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schemeClr val="tx2"/>
                    </a:solidFill>
                  </a:rPr>
                  <a:t>?</a:t>
                </a:r>
              </a:p>
            </p:txBody>
          </p:sp>
        </mc:Choice>
        <mc:Fallback xmlns="">
          <p:sp>
            <p:nvSpPr>
              <p:cNvPr id="6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10084" y="250777"/>
                <a:ext cx="12360793" cy="2456955"/>
              </a:xfrm>
              <a:blipFill rotWithShape="1">
                <a:blip r:embed="rId3"/>
                <a:stretch>
                  <a:fillRect l="-2219" t="-5459" b="-5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123618" y="3429098"/>
            <a:ext cx="24016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 = </a:t>
            </a:r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ru-RU" sz="3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нКл</a:t>
            </a:r>
            <a:endParaRPr lang="ru-RU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223598" y="4168098"/>
                <a:ext cx="1816523" cy="8872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Е</a:t>
                </a:r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</m:t>
                        </m:r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Н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Кл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598" y="4168098"/>
                <a:ext cx="1816523" cy="887294"/>
              </a:xfrm>
              <a:prstGeom prst="rect">
                <a:avLst/>
              </a:prstGeom>
              <a:blipFill rotWithShape="1">
                <a:blip r:embed="rId4"/>
                <a:stretch>
                  <a:fillRect l="-10403" b="-110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1659807" y="5354705"/>
            <a:ext cx="1133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5932674" y="2689826"/>
            <a:ext cx="0" cy="31952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112955" y="5219328"/>
            <a:ext cx="583198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95175" y="2473807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255858" y="2526631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785664" y="3292724"/>
                <a:ext cx="1233030" cy="9582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6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Е</a:t>
                </a:r>
                <a:r>
                  <a:rPr lang="en-US" sz="36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𝑭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𝒒</m:t>
                        </m:r>
                      </m:den>
                    </m:f>
                  </m:oMath>
                </a14:m>
                <a:endParaRPr lang="ru-RU" sz="3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5664" y="3292722"/>
                <a:ext cx="1233030" cy="958211"/>
              </a:xfrm>
              <a:prstGeom prst="rect">
                <a:avLst/>
              </a:prstGeom>
              <a:blipFill rotWithShape="1">
                <a:blip r:embed="rId5"/>
                <a:stretch>
                  <a:fillRect l="-14851" b="-25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6258424" y="4467733"/>
            <a:ext cx="9925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 = </a:t>
            </a:r>
            <a:endParaRPr lang="ru-RU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119106" y="4500994"/>
                <a:ext cx="377686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12</a:t>
                </a:r>
                <a:r>
                  <a:rPr lang="en-US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9</m:t>
                        </m:r>
                      </m:sup>
                    </m:sSup>
                    <m:r>
                      <a:rPr lang="en-US" sz="3600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 </a:t>
                </a:r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ru-RU" sz="3600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9106" y="4500990"/>
                <a:ext cx="3776868" cy="646331"/>
              </a:xfrm>
              <a:prstGeom prst="rect">
                <a:avLst/>
              </a:prstGeom>
              <a:blipFill rotWithShape="1">
                <a:blip r:embed="rId6"/>
                <a:stretch>
                  <a:fillRect l="-5008" t="-14151" r="-3877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258424" y="5219333"/>
                <a:ext cx="224446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24*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−6</m:t>
                        </m:r>
                      </m:sup>
                    </m:sSup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8422" y="5219329"/>
                <a:ext cx="2244461" cy="646331"/>
              </a:xfrm>
              <a:prstGeom prst="rect">
                <a:avLst/>
              </a:prstGeom>
              <a:blipFill rotWithShape="1">
                <a:blip r:embed="rId7"/>
                <a:stretch>
                  <a:fillRect l="-8424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/>
          <p:cNvSpPr txBox="1"/>
          <p:nvPr/>
        </p:nvSpPr>
        <p:spPr>
          <a:xfrm>
            <a:off x="8593558" y="5219332"/>
            <a:ext cx="825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681647" y="6392996"/>
            <a:ext cx="28610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en-US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24 </a:t>
            </a:r>
            <a:r>
              <a:rPr lang="ru-RU" sz="3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мкН</a:t>
            </a:r>
            <a:endParaRPr lang="ru-RU" sz="3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9031111" y="3273876"/>
            <a:ext cx="2166347" cy="937341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6353840" y="5795397"/>
                <a:ext cx="2521844" cy="8899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</a:rPr>
                  <a:t>[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F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]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 =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[</a:t>
                </a:r>
                <a:r>
                  <a:rPr lang="ru-RU" sz="3600" dirty="0">
                    <a:solidFill>
                      <a:prstClr val="black"/>
                    </a:solidFill>
                  </a:rPr>
                  <a:t>К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л*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]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3840" y="5795393"/>
                <a:ext cx="2521844" cy="889987"/>
              </a:xfrm>
              <a:prstGeom prst="rect">
                <a:avLst/>
              </a:prstGeom>
              <a:blipFill rotWithShape="1">
                <a:blip r:embed="rId8"/>
                <a:stretch>
                  <a:fillRect l="-7246" r="-6280" b="-123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552775" y="3447511"/>
                <a:ext cx="290169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12</a:t>
                </a:r>
                <a:r>
                  <a:rPr lang="en-US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9</m:t>
                        </m:r>
                      </m:sup>
                    </m:sSup>
                  </m:oMath>
                </a14:m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Кл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775" y="3447510"/>
                <a:ext cx="2901692" cy="646331"/>
              </a:xfrm>
              <a:prstGeom prst="rect">
                <a:avLst/>
              </a:prstGeom>
              <a:blipFill rotWithShape="1">
                <a:blip r:embed="rId9"/>
                <a:stretch>
                  <a:fillRect l="-6513" t="-14151" r="-5462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2122945" y="4139208"/>
                <a:ext cx="2279727" cy="8899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Н</m:t>
                        </m:r>
                      </m:num>
                      <m:den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Кл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2945" y="4139208"/>
                <a:ext cx="2279727" cy="889987"/>
              </a:xfrm>
              <a:prstGeom prst="rect">
                <a:avLst/>
              </a:prstGeom>
              <a:blipFill rotWithShape="1">
                <a:blip r:embed="rId10"/>
                <a:stretch>
                  <a:fillRect l="-8021" b="-10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/>
          <p:cNvSpPr txBox="1"/>
          <p:nvPr/>
        </p:nvSpPr>
        <p:spPr>
          <a:xfrm>
            <a:off x="9215468" y="3428755"/>
            <a:ext cx="1762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en-US" sz="3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= q*E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V="1">
            <a:off x="8283762" y="3752260"/>
            <a:ext cx="627988" cy="19566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366230" y="5219333"/>
            <a:ext cx="2076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 24 </a:t>
            </a:r>
            <a:r>
              <a:rPr lang="ru-RU" sz="3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мкН</a:t>
            </a:r>
            <a:endParaRPr lang="ru-RU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V="1">
            <a:off x="7611300" y="6104541"/>
            <a:ext cx="386748" cy="40065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8328080" y="6320560"/>
            <a:ext cx="427738" cy="41093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7" name="TextBox 2056"/>
          <p:cNvSpPr txBox="1"/>
          <p:nvPr/>
        </p:nvSpPr>
        <p:spPr>
          <a:xfrm>
            <a:off x="8879475" y="5982061"/>
            <a:ext cx="9925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= [Н]</a:t>
            </a:r>
            <a:endParaRPr lang="ru-RU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083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30" grpId="0"/>
      <p:bldP spid="31" grpId="0"/>
      <p:bldP spid="32" grpId="0"/>
      <p:bldP spid="33" grpId="0"/>
      <p:bldP spid="34" grpId="0"/>
      <p:bldP spid="37" grpId="0"/>
      <p:bldP spid="38" grpId="0"/>
      <p:bldP spid="39" grpId="0"/>
      <p:bldP spid="40" grpId="0" animBg="1"/>
      <p:bldP spid="42" grpId="0"/>
      <p:bldP spid="43" grpId="0"/>
      <p:bldP spid="44" grpId="0"/>
      <p:bldP spid="45" grpId="0"/>
      <p:bldP spid="19" grpId="0"/>
      <p:bldP spid="20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218" y="13871"/>
            <a:ext cx="12808180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12412" y="148527"/>
            <a:ext cx="18473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210084" y="250781"/>
            <a:ext cx="12360793" cy="1661993"/>
          </a:xfrm>
        </p:spPr>
        <p:txBody>
          <a:bodyPr/>
          <a:lstStyle/>
          <a:p>
            <a:r>
              <a:rPr lang="ru-RU" sz="3600" dirty="0" smtClean="0">
                <a:solidFill>
                  <a:schemeClr val="tx2"/>
                </a:solidFill>
              </a:rPr>
              <a:t>    Задача № 3</a:t>
            </a:r>
          </a:p>
          <a:p>
            <a:r>
              <a:rPr lang="ru-RU" sz="3600" dirty="0">
                <a:solidFill>
                  <a:schemeClr val="tx2"/>
                </a:solidFill>
              </a:rPr>
              <a:t> </a:t>
            </a:r>
            <a:r>
              <a:rPr lang="ru-RU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>
                <a:solidFill>
                  <a:schemeClr val="tx2"/>
                </a:solidFill>
              </a:rPr>
              <a:t>Н</a:t>
            </a:r>
            <a:r>
              <a:rPr lang="ru-RU" sz="3600" dirty="0" smtClean="0">
                <a:solidFill>
                  <a:schemeClr val="tx2"/>
                </a:solidFill>
              </a:rPr>
              <a:t>айти напряженность поля заряда 36 </a:t>
            </a:r>
            <a:r>
              <a:rPr lang="ru-RU" sz="3600" dirty="0" err="1" smtClean="0">
                <a:solidFill>
                  <a:schemeClr val="tx2"/>
                </a:solidFill>
              </a:rPr>
              <a:t>нКл</a:t>
            </a:r>
            <a:r>
              <a:rPr lang="ru-RU" sz="3600" dirty="0" smtClean="0">
                <a:solidFill>
                  <a:schemeClr val="tx2"/>
                </a:solidFill>
              </a:rPr>
              <a:t> в точках, удаленных от заряда на 9 и 18 см.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618" y="2822790"/>
            <a:ext cx="24016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 = </a:t>
            </a:r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36</a:t>
            </a:r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нКл</a:t>
            </a:r>
            <a:endParaRPr lang="ru-RU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23601" y="3462632"/>
                <a:ext cx="201632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9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см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599" y="3462632"/>
                <a:ext cx="2016321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4151" r="-8788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551277" y="4924000"/>
                <a:ext cx="1687963" cy="6706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en-US" sz="3600" dirty="0" smtClean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,2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-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1275" y="4924000"/>
                <a:ext cx="1687963" cy="670696"/>
              </a:xfrm>
              <a:prstGeom prst="rect">
                <a:avLst/>
              </a:prstGeom>
              <a:blipFill rotWithShape="1">
                <a:blip r:embed="rId4"/>
                <a:stretch>
                  <a:fillRect t="-14545" r="-10469" b="-2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единительная линия 27"/>
          <p:cNvCxnSpPr/>
          <p:nvPr/>
        </p:nvCxnSpPr>
        <p:spPr>
          <a:xfrm>
            <a:off x="5932674" y="2083516"/>
            <a:ext cx="0" cy="31952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112955" y="4859288"/>
            <a:ext cx="583198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312186" y="1941749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255858" y="1920321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567647" y="2588076"/>
                <a:ext cx="1763175" cy="8285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6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Е</a:t>
                </a:r>
                <a:r>
                  <a:rPr lang="en-US" sz="36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k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𝒒</m:t>
                        </m:r>
                      </m:num>
                      <m:den>
                        <m:sSup>
                          <m:sSupPr>
                            <m:ctrlPr>
                              <a:rPr lang="en-US" sz="36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36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3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7645" y="2588076"/>
                <a:ext cx="1763175" cy="828560"/>
              </a:xfrm>
              <a:prstGeom prst="rect">
                <a:avLst/>
              </a:prstGeom>
              <a:blipFill rotWithShape="1">
                <a:blip r:embed="rId5"/>
                <a:stretch>
                  <a:fillRect l="-10345" t="-4444" b="-12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102351" y="3861418"/>
                <a:ext cx="117820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2351" y="3861418"/>
                <a:ext cx="1178208" cy="646331"/>
              </a:xfrm>
              <a:prstGeom prst="rect">
                <a:avLst/>
              </a:prstGeom>
              <a:blipFill rotWithShape="1">
                <a:blip r:embed="rId6"/>
                <a:stretch>
                  <a:fillRect t="-14151" r="-15026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049396" y="3588673"/>
                <a:ext cx="3259290" cy="10822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ru-RU" sz="3200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9∗</m:t>
                          </m:r>
                          <m:sSup>
                            <m:sSupPr>
                              <m:ctrlPr>
                                <a:rPr lang="ru-RU" sz="32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ru-RU" sz="32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ru-RU" sz="32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9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ru-RU" sz="3200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∗</m:t>
                          </m:r>
                          <m:r>
                            <m:rPr>
                              <m:nor/>
                            </m:rPr>
                            <a:rPr lang="ru-RU" sz="3200" dirty="0">
                              <a:solidFill>
                                <a:prstClr val="black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m:t>36</m:t>
                          </m:r>
                          <m:r>
                            <m:rPr>
                              <m:nor/>
                            </m:rPr>
                            <a:rPr lang="en-US" sz="3200" dirty="0">
                              <a:solidFill>
                                <a:prstClr val="black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m:t>∗</m:t>
                          </m:r>
                          <m:sSup>
                            <m:sSupPr>
                              <m:ctrlP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ru-RU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9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nor/>
                            </m:rPr>
                            <a:rPr lang="ru-RU" sz="3200" dirty="0">
                              <a:solidFill>
                                <a:prstClr val="black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m:t>9</m:t>
                          </m:r>
                          <m:r>
                            <m:rPr>
                              <m:nor/>
                            </m:rPr>
                            <a:rPr lang="en-US" sz="3200" dirty="0">
                              <a:solidFill>
                                <a:prstClr val="black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m:t>∗</m:t>
                          </m:r>
                          <m:sSup>
                            <m:sSupPr>
                              <m:ctrlP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ru-RU" sz="32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ru-RU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3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</m:t>
                          </m:r>
                          <m:r>
                            <m:rPr>
                              <m:nor/>
                            </m:rPr>
                            <a:rPr lang="ru-RU" sz="3200" dirty="0">
                              <a:solidFill>
                                <a:prstClr val="black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m:t>9</m:t>
                          </m:r>
                          <m:r>
                            <m:rPr>
                              <m:nor/>
                            </m:rPr>
                            <a:rPr lang="en-US" sz="3200" dirty="0">
                              <a:solidFill>
                                <a:prstClr val="black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m:t>∗</m:t>
                          </m:r>
                          <m:sSup>
                            <m:sSupPr>
                              <m:ctrlP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ru-RU" sz="32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ru-RU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9395" y="3588673"/>
                <a:ext cx="3220817" cy="108228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0364440" y="3905888"/>
                <a:ext cx="157229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4*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10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4</m:t>
                        </m:r>
                      </m:sup>
                    </m:sSup>
                  </m:oMath>
                </a14:m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4440" y="3905884"/>
                <a:ext cx="1572290" cy="584775"/>
              </a:xfrm>
              <a:prstGeom prst="rect">
                <a:avLst/>
              </a:prstGeom>
              <a:blipFill rotWithShape="1">
                <a:blip r:embed="rId8"/>
                <a:stretch>
                  <a:fillRect l="-9690" t="-1354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1831695" y="3803670"/>
                <a:ext cx="901209" cy="8899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Н</m:t>
                        </m:r>
                      </m:num>
                      <m:den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Кл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31692" y="3803666"/>
                <a:ext cx="901209" cy="889987"/>
              </a:xfrm>
              <a:prstGeom prst="rect">
                <a:avLst/>
              </a:prstGeom>
              <a:blipFill rotWithShape="1">
                <a:blip r:embed="rId9"/>
                <a:stretch>
                  <a:fillRect l="-20946" r="-18919" b="-10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8715750" y="6139294"/>
                <a:ext cx="2787301" cy="8013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Ответ: 40</a:t>
                </a:r>
                <a14:m>
                  <m:oMath xmlns:m="http://schemas.openxmlformats.org/officeDocument/2006/math">
                    <m:r>
                      <a:rPr lang="ru-RU" sz="320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</m:t>
                        </m:r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Н</m:t>
                        </m:r>
                      </m:num>
                      <m:den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;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5748" y="6139294"/>
                <a:ext cx="2787301" cy="801310"/>
              </a:xfrm>
              <a:prstGeom prst="rect">
                <a:avLst/>
              </a:prstGeom>
              <a:blipFill rotWithShape="1">
                <a:blip r:embed="rId10"/>
                <a:stretch>
                  <a:fillRect l="-5689" r="-4595"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Прямоугольник 39"/>
          <p:cNvSpPr/>
          <p:nvPr/>
        </p:nvSpPr>
        <p:spPr>
          <a:xfrm>
            <a:off x="7534999" y="2517434"/>
            <a:ext cx="2013744" cy="973707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660199" y="5779171"/>
                <a:ext cx="3144900" cy="10522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dirty="0" smtClean="0">
                    <a:solidFill>
                      <a:prstClr val="black"/>
                    </a:solidFill>
                  </a:rPr>
                  <a:t>[</a:t>
                </a:r>
                <a:r>
                  <a:rPr lang="ru-RU" sz="4000" dirty="0">
                    <a:solidFill>
                      <a:prstClr val="black"/>
                    </a:solidFill>
                  </a:rPr>
                  <a:t>Е</a:t>
                </a:r>
                <a:r>
                  <a:rPr lang="ru-RU" sz="4000" dirty="0" smtClean="0">
                    <a:solidFill>
                      <a:prstClr val="black"/>
                    </a:solidFill>
                  </a:rPr>
                  <a:t>]</a:t>
                </a:r>
                <a:r>
                  <a:rPr lang="en-US" sz="4000" dirty="0" smtClean="0">
                    <a:solidFill>
                      <a:prstClr val="black"/>
                    </a:solidFill>
                  </a:rPr>
                  <a:t> = </a:t>
                </a:r>
                <a:r>
                  <a:rPr lang="ru-RU" sz="4000" dirty="0" smtClean="0">
                    <a:solidFill>
                      <a:prstClr val="black"/>
                    </a:solidFill>
                  </a:rPr>
                  <a:t>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Н∗</m:t>
                        </m:r>
                        <m:sSup>
                          <m:sSupPr>
                            <m:ctrlPr>
                              <a:rPr lang="ru-RU" sz="40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40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40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40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40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Кл</m:t>
                            </m:r>
                          </m:e>
                          <m:sup>
                            <m:r>
                              <a:rPr lang="ru-RU" sz="40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4000" dirty="0" smtClean="0">
                    <a:solidFill>
                      <a:prstClr val="black"/>
                    </a:solidFill>
                  </a:rPr>
                  <a:t>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Кл</m:t>
                        </m:r>
                      </m:num>
                      <m:den>
                        <m:sSup>
                          <m:sSupPr>
                            <m:ctrlPr>
                              <a:rPr lang="ru-RU" sz="40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40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40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4000" dirty="0" smtClean="0">
                    <a:solidFill>
                      <a:prstClr val="black"/>
                    </a:solidFill>
                  </a:rPr>
                  <a:t>]</a:t>
                </a:r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199" y="5779167"/>
                <a:ext cx="3144900" cy="1052211"/>
              </a:xfrm>
              <a:prstGeom prst="rect">
                <a:avLst/>
              </a:prstGeom>
              <a:blipFill rotWithShape="1">
                <a:blip r:embed="rId11"/>
                <a:stretch>
                  <a:fillRect l="-6783" r="-5814" b="-12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552775" y="2841204"/>
                <a:ext cx="290169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3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6</a:t>
                </a:r>
                <a:r>
                  <a:rPr lang="en-US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9</m:t>
                        </m:r>
                      </m:sup>
                    </m:sSup>
                  </m:oMath>
                </a14:m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Кл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775" y="2841200"/>
                <a:ext cx="2901692" cy="646331"/>
              </a:xfrm>
              <a:prstGeom prst="rect">
                <a:avLst/>
              </a:prstGeom>
              <a:blipFill rotWithShape="1">
                <a:blip r:embed="rId12"/>
                <a:stretch>
                  <a:fillRect l="-6513" t="-14151" r="-5462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2276095" y="3462632"/>
                <a:ext cx="239995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9</a:t>
                </a:r>
                <a:r>
                  <a:rPr lang="en-US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−2</m:t>
                        </m:r>
                      </m:sup>
                    </m:sSup>
                    <m:r>
                      <a:rPr lang="ru-RU" sz="3600" i="1" smtClean="0">
                        <a:solidFill>
                          <a:prstClr val="black"/>
                        </a:solidFill>
                        <a:latin typeface="Cambria Math"/>
                      </a:rPr>
                      <m:t> м</m:t>
                    </m:r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6095" y="3462632"/>
                <a:ext cx="2399952" cy="646331"/>
              </a:xfrm>
              <a:prstGeom prst="rect">
                <a:avLst/>
              </a:prstGeom>
              <a:blipFill rotWithShape="1">
                <a:blip r:embed="rId13"/>
                <a:stretch>
                  <a:fillRect l="-7614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Прямая соединительная линия 46"/>
          <p:cNvCxnSpPr/>
          <p:nvPr/>
        </p:nvCxnSpPr>
        <p:spPr>
          <a:xfrm flipV="1">
            <a:off x="2414883" y="5888056"/>
            <a:ext cx="386748" cy="40065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3101902" y="6422464"/>
            <a:ext cx="427738" cy="36357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57" name="TextBox 2056"/>
              <p:cNvSpPr txBox="1"/>
              <p:nvPr/>
            </p:nvSpPr>
            <p:spPr>
              <a:xfrm>
                <a:off x="3866650" y="5880704"/>
                <a:ext cx="1208985" cy="8899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</a:rPr>
                  <a:t>= 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]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57" name="TextBox 20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6648" y="5880700"/>
                <a:ext cx="1208985" cy="889987"/>
              </a:xfrm>
              <a:prstGeom prst="rect">
                <a:avLst/>
              </a:prstGeom>
              <a:blipFill rotWithShape="1">
                <a:blip r:embed="rId14"/>
                <a:stretch>
                  <a:fillRect l="-15075" r="-14070" b="-123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10085" y="4036959"/>
                <a:ext cx="228351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18</a:t>
                </a:r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см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085" y="4036955"/>
                <a:ext cx="2283510" cy="646331"/>
              </a:xfrm>
              <a:prstGeom prst="rect">
                <a:avLst/>
              </a:prstGeom>
              <a:blipFill rotWithShape="1">
                <a:blip r:embed="rId15"/>
                <a:stretch>
                  <a:fillRect t="-14151" r="-7467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538434" y="4081818"/>
                <a:ext cx="265643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8</a:t>
                </a:r>
                <a:r>
                  <a:rPr lang="en-US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−2</m:t>
                        </m:r>
                      </m:sup>
                    </m:sSup>
                    <m:r>
                      <a:rPr lang="ru-RU" sz="3600" i="1" smtClean="0">
                        <a:solidFill>
                          <a:prstClr val="black"/>
                        </a:solidFill>
                        <a:latin typeface="Cambria Math"/>
                      </a:rPr>
                      <m:t> м</m:t>
                    </m:r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8432" y="4081814"/>
                <a:ext cx="2656433" cy="646331"/>
              </a:xfrm>
              <a:prstGeom prst="rect">
                <a:avLst/>
              </a:prstGeom>
              <a:blipFill rotWithShape="1">
                <a:blip r:embed="rId16"/>
                <a:stretch>
                  <a:fillRect l="-6881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Прямая соединительная линия 47"/>
          <p:cNvCxnSpPr/>
          <p:nvPr/>
        </p:nvCxnSpPr>
        <p:spPr>
          <a:xfrm flipV="1">
            <a:off x="7286174" y="3681160"/>
            <a:ext cx="427738" cy="41093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7155493" y="4224345"/>
            <a:ext cx="427738" cy="41093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7713911" y="3636154"/>
            <a:ext cx="757770" cy="53187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V="1">
            <a:off x="9228697" y="3650606"/>
            <a:ext cx="905566" cy="46766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5993657" y="4987653"/>
                <a:ext cx="118891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𝐸</m:t>
                        </m:r>
                      </m:e>
                      <m:sub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3654" y="4987649"/>
                <a:ext cx="1188915" cy="646331"/>
              </a:xfrm>
              <a:prstGeom prst="rect">
                <a:avLst/>
              </a:prstGeom>
              <a:blipFill rotWithShape="1">
                <a:blip r:embed="rId17"/>
                <a:stretch>
                  <a:fillRect t="-14151" r="-14872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6966546" y="4714908"/>
                <a:ext cx="3714543" cy="10804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ru-RU" sz="3200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9∗</m:t>
                          </m:r>
                          <m:sSup>
                            <m:sSupPr>
                              <m:ctrlPr>
                                <a:rPr lang="ru-RU" sz="32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ru-RU" sz="32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ru-RU" sz="32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9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ru-RU" sz="3200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∗</m:t>
                          </m:r>
                          <m:r>
                            <m:rPr>
                              <m:nor/>
                            </m:rPr>
                            <a:rPr lang="ru-RU" sz="3200" dirty="0" smtClean="0">
                              <a:solidFill>
                                <a:prstClr val="black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m:t>36</m:t>
                          </m:r>
                          <m:r>
                            <m:rPr>
                              <m:nor/>
                            </m:rPr>
                            <a:rPr lang="en-US" sz="3200" dirty="0">
                              <a:solidFill>
                                <a:prstClr val="black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m:t>∗</m:t>
                          </m:r>
                          <m:sSup>
                            <m:sSupPr>
                              <m:ctrlP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ru-RU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9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nor/>
                            </m:rPr>
                            <a:rPr lang="ru-RU" sz="3200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18</m:t>
                          </m:r>
                          <m:r>
                            <m:rPr>
                              <m:nor/>
                            </m:rPr>
                            <a:rPr lang="en-US" sz="3200" dirty="0">
                              <a:solidFill>
                                <a:prstClr val="black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m:t>∗</m:t>
                          </m:r>
                          <m:sSup>
                            <m:sSupPr>
                              <m:ctrlP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ru-RU" sz="32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ru-RU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3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</m:t>
                          </m:r>
                          <m:r>
                            <m:rPr>
                              <m:nor/>
                            </m:rPr>
                            <a:rPr lang="ru-RU" sz="3200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18</m:t>
                          </m:r>
                          <m:r>
                            <m:rPr>
                              <m:nor/>
                            </m:rPr>
                            <a:rPr lang="en-US" sz="3200" dirty="0">
                              <a:solidFill>
                                <a:prstClr val="black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m:t>∗</m:t>
                          </m:r>
                          <m:sSup>
                            <m:sSupPr>
                              <m:ctrlP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ru-RU" sz="32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ru-RU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6545" y="4714904"/>
                <a:ext cx="3676070" cy="108048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0606720" y="5050519"/>
                <a:ext cx="118436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10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4</m:t>
                        </m:r>
                      </m:sup>
                    </m:sSup>
                  </m:oMath>
                </a14:m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6718" y="5050515"/>
                <a:ext cx="1184363" cy="584775"/>
              </a:xfrm>
              <a:prstGeom prst="rect">
                <a:avLst/>
              </a:prstGeom>
              <a:blipFill rotWithShape="1">
                <a:blip r:embed="rId19"/>
                <a:stretch>
                  <a:fillRect l="-13402" t="-1354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11838835" y="4924005"/>
                <a:ext cx="901209" cy="8899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Н</m:t>
                        </m:r>
                      </m:num>
                      <m:den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Кл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38833" y="4924001"/>
                <a:ext cx="901209" cy="889987"/>
              </a:xfrm>
              <a:prstGeom prst="rect">
                <a:avLst/>
              </a:prstGeom>
              <a:blipFill rotWithShape="1">
                <a:blip r:embed="rId20"/>
                <a:stretch>
                  <a:fillRect l="-20270" r="-19595" b="-10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Прямая соединительная линия 56"/>
          <p:cNvCxnSpPr/>
          <p:nvPr/>
        </p:nvCxnSpPr>
        <p:spPr>
          <a:xfrm flipV="1">
            <a:off x="7837050" y="4746928"/>
            <a:ext cx="757770" cy="53187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9391825" y="4746928"/>
            <a:ext cx="757770" cy="53187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V="1">
            <a:off x="7249163" y="4714904"/>
            <a:ext cx="757770" cy="53187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V="1">
            <a:off x="7004182" y="5282112"/>
            <a:ext cx="757770" cy="53187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297819" y="5635294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2</a:t>
            </a:r>
            <a:endParaRPr lang="ru-RU" dirty="0">
              <a:solidFill>
                <a:prstClr val="black"/>
              </a:solidFill>
            </a:endParaRPr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flipV="1">
            <a:off x="8594818" y="4745825"/>
            <a:ext cx="757770" cy="53187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V="1">
            <a:off x="8822933" y="5342902"/>
            <a:ext cx="757770" cy="53187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V="1">
            <a:off x="7255858" y="5750573"/>
            <a:ext cx="378886" cy="20032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3076537" y="5941705"/>
            <a:ext cx="427738" cy="36357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V="1">
            <a:off x="2525237" y="6428435"/>
            <a:ext cx="213869" cy="18178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1503051" y="6145146"/>
                <a:ext cx="1096775" cy="8013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14:m>
                  <m:oMath xmlns:m="http://schemas.openxmlformats.org/officeDocument/2006/math">
                    <m:r>
                      <a:rPr lang="ru-RU" sz="320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кН</m:t>
                        </m:r>
                      </m:num>
                      <m:den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Кл</m:t>
                        </m:r>
                      </m:den>
                    </m:f>
                  </m:oMath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03049" y="6145146"/>
                <a:ext cx="1096775" cy="801310"/>
              </a:xfrm>
              <a:prstGeom prst="rect">
                <a:avLst/>
              </a:prstGeom>
              <a:blipFill rotWithShape="1">
                <a:blip r:embed="rId21"/>
                <a:stretch>
                  <a:fillRect l="-14444"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5501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30" grpId="0"/>
      <p:bldP spid="31" grpId="0"/>
      <p:bldP spid="32" grpId="0"/>
      <p:bldP spid="33" grpId="0"/>
      <p:bldP spid="34" grpId="0"/>
      <p:bldP spid="37" grpId="0"/>
      <p:bldP spid="38" grpId="0"/>
      <p:bldP spid="39" grpId="0"/>
      <p:bldP spid="40" grpId="0" animBg="1"/>
      <p:bldP spid="42" grpId="0"/>
      <p:bldP spid="43" grpId="0"/>
      <p:bldP spid="44" grpId="0"/>
      <p:bldP spid="2057" grpId="0"/>
      <p:bldP spid="35" grpId="0"/>
      <p:bldP spid="36" grpId="0"/>
      <p:bldP spid="53" grpId="0"/>
      <p:bldP spid="54" grpId="0"/>
      <p:bldP spid="55" grpId="0"/>
      <p:bldP spid="56" grpId="0"/>
      <p:bldP spid="9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12799781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Текст 2"/>
              <p:cNvSpPr txBox="1">
                <a:spLocks/>
              </p:cNvSpPr>
              <p:nvPr/>
            </p:nvSpPr>
            <p:spPr>
              <a:xfrm>
                <a:off x="144017" y="111398"/>
                <a:ext cx="12511162" cy="609397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 eaLnBrk="1" hangingPunct="1">
                  <a:defRPr sz="4300" b="1" i="1">
                    <a:solidFill>
                      <a:srgbClr val="2365C7"/>
                    </a:solidFill>
                    <a:latin typeface="Arial"/>
                    <a:ea typeface="+mn-ea"/>
                    <a:cs typeface="Arial"/>
                  </a:defRPr>
                </a:lvl1pPr>
                <a:lvl2pPr marL="808332" eaLnBrk="1" hangingPunct="1">
                  <a:defRPr>
                    <a:latin typeface="+mn-lt"/>
                    <a:ea typeface="+mn-ea"/>
                    <a:cs typeface="+mn-cs"/>
                  </a:defRPr>
                </a:lvl2pPr>
                <a:lvl3pPr marL="1616664" eaLnBrk="1" hangingPunct="1">
                  <a:defRPr>
                    <a:latin typeface="+mn-lt"/>
                    <a:ea typeface="+mn-ea"/>
                    <a:cs typeface="+mn-cs"/>
                  </a:defRPr>
                </a:lvl3pPr>
                <a:lvl4pPr marL="2424991" eaLnBrk="1" hangingPunct="1">
                  <a:defRPr>
                    <a:latin typeface="+mn-lt"/>
                    <a:ea typeface="+mn-ea"/>
                    <a:cs typeface="+mn-cs"/>
                  </a:defRPr>
                </a:lvl4pPr>
                <a:lvl5pPr marL="3233325" eaLnBrk="1" hangingPunct="1">
                  <a:defRPr>
                    <a:latin typeface="+mn-lt"/>
                    <a:ea typeface="+mn-ea"/>
                    <a:cs typeface="+mn-cs"/>
                  </a:defRPr>
                </a:lvl5pPr>
                <a:lvl6pPr marL="4041658" eaLnBrk="1" hangingPunct="1">
                  <a:defRPr>
                    <a:latin typeface="+mn-lt"/>
                    <a:ea typeface="+mn-ea"/>
                    <a:cs typeface="+mn-cs"/>
                  </a:defRPr>
                </a:lvl6pPr>
                <a:lvl7pPr marL="4849988" eaLnBrk="1" hangingPunct="1">
                  <a:defRPr>
                    <a:latin typeface="+mn-lt"/>
                    <a:ea typeface="+mn-ea"/>
                    <a:cs typeface="+mn-cs"/>
                  </a:defRPr>
                </a:lvl7pPr>
                <a:lvl8pPr marL="5658318" eaLnBrk="1" hangingPunct="1">
                  <a:defRPr>
                    <a:latin typeface="+mn-lt"/>
                    <a:ea typeface="+mn-ea"/>
                    <a:cs typeface="+mn-cs"/>
                  </a:defRPr>
                </a:lvl8pPr>
                <a:lvl9pPr marL="6466652" eaLnBrk="1" hangingPunct="1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096301"/>
                <a:r>
                  <a:rPr lang="ru-RU" sz="3600" dirty="0" smtClean="0">
                    <a:solidFill>
                      <a:srgbClr val="1F497D"/>
                    </a:solidFill>
                  </a:rPr>
                  <a:t>    Задача № 4</a:t>
                </a:r>
              </a:p>
              <a:p>
                <a:pPr defTabSz="1096301"/>
                <a:r>
                  <a:rPr lang="ru-RU" sz="3600" dirty="0">
                    <a:solidFill>
                      <a:srgbClr val="1F497D"/>
                    </a:solidFill>
                  </a:rPr>
                  <a:t> 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   В точке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А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 расположен заряд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n-US" sz="360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3600" dirty="0" smtClean="0">
                    <a:solidFill>
                      <a:srgbClr val="1F497D"/>
                    </a:solidFill>
                  </a:rPr>
                  <a:t>, в точке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В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   –   заряд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prstClr val="black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ru-RU" sz="360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600" dirty="0" smtClean="0">
                    <a:solidFill>
                      <a:srgbClr val="1F497D"/>
                    </a:solidFill>
                  </a:rPr>
                  <a:t>. Найти проекцию на ось Х вектора напряженности результирующего поля в точках    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С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  и </a:t>
                </a:r>
                <a:r>
                  <a:rPr lang="en-US" sz="3600" dirty="0" smtClean="0">
                    <a:solidFill>
                      <a:srgbClr val="1F497D"/>
                    </a:solidFill>
                  </a:rPr>
                  <a:t> 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D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, если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АС = 6 см, СВ = 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BD =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3 см. 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Решить задачу для следующих зарядов:</a:t>
                </a:r>
              </a:p>
              <a:p>
                <a:pPr defTabSz="1096301"/>
                <a:r>
                  <a:rPr lang="ru-RU" sz="3600" dirty="0">
                    <a:solidFill>
                      <a:srgbClr val="1F497D"/>
                    </a:solidFill>
                  </a:rPr>
                  <a:t>а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3600" dirty="0" smtClean="0">
                    <a:solidFill>
                      <a:srgbClr val="1F497D"/>
                    </a:solidFill>
                  </a:rPr>
                  <a:t> = 40 </a:t>
                </a:r>
                <a:r>
                  <a:rPr lang="ru-RU" sz="3600" dirty="0" err="1" smtClean="0">
                    <a:solidFill>
                      <a:srgbClr val="1F497D"/>
                    </a:solidFill>
                  </a:rPr>
                  <a:t>нКл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ru-RU" sz="3600" smtClean="0">
                            <a:solidFill>
                              <a:srgbClr val="1F497D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600" dirty="0" smtClean="0">
                    <a:solidFill>
                      <a:srgbClr val="1F497D"/>
                    </a:solidFill>
                  </a:rPr>
                  <a:t> = 10 </a:t>
                </a:r>
                <a:r>
                  <a:rPr lang="ru-RU" sz="3600" dirty="0" err="1" smtClean="0">
                    <a:solidFill>
                      <a:srgbClr val="1F497D"/>
                    </a:solidFill>
                  </a:rPr>
                  <a:t>нКл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;  </a:t>
                </a:r>
              </a:p>
              <a:p>
                <a:pPr defTabSz="1096301"/>
                <a:r>
                  <a:rPr lang="ru-RU" sz="3600" dirty="0" smtClean="0">
                    <a:solidFill>
                      <a:srgbClr val="1F497D"/>
                    </a:solidFill>
                  </a:rPr>
                  <a:t>б)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rgbClr val="1F497D"/>
                    </a:solidFill>
                  </a:rPr>
                  <a:t> = 40 </a:t>
                </a:r>
                <a:r>
                  <a:rPr lang="ru-RU" sz="3600" dirty="0" err="1">
                    <a:solidFill>
                      <a:srgbClr val="1F497D"/>
                    </a:solidFill>
                  </a:rPr>
                  <a:t>нКл</a:t>
                </a:r>
                <a:r>
                  <a:rPr lang="ru-RU" sz="3600" dirty="0">
                    <a:solidFill>
                      <a:srgbClr val="1F497D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ru-RU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rgbClr val="1F497D"/>
                    </a:solidFill>
                  </a:rPr>
                  <a:t> = 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- 10 </a:t>
                </a:r>
                <a:r>
                  <a:rPr lang="ru-RU" sz="3600" dirty="0" err="1">
                    <a:solidFill>
                      <a:srgbClr val="1F497D"/>
                    </a:solidFill>
                  </a:rPr>
                  <a:t>нКл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;</a:t>
                </a:r>
              </a:p>
              <a:p>
                <a:pPr defTabSz="1096301"/>
                <a:r>
                  <a:rPr lang="ru-RU" sz="3600" dirty="0" smtClean="0">
                    <a:solidFill>
                      <a:srgbClr val="1F497D"/>
                    </a:solidFill>
                  </a:rPr>
                  <a:t>в)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rgbClr val="1F497D"/>
                    </a:solidFill>
                  </a:rPr>
                  <a:t> = 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- 40 </a:t>
                </a:r>
                <a:r>
                  <a:rPr lang="ru-RU" sz="3600" dirty="0" err="1">
                    <a:solidFill>
                      <a:srgbClr val="1F497D"/>
                    </a:solidFill>
                  </a:rPr>
                  <a:t>нКл</a:t>
                </a:r>
                <a:r>
                  <a:rPr lang="ru-RU" sz="3600" dirty="0">
                    <a:solidFill>
                      <a:srgbClr val="1F497D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ru-RU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rgbClr val="1F497D"/>
                    </a:solidFill>
                  </a:rPr>
                  <a:t> = 10 </a:t>
                </a:r>
                <a:r>
                  <a:rPr lang="ru-RU" sz="3600" dirty="0" err="1" smtClean="0">
                    <a:solidFill>
                      <a:srgbClr val="1F497D"/>
                    </a:solidFill>
                  </a:rPr>
                  <a:t>нКл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;</a:t>
                </a:r>
              </a:p>
              <a:p>
                <a:pPr defTabSz="1096301"/>
                <a:r>
                  <a:rPr lang="ru-RU" sz="3600" dirty="0" smtClean="0">
                    <a:solidFill>
                      <a:srgbClr val="1F497D"/>
                    </a:solidFill>
                  </a:rPr>
                  <a:t>г)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rgbClr val="1F497D"/>
                    </a:solidFill>
                  </a:rPr>
                  <a:t> = 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- 40 </a:t>
                </a:r>
                <a:r>
                  <a:rPr lang="ru-RU" sz="3600" dirty="0" err="1">
                    <a:solidFill>
                      <a:srgbClr val="1F497D"/>
                    </a:solidFill>
                  </a:rPr>
                  <a:t>нКл</a:t>
                </a:r>
                <a:r>
                  <a:rPr lang="ru-RU" sz="3600" dirty="0">
                    <a:solidFill>
                      <a:srgbClr val="1F497D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ru-RU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rgbClr val="1F497D"/>
                    </a:solidFill>
                  </a:rPr>
                  <a:t> = 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- 10 </a:t>
                </a:r>
                <a:r>
                  <a:rPr lang="ru-RU" sz="3600" dirty="0" err="1">
                    <a:solidFill>
                      <a:srgbClr val="1F497D"/>
                    </a:solidFill>
                  </a:rPr>
                  <a:t>нКл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;</a:t>
                </a:r>
                <a:endParaRPr lang="ru-RU" sz="3600" dirty="0">
                  <a:solidFill>
                    <a:srgbClr val="1F497D"/>
                  </a:solidFill>
                </a:endParaRPr>
              </a:p>
              <a:p>
                <a:pPr defTabSz="1096301"/>
                <a:endParaRPr lang="ru-RU" sz="3600" dirty="0" smtClean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" name="Текс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15" y="111398"/>
                <a:ext cx="12511162" cy="6093976"/>
              </a:xfrm>
              <a:prstGeom prst="rect">
                <a:avLst/>
              </a:prstGeom>
              <a:blipFill rotWithShape="1">
                <a:blip r:embed="rId3"/>
                <a:stretch>
                  <a:fillRect l="-2242" t="-2200" r="-27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 стрелкой 12"/>
          <p:cNvCxnSpPr/>
          <p:nvPr/>
        </p:nvCxnSpPr>
        <p:spPr>
          <a:xfrm>
            <a:off x="4588717" y="6515472"/>
            <a:ext cx="7706420" cy="0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5199127" y="6443464"/>
            <a:ext cx="152602" cy="98712"/>
          </a:xfrm>
          <a:prstGeom prst="ellipse">
            <a:avLst/>
          </a:prstGeom>
          <a:solidFill>
            <a:schemeClr val="tx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9090487" y="6443464"/>
            <a:ext cx="152602" cy="98712"/>
          </a:xfrm>
          <a:prstGeom prst="ellipse">
            <a:avLst/>
          </a:prstGeom>
          <a:solidFill>
            <a:schemeClr val="tx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7945969" y="6371456"/>
            <a:ext cx="0" cy="288032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10387607" y="6379840"/>
            <a:ext cx="0" cy="288032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2052"/>
          <p:cNvSpPr txBox="1"/>
          <p:nvPr/>
        </p:nvSpPr>
        <p:spPr>
          <a:xfrm>
            <a:off x="5082421" y="5945197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752963" y="5920244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967263" y="5939408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0194601" y="5939408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45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5" y="0"/>
            <a:ext cx="12799781" cy="7126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86245" y="394797"/>
                <a:ext cx="547765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1096301"/>
                <a:r>
                  <a:rPr lang="ru-RU" sz="3600" dirty="0">
                    <a:solidFill>
                      <a:srgbClr val="1F497D"/>
                    </a:solidFill>
                  </a:rPr>
                  <a:t>а)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rgbClr val="1F497D"/>
                    </a:solidFill>
                  </a:rPr>
                  <a:t> = 40 </a:t>
                </a:r>
                <a:r>
                  <a:rPr lang="ru-RU" sz="3600" dirty="0" err="1">
                    <a:solidFill>
                      <a:srgbClr val="1F497D"/>
                    </a:solidFill>
                  </a:rPr>
                  <a:t>нКл</a:t>
                </a:r>
                <a:r>
                  <a:rPr lang="ru-RU" sz="3600" dirty="0">
                    <a:solidFill>
                      <a:srgbClr val="1F497D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ru-RU" sz="3600" b="1" i="1">
                            <a:solidFill>
                              <a:srgbClr val="1F497D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rgbClr val="1F497D"/>
                    </a:solidFill>
                  </a:rPr>
                  <a:t> = 10 </a:t>
                </a:r>
                <a:r>
                  <a:rPr lang="ru-RU" sz="3600" dirty="0" err="1">
                    <a:solidFill>
                      <a:srgbClr val="1F497D"/>
                    </a:solidFill>
                  </a:rPr>
                  <a:t>нКл</a:t>
                </a:r>
                <a:r>
                  <a:rPr lang="ru-RU" sz="3600" dirty="0">
                    <a:solidFill>
                      <a:srgbClr val="1F497D"/>
                    </a:solidFill>
                  </a:rPr>
                  <a:t>;</a:t>
                </a: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45" y="394793"/>
                <a:ext cx="5477653" cy="646331"/>
              </a:xfrm>
              <a:prstGeom prst="rect">
                <a:avLst/>
              </a:prstGeom>
              <a:blipFill rotWithShape="1">
                <a:blip r:embed="rId3"/>
                <a:stretch>
                  <a:fillRect l="-3337" t="-14151" r="-2336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 стрелкой 8"/>
          <p:cNvCxnSpPr/>
          <p:nvPr/>
        </p:nvCxnSpPr>
        <p:spPr>
          <a:xfrm>
            <a:off x="2943212" y="1974443"/>
            <a:ext cx="7706420" cy="0"/>
          </a:xfrm>
          <a:prstGeom prst="straightConnector1">
            <a:avLst/>
          </a:prstGeom>
          <a:ln w="571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3553622" y="1906960"/>
            <a:ext cx="152602" cy="98712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7444982" y="1902435"/>
            <a:ext cx="152602" cy="98712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300464" y="1834952"/>
            <a:ext cx="0" cy="288032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742102" y="1838811"/>
            <a:ext cx="0" cy="288032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380780" y="952853"/>
            <a:ext cx="4443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</a:t>
            </a:r>
          </a:p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90145" y="133089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14281" y="998850"/>
            <a:ext cx="4443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</a:p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06680" y="1398379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394500" y="2171303"/>
            <a:ext cx="444352" cy="504056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7299107" y="2186000"/>
            <a:ext cx="444352" cy="504056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455466" y="2423331"/>
            <a:ext cx="3117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7365421" y="2438028"/>
            <a:ext cx="3117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629923" y="2218358"/>
            <a:ext cx="0" cy="38499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7521283" y="2245531"/>
            <a:ext cx="0" cy="38499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3635355" y="1975480"/>
            <a:ext cx="3492519" cy="3488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433035" y="2090583"/>
                <a:ext cx="70987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32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Е</m:t>
                          </m:r>
                        </m:e>
                        <m:sub>
                          <m:r>
                            <a:rPr lang="ru-RU" sz="32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3035" y="2090583"/>
                <a:ext cx="709873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Прямая со стрелкой 36"/>
          <p:cNvCxnSpPr/>
          <p:nvPr/>
        </p:nvCxnSpPr>
        <p:spPr>
          <a:xfrm flipH="1">
            <a:off x="5483666" y="1922765"/>
            <a:ext cx="2003998" cy="30192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5242701" y="1245652"/>
                <a:ext cx="70987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3200" b="1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  <m:t>Е</m:t>
                          </m:r>
                        </m:e>
                        <m:sub>
                          <m:r>
                            <a:rPr lang="ru-RU" sz="3200" b="1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2701" y="1245652"/>
                <a:ext cx="709873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/>
          <p:cNvSpPr txBox="1"/>
          <p:nvPr/>
        </p:nvSpPr>
        <p:spPr>
          <a:xfrm>
            <a:off x="10444287" y="2090584"/>
            <a:ext cx="410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Х</a:t>
            </a:r>
            <a:endParaRPr lang="ru-RU" sz="32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2456240" y="201857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9469674" y="390474"/>
                <a:ext cx="288765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Сх</m:t>
                        </m:r>
                      </m:sub>
                    </m:sSub>
                  </m:oMath>
                </a14:m>
                <a:r>
                  <a:rPr lang="ru-RU" sz="3600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1х</m:t>
                        </m:r>
                      </m:sub>
                    </m:sSub>
                  </m:oMath>
                </a14:m>
                <a:r>
                  <a:rPr lang="ru-RU" sz="3600" dirty="0" smtClean="0"/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2х</m:t>
                        </m:r>
                      </m:sub>
                    </m:sSub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9674" y="390474"/>
                <a:ext cx="2887650" cy="646331"/>
              </a:xfrm>
              <a:prstGeom prst="rect">
                <a:avLst/>
              </a:prstGeom>
              <a:blipFill rotWithShape="1">
                <a:blip r:embed="rId6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316550" y="3185419"/>
                <a:ext cx="1807290" cy="8097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1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3200" dirty="0" smtClean="0"/>
                  <a:t> = k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32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  <m:sup>
                            <m:r>
                              <a:rPr lang="en-US" sz="32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6550" y="3185419"/>
                <a:ext cx="1807290" cy="809773"/>
              </a:xfrm>
              <a:prstGeom prst="rect">
                <a:avLst/>
              </a:prstGeom>
              <a:blipFill rotWithShape="1">
                <a:blip r:embed="rId7"/>
                <a:stretch>
                  <a:fillRect t="-1515" b="-53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958433" y="3980106"/>
                <a:ext cx="3425297" cy="8611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sz="3200" b="0" i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/>
                          </a:rPr>
                          <m:t>9∗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9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/>
                          </a:rPr>
                          <m:t>∗40∗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−9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20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b="0" i="1" dirty="0" smtClean="0">
                                <a:latin typeface="Cambria Math"/>
                              </a:rPr>
                              <m:t>6</m:t>
                            </m:r>
                            <m:r>
                              <a:rPr lang="en-US" sz="3200" b="0" i="1" dirty="0" smtClean="0">
                                <a:latin typeface="Cambria Math"/>
                              </a:rPr>
                              <m:t>∗10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/>
                          </a:rPr>
                          <m:t>∗</m:t>
                        </m:r>
                        <m:r>
                          <a:rPr lang="ru-RU" sz="3200" b="0" i="1" dirty="0" smtClean="0">
                            <a:latin typeface="Cambria Math"/>
                          </a:rPr>
                          <m:t>6</m:t>
                        </m:r>
                        <m:r>
                          <a:rPr lang="en-US" sz="3200" b="0" i="1" dirty="0" smtClean="0">
                            <a:latin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8433" y="3980106"/>
                <a:ext cx="3425297" cy="86113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00002" y="3275112"/>
                <a:ext cx="231941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40 </a:t>
                </a:r>
                <a:r>
                  <a:rPr lang="ru-RU" sz="3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нКл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002" y="3275112"/>
                <a:ext cx="2319418" cy="584775"/>
              </a:xfrm>
              <a:prstGeom prst="rect">
                <a:avLst/>
              </a:prstGeom>
              <a:blipFill rotWithShape="1">
                <a:blip r:embed="rId9"/>
                <a:stretch>
                  <a:fillRect t="-13542" r="-5789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15503" y="4499248"/>
                <a:ext cx="264944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>
                    <a:solidFill>
                      <a:prstClr val="black"/>
                    </a:solidFill>
                    <a:cs typeface="Arial" pitchFamily="34" charset="0"/>
                  </a:rPr>
                  <a:t>А</a:t>
                </a:r>
                <a:r>
                  <a:rPr lang="ru-RU" sz="3200" dirty="0" smtClean="0">
                    <a:solidFill>
                      <a:prstClr val="black"/>
                    </a:solidFill>
                    <a:cs typeface="Arial" pitchFamily="34" charset="0"/>
                  </a:rPr>
                  <a:t>С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6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см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503" y="4499248"/>
                <a:ext cx="2649443" cy="584775"/>
              </a:xfrm>
              <a:prstGeom prst="rect">
                <a:avLst/>
              </a:prstGeom>
              <a:blipFill rotWithShape="1">
                <a:blip r:embed="rId10"/>
                <a:stretch>
                  <a:fillRect l="-5991" t="-15625" r="-5069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827661" y="5988792"/>
                <a:ext cx="161634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en-US" sz="3600" dirty="0" smtClean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𝑐𝑥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-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661" y="5988792"/>
                <a:ext cx="1616340" cy="646331"/>
              </a:xfrm>
              <a:prstGeom prst="rect">
                <a:avLst/>
              </a:prstGeom>
              <a:blipFill rotWithShape="1">
                <a:blip r:embed="rId11"/>
                <a:stretch>
                  <a:fillRect t="-16038" r="-10566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Прямая соединительная линия 43"/>
          <p:cNvCxnSpPr/>
          <p:nvPr/>
        </p:nvCxnSpPr>
        <p:spPr>
          <a:xfrm>
            <a:off x="5814417" y="2778253"/>
            <a:ext cx="0" cy="373721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 flipV="1">
            <a:off x="389341" y="5867400"/>
            <a:ext cx="5425076" cy="889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588570" y="2636486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532242" y="2615058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636935" y="3293526"/>
                <a:ext cx="260141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9</m:t>
                        </m:r>
                      </m:sup>
                    </m:sSup>
                  </m:oMath>
                </a14:m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Кл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6935" y="3293526"/>
                <a:ext cx="2601418" cy="584775"/>
              </a:xfrm>
              <a:prstGeom prst="rect">
                <a:avLst/>
              </a:prstGeom>
              <a:blipFill rotWithShape="1">
                <a:blip r:embed="rId12"/>
                <a:stretch>
                  <a:fillRect l="-6103" t="-13542" r="-5164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082570" y="4525085"/>
                <a:ext cx="215578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6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−2</m:t>
                        </m:r>
                      </m:sup>
                    </m:sSup>
                    <m:r>
                      <a:rPr lang="ru-RU" sz="3200" i="1" smtClean="0">
                        <a:solidFill>
                          <a:prstClr val="black"/>
                        </a:solidFill>
                        <a:latin typeface="Cambria Math"/>
                      </a:rPr>
                      <m:t> м</m:t>
                    </m:r>
                  </m:oMath>
                </a14:m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2570" y="4525085"/>
                <a:ext cx="2155783" cy="584775"/>
              </a:xfrm>
              <a:prstGeom prst="rect">
                <a:avLst/>
              </a:prstGeom>
              <a:blipFill rotWithShape="1">
                <a:blip r:embed="rId13"/>
                <a:stretch>
                  <a:fillRect l="-7365" t="-1354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86469" y="5104202"/>
                <a:ext cx="292862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СВ= </m:t>
                        </m:r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см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469" y="5104202"/>
                <a:ext cx="2928622" cy="584775"/>
              </a:xfrm>
              <a:prstGeom prst="rect">
                <a:avLst/>
              </a:prstGeom>
              <a:blipFill rotWithShape="1">
                <a:blip r:embed="rId14"/>
                <a:stretch>
                  <a:fillRect t="-13542" r="-4583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3298594" y="5149061"/>
                <a:ext cx="215578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−2</m:t>
                        </m:r>
                      </m:sup>
                    </m:sSup>
                    <m:r>
                      <a:rPr lang="ru-RU" sz="3200" i="1" smtClean="0">
                        <a:solidFill>
                          <a:prstClr val="black"/>
                        </a:solidFill>
                        <a:latin typeface="Cambria Math"/>
                      </a:rPr>
                      <m:t> м</m:t>
                    </m:r>
                  </m:oMath>
                </a14:m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8594" y="5149061"/>
                <a:ext cx="2155783" cy="584775"/>
              </a:xfrm>
              <a:prstGeom prst="rect">
                <a:avLst/>
              </a:prstGeom>
              <a:blipFill rotWithShape="1">
                <a:blip r:embed="rId15"/>
                <a:stretch>
                  <a:fillRect l="-7062" t="-1354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Box 51"/>
              <p:cNvSpPr txBox="1"/>
              <p:nvPr/>
            </p:nvSpPr>
            <p:spPr>
              <a:xfrm>
                <a:off x="465922" y="3895192"/>
                <a:ext cx="244272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10 </a:t>
                </a:r>
                <a:r>
                  <a:rPr lang="ru-RU" sz="3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нКл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22" y="3895192"/>
                <a:ext cx="2442720" cy="584775"/>
              </a:xfrm>
              <a:prstGeom prst="rect">
                <a:avLst/>
              </a:prstGeom>
              <a:blipFill rotWithShape="1">
                <a:blip r:embed="rId16"/>
                <a:stretch>
                  <a:fillRect t="-13542" r="-5736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3006105" y="3883544"/>
                <a:ext cx="260141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10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9</m:t>
                        </m:r>
                      </m:sup>
                    </m:sSup>
                  </m:oMath>
                </a14:m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Кл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6105" y="3883544"/>
                <a:ext cx="2601418" cy="584775"/>
              </a:xfrm>
              <a:prstGeom prst="rect">
                <a:avLst/>
              </a:prstGeom>
              <a:blipFill rotWithShape="1">
                <a:blip r:embed="rId17"/>
                <a:stretch>
                  <a:fillRect l="-5855" t="-13542" r="-515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8561285" y="3185419"/>
                <a:ext cx="1816779" cy="8097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3200" dirty="0" smtClean="0"/>
                  <a:t> = k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32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  <m:sup>
                            <m:r>
                              <a:rPr lang="en-US" sz="32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1285" y="3185419"/>
                <a:ext cx="1816779" cy="809773"/>
              </a:xfrm>
              <a:prstGeom prst="rect">
                <a:avLst/>
              </a:prstGeom>
              <a:blipFill rotWithShape="1">
                <a:blip r:embed="rId18"/>
                <a:stretch>
                  <a:fillRect t="-1515" b="-53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5958433" y="4859288"/>
                <a:ext cx="3434786" cy="8611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sz="3200" b="0" i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/>
                          </a:rPr>
                          <m:t>9∗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9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/>
                          </a:rPr>
                          <m:t>∗10∗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−9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20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3∗10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/>
                          </a:rPr>
                          <m:t>∗3∗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8433" y="4859288"/>
                <a:ext cx="3434786" cy="861133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6030441" y="5723384"/>
                <a:ext cx="394736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сх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=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2800" dirty="0">
                    <a:solidFill>
                      <a:prstClr val="black"/>
                    </a:solidFill>
                  </a:rPr>
                  <a:t>10*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ru-RU" sz="2800" b="0" i="0" smtClean="0">
                        <a:solidFill>
                          <a:prstClr val="black"/>
                        </a:solidFill>
                        <a:latin typeface="Cambria Math"/>
                      </a:rPr>
                      <m:t> −</m:t>
                    </m:r>
                  </m:oMath>
                </a14:m>
                <a:r>
                  <a:rPr lang="ru-RU" sz="28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10</a:t>
                </a:r>
                <a:r>
                  <a:rPr lang="en-US" sz="2800" dirty="0">
                    <a:solidFill>
                      <a:prstClr val="black"/>
                    </a:solidFill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441" y="5723384"/>
                <a:ext cx="3947363" cy="646331"/>
              </a:xfrm>
              <a:prstGeom prst="rect">
                <a:avLst/>
              </a:prstGeom>
              <a:blipFill rotWithShape="1">
                <a:blip r:embed="rId20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9382036" y="4148616"/>
                <a:ext cx="155568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= 10*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2036" y="4148616"/>
                <a:ext cx="1555682" cy="523220"/>
              </a:xfrm>
              <a:prstGeom prst="rect">
                <a:avLst/>
              </a:prstGeom>
              <a:blipFill rotWithShape="1">
                <a:blip r:embed="rId21"/>
                <a:stretch>
                  <a:fillRect l="-7843" t="-10588" b="-34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10785531" y="3916803"/>
                <a:ext cx="795411" cy="8013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200" dirty="0" smtClean="0"/>
                  <a:t>)</a:t>
                </a:r>
                <a:endParaRPr lang="ru-RU" sz="3200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5531" y="3916803"/>
                <a:ext cx="795411" cy="801310"/>
              </a:xfrm>
              <a:prstGeom prst="rect">
                <a:avLst/>
              </a:prstGeom>
              <a:blipFill rotWithShape="1">
                <a:blip r:embed="rId22"/>
                <a:stretch>
                  <a:fillRect l="-19084" r="-18321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9382035" y="5118766"/>
                <a:ext cx="155568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= 10*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2035" y="5118766"/>
                <a:ext cx="1555682" cy="523220"/>
              </a:xfrm>
              <a:prstGeom prst="rect">
                <a:avLst/>
              </a:prstGeom>
              <a:blipFill rotWithShape="1">
                <a:blip r:embed="rId23"/>
                <a:stretch>
                  <a:fillRect l="-7843"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10785530" y="4886953"/>
                <a:ext cx="795411" cy="8013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200" dirty="0" smtClean="0"/>
                  <a:t>)</a:t>
                </a:r>
                <a:endParaRPr lang="ru-RU" sz="3200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5530" y="4886953"/>
                <a:ext cx="795411" cy="801310"/>
              </a:xfrm>
              <a:prstGeom prst="rect">
                <a:avLst/>
              </a:prstGeom>
              <a:blipFill rotWithShape="1">
                <a:blip r:embed="rId24"/>
                <a:stretch>
                  <a:fillRect l="-19084" r="-18321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TextBox 60"/>
          <p:cNvSpPr txBox="1"/>
          <p:nvPr/>
        </p:nvSpPr>
        <p:spPr>
          <a:xfrm>
            <a:off x="9868016" y="5800362"/>
            <a:ext cx="6286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= </a:t>
            </a:r>
            <a:r>
              <a:rPr lang="ru-RU" sz="2800" dirty="0"/>
              <a:t>0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0833326" y="6342735"/>
            <a:ext cx="1947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6301"/>
            <a:r>
              <a:rPr lang="ru-RU" sz="3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0</a:t>
            </a: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 flipV="1">
            <a:off x="7416958" y="4095772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V="1">
            <a:off x="8715931" y="4051520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7051695" y="4095772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6862274" y="3908052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endParaRPr lang="ru-RU" dirty="0"/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 flipV="1">
            <a:off x="7025941" y="457817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6795960" y="4681842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ru-RU" dirty="0"/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 flipV="1">
            <a:off x="8031428" y="4144734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V="1">
            <a:off x="6716174" y="4747486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V="1">
            <a:off x="8121235" y="457817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8217163" y="3779168"/>
            <a:ext cx="4700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</a:t>
            </a:r>
            <a:endParaRPr lang="ru-RU" dirty="0"/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V="1">
            <a:off x="6828332" y="3980106"/>
            <a:ext cx="361276" cy="22684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8346829" y="4657067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ru-RU" dirty="0"/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 flipV="1">
            <a:off x="7051695" y="5005110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V="1">
            <a:off x="7006176" y="5454040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8121235" y="542232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7512847" y="499716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V="1">
            <a:off x="8715931" y="495821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Прямоугольник 80"/>
          <p:cNvSpPr/>
          <p:nvPr/>
        </p:nvSpPr>
        <p:spPr>
          <a:xfrm>
            <a:off x="9290073" y="249539"/>
            <a:ext cx="3149080" cy="937341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9558833" y="394797"/>
            <a:ext cx="32507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10612639" y="425053"/>
            <a:ext cx="32507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>
            <a:off x="11580941" y="445777"/>
            <a:ext cx="32507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>
            <a:off x="6607059" y="2166892"/>
            <a:ext cx="325078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>
            <a:off x="5398901" y="1349995"/>
            <a:ext cx="325078" cy="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9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/>
      <p:bldP spid="15" grpId="0"/>
      <p:bldP spid="16" grpId="0"/>
      <p:bldP spid="17" grpId="0"/>
      <p:bldP spid="5" grpId="0" animBg="1"/>
      <p:bldP spid="23" grpId="0" animBg="1"/>
      <p:bldP spid="36" grpId="0"/>
      <p:bldP spid="39" grpId="0"/>
      <p:bldP spid="41" grpId="0"/>
      <p:bldP spid="42" grpId="0"/>
      <p:bldP spid="43" grpId="0"/>
      <p:bldP spid="32" grpId="0"/>
      <p:bldP spid="34" grpId="0"/>
      <p:bldP spid="35" grpId="0"/>
      <p:bldP spid="38" grpId="0"/>
      <p:bldP spid="40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8" grpId="0"/>
      <p:bldP spid="59" grpId="0"/>
      <p:bldP spid="60" grpId="0"/>
      <p:bldP spid="61" grpId="0"/>
      <p:bldP spid="63" grpId="0"/>
      <p:bldP spid="67" grpId="0"/>
      <p:bldP spid="69" grpId="0"/>
      <p:bldP spid="73" grpId="0"/>
      <p:bldP spid="75" grpId="0"/>
      <p:bldP spid="8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5" y="-37256"/>
            <a:ext cx="12799781" cy="7126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86245" y="394797"/>
                <a:ext cx="547765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1096301"/>
                <a:r>
                  <a:rPr lang="ru-RU" sz="3600" dirty="0">
                    <a:solidFill>
                      <a:srgbClr val="1F497D"/>
                    </a:solidFill>
                  </a:rPr>
                  <a:t>а)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rgbClr val="1F497D"/>
                    </a:solidFill>
                  </a:rPr>
                  <a:t> = 40 </a:t>
                </a:r>
                <a:r>
                  <a:rPr lang="ru-RU" sz="3600" dirty="0" err="1">
                    <a:solidFill>
                      <a:srgbClr val="1F497D"/>
                    </a:solidFill>
                  </a:rPr>
                  <a:t>нКл</a:t>
                </a:r>
                <a:r>
                  <a:rPr lang="ru-RU" sz="3600" dirty="0">
                    <a:solidFill>
                      <a:srgbClr val="1F497D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ru-RU" sz="3600" b="1" i="1">
                            <a:solidFill>
                              <a:srgbClr val="1F497D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rgbClr val="1F497D"/>
                    </a:solidFill>
                  </a:rPr>
                  <a:t> = 10 </a:t>
                </a:r>
                <a:r>
                  <a:rPr lang="ru-RU" sz="3600" dirty="0" err="1">
                    <a:solidFill>
                      <a:srgbClr val="1F497D"/>
                    </a:solidFill>
                  </a:rPr>
                  <a:t>нКл</a:t>
                </a:r>
                <a:r>
                  <a:rPr lang="ru-RU" sz="3600" dirty="0">
                    <a:solidFill>
                      <a:srgbClr val="1F497D"/>
                    </a:solidFill>
                  </a:rPr>
                  <a:t>;</a:t>
                </a: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45" y="394797"/>
                <a:ext cx="5477653" cy="646331"/>
              </a:xfrm>
              <a:prstGeom prst="rect">
                <a:avLst/>
              </a:prstGeom>
              <a:blipFill rotWithShape="1">
                <a:blip r:embed="rId3"/>
                <a:stretch>
                  <a:fillRect l="-3337" t="-14151" r="-2336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 стрелкой 5"/>
          <p:cNvCxnSpPr/>
          <p:nvPr/>
        </p:nvCxnSpPr>
        <p:spPr>
          <a:xfrm>
            <a:off x="2943212" y="1965702"/>
            <a:ext cx="7706420" cy="0"/>
          </a:xfrm>
          <a:prstGeom prst="straightConnector1">
            <a:avLst/>
          </a:prstGeom>
          <a:ln w="571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3553622" y="1880256"/>
            <a:ext cx="152602" cy="98712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444982" y="1880256"/>
            <a:ext cx="152602" cy="98712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6300464" y="1821686"/>
            <a:ext cx="0" cy="288032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742102" y="1834952"/>
            <a:ext cx="0" cy="288032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420080" y="1011595"/>
            <a:ext cx="4443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</a:t>
            </a:r>
          </a:p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94374" y="1311732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14281" y="1024861"/>
            <a:ext cx="4443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</a:p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19926" y="133089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3394500" y="2162562"/>
            <a:ext cx="444352" cy="504056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7299107" y="2177259"/>
            <a:ext cx="444352" cy="504056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3438153" y="2414590"/>
            <a:ext cx="3117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7365421" y="2429287"/>
            <a:ext cx="3117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629923" y="2209617"/>
            <a:ext cx="0" cy="38499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521283" y="2242047"/>
            <a:ext cx="0" cy="38499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3635355" y="1963262"/>
            <a:ext cx="5546549" cy="15706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088773" y="2037119"/>
                <a:ext cx="70987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32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Е</m:t>
                          </m:r>
                        </m:e>
                        <m:sub>
                          <m:r>
                            <a:rPr lang="ru-RU" sz="32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8773" y="2037119"/>
                <a:ext cx="709873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 стрелкой 25"/>
          <p:cNvCxnSpPr/>
          <p:nvPr/>
        </p:nvCxnSpPr>
        <p:spPr>
          <a:xfrm flipV="1">
            <a:off x="7467330" y="1946538"/>
            <a:ext cx="2613066" cy="31412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114737" y="2096996"/>
                <a:ext cx="70987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3200" b="1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  <m:t>Е</m:t>
                          </m:r>
                        </m:e>
                        <m:sub>
                          <m:r>
                            <a:rPr lang="ru-RU" sz="3200" b="1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737" y="2096996"/>
                <a:ext cx="709873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10444287" y="2081843"/>
            <a:ext cx="410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Х</a:t>
            </a:r>
            <a:endParaRPr lang="ru-RU" sz="32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2456240" y="200983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9469674" y="390474"/>
                <a:ext cx="302711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𝐷</m:t>
                        </m:r>
                        <m:r>
                          <a:rPr lang="ru-RU" sz="3600" b="0" i="1" smtClean="0"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ru-RU" sz="3600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1х</m:t>
                        </m:r>
                      </m:sub>
                    </m:sSub>
                  </m:oMath>
                </a14:m>
                <a:r>
                  <a:rPr lang="ru-RU" sz="3600" dirty="0" smtClean="0"/>
                  <a:t> </a:t>
                </a:r>
                <a:r>
                  <a:rPr lang="en-US" sz="3600" dirty="0" smtClean="0"/>
                  <a:t>+</a:t>
                </a:r>
                <a:r>
                  <a:rPr lang="ru-RU" sz="36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2х</m:t>
                        </m:r>
                      </m:sub>
                    </m:sSub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9674" y="390474"/>
                <a:ext cx="3027111" cy="646331"/>
              </a:xfrm>
              <a:prstGeom prst="rect">
                <a:avLst/>
              </a:prstGeom>
              <a:blipFill rotWithShape="1">
                <a:blip r:embed="rId6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316550" y="3185419"/>
                <a:ext cx="1807290" cy="8097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1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3200" dirty="0" smtClean="0"/>
                  <a:t> = k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32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  <m:sup>
                            <m:r>
                              <a:rPr lang="en-US" sz="32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6550" y="3185419"/>
                <a:ext cx="1807290" cy="809773"/>
              </a:xfrm>
              <a:prstGeom prst="rect">
                <a:avLst/>
              </a:prstGeom>
              <a:blipFill rotWithShape="1">
                <a:blip r:embed="rId7"/>
                <a:stretch>
                  <a:fillRect t="-1515" b="-53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958433" y="3980106"/>
                <a:ext cx="3771545" cy="8611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sz="3200" b="0" i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/>
                          </a:rPr>
                          <m:t>9∗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9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/>
                          </a:rPr>
                          <m:t>∗40∗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−9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20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12∗10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/>
                          </a:rPr>
                          <m:t>∗12∗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8433" y="3980106"/>
                <a:ext cx="3771545" cy="86113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00002" y="3275112"/>
                <a:ext cx="231941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40 </a:t>
                </a:r>
                <a:r>
                  <a:rPr lang="ru-RU" sz="3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нКл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002" y="3275112"/>
                <a:ext cx="2319418" cy="584775"/>
              </a:xfrm>
              <a:prstGeom prst="rect">
                <a:avLst/>
              </a:prstGeom>
              <a:blipFill rotWithShape="1">
                <a:blip r:embed="rId9"/>
                <a:stretch>
                  <a:fillRect t="-13542" r="-5789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15503" y="4499248"/>
                <a:ext cx="312675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А</m:t>
                        </m:r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𝐷</m:t>
                        </m:r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12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см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503" y="4499248"/>
                <a:ext cx="3126753" cy="584775"/>
              </a:xfrm>
              <a:prstGeom prst="rect">
                <a:avLst/>
              </a:prstGeom>
              <a:blipFill rotWithShape="1">
                <a:blip r:embed="rId10"/>
                <a:stretch>
                  <a:fillRect t="-13542" r="-410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827661" y="5988792"/>
                <a:ext cx="168687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en-US" sz="3600" dirty="0" smtClean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𝐷𝑥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-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661" y="5988792"/>
                <a:ext cx="1686872" cy="646331"/>
              </a:xfrm>
              <a:prstGeom prst="rect">
                <a:avLst/>
              </a:prstGeom>
              <a:blipFill rotWithShape="1">
                <a:blip r:embed="rId11"/>
                <a:stretch>
                  <a:fillRect t="-16038" r="-1010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>
            <a:off x="5814417" y="2778253"/>
            <a:ext cx="0" cy="373721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 flipV="1">
            <a:off x="389341" y="5867400"/>
            <a:ext cx="5425076" cy="889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588570" y="2636486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532242" y="2615058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636935" y="3293526"/>
                <a:ext cx="260141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9</m:t>
                        </m:r>
                      </m:sup>
                    </m:sSup>
                  </m:oMath>
                </a14:m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Кл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6935" y="3293526"/>
                <a:ext cx="2601418" cy="584775"/>
              </a:xfrm>
              <a:prstGeom prst="rect">
                <a:avLst/>
              </a:prstGeom>
              <a:blipFill rotWithShape="1">
                <a:blip r:embed="rId12"/>
                <a:stretch>
                  <a:fillRect l="-6103" t="-13542" r="-5164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510161" y="4525085"/>
                <a:ext cx="238340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−2</m:t>
                        </m:r>
                      </m:sup>
                    </m:sSup>
                    <m:r>
                      <a:rPr lang="ru-RU" sz="3200" i="1" smtClean="0">
                        <a:solidFill>
                          <a:prstClr val="black"/>
                        </a:solidFill>
                        <a:latin typeface="Cambria Math"/>
                      </a:rPr>
                      <m:t> м</m:t>
                    </m:r>
                  </m:oMath>
                </a14:m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0161" y="4525085"/>
                <a:ext cx="2383409" cy="584775"/>
              </a:xfrm>
              <a:prstGeom prst="rect">
                <a:avLst/>
              </a:prstGeom>
              <a:blipFill rotWithShape="1">
                <a:blip r:embed="rId13"/>
                <a:stretch>
                  <a:fillRect l="-6650" t="-1354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86469" y="5104202"/>
                <a:ext cx="301120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𝐵𝐷</m:t>
                        </m:r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= </m:t>
                        </m:r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см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469" y="5104202"/>
                <a:ext cx="3011209" cy="584775"/>
              </a:xfrm>
              <a:prstGeom prst="rect">
                <a:avLst/>
              </a:prstGeom>
              <a:blipFill rotWithShape="1">
                <a:blip r:embed="rId14"/>
                <a:stretch>
                  <a:fillRect t="-13542" r="-4453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366145" y="5138609"/>
                <a:ext cx="215578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−2</m:t>
                        </m:r>
                      </m:sup>
                    </m:sSup>
                    <m:r>
                      <a:rPr lang="ru-RU" sz="3200" i="1" smtClean="0">
                        <a:solidFill>
                          <a:prstClr val="black"/>
                        </a:solidFill>
                        <a:latin typeface="Cambria Math"/>
                      </a:rPr>
                      <m:t> м</m:t>
                    </m:r>
                  </m:oMath>
                </a14:m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6145" y="5138609"/>
                <a:ext cx="2155783" cy="584775"/>
              </a:xfrm>
              <a:prstGeom prst="rect">
                <a:avLst/>
              </a:prstGeom>
              <a:blipFill rotWithShape="1">
                <a:blip r:embed="rId15"/>
                <a:stretch>
                  <a:fillRect l="-7062" t="-1354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465922" y="3895192"/>
                <a:ext cx="232890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10 </a:t>
                </a:r>
                <a:r>
                  <a:rPr lang="ru-RU" sz="3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нКл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22" y="3895192"/>
                <a:ext cx="2328907" cy="584775"/>
              </a:xfrm>
              <a:prstGeom prst="rect">
                <a:avLst/>
              </a:prstGeom>
              <a:blipFill rotWithShape="1">
                <a:blip r:embed="rId16"/>
                <a:stretch>
                  <a:fillRect t="-13542" r="-6021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/>
              <p:cNvSpPr txBox="1"/>
              <p:nvPr/>
            </p:nvSpPr>
            <p:spPr>
              <a:xfrm>
                <a:off x="2862089" y="3883544"/>
                <a:ext cx="260141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10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9</m:t>
                        </m:r>
                      </m:sup>
                    </m:sSup>
                  </m:oMath>
                </a14:m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Кл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2089" y="3883544"/>
                <a:ext cx="2601418" cy="584775"/>
              </a:xfrm>
              <a:prstGeom prst="rect">
                <a:avLst/>
              </a:prstGeom>
              <a:blipFill rotWithShape="1">
                <a:blip r:embed="rId17"/>
                <a:stretch>
                  <a:fillRect l="-6103" t="-13542" r="-5164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8561285" y="3185419"/>
                <a:ext cx="1816779" cy="8097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3200" dirty="0" smtClean="0"/>
                  <a:t> = k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32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  <m:sup>
                            <m:r>
                              <a:rPr lang="en-US" sz="32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1285" y="3185419"/>
                <a:ext cx="1816779" cy="809773"/>
              </a:xfrm>
              <a:prstGeom prst="rect">
                <a:avLst/>
              </a:prstGeom>
              <a:blipFill rotWithShape="1">
                <a:blip r:embed="rId18"/>
                <a:stretch>
                  <a:fillRect t="-1515" b="-53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5958433" y="4859288"/>
                <a:ext cx="3434786" cy="8611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sz="3200" b="0" i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/>
                          </a:rPr>
                          <m:t>9∗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9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/>
                          </a:rPr>
                          <m:t>∗10∗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−9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20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3∗10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/>
                          </a:rPr>
                          <m:t>∗3∗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8433" y="4859288"/>
                <a:ext cx="3434786" cy="861133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030441" y="5723384"/>
                <a:ext cx="404995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𝐷</m:t>
                        </m:r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=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2800" dirty="0">
                    <a:solidFill>
                      <a:prstClr val="black"/>
                    </a:solidFill>
                  </a:rPr>
                  <a:t>2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,5</a:t>
                </a:r>
                <a:r>
                  <a:rPr lang="en-US" sz="2800" dirty="0">
                    <a:solidFill>
                      <a:prstClr val="black"/>
                    </a:solidFill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en-US" sz="2800" b="0" i="0" smtClean="0">
                        <a:solidFill>
                          <a:prstClr val="black"/>
                        </a:solidFill>
                        <a:latin typeface="Cambria Math"/>
                      </a:rPr>
                      <m:t>+</m:t>
                    </m:r>
                  </m:oMath>
                </a14:m>
                <a:r>
                  <a:rPr lang="ru-RU" sz="28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10</a:t>
                </a:r>
                <a:r>
                  <a:rPr lang="en-US" sz="2800" dirty="0">
                    <a:solidFill>
                      <a:prstClr val="black"/>
                    </a:solidFill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441" y="5723384"/>
                <a:ext cx="4049955" cy="646331"/>
              </a:xfrm>
              <a:prstGeom prst="rect">
                <a:avLst/>
              </a:prstGeom>
              <a:blipFill rotWithShape="1">
                <a:blip r:embed="rId20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9641575" y="4148616"/>
                <a:ext cx="164545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= 2,5*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1575" y="4148616"/>
                <a:ext cx="1645450" cy="523220"/>
              </a:xfrm>
              <a:prstGeom prst="rect">
                <a:avLst/>
              </a:prstGeom>
              <a:blipFill rotWithShape="1">
                <a:blip r:embed="rId21"/>
                <a:stretch>
                  <a:fillRect l="-7778" t="-10588" b="-34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11211694" y="3916803"/>
                <a:ext cx="795411" cy="8013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200" dirty="0" smtClean="0"/>
                  <a:t>)</a:t>
                </a:r>
                <a:endParaRPr lang="ru-RU" sz="3200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1694" y="3916803"/>
                <a:ext cx="795411" cy="801310"/>
              </a:xfrm>
              <a:prstGeom prst="rect">
                <a:avLst/>
              </a:prstGeom>
              <a:blipFill rotWithShape="1">
                <a:blip r:embed="rId22"/>
                <a:stretch>
                  <a:fillRect l="-19084" r="-18321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9382035" y="5118766"/>
                <a:ext cx="155568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= 10*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2035" y="5118766"/>
                <a:ext cx="1555682" cy="523220"/>
              </a:xfrm>
              <a:prstGeom prst="rect">
                <a:avLst/>
              </a:prstGeom>
              <a:blipFill rotWithShape="1">
                <a:blip r:embed="rId23"/>
                <a:stretch>
                  <a:fillRect l="-7843"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0785530" y="4886953"/>
                <a:ext cx="795411" cy="8013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200" dirty="0" smtClean="0"/>
                  <a:t>)</a:t>
                </a:r>
                <a:endParaRPr lang="ru-RU" sz="32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5530" y="4886953"/>
                <a:ext cx="795411" cy="801310"/>
              </a:xfrm>
              <a:prstGeom prst="rect">
                <a:avLst/>
              </a:prstGeom>
              <a:blipFill rotWithShape="1">
                <a:blip r:embed="rId24"/>
                <a:stretch>
                  <a:fillRect l="-19084" r="-18321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938298" y="5788737"/>
                <a:ext cx="182819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= 12,5*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8298" y="5788737"/>
                <a:ext cx="1828193" cy="523220"/>
              </a:xfrm>
              <a:prstGeom prst="rect">
                <a:avLst/>
              </a:prstGeom>
              <a:blipFill rotWithShape="1">
                <a:blip r:embed="rId25"/>
                <a:stretch>
                  <a:fillRect l="-6667" t="-10588" b="-34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Прямая соединительная линия 54"/>
          <p:cNvCxnSpPr/>
          <p:nvPr/>
        </p:nvCxnSpPr>
        <p:spPr>
          <a:xfrm flipV="1">
            <a:off x="7638662" y="4095772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V="1">
            <a:off x="8801398" y="4105011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V="1">
            <a:off x="7177042" y="4077086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862274" y="3908052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endParaRPr lang="ru-RU" dirty="0"/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 flipV="1">
            <a:off x="7025941" y="457817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6795960" y="4681842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endParaRPr lang="ru-RU" dirty="0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flipV="1">
            <a:off x="8200257" y="411833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V="1">
            <a:off x="6716174" y="4747486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V="1">
            <a:off x="8377929" y="457817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8217163" y="3779168"/>
            <a:ext cx="4700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r>
              <a:rPr lang="en-US" dirty="0" smtClean="0"/>
              <a:t>0</a:t>
            </a:r>
            <a:endParaRPr lang="ru-RU" dirty="0"/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 flipV="1">
            <a:off x="6828332" y="3980106"/>
            <a:ext cx="361276" cy="22684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8621382" y="4711144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endParaRPr lang="ru-RU" dirty="0"/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 flipV="1">
            <a:off x="7051695" y="5005110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V="1">
            <a:off x="7006176" y="5454040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V="1">
            <a:off x="8121235" y="542232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V="1">
            <a:off x="7512847" y="499716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V="1">
            <a:off x="8715931" y="495821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Прямоугольник 71"/>
          <p:cNvSpPr/>
          <p:nvPr/>
        </p:nvSpPr>
        <p:spPr>
          <a:xfrm>
            <a:off x="9290073" y="249539"/>
            <a:ext cx="3149080" cy="937341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11556652" y="5596850"/>
                <a:ext cx="795411" cy="8013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200" dirty="0" smtClean="0"/>
                  <a:t>)</a:t>
                </a:r>
                <a:endParaRPr lang="ru-RU" sz="3200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56652" y="5596850"/>
                <a:ext cx="795411" cy="801310"/>
              </a:xfrm>
              <a:prstGeom prst="rect">
                <a:avLst/>
              </a:prstGeom>
              <a:blipFill rotWithShape="1">
                <a:blip r:embed="rId26"/>
                <a:stretch>
                  <a:fillRect l="-20000" r="-18462" b="-11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10422929" y="6227440"/>
                <a:ext cx="2553594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096301"/>
                <a:r>
                  <a:rPr lang="ru-RU" sz="28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:r>
                  <a:rPr lang="en-US" sz="28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125</a:t>
                </a:r>
                <a14:m>
                  <m:oMath xmlns:m="http://schemas.openxmlformats.org/officeDocument/2006/math">
                    <m:r>
                      <a:rPr lang="ru-RU" sz="280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</m:t>
                        </m:r>
                        <m:r>
                          <a:rPr lang="ru-RU" sz="28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Н</m:t>
                        </m:r>
                      </m:num>
                      <m:den>
                        <m:r>
                          <a:rPr lang="ru-RU" sz="28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Кл</m:t>
                        </m:r>
                      </m:den>
                    </m:f>
                  </m:oMath>
                </a14:m>
                <a:endParaRPr lang="ru-RU" sz="28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2929" y="6227440"/>
                <a:ext cx="2553594" cy="712631"/>
              </a:xfrm>
              <a:prstGeom prst="rect">
                <a:avLst/>
              </a:prstGeom>
              <a:blipFill rotWithShape="1">
                <a:blip r:embed="rId27"/>
                <a:stretch>
                  <a:fillRect l="-5012" b="-9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8" name="Прямая со стрелкой 77"/>
          <p:cNvCxnSpPr/>
          <p:nvPr/>
        </p:nvCxnSpPr>
        <p:spPr>
          <a:xfrm>
            <a:off x="9571875" y="427638"/>
            <a:ext cx="32507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>
            <a:off x="10592283" y="406914"/>
            <a:ext cx="32507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>
            <a:off x="11682027" y="427638"/>
            <a:ext cx="32507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>
            <a:off x="8236207" y="2109718"/>
            <a:ext cx="325078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9246797" y="2162562"/>
            <a:ext cx="325078" cy="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0327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9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/>
      <p:bldP spid="12" grpId="0"/>
      <p:bldP spid="13" grpId="0"/>
      <p:bldP spid="14" grpId="0"/>
      <p:bldP spid="18" grpId="0" animBg="1"/>
      <p:bldP spid="19" grpId="0" animBg="1"/>
      <p:bldP spid="25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8" grpId="0"/>
      <p:bldP spid="60" grpId="0"/>
      <p:bldP spid="64" grpId="0"/>
      <p:bldP spid="66" grpId="0"/>
      <p:bldP spid="72" grpId="0" animBg="1"/>
      <p:bldP spid="76" grpId="0"/>
      <p:bldP spid="7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80963" cy="7126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86245" y="394797"/>
                <a:ext cx="574695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1096301"/>
                <a:r>
                  <a:rPr lang="ru-RU" sz="3600" dirty="0">
                    <a:solidFill>
                      <a:srgbClr val="1F497D"/>
                    </a:solidFill>
                  </a:rPr>
                  <a:t>б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rgbClr val="1F497D"/>
                    </a:solidFill>
                  </a:rPr>
                  <a:t> = 40 </a:t>
                </a:r>
                <a:r>
                  <a:rPr lang="ru-RU" sz="3600" dirty="0" err="1">
                    <a:solidFill>
                      <a:srgbClr val="1F497D"/>
                    </a:solidFill>
                  </a:rPr>
                  <a:t>нКл</a:t>
                </a:r>
                <a:r>
                  <a:rPr lang="ru-RU" sz="3600" dirty="0">
                    <a:solidFill>
                      <a:srgbClr val="1F497D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rgbClr val="1F497D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ru-RU" sz="3600" b="1" i="1">
                            <a:solidFill>
                              <a:srgbClr val="1F497D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rgbClr val="1F497D"/>
                    </a:solidFill>
                  </a:rPr>
                  <a:t> = 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- 10 </a:t>
                </a:r>
                <a:r>
                  <a:rPr lang="ru-RU" sz="3600" dirty="0" err="1">
                    <a:solidFill>
                      <a:srgbClr val="1F497D"/>
                    </a:solidFill>
                  </a:rPr>
                  <a:t>нКл</a:t>
                </a:r>
                <a:r>
                  <a:rPr lang="ru-RU" sz="3600" dirty="0">
                    <a:solidFill>
                      <a:srgbClr val="1F497D"/>
                    </a:solidFill>
                  </a:rPr>
                  <a:t>;</a:t>
                </a: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45" y="394797"/>
                <a:ext cx="5746958" cy="646331"/>
              </a:xfrm>
              <a:prstGeom prst="rect">
                <a:avLst/>
              </a:prstGeom>
              <a:blipFill rotWithShape="1">
                <a:blip r:embed="rId4"/>
                <a:stretch>
                  <a:fillRect l="-3181" t="-14151" r="-2227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 стрелкой 5"/>
          <p:cNvCxnSpPr/>
          <p:nvPr/>
        </p:nvCxnSpPr>
        <p:spPr>
          <a:xfrm>
            <a:off x="3087228" y="1983435"/>
            <a:ext cx="7706420" cy="0"/>
          </a:xfrm>
          <a:prstGeom prst="straightConnector1">
            <a:avLst/>
          </a:prstGeom>
          <a:ln w="571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3697638" y="1880256"/>
            <a:ext cx="152602" cy="98712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588998" y="1911427"/>
            <a:ext cx="152602" cy="98712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6444480" y="1839419"/>
            <a:ext cx="0" cy="288032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886118" y="1847803"/>
            <a:ext cx="0" cy="288032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551763" y="1042864"/>
            <a:ext cx="4443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</a:t>
            </a:r>
          </a:p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09058" y="1388207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70601" y="1042864"/>
            <a:ext cx="4443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</a:p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50696" y="1223124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3538516" y="2180295"/>
            <a:ext cx="444352" cy="504056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7443123" y="2194992"/>
            <a:ext cx="444352" cy="504056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3599482" y="2432323"/>
            <a:ext cx="3117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7509437" y="2447020"/>
            <a:ext cx="3117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773939" y="2227350"/>
            <a:ext cx="0" cy="38499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3740732" y="1959804"/>
            <a:ext cx="3459150" cy="19164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296541" y="1310734"/>
                <a:ext cx="70987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32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Е</m:t>
                          </m:r>
                        </m:e>
                        <m:sub>
                          <m:r>
                            <a:rPr lang="ru-RU" sz="32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6541" y="1310734"/>
                <a:ext cx="709873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 стрелкой 25"/>
          <p:cNvCxnSpPr/>
          <p:nvPr/>
        </p:nvCxnSpPr>
        <p:spPr>
          <a:xfrm>
            <a:off x="6444322" y="1989231"/>
            <a:ext cx="979036" cy="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607116" y="1299119"/>
                <a:ext cx="70987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3200" b="1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  <m:t>Е</m:t>
                          </m:r>
                        </m:e>
                        <m:sub>
                          <m:r>
                            <a:rPr lang="ru-RU" sz="3200" b="1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7116" y="1299119"/>
                <a:ext cx="709873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10588303" y="2099576"/>
            <a:ext cx="410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Х</a:t>
            </a:r>
            <a:endParaRPr lang="ru-RU" sz="32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2600256" y="202756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9377967" y="395045"/>
                <a:ext cx="299024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𝐶</m:t>
                        </m:r>
                        <m:r>
                          <a:rPr lang="ru-RU" sz="3600" b="0" i="1" smtClean="0"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ru-RU" sz="3600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1х</m:t>
                        </m:r>
                      </m:sub>
                    </m:sSub>
                  </m:oMath>
                </a14:m>
                <a:r>
                  <a:rPr lang="ru-RU" sz="3600" dirty="0" smtClean="0"/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2х</m:t>
                        </m:r>
                      </m:sub>
                    </m:sSub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7967" y="395045"/>
                <a:ext cx="2990242" cy="646331"/>
              </a:xfrm>
              <a:prstGeom prst="rect">
                <a:avLst/>
              </a:prstGeom>
              <a:blipFill rotWithShape="1">
                <a:blip r:embed="rId7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316550" y="3185419"/>
                <a:ext cx="1807290" cy="8097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1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3200" dirty="0" smtClean="0"/>
                  <a:t> = k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32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  <m:sup>
                            <m:r>
                              <a:rPr lang="en-US" sz="32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6550" y="3185419"/>
                <a:ext cx="1807290" cy="809773"/>
              </a:xfrm>
              <a:prstGeom prst="rect">
                <a:avLst/>
              </a:prstGeom>
              <a:blipFill rotWithShape="1">
                <a:blip r:embed="rId8"/>
                <a:stretch>
                  <a:fillRect t="-1515" b="-53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958433" y="3980106"/>
                <a:ext cx="3425297" cy="8611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sz="3200" b="0" i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/>
                          </a:rPr>
                          <m:t>9∗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9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/>
                          </a:rPr>
                          <m:t>∗40∗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−9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20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6∗10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/>
                          </a:rPr>
                          <m:t>∗6∗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8433" y="3980106"/>
                <a:ext cx="3425297" cy="86113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00002" y="3275112"/>
                <a:ext cx="231941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40 </a:t>
                </a:r>
                <a:r>
                  <a:rPr lang="ru-RU" sz="3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нКл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002" y="3275112"/>
                <a:ext cx="2319418" cy="584775"/>
              </a:xfrm>
              <a:prstGeom prst="rect">
                <a:avLst/>
              </a:prstGeom>
              <a:blipFill rotWithShape="1">
                <a:blip r:embed="rId10"/>
                <a:stretch>
                  <a:fillRect t="-13542" r="-5789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99985" y="4529875"/>
                <a:ext cx="286982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𝐴𝐶</m:t>
                    </m:r>
                    <m:r>
                      <a:rPr lang="en-US" sz="32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6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см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985" y="4529875"/>
                <a:ext cx="2869825" cy="584775"/>
              </a:xfrm>
              <a:prstGeom prst="rect">
                <a:avLst/>
              </a:prstGeom>
              <a:blipFill rotWithShape="1">
                <a:blip r:embed="rId11"/>
                <a:stretch>
                  <a:fillRect t="-13542" r="-4883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827661" y="5988792"/>
                <a:ext cx="161634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en-US" sz="3600" dirty="0" smtClean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𝑐𝑥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-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661" y="5988792"/>
                <a:ext cx="1616340" cy="646331"/>
              </a:xfrm>
              <a:prstGeom prst="rect">
                <a:avLst/>
              </a:prstGeom>
              <a:blipFill rotWithShape="1">
                <a:blip r:embed="rId12"/>
                <a:stretch>
                  <a:fillRect t="-16038" r="-10566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единительная линия 37"/>
          <p:cNvCxnSpPr/>
          <p:nvPr/>
        </p:nvCxnSpPr>
        <p:spPr>
          <a:xfrm>
            <a:off x="5814417" y="2778253"/>
            <a:ext cx="0" cy="373721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389341" y="5867400"/>
            <a:ext cx="5425076" cy="889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588570" y="2636486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532242" y="2615058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2636935" y="3293526"/>
                <a:ext cx="260141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9</m:t>
                        </m:r>
                      </m:sup>
                    </m:sSup>
                  </m:oMath>
                </a14:m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Кл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6935" y="3293526"/>
                <a:ext cx="2601418" cy="584775"/>
              </a:xfrm>
              <a:prstGeom prst="rect">
                <a:avLst/>
              </a:prstGeom>
              <a:blipFill rotWithShape="1">
                <a:blip r:embed="rId13"/>
                <a:stretch>
                  <a:fillRect l="-6103" t="-13542" r="-5164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226586" y="4529875"/>
                <a:ext cx="215578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6*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−2</m:t>
                        </m:r>
                      </m:sup>
                    </m:sSup>
                    <m:r>
                      <a:rPr lang="ru-RU" sz="3200" i="1" smtClean="0">
                        <a:solidFill>
                          <a:prstClr val="black"/>
                        </a:solidFill>
                        <a:latin typeface="Cambria Math"/>
                      </a:rPr>
                      <m:t> м</m:t>
                    </m:r>
                  </m:oMath>
                </a14:m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586" y="4529875"/>
                <a:ext cx="2155783" cy="584775"/>
              </a:xfrm>
              <a:prstGeom prst="rect">
                <a:avLst/>
              </a:prstGeom>
              <a:blipFill rotWithShape="1">
                <a:blip r:embed="rId14"/>
                <a:stretch>
                  <a:fillRect l="-7062" t="-1354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86469" y="5104202"/>
                <a:ext cx="297171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𝐶𝐵</m:t>
                    </m:r>
                    <m:r>
                      <a:rPr lang="en-US" sz="32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см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469" y="5104202"/>
                <a:ext cx="2971711" cy="584775"/>
              </a:xfrm>
              <a:prstGeom prst="rect">
                <a:avLst/>
              </a:prstGeom>
              <a:blipFill rotWithShape="1">
                <a:blip r:embed="rId15"/>
                <a:stretch>
                  <a:fillRect t="-13542" r="-1643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298594" y="5149061"/>
                <a:ext cx="215578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−2</m:t>
                        </m:r>
                      </m:sup>
                    </m:sSup>
                    <m:r>
                      <a:rPr lang="ru-RU" sz="3200" i="1" smtClean="0">
                        <a:solidFill>
                          <a:prstClr val="black"/>
                        </a:solidFill>
                        <a:latin typeface="Cambria Math"/>
                      </a:rPr>
                      <m:t> м</m:t>
                    </m:r>
                  </m:oMath>
                </a14:m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8594" y="5149061"/>
                <a:ext cx="2155783" cy="584775"/>
              </a:xfrm>
              <a:prstGeom prst="rect">
                <a:avLst/>
              </a:prstGeom>
              <a:blipFill rotWithShape="1">
                <a:blip r:embed="rId16"/>
                <a:stretch>
                  <a:fillRect l="-7062" t="-1354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65922" y="3895192"/>
                <a:ext cx="257897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- 10 </a:t>
                </a:r>
                <a:r>
                  <a:rPr lang="ru-RU" sz="32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нКл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22" y="3895192"/>
                <a:ext cx="2578976" cy="584775"/>
              </a:xfrm>
              <a:prstGeom prst="rect">
                <a:avLst/>
              </a:prstGeom>
              <a:blipFill rotWithShape="1">
                <a:blip r:embed="rId17"/>
                <a:stretch>
                  <a:fillRect t="-13542" r="-5437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006105" y="3883544"/>
                <a:ext cx="285148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- 10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9</m:t>
                        </m:r>
                      </m:sup>
                    </m:sSup>
                  </m:oMath>
                </a14:m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Кл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6105" y="3883544"/>
                <a:ext cx="2851486" cy="584775"/>
              </a:xfrm>
              <a:prstGeom prst="rect">
                <a:avLst/>
              </a:prstGeom>
              <a:blipFill rotWithShape="1">
                <a:blip r:embed="rId18"/>
                <a:stretch>
                  <a:fillRect l="-5342" t="-13542" r="-4701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8561285" y="3185419"/>
                <a:ext cx="1816779" cy="8097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3200" dirty="0" smtClean="0"/>
                  <a:t> = k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32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  <m:sup>
                            <m:r>
                              <a:rPr lang="en-US" sz="32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1285" y="3185419"/>
                <a:ext cx="1816779" cy="809773"/>
              </a:xfrm>
              <a:prstGeom prst="rect">
                <a:avLst/>
              </a:prstGeom>
              <a:blipFill rotWithShape="1">
                <a:blip r:embed="rId19"/>
                <a:stretch>
                  <a:fillRect t="-1515" b="-53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5958433" y="4859288"/>
                <a:ext cx="3434786" cy="8611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sz="3200" b="0" i="0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/>
                          </a:rPr>
                          <m:t>9∗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9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/>
                          </a:rPr>
                          <m:t>∗10∗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−9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20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3∗10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/>
                          </a:rPr>
                          <m:t>∗3∗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</a:rPr>
                              <m:t>−2</m:t>
                            </m:r>
                          </m:sup>
                        </m:sSup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8433" y="4859288"/>
                <a:ext cx="3434786" cy="861133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6030441" y="5656858"/>
                <a:ext cx="377943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Е</m:t>
                        </m:r>
                      </m:e>
                      <m:sub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сх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=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2800" dirty="0">
                    <a:solidFill>
                      <a:prstClr val="black"/>
                    </a:solidFill>
                  </a:rPr>
                  <a:t>10*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ru-RU" sz="2800" b="0" i="0" smtClean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sz="2800" dirty="0" smtClean="0">
                    <a:solidFill>
                      <a:prstClr val="black"/>
                    </a:solidFill>
                  </a:rPr>
                  <a:t>+ 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10</a:t>
                </a:r>
                <a:r>
                  <a:rPr lang="en-US" sz="2800" dirty="0">
                    <a:solidFill>
                      <a:prstClr val="black"/>
                    </a:solidFill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441" y="5656858"/>
                <a:ext cx="3779433" cy="646331"/>
              </a:xfrm>
              <a:prstGeom prst="rect">
                <a:avLst/>
              </a:prstGeom>
              <a:blipFill rotWithShape="1">
                <a:blip r:embed="rId21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Прямая соединительная линия 52"/>
          <p:cNvCxnSpPr/>
          <p:nvPr/>
        </p:nvCxnSpPr>
        <p:spPr>
          <a:xfrm flipV="1">
            <a:off x="7416958" y="4095772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8715931" y="4051520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V="1">
            <a:off x="7051695" y="4095772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6862274" y="3908052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endParaRPr lang="ru-RU" dirty="0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 flipV="1">
            <a:off x="7025941" y="457817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795960" y="4681842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ru-RU" dirty="0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flipV="1">
            <a:off x="8031428" y="4144734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V="1">
            <a:off x="6716174" y="4747486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V="1">
            <a:off x="8121235" y="457817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8217163" y="3779168"/>
            <a:ext cx="4700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</a:t>
            </a:r>
            <a:endParaRPr lang="ru-RU" dirty="0"/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 flipV="1">
            <a:off x="6828332" y="3980106"/>
            <a:ext cx="361276" cy="22684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8346829" y="4657067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9382036" y="4148616"/>
                <a:ext cx="155568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= 10*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2036" y="4148616"/>
                <a:ext cx="1555682" cy="523220"/>
              </a:xfrm>
              <a:prstGeom prst="rect">
                <a:avLst/>
              </a:prstGeom>
              <a:blipFill rotWithShape="1">
                <a:blip r:embed="rId22"/>
                <a:stretch>
                  <a:fillRect l="-7843" t="-10588" b="-34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10785531" y="3916803"/>
                <a:ext cx="795411" cy="8013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200" dirty="0" smtClean="0"/>
                  <a:t>)</a:t>
                </a:r>
                <a:endParaRPr lang="ru-RU" sz="3200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5531" y="3916803"/>
                <a:ext cx="795411" cy="801310"/>
              </a:xfrm>
              <a:prstGeom prst="rect">
                <a:avLst/>
              </a:prstGeom>
              <a:blipFill rotWithShape="1">
                <a:blip r:embed="rId23"/>
                <a:stretch>
                  <a:fillRect l="-19084" r="-18321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0" name="Прямая соединительная линия 69"/>
          <p:cNvCxnSpPr/>
          <p:nvPr/>
        </p:nvCxnSpPr>
        <p:spPr>
          <a:xfrm flipV="1">
            <a:off x="7051695" y="5005110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V="1">
            <a:off x="7006176" y="5454040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V="1">
            <a:off x="8121235" y="542232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V="1">
            <a:off x="7512847" y="499716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8715931" y="4958215"/>
            <a:ext cx="486906" cy="2659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9382035" y="5118766"/>
                <a:ext cx="155568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= 10*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2035" y="5118766"/>
                <a:ext cx="1555682" cy="523220"/>
              </a:xfrm>
              <a:prstGeom prst="rect">
                <a:avLst/>
              </a:prstGeom>
              <a:blipFill rotWithShape="1">
                <a:blip r:embed="rId24"/>
                <a:stretch>
                  <a:fillRect l="-7843"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10785530" y="4886953"/>
                <a:ext cx="795411" cy="8013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200" dirty="0" smtClean="0"/>
                  <a:t>)</a:t>
                </a:r>
                <a:endParaRPr lang="ru-RU" sz="3200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5530" y="4886953"/>
                <a:ext cx="795411" cy="801310"/>
              </a:xfrm>
              <a:prstGeom prst="rect">
                <a:avLst/>
              </a:prstGeom>
              <a:blipFill rotWithShape="1">
                <a:blip r:embed="rId25"/>
                <a:stretch>
                  <a:fillRect l="-19084" r="-18321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9570151" y="5755289"/>
                <a:ext cx="155568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= </a:t>
                </a:r>
                <a:r>
                  <a:rPr lang="ru-RU" sz="2800" dirty="0" smtClean="0"/>
                  <a:t>2</a:t>
                </a:r>
                <a:r>
                  <a:rPr lang="en-US" sz="2800" dirty="0" smtClean="0"/>
                  <a:t>0*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0151" y="5755289"/>
                <a:ext cx="1555682" cy="523220"/>
              </a:xfrm>
              <a:prstGeom prst="rect">
                <a:avLst/>
              </a:prstGeom>
              <a:blipFill rotWithShape="1">
                <a:blip r:embed="rId26"/>
                <a:stretch>
                  <a:fillRect l="-8235"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11025189" y="5579368"/>
                <a:ext cx="795411" cy="8013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200" dirty="0" smtClean="0"/>
                  <a:t>)</a:t>
                </a:r>
                <a:endParaRPr lang="ru-RU" sz="3200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5189" y="5579368"/>
                <a:ext cx="795411" cy="801310"/>
              </a:xfrm>
              <a:prstGeom prst="rect">
                <a:avLst/>
              </a:prstGeom>
              <a:blipFill rotWithShape="1">
                <a:blip r:embed="rId27"/>
                <a:stretch>
                  <a:fillRect l="-20000" r="-18462" b="-11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10062889" y="6155432"/>
                <a:ext cx="2707144" cy="801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Ответ: 200</a:t>
                </a:r>
                <a14:m>
                  <m:oMath xmlns:m="http://schemas.openxmlformats.org/officeDocument/2006/math">
                    <m:r>
                      <a:rPr lang="ru-RU" sz="320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</m:t>
                        </m:r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Н</m:t>
                        </m:r>
                      </m:num>
                      <m:den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Кл</m:t>
                        </m:r>
                      </m:den>
                    </m:f>
                  </m:oMath>
                </a14:m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2889" y="6155432"/>
                <a:ext cx="2707144" cy="801310"/>
              </a:xfrm>
              <a:prstGeom prst="rect">
                <a:avLst/>
              </a:prstGeom>
              <a:blipFill rotWithShape="1">
                <a:blip r:embed="rId28"/>
                <a:stretch>
                  <a:fillRect l="-5856" b="-99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" name="Прямоугольник 81"/>
          <p:cNvSpPr/>
          <p:nvPr/>
        </p:nvSpPr>
        <p:spPr>
          <a:xfrm>
            <a:off x="9290073" y="249539"/>
            <a:ext cx="3149080" cy="937341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78" name="Прямая со стрелкой 77"/>
          <p:cNvCxnSpPr/>
          <p:nvPr/>
        </p:nvCxnSpPr>
        <p:spPr>
          <a:xfrm>
            <a:off x="9484796" y="427638"/>
            <a:ext cx="32507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>
            <a:off x="10488140" y="441493"/>
            <a:ext cx="32507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>
            <a:off x="11570120" y="427638"/>
            <a:ext cx="32507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>
            <a:off x="5454377" y="1388207"/>
            <a:ext cx="325078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>
            <a:off x="6765403" y="1360427"/>
            <a:ext cx="325078" cy="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6807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/>
      <p:bldP spid="12" grpId="0"/>
      <p:bldP spid="13" grpId="0"/>
      <p:bldP spid="14" grpId="0"/>
      <p:bldP spid="18" grpId="0" animBg="1"/>
      <p:bldP spid="19" grpId="0" animBg="1"/>
      <p:bldP spid="25" grpId="0"/>
      <p:bldP spid="27" grpId="0"/>
      <p:bldP spid="28" grpId="0"/>
      <p:bldP spid="29" grpId="0"/>
      <p:bldP spid="30" grpId="0"/>
      <p:bldP spid="33" grpId="0"/>
      <p:bldP spid="34" grpId="0"/>
      <p:bldP spid="35" grpId="0"/>
      <p:bldP spid="36" grpId="0"/>
      <p:bldP spid="37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50" grpId="0"/>
      <p:bldP spid="51" grpId="0"/>
      <p:bldP spid="52" grpId="0"/>
      <p:bldP spid="57" grpId="0"/>
      <p:bldP spid="59" grpId="0"/>
      <p:bldP spid="64" grpId="0"/>
      <p:bldP spid="67" grpId="0"/>
      <p:bldP spid="68" grpId="0"/>
      <p:bldP spid="69" grpId="0"/>
      <p:bldP spid="75" grpId="0"/>
      <p:bldP spid="76" grpId="0"/>
      <p:bldP spid="77" grpId="0"/>
      <p:bldP spid="79" grpId="0"/>
      <p:bldP spid="81" grpId="0"/>
      <p:bldP spid="82" grpId="0" animBg="1"/>
    </p:bld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282</TotalTime>
  <Words>2769</Words>
  <Application>Microsoft Office PowerPoint</Application>
  <PresentationFormat>Произвольный</PresentationFormat>
  <Paragraphs>326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2_Тема Office</vt:lpstr>
      <vt:lpstr>3_Тема Office</vt:lpstr>
      <vt:lpstr>4_Тема Office</vt:lpstr>
      <vt:lpstr>Презентация PowerPoint</vt:lpstr>
      <vt:lpstr>Электрическое поле. Его свойства и характеристики</vt:lpstr>
      <vt:lpstr>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30</cp:revision>
  <dcterms:created xsi:type="dcterms:W3CDTF">2020-08-02T08:10:47Z</dcterms:created>
  <dcterms:modified xsi:type="dcterms:W3CDTF">2020-09-14T18:48:14Z</dcterms:modified>
</cp:coreProperties>
</file>