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6" r:id="rId4"/>
    <p:sldId id="268" r:id="rId5"/>
    <p:sldId id="262" r:id="rId6"/>
    <p:sldId id="263" r:id="rId7"/>
    <p:sldId id="260" r:id="rId8"/>
    <p:sldId id="264" r:id="rId9"/>
    <p:sldId id="257" r:id="rId10"/>
    <p:sldId id="267" r:id="rId11"/>
    <p:sldId id="266" r:id="rId12"/>
    <p:sldId id="258" r:id="rId13"/>
    <p:sldId id="259" r:id="rId14"/>
    <p:sldId id="269" r:id="rId15"/>
    <p:sldId id="261" r:id="rId16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714" y="-114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2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6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6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4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1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6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5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494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341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2"/>
            <a:ext cx="10863818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7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7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19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6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0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5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671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48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0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383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50" y="2259968"/>
            <a:ext cx="5647145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8"/>
            <a:ext cx="5649363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031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464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7240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107" y="283732"/>
            <a:ext cx="4204848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5" y="283777"/>
            <a:ext cx="7144913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107" y="1491287"/>
            <a:ext cx="4204848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321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84" y="4988418"/>
            <a:ext cx="7668578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84" y="636750"/>
            <a:ext cx="7668578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391" indent="0">
              <a:buNone/>
              <a:defRPr sz="2800"/>
            </a:lvl2pPr>
            <a:lvl3pPr marL="908781" indent="0">
              <a:buNone/>
              <a:defRPr sz="2400"/>
            </a:lvl3pPr>
            <a:lvl4pPr marL="1363176" indent="0">
              <a:buNone/>
              <a:defRPr sz="2000"/>
            </a:lvl4pPr>
            <a:lvl5pPr marL="1817566" indent="0">
              <a:buNone/>
              <a:defRPr sz="2000"/>
            </a:lvl5pPr>
            <a:lvl6pPr marL="2271959" indent="0">
              <a:buNone/>
              <a:defRPr sz="2000"/>
            </a:lvl6pPr>
            <a:lvl7pPr marL="2726349" indent="0">
              <a:buNone/>
              <a:defRPr sz="2000"/>
            </a:lvl7pPr>
            <a:lvl8pPr marL="3180747" indent="0">
              <a:buNone/>
              <a:defRPr sz="2000"/>
            </a:lvl8pPr>
            <a:lvl9pPr marL="363513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84" y="5577326"/>
            <a:ext cx="7668578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60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440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9" y="285427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9" y="285427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2824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25" y="290949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25" y="969983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2885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2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08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16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147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2221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2" y="350016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579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28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3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6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3" y="1491246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5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5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3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1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17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1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8"/>
            <a:ext cx="11502867" cy="1187715"/>
          </a:xfrm>
          <a:prstGeom prst="rect">
            <a:avLst/>
          </a:prstGeom>
        </p:spPr>
        <p:txBody>
          <a:bodyPr vert="horz" lIns="90886" tIns="45445" rIns="90886" bIns="4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47"/>
            <a:ext cx="11502867" cy="4703021"/>
          </a:xfrm>
          <a:prstGeom prst="rect">
            <a:avLst/>
          </a:prstGeom>
        </p:spPr>
        <p:txBody>
          <a:bodyPr vert="horz" lIns="90886" tIns="45445" rIns="90886" bIns="4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11.09.2020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59"/>
            <a:ext cx="404730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58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087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796" indent="-340796" algn="l" defTabSz="90878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385" indent="-283994" algn="l" defTabSz="90878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979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371" indent="-227193" algn="l" defTabSz="90878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753" indent="-227193" algn="l" defTabSz="90878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156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354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7932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233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39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78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17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56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95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34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747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132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6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8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7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11.09.2020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27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403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58774" y="2627042"/>
            <a:ext cx="10377999" cy="4092645"/>
          </a:xfrm>
          <a:prstGeom prst="rect">
            <a:avLst/>
          </a:prstGeom>
        </p:spPr>
        <p:txBody>
          <a:bodyPr vert="horz" wrap="square" lIns="0" tIns="24624" rIns="0" bIns="0" rtlCol="0">
            <a:spAutoFit/>
          </a:bodyPr>
          <a:lstStyle/>
          <a:p>
            <a:pPr marL="32451" defTabSz="1016520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51" defTabSz="1016520">
              <a:spcBef>
                <a:spcPts val="195"/>
              </a:spcBef>
            </a:pP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7078" algn="ctr" defTabSz="1016520">
              <a:spcBef>
                <a:spcPts val="2175"/>
              </a:spcBef>
            </a:pPr>
            <a:r>
              <a:rPr lang="ru-RU" sz="5400" b="1" dirty="0"/>
              <a:t>Распределение электрических зарядов в проводниках. </a:t>
            </a:r>
            <a:endParaRPr lang="ru-RU" sz="48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57078" defTabSz="1016520">
              <a:lnSpc>
                <a:spcPts val="3591"/>
              </a:lnSpc>
              <a:spcBef>
                <a:spcPts val="2175"/>
              </a:spcBef>
            </a:pPr>
            <a:endParaRPr lang="ru-RU" sz="3000" dirty="0" smtClean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34508" y="2809045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8" y="46692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53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305" y="473242"/>
            <a:ext cx="807089" cy="1043915"/>
          </a:xfrm>
          <a:prstGeom prst="rect">
            <a:avLst/>
          </a:prstGeom>
        </p:spPr>
        <p:txBody>
          <a:bodyPr vert="horz" wrap="square" lIns="0" tIns="27979" rIns="0" bIns="0" rtlCol="0">
            <a:spAutoFit/>
          </a:bodyPr>
          <a:lstStyle/>
          <a:p>
            <a:pPr defTabSz="1016520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49" y="1386194"/>
            <a:ext cx="1610378" cy="375417"/>
          </a:xfrm>
          <a:prstGeom prst="rect">
            <a:avLst/>
          </a:prstGeom>
        </p:spPr>
        <p:txBody>
          <a:bodyPr vert="horz" wrap="square" lIns="0" tIns="21266" rIns="0" bIns="0" rtlCol="0">
            <a:spAutoFit/>
          </a:bodyPr>
          <a:lstStyle/>
          <a:p>
            <a:pPr defTabSz="1016520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9" y="495445"/>
            <a:ext cx="3929029" cy="949356"/>
          </a:xfrm>
          <a:prstGeom prst="rect">
            <a:avLst/>
          </a:prstGeom>
        </p:spPr>
        <p:txBody>
          <a:bodyPr vert="horz" wrap="square" lIns="0" tIns="257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2" defTabSz="1614027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0" y="544609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788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05" y="0"/>
            <a:ext cx="12795667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50976"/>
            <a:ext cx="6804298" cy="269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15" y="4140150"/>
            <a:ext cx="237154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92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b="0" dirty="0"/>
              <a:t>«</a:t>
            </a:r>
            <a:r>
              <a:rPr lang="ru-RU" sz="4800" dirty="0"/>
              <a:t>Электрический ветер</a:t>
            </a:r>
            <a:r>
              <a:rPr lang="ru-RU" sz="4800" b="0" dirty="0"/>
              <a:t>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6766" y="4715272"/>
            <a:ext cx="12169352" cy="1985159"/>
          </a:xfrm>
        </p:spPr>
        <p:txBody>
          <a:bodyPr/>
          <a:lstStyle/>
          <a:p>
            <a:pPr algn="ctr"/>
            <a:r>
              <a:rPr lang="ru-RU" dirty="0" smtClean="0"/>
              <a:t>   Заряды </a:t>
            </a:r>
            <a:r>
              <a:rPr lang="ru-RU" dirty="0"/>
              <a:t>распределяются неравномерно, </a:t>
            </a:r>
            <a:r>
              <a:rPr lang="ru-RU" dirty="0" smtClean="0"/>
              <a:t>в острых местах проводника заряды располагаются </a:t>
            </a:r>
            <a:r>
              <a:rPr lang="ru-RU" dirty="0"/>
              <a:t>плотно.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929" y="1402904"/>
            <a:ext cx="4608511" cy="3261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521" y="1381597"/>
            <a:ext cx="4800889" cy="3260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21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Новый проект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0857" y="-14437"/>
            <a:ext cx="12811820" cy="720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4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20755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54603" y="1834953"/>
            <a:ext cx="10529564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/>
              <a:t>Прочитать § 6</a:t>
            </a:r>
          </a:p>
          <a:p>
            <a:pPr marL="742950" indent="-742950">
              <a:buAutoNum type="arabicPeriod"/>
            </a:pPr>
            <a:r>
              <a:rPr lang="ru-RU" dirty="0" smtClean="0"/>
              <a:t>Ответить на вопросы (стр. 24)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59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Повторение: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258888"/>
            <a:ext cx="12025336" cy="5539978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sz="3600" dirty="0" smtClean="0"/>
              <a:t>Электризация - …</a:t>
            </a:r>
          </a:p>
          <a:p>
            <a:pPr marL="742950" indent="-742950">
              <a:buAutoNum type="arabicPeriod"/>
            </a:pPr>
            <a:r>
              <a:rPr lang="ru-RU" sz="3600" dirty="0" smtClean="0"/>
              <a:t>Чт</a:t>
            </a:r>
            <a:r>
              <a:rPr lang="ru-RU" sz="3600" dirty="0" smtClean="0"/>
              <a:t>о значит тело имеет положительный заряд?</a:t>
            </a:r>
          </a:p>
          <a:p>
            <a:pPr marL="742950" indent="-742950">
              <a:buFontTx/>
              <a:buAutoNum type="arabicPeriod"/>
            </a:pPr>
            <a:r>
              <a:rPr lang="ru-RU" sz="3600" dirty="0"/>
              <a:t>Что значит тело имеет </a:t>
            </a:r>
            <a:r>
              <a:rPr lang="ru-RU" sz="3600" dirty="0" smtClean="0"/>
              <a:t>отрицательный </a:t>
            </a:r>
            <a:r>
              <a:rPr lang="ru-RU" sz="3600" dirty="0"/>
              <a:t>заряд</a:t>
            </a:r>
            <a:r>
              <a:rPr lang="ru-RU" sz="3600" dirty="0" smtClean="0"/>
              <a:t>?</a:t>
            </a:r>
          </a:p>
          <a:p>
            <a:pPr marL="742950" indent="-742950">
              <a:buFontTx/>
              <a:buAutoNum type="arabicPeriod"/>
            </a:pPr>
            <a:r>
              <a:rPr lang="ru-RU" sz="3600" dirty="0" smtClean="0"/>
              <a:t>Свойства электрического заряда</a:t>
            </a:r>
          </a:p>
          <a:p>
            <a:pPr marL="742950" indent="-742950">
              <a:buFontTx/>
              <a:buAutoNum type="arabicPeriod"/>
            </a:pPr>
            <a:r>
              <a:rPr lang="ru-RU" sz="3600" dirty="0" smtClean="0"/>
              <a:t>Электрическое поле - …</a:t>
            </a:r>
            <a:endParaRPr lang="ru-RU" sz="3600" dirty="0"/>
          </a:p>
          <a:p>
            <a:pPr marL="742950" indent="-742950">
              <a:buAutoNum type="arabicPeriod"/>
            </a:pPr>
            <a:r>
              <a:rPr lang="ru-RU" sz="3600" dirty="0" smtClean="0"/>
              <a:t>Какие свойства электрического поля вы знаете?</a:t>
            </a:r>
          </a:p>
          <a:p>
            <a:pPr marL="742950" indent="-742950">
              <a:buAutoNum type="arabicPeriod"/>
            </a:pPr>
            <a:r>
              <a:rPr lang="ru-RU" sz="3600" dirty="0" smtClean="0"/>
              <a:t>Напряженность - …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7648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93" y="1834952"/>
            <a:ext cx="4865222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677108"/>
          </a:xfrm>
        </p:spPr>
        <p:txBody>
          <a:bodyPr/>
          <a:lstStyle/>
          <a:p>
            <a:pPr algn="ctr"/>
            <a:r>
              <a:rPr lang="ru-RU" sz="4400" dirty="0"/>
              <a:t>Распределение электрических зарядов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62289" y="1330896"/>
            <a:ext cx="7717948" cy="5616624"/>
          </a:xfrm>
        </p:spPr>
        <p:txBody>
          <a:bodyPr/>
          <a:lstStyle/>
          <a:p>
            <a:pPr algn="ctr"/>
            <a:r>
              <a:rPr lang="ru-RU" sz="4000" dirty="0" smtClean="0"/>
              <a:t>    Положительные заряды, сообщенные металлическому шару</a:t>
            </a:r>
            <a:r>
              <a:rPr lang="ru-RU" sz="4000" dirty="0"/>
              <a:t>, равномерно </a:t>
            </a:r>
            <a:r>
              <a:rPr lang="ru-RU" sz="4000" dirty="0" smtClean="0"/>
              <a:t>распределятся по </a:t>
            </a:r>
            <a:r>
              <a:rPr lang="ru-RU" sz="4000" dirty="0"/>
              <a:t>поверхности </a:t>
            </a:r>
            <a:r>
              <a:rPr lang="ru-RU" sz="4000" dirty="0" smtClean="0"/>
              <a:t>шара, а линии напряженности электрического </a:t>
            </a:r>
            <a:r>
              <a:rPr lang="ru-RU" sz="4000" dirty="0"/>
              <a:t>поля </a:t>
            </a:r>
            <a:r>
              <a:rPr lang="ru-RU" sz="4000" dirty="0" smtClean="0"/>
              <a:t>будут направлены </a:t>
            </a:r>
            <a:r>
              <a:rPr lang="ru-RU" sz="4000" dirty="0"/>
              <a:t>извне по радиусу шара.</a:t>
            </a:r>
          </a:p>
        </p:txBody>
      </p:sp>
    </p:spTree>
    <p:extLst>
      <p:ext uri="{BB962C8B-B14F-4D97-AF65-F5344CB8AC3E}">
        <p14:creationId xmlns:p14="http://schemas.microsoft.com/office/powerpoint/2010/main" val="206740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videoplayback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37256"/>
            <a:ext cx="12780964" cy="712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22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786" y="4911824"/>
            <a:ext cx="12241360" cy="1846659"/>
          </a:xfrm>
        </p:spPr>
        <p:txBody>
          <a:bodyPr/>
          <a:lstStyle/>
          <a:p>
            <a:pPr algn="ctr"/>
            <a:r>
              <a:rPr lang="ru-RU" sz="4000" i="0" dirty="0" smtClean="0"/>
              <a:t>В </a:t>
            </a:r>
            <a:r>
              <a:rPr lang="ru-RU" sz="4000" i="0" dirty="0"/>
              <a:t>изолированном проводнике </a:t>
            </a:r>
            <a:r>
              <a:rPr lang="ru-RU" sz="4000" i="0" dirty="0" smtClean="0"/>
              <a:t>электрические заряды распределяются </a:t>
            </a:r>
            <a:r>
              <a:rPr lang="ru-RU" sz="4000" i="0" dirty="0"/>
              <a:t>по его </a:t>
            </a:r>
            <a:r>
              <a:rPr lang="ru-RU" sz="4000" i="0" dirty="0" smtClean="0"/>
              <a:t>поверхности. Внутри </a:t>
            </a:r>
            <a:r>
              <a:rPr lang="ru-RU" sz="4000" i="0" dirty="0"/>
              <a:t>проводника нет заряда.</a:t>
            </a:r>
            <a:endParaRPr lang="ru-RU" sz="4000" dirty="0"/>
          </a:p>
        </p:txBody>
      </p:sp>
      <p:pic>
        <p:nvPicPr>
          <p:cNvPr id="4098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95" y="-2431"/>
            <a:ext cx="12476882" cy="491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72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Новый проект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31848"/>
            <a:ext cx="12780963" cy="718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50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609" y="1330895"/>
            <a:ext cx="5058716" cy="5325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Клетка Фарадея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5" y="1834952"/>
            <a:ext cx="7560840" cy="4632037"/>
          </a:xfrm>
        </p:spPr>
        <p:txBody>
          <a:bodyPr/>
          <a:lstStyle/>
          <a:p>
            <a:r>
              <a:rPr lang="ru-RU" dirty="0" smtClean="0"/>
              <a:t>   Установка, построенная М. Фарадеем для доказательства отсутствия электрических зарядов внутри </a:t>
            </a:r>
            <a:r>
              <a:rPr lang="ru-RU" dirty="0"/>
              <a:t>проводника.</a:t>
            </a:r>
          </a:p>
        </p:txBody>
      </p:sp>
    </p:spTree>
    <p:extLst>
      <p:ext uri="{BB962C8B-B14F-4D97-AF65-F5344CB8AC3E}">
        <p14:creationId xmlns:p14="http://schemas.microsoft.com/office/powerpoint/2010/main" val="251009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Клетка Фарадея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58433" y="1546920"/>
            <a:ext cx="6552728" cy="4924425"/>
          </a:xfrm>
        </p:spPr>
        <p:txBody>
          <a:bodyPr/>
          <a:lstStyle/>
          <a:p>
            <a:pPr algn="ctr"/>
            <a:r>
              <a:rPr lang="ru-RU" sz="4000" dirty="0" smtClean="0"/>
              <a:t>   Опыт</a:t>
            </a:r>
            <a:r>
              <a:rPr lang="ru-RU" sz="4000" dirty="0"/>
              <a:t>, проведенный </a:t>
            </a:r>
            <a:r>
              <a:rPr lang="ru-RU" sz="4000" dirty="0" smtClean="0"/>
              <a:t>Фарадеем, доказывает, что внутри проводника </a:t>
            </a:r>
            <a:r>
              <a:rPr lang="ru-RU" sz="4000" dirty="0"/>
              <a:t>заряда нет, </a:t>
            </a:r>
            <a:r>
              <a:rPr lang="ru-RU" sz="4000" dirty="0" smtClean="0"/>
              <a:t>электрические заряды располагаются </a:t>
            </a:r>
            <a:r>
              <a:rPr lang="ru-RU" sz="4000" dirty="0"/>
              <a:t>только на </a:t>
            </a:r>
            <a:r>
              <a:rPr lang="ru-RU" sz="4000" dirty="0" smtClean="0"/>
              <a:t>поверхности </a:t>
            </a:r>
            <a:r>
              <a:rPr lang="ru-RU" sz="4000" dirty="0"/>
              <a:t>проводника.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08" y="1690936"/>
            <a:ext cx="541206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39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519" y="1978968"/>
            <a:ext cx="5962650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Защита от электризации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785" y="1402904"/>
            <a:ext cx="6768752" cy="5472608"/>
          </a:xfrm>
        </p:spPr>
        <p:txBody>
          <a:bodyPr/>
          <a:lstStyle/>
          <a:p>
            <a:pPr algn="ctr"/>
            <a:r>
              <a:rPr lang="ru-RU" dirty="0" smtClean="0"/>
              <a:t>   Для </a:t>
            </a:r>
            <a:r>
              <a:rPr lang="ru-RU" dirty="0"/>
              <a:t>лиц, </a:t>
            </a:r>
            <a:r>
              <a:rPr lang="ru-RU" dirty="0" smtClean="0"/>
              <a:t>работающих </a:t>
            </a:r>
            <a:r>
              <a:rPr lang="ru-RU" dirty="0"/>
              <a:t>в </a:t>
            </a:r>
            <a:r>
              <a:rPr lang="ru-RU" dirty="0" smtClean="0"/>
              <a:t>условиях высокой </a:t>
            </a:r>
            <a:r>
              <a:rPr lang="ru-RU" dirty="0"/>
              <a:t>напряженности </a:t>
            </a:r>
            <a:r>
              <a:rPr lang="ru-RU" dirty="0" smtClean="0"/>
              <a:t>электрического поля, изготавливается специальная одежда </a:t>
            </a:r>
            <a:r>
              <a:rPr lang="ru-RU" dirty="0"/>
              <a:t>из </a:t>
            </a:r>
            <a:r>
              <a:rPr lang="ru-RU" dirty="0" smtClean="0"/>
              <a:t>металлизированной ткани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934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186</Words>
  <Application>Microsoft Office PowerPoint</Application>
  <PresentationFormat>Произвольный</PresentationFormat>
  <Paragraphs>29</Paragraphs>
  <Slides>13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2_Тема Office</vt:lpstr>
      <vt:lpstr>3_Тема Office</vt:lpstr>
      <vt:lpstr>Презентация PowerPoint</vt:lpstr>
      <vt:lpstr>Повторение:</vt:lpstr>
      <vt:lpstr>Распределение электрических зарядов</vt:lpstr>
      <vt:lpstr>Презентация PowerPoint</vt:lpstr>
      <vt:lpstr>Презентация PowerPoint</vt:lpstr>
      <vt:lpstr>видео</vt:lpstr>
      <vt:lpstr>Клетка Фарадея</vt:lpstr>
      <vt:lpstr>Клетка Фарадея</vt:lpstr>
      <vt:lpstr>Защита от электризации</vt:lpstr>
      <vt:lpstr>Презентация PowerPoint</vt:lpstr>
      <vt:lpstr>«Электрический ветер»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19</cp:revision>
  <dcterms:created xsi:type="dcterms:W3CDTF">2020-08-02T07:36:06Z</dcterms:created>
  <dcterms:modified xsi:type="dcterms:W3CDTF">2020-09-11T18:20:36Z</dcterms:modified>
</cp:coreProperties>
</file>