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268" r:id="rId5"/>
    <p:sldId id="262" r:id="rId6"/>
    <p:sldId id="263" r:id="rId7"/>
    <p:sldId id="260" r:id="rId8"/>
    <p:sldId id="264" r:id="rId9"/>
    <p:sldId id="257" r:id="rId10"/>
    <p:sldId id="267" r:id="rId11"/>
    <p:sldId id="266" r:id="rId12"/>
    <p:sldId id="258" r:id="rId13"/>
    <p:sldId id="259" r:id="rId14"/>
    <p:sldId id="269" r:id="rId15"/>
    <p:sldId id="261" r:id="rId16"/>
  </p:sldIdLst>
  <p:sldSz cx="12780963" cy="7126288"/>
  <p:notesSz cx="6858000" cy="9144000"/>
  <p:defaultTextStyle>
    <a:defPPr>
      <a:defRPr lang="ru-RU"/>
    </a:defPPr>
    <a:lvl1pPr marL="0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152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301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4454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2605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075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890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705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520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714" y="-114"/>
      </p:cViewPr>
      <p:guideLst>
        <p:guide orient="horz" pos="2245"/>
        <p:guide pos="402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3" y="2213772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5" y="4038230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5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199" y="285386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49" y="285386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4" y="2213814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5" y="4038239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94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41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09" y="4579317"/>
            <a:ext cx="10863818" cy="14153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09" y="3020442"/>
            <a:ext cx="10863818" cy="15588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3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6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0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71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9048" y="1662847"/>
            <a:ext cx="5644925" cy="4703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96990" y="1662847"/>
            <a:ext cx="5644925" cy="4703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83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0" y="1595167"/>
            <a:ext cx="5647145" cy="6647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91" indent="0">
              <a:buNone/>
              <a:defRPr sz="2000" b="1"/>
            </a:lvl2pPr>
            <a:lvl3pPr marL="908781" indent="0">
              <a:buNone/>
              <a:defRPr sz="1800" b="1"/>
            </a:lvl3pPr>
            <a:lvl4pPr marL="1363176" indent="0">
              <a:buNone/>
              <a:defRPr sz="1600" b="1"/>
            </a:lvl4pPr>
            <a:lvl5pPr marL="1817566" indent="0">
              <a:buNone/>
              <a:defRPr sz="1600" b="1"/>
            </a:lvl5pPr>
            <a:lvl6pPr marL="2271959" indent="0">
              <a:buNone/>
              <a:defRPr sz="1600" b="1"/>
            </a:lvl6pPr>
            <a:lvl7pPr marL="2726349" indent="0">
              <a:buNone/>
              <a:defRPr sz="1600" b="1"/>
            </a:lvl7pPr>
            <a:lvl8pPr marL="3180747" indent="0">
              <a:buNone/>
              <a:defRPr sz="1600" b="1"/>
            </a:lvl8pPr>
            <a:lvl9pPr marL="363513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9050" y="2259968"/>
            <a:ext cx="5647145" cy="4105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91" indent="0">
              <a:buNone/>
              <a:defRPr sz="2000" b="1"/>
            </a:lvl2pPr>
            <a:lvl3pPr marL="908781" indent="0">
              <a:buNone/>
              <a:defRPr sz="1800" b="1"/>
            </a:lvl3pPr>
            <a:lvl4pPr marL="1363176" indent="0">
              <a:buNone/>
              <a:defRPr sz="1600" b="1"/>
            </a:lvl4pPr>
            <a:lvl5pPr marL="1817566" indent="0">
              <a:buNone/>
              <a:defRPr sz="1600" b="1"/>
            </a:lvl5pPr>
            <a:lvl6pPr marL="2271959" indent="0">
              <a:buNone/>
              <a:defRPr sz="1600" b="1"/>
            </a:lvl6pPr>
            <a:lvl7pPr marL="2726349" indent="0">
              <a:buNone/>
              <a:defRPr sz="1600" b="1"/>
            </a:lvl7pPr>
            <a:lvl8pPr marL="3180747" indent="0">
              <a:buNone/>
              <a:defRPr sz="1600" b="1"/>
            </a:lvl8pPr>
            <a:lvl9pPr marL="363513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92552" y="2259968"/>
            <a:ext cx="5649363" cy="4105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31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64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24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107" y="283732"/>
            <a:ext cx="4204848" cy="12075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7005" y="283777"/>
            <a:ext cx="7144913" cy="60820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107" y="1491287"/>
            <a:ext cx="4204848" cy="4874579"/>
          </a:xfrm>
        </p:spPr>
        <p:txBody>
          <a:bodyPr/>
          <a:lstStyle>
            <a:lvl1pPr marL="0" indent="0">
              <a:buNone/>
              <a:defRPr sz="1400"/>
            </a:lvl1pPr>
            <a:lvl2pPr marL="454391" indent="0">
              <a:buNone/>
              <a:defRPr sz="1200"/>
            </a:lvl2pPr>
            <a:lvl3pPr marL="908781" indent="0">
              <a:buNone/>
              <a:defRPr sz="1000"/>
            </a:lvl3pPr>
            <a:lvl4pPr marL="1363176" indent="0">
              <a:buNone/>
              <a:defRPr sz="800"/>
            </a:lvl4pPr>
            <a:lvl5pPr marL="1817566" indent="0">
              <a:buNone/>
              <a:defRPr sz="800"/>
            </a:lvl5pPr>
            <a:lvl6pPr marL="2271959" indent="0">
              <a:buNone/>
              <a:defRPr sz="800"/>
            </a:lvl6pPr>
            <a:lvl7pPr marL="2726349" indent="0">
              <a:buNone/>
              <a:defRPr sz="800"/>
            </a:lvl7pPr>
            <a:lvl8pPr marL="3180747" indent="0">
              <a:buNone/>
              <a:defRPr sz="800"/>
            </a:lvl8pPr>
            <a:lvl9pPr marL="3635132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2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84" y="4988418"/>
            <a:ext cx="7668578" cy="58890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84" y="636750"/>
            <a:ext cx="7668578" cy="4275773"/>
          </a:xfrm>
        </p:spPr>
        <p:txBody>
          <a:bodyPr/>
          <a:lstStyle>
            <a:lvl1pPr marL="0" indent="0">
              <a:buNone/>
              <a:defRPr sz="3200"/>
            </a:lvl1pPr>
            <a:lvl2pPr marL="454391" indent="0">
              <a:buNone/>
              <a:defRPr sz="2800"/>
            </a:lvl2pPr>
            <a:lvl3pPr marL="908781" indent="0">
              <a:buNone/>
              <a:defRPr sz="2400"/>
            </a:lvl3pPr>
            <a:lvl4pPr marL="1363176" indent="0">
              <a:buNone/>
              <a:defRPr sz="2000"/>
            </a:lvl4pPr>
            <a:lvl5pPr marL="1817566" indent="0">
              <a:buNone/>
              <a:defRPr sz="2000"/>
            </a:lvl5pPr>
            <a:lvl6pPr marL="2271959" indent="0">
              <a:buNone/>
              <a:defRPr sz="2000"/>
            </a:lvl6pPr>
            <a:lvl7pPr marL="2726349" indent="0">
              <a:buNone/>
              <a:defRPr sz="2000"/>
            </a:lvl7pPr>
            <a:lvl8pPr marL="3180747" indent="0">
              <a:buNone/>
              <a:defRPr sz="2000"/>
            </a:lvl8pPr>
            <a:lvl9pPr marL="363513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84" y="5577326"/>
            <a:ext cx="7668578" cy="836349"/>
          </a:xfrm>
        </p:spPr>
        <p:txBody>
          <a:bodyPr/>
          <a:lstStyle>
            <a:lvl1pPr marL="0" indent="0">
              <a:buNone/>
              <a:defRPr sz="1400"/>
            </a:lvl1pPr>
            <a:lvl2pPr marL="454391" indent="0">
              <a:buNone/>
              <a:defRPr sz="1200"/>
            </a:lvl2pPr>
            <a:lvl3pPr marL="908781" indent="0">
              <a:buNone/>
              <a:defRPr sz="1000"/>
            </a:lvl3pPr>
            <a:lvl4pPr marL="1363176" indent="0">
              <a:buNone/>
              <a:defRPr sz="800"/>
            </a:lvl4pPr>
            <a:lvl5pPr marL="1817566" indent="0">
              <a:buNone/>
              <a:defRPr sz="800"/>
            </a:lvl5pPr>
            <a:lvl6pPr marL="2271959" indent="0">
              <a:buNone/>
              <a:defRPr sz="800"/>
            </a:lvl6pPr>
            <a:lvl7pPr marL="2726349" indent="0">
              <a:buNone/>
              <a:defRPr sz="800"/>
            </a:lvl7pPr>
            <a:lvl8pPr marL="3180747" indent="0">
              <a:buNone/>
              <a:defRPr sz="800"/>
            </a:lvl8pPr>
            <a:lvl9pPr marL="3635132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60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40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29" y="285427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69" y="285427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82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25" y="290949"/>
            <a:ext cx="10863820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58573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881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33187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58573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16" indent="-127216">
              <a:buFont typeface="Arial" panose="020B0604020202020204" pitchFamily="34" charset="0"/>
              <a:buChar char="•"/>
              <a:defRPr sz="1200"/>
            </a:lvl2pPr>
            <a:lvl3pPr marL="254430" indent="-127216">
              <a:defRPr sz="1200"/>
            </a:lvl3pPr>
            <a:lvl4pPr marL="445257" indent="-190822">
              <a:defRPr sz="1200"/>
            </a:lvl4pPr>
            <a:lvl5pPr marL="636075" indent="-19082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5881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16" indent="-127216">
              <a:buFont typeface="Arial" panose="020B0604020202020204" pitchFamily="34" charset="0"/>
              <a:buChar char="•"/>
              <a:defRPr sz="1200"/>
            </a:lvl2pPr>
            <a:lvl3pPr marL="254430" indent="-127216">
              <a:defRPr sz="1200"/>
            </a:lvl3pPr>
            <a:lvl4pPr marL="445257" indent="-190822">
              <a:defRPr sz="1200"/>
            </a:lvl4pPr>
            <a:lvl5pPr marL="636075" indent="-19082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33187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16" indent="-127216">
              <a:buFont typeface="Arial" panose="020B0604020202020204" pitchFamily="34" charset="0"/>
              <a:buChar char="•"/>
              <a:defRPr sz="1200"/>
            </a:lvl2pPr>
            <a:lvl3pPr marL="254430" indent="-127216">
              <a:defRPr sz="1200"/>
            </a:lvl3pPr>
            <a:lvl4pPr marL="445257" indent="-190822">
              <a:defRPr sz="1200"/>
            </a:lvl4pPr>
            <a:lvl5pPr marL="636075" indent="-19082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58625" y="969983"/>
            <a:ext cx="10863820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2885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8574" y="2209172"/>
            <a:ext cx="10863818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17145" y="3990721"/>
            <a:ext cx="8946675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08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499"/>
            <a:ext cx="10044182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6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050" y="1639046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2197" y="1639046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47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22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1653512" y="350016"/>
            <a:ext cx="560221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79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09" y="4579300"/>
            <a:ext cx="10863818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09" y="3020428"/>
            <a:ext cx="10863818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1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63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4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6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0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89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70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52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9048" y="1662803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96990" y="1662803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49" y="1595167"/>
            <a:ext cx="5647145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9049" y="2259957"/>
            <a:ext cx="5647145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92552" y="2259957"/>
            <a:ext cx="5649363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3" y="283732"/>
            <a:ext cx="4204848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97004" y="283736"/>
            <a:ext cx="7144913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53" y="1491246"/>
            <a:ext cx="4204848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59" y="4988405"/>
            <a:ext cx="7668578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59" y="636750"/>
            <a:ext cx="7668578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8152" indent="0">
              <a:buNone/>
              <a:defRPr sz="3400"/>
            </a:lvl2pPr>
            <a:lvl3pPr marL="1096301" indent="0">
              <a:buNone/>
              <a:defRPr sz="2900"/>
            </a:lvl3pPr>
            <a:lvl4pPr marL="1644454" indent="0">
              <a:buNone/>
              <a:defRPr sz="2400"/>
            </a:lvl4pPr>
            <a:lvl5pPr marL="2192605" indent="0">
              <a:buNone/>
              <a:defRPr sz="2400"/>
            </a:lvl5pPr>
            <a:lvl6pPr marL="2740756" indent="0">
              <a:buNone/>
              <a:defRPr sz="2400"/>
            </a:lvl6pPr>
            <a:lvl7pPr marL="3288906" indent="0">
              <a:buNone/>
              <a:defRPr sz="2400"/>
            </a:lvl7pPr>
            <a:lvl8pPr marL="3837059" indent="0">
              <a:buNone/>
              <a:defRPr sz="2400"/>
            </a:lvl8pPr>
            <a:lvl9pPr marL="4385209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59" y="5577311"/>
            <a:ext cx="7668578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49" y="285385"/>
            <a:ext cx="11502867" cy="1187715"/>
          </a:xfrm>
          <a:prstGeom prst="rect">
            <a:avLst/>
          </a:prstGeom>
        </p:spPr>
        <p:txBody>
          <a:bodyPr vert="horz" lIns="109631" tIns="54816" rIns="109631" bIns="548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49" y="1662803"/>
            <a:ext cx="11502867" cy="4703021"/>
          </a:xfrm>
          <a:prstGeom prst="rect">
            <a:avLst/>
          </a:prstGeom>
        </p:spPr>
        <p:txBody>
          <a:bodyPr vert="horz" lIns="109631" tIns="54816" rIns="109631" bIns="548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48" y="6605017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0" y="6605017"/>
            <a:ext cx="404730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17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6301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111" indent="-411111" algn="l" defTabSz="109630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745" indent="-342595" algn="l" defTabSz="109630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377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529" indent="-274076" algn="l" defTabSz="109630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6681" indent="-274076" algn="l" defTabSz="109630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4832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3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1134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9285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152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301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454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605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75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890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05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520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0" y="285388"/>
            <a:ext cx="11502867" cy="1187715"/>
          </a:xfrm>
          <a:prstGeom prst="rect">
            <a:avLst/>
          </a:prstGeom>
        </p:spPr>
        <p:txBody>
          <a:bodyPr vert="horz" lIns="90886" tIns="45445" rIns="90886" bIns="4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0" y="1662847"/>
            <a:ext cx="11502867" cy="4703021"/>
          </a:xfrm>
          <a:prstGeom prst="rect">
            <a:avLst/>
          </a:prstGeom>
        </p:spPr>
        <p:txBody>
          <a:bodyPr vert="horz" lIns="90886" tIns="45445" rIns="90886" bIns="4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48" y="6605059"/>
            <a:ext cx="2982225" cy="379409"/>
          </a:xfrm>
          <a:prstGeom prst="rect">
            <a:avLst/>
          </a:prstGeom>
        </p:spPr>
        <p:txBody>
          <a:bodyPr vert="horz" lIns="90886" tIns="45445" rIns="90886" bIns="454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81"/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8781"/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0" y="6605059"/>
            <a:ext cx="4047305" cy="379409"/>
          </a:xfrm>
          <a:prstGeom prst="rect">
            <a:avLst/>
          </a:prstGeom>
        </p:spPr>
        <p:txBody>
          <a:bodyPr vert="horz" lIns="90886" tIns="45445" rIns="90886" bIns="454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8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59"/>
            <a:ext cx="2982225" cy="379409"/>
          </a:xfrm>
          <a:prstGeom prst="rect">
            <a:avLst/>
          </a:prstGeom>
        </p:spPr>
        <p:txBody>
          <a:bodyPr vert="horz" lIns="90886" tIns="45445" rIns="90886" bIns="454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81"/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878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0878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796" indent="-340796" algn="l" defTabSz="90878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385" indent="-283994" algn="l" defTabSz="90878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979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371" indent="-227193" algn="l" defTabSz="90878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753" indent="-227193" algn="l" defTabSz="90878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156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543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932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333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91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81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176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566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959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349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747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132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77" y="1177536"/>
            <a:ext cx="12526188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68"/>
            <a:ext cx="11447615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503"/>
            <a:ext cx="10044182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7"/>
            <a:ext cx="4089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23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7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23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09923"/>
              <a:t>11.09.2020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7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23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09923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7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08105" eaLnBrk="1" hangingPunct="1">
        <a:defRPr>
          <a:latin typeface="+mn-lt"/>
          <a:ea typeface="+mn-ea"/>
          <a:cs typeface="+mn-cs"/>
        </a:defRPr>
      </a:lvl2pPr>
      <a:lvl3pPr marL="1616208" eaLnBrk="1" hangingPunct="1">
        <a:defRPr>
          <a:latin typeface="+mn-lt"/>
          <a:ea typeface="+mn-ea"/>
          <a:cs typeface="+mn-cs"/>
        </a:defRPr>
      </a:lvl3pPr>
      <a:lvl4pPr marL="2424307" eaLnBrk="1" hangingPunct="1">
        <a:defRPr>
          <a:latin typeface="+mn-lt"/>
          <a:ea typeface="+mn-ea"/>
          <a:cs typeface="+mn-cs"/>
        </a:defRPr>
      </a:lvl4pPr>
      <a:lvl5pPr marL="3232414" eaLnBrk="1" hangingPunct="1">
        <a:defRPr>
          <a:latin typeface="+mn-lt"/>
          <a:ea typeface="+mn-ea"/>
          <a:cs typeface="+mn-cs"/>
        </a:defRPr>
      </a:lvl5pPr>
      <a:lvl6pPr marL="4040519" eaLnBrk="1" hangingPunct="1">
        <a:defRPr>
          <a:latin typeface="+mn-lt"/>
          <a:ea typeface="+mn-ea"/>
          <a:cs typeface="+mn-cs"/>
        </a:defRPr>
      </a:lvl6pPr>
      <a:lvl7pPr marL="4848621" eaLnBrk="1" hangingPunct="1">
        <a:defRPr>
          <a:latin typeface="+mn-lt"/>
          <a:ea typeface="+mn-ea"/>
          <a:cs typeface="+mn-cs"/>
        </a:defRPr>
      </a:lvl7pPr>
      <a:lvl8pPr marL="5656722" eaLnBrk="1" hangingPunct="1">
        <a:defRPr>
          <a:latin typeface="+mn-lt"/>
          <a:ea typeface="+mn-ea"/>
          <a:cs typeface="+mn-cs"/>
        </a:defRPr>
      </a:lvl8pPr>
      <a:lvl9pPr marL="646482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08105" eaLnBrk="1" hangingPunct="1">
        <a:defRPr>
          <a:latin typeface="+mn-lt"/>
          <a:ea typeface="+mn-ea"/>
          <a:cs typeface="+mn-cs"/>
        </a:defRPr>
      </a:lvl2pPr>
      <a:lvl3pPr marL="1616208" eaLnBrk="1" hangingPunct="1">
        <a:defRPr>
          <a:latin typeface="+mn-lt"/>
          <a:ea typeface="+mn-ea"/>
          <a:cs typeface="+mn-cs"/>
        </a:defRPr>
      </a:lvl3pPr>
      <a:lvl4pPr marL="2424307" eaLnBrk="1" hangingPunct="1">
        <a:defRPr>
          <a:latin typeface="+mn-lt"/>
          <a:ea typeface="+mn-ea"/>
          <a:cs typeface="+mn-cs"/>
        </a:defRPr>
      </a:lvl4pPr>
      <a:lvl5pPr marL="3232414" eaLnBrk="1" hangingPunct="1">
        <a:defRPr>
          <a:latin typeface="+mn-lt"/>
          <a:ea typeface="+mn-ea"/>
          <a:cs typeface="+mn-cs"/>
        </a:defRPr>
      </a:lvl5pPr>
      <a:lvl6pPr marL="4040519" eaLnBrk="1" hangingPunct="1">
        <a:defRPr>
          <a:latin typeface="+mn-lt"/>
          <a:ea typeface="+mn-ea"/>
          <a:cs typeface="+mn-cs"/>
        </a:defRPr>
      </a:lvl6pPr>
      <a:lvl7pPr marL="4848621" eaLnBrk="1" hangingPunct="1">
        <a:defRPr>
          <a:latin typeface="+mn-lt"/>
          <a:ea typeface="+mn-ea"/>
          <a:cs typeface="+mn-cs"/>
        </a:defRPr>
      </a:lvl7pPr>
      <a:lvl8pPr marL="5656722" eaLnBrk="1" hangingPunct="1">
        <a:defRPr>
          <a:latin typeface="+mn-lt"/>
          <a:ea typeface="+mn-ea"/>
          <a:cs typeface="+mn-cs"/>
        </a:defRPr>
      </a:lvl8pPr>
      <a:lvl9pPr marL="646482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347" y="3403"/>
            <a:ext cx="12763612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658774" y="2627042"/>
            <a:ext cx="10377999" cy="4092645"/>
          </a:xfrm>
          <a:prstGeom prst="rect">
            <a:avLst/>
          </a:prstGeom>
        </p:spPr>
        <p:txBody>
          <a:bodyPr vert="horz" wrap="square" lIns="0" tIns="24624" rIns="0" bIns="0" rtlCol="0">
            <a:spAutoFit/>
          </a:bodyPr>
          <a:lstStyle/>
          <a:p>
            <a:pPr marL="32451" defTabSz="1016520">
              <a:spcBef>
                <a:spcPts val="195"/>
              </a:spcBef>
            </a:pPr>
            <a:r>
              <a:rPr lang="ru-RU" sz="3600" b="1" dirty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r>
              <a:rPr lang="ru-RU" sz="4400" b="1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4400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ru-RU" sz="4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32451" defTabSz="1016520">
              <a:spcBef>
                <a:spcPts val="195"/>
              </a:spcBef>
            </a:pPr>
            <a:endParaRPr lang="ru-RU" sz="4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57078" algn="ctr" defTabSz="1016520">
              <a:spcBef>
                <a:spcPts val="2175"/>
              </a:spcBef>
            </a:pPr>
            <a:r>
              <a:rPr lang="ru-RU" sz="5400" b="1" dirty="0"/>
              <a:t>Распределение электрических зарядов в проводниках. </a:t>
            </a:r>
            <a:endParaRPr lang="ru-RU" sz="4800" b="1" dirty="0">
              <a:solidFill>
                <a:srgbClr val="373435"/>
              </a:solidFill>
              <a:latin typeface="Arial"/>
              <a:cs typeface="Arial"/>
            </a:endParaRPr>
          </a:p>
          <a:p>
            <a:pPr marL="57078" defTabSz="1016520">
              <a:lnSpc>
                <a:spcPts val="3591"/>
              </a:lnSpc>
              <a:spcBef>
                <a:spcPts val="2175"/>
              </a:spcBef>
            </a:pPr>
            <a:endParaRPr lang="ru-RU" sz="3000" dirty="0" smtClean="0">
              <a:solidFill>
                <a:srgbClr val="373435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634508" y="2809045"/>
            <a:ext cx="762637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10477228" y="466924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10488144" y="495453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892305" y="473242"/>
            <a:ext cx="807089" cy="1043915"/>
          </a:xfrm>
          <a:prstGeom prst="rect">
            <a:avLst/>
          </a:prstGeom>
        </p:spPr>
        <p:txBody>
          <a:bodyPr vert="horz" wrap="square" lIns="0" tIns="27979" rIns="0" bIns="0" rtlCol="0">
            <a:spAutoFit/>
          </a:bodyPr>
          <a:lstStyle/>
          <a:p>
            <a:pPr defTabSz="1016520">
              <a:spcBef>
                <a:spcPts val="221"/>
              </a:spcBef>
            </a:pPr>
            <a:r>
              <a:rPr lang="ru-RU" sz="6600" b="1" spc="18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6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739649" y="1386194"/>
            <a:ext cx="1610378" cy="375417"/>
          </a:xfrm>
          <a:prstGeom prst="rect">
            <a:avLst/>
          </a:prstGeom>
        </p:spPr>
        <p:txBody>
          <a:bodyPr vert="horz" wrap="square" lIns="0" tIns="21266" rIns="0" bIns="0" rtlCol="0">
            <a:spAutoFit/>
          </a:bodyPr>
          <a:lstStyle/>
          <a:p>
            <a:pPr defTabSz="1016520">
              <a:spcBef>
                <a:spcPts val="168"/>
              </a:spcBef>
            </a:pPr>
            <a:r>
              <a:rPr lang="ru-RU" sz="23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159579" y="495445"/>
            <a:ext cx="3929029" cy="949356"/>
          </a:xfrm>
          <a:prstGeom prst="rect">
            <a:avLst/>
          </a:prstGeom>
        </p:spPr>
        <p:txBody>
          <a:bodyPr vert="horz" wrap="square" lIns="0" tIns="25775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422" defTabSz="1614027">
              <a:spcBef>
                <a:spcPts val="203"/>
              </a:spcBef>
              <a:defRPr/>
            </a:pPr>
            <a:r>
              <a:rPr lang="ru-RU" sz="6000" kern="0" spc="8" dirty="0">
                <a:solidFill>
                  <a:sysClr val="window" lastClr="FFFFFF"/>
                </a:solidFill>
              </a:rPr>
              <a:t>Физика</a:t>
            </a:r>
            <a:endParaRPr lang="en-US" sz="60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40" y="544609"/>
            <a:ext cx="95546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8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05" y="0"/>
            <a:ext cx="12795667" cy="71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50976"/>
            <a:ext cx="6804298" cy="269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15" y="4140150"/>
            <a:ext cx="23715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92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738664"/>
          </a:xfrm>
        </p:spPr>
        <p:txBody>
          <a:bodyPr/>
          <a:lstStyle/>
          <a:p>
            <a:pPr algn="ctr"/>
            <a:r>
              <a:rPr lang="ru-RU" sz="4800" b="0" dirty="0"/>
              <a:t>«</a:t>
            </a:r>
            <a:r>
              <a:rPr lang="ru-RU" sz="4800" dirty="0"/>
              <a:t>Электрический ветер</a:t>
            </a:r>
            <a:r>
              <a:rPr lang="ru-RU" sz="4800" b="0" dirty="0"/>
              <a:t>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6766" y="4715272"/>
            <a:ext cx="12169352" cy="1985159"/>
          </a:xfrm>
        </p:spPr>
        <p:txBody>
          <a:bodyPr/>
          <a:lstStyle/>
          <a:p>
            <a:pPr algn="ctr"/>
            <a:r>
              <a:rPr lang="ru-RU" dirty="0" smtClean="0"/>
              <a:t>   Заряды </a:t>
            </a:r>
            <a:r>
              <a:rPr lang="ru-RU" dirty="0"/>
              <a:t>распределяются неравномерно, </a:t>
            </a:r>
            <a:r>
              <a:rPr lang="ru-RU" dirty="0" smtClean="0"/>
              <a:t>в острых местах проводника заряды располагаются </a:t>
            </a:r>
            <a:r>
              <a:rPr lang="ru-RU" dirty="0"/>
              <a:t>плотно.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29" y="1402904"/>
            <a:ext cx="4608511" cy="326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21" y="1381597"/>
            <a:ext cx="4800889" cy="326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21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овый проект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857" y="-14437"/>
            <a:ext cx="12811820" cy="720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4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75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4603" y="1834953"/>
            <a:ext cx="10529564" cy="1323439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dirty="0" smtClean="0"/>
              <a:t>Прочитать § 6</a:t>
            </a:r>
          </a:p>
          <a:p>
            <a:pPr marL="742950" indent="-742950">
              <a:buAutoNum type="arabicPeriod"/>
            </a:pPr>
            <a:r>
              <a:rPr lang="ru-RU" dirty="0" smtClean="0"/>
              <a:t>Ответить на вопросы (стр. 24)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5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Повторение: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7833" y="1258888"/>
            <a:ext cx="12025336" cy="5539978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sz="3600" dirty="0" smtClean="0"/>
              <a:t>Электризация - …</a:t>
            </a:r>
          </a:p>
          <a:p>
            <a:pPr marL="742950" indent="-742950">
              <a:buAutoNum type="arabicPeriod"/>
            </a:pPr>
            <a:r>
              <a:rPr lang="ru-RU" sz="3600" dirty="0" smtClean="0"/>
              <a:t>Чт</a:t>
            </a:r>
            <a:r>
              <a:rPr lang="ru-RU" sz="3600" dirty="0" smtClean="0"/>
              <a:t>о значит тело имеет положительный заряд?</a:t>
            </a:r>
          </a:p>
          <a:p>
            <a:pPr marL="742950" indent="-742950">
              <a:buFontTx/>
              <a:buAutoNum type="arabicPeriod"/>
            </a:pPr>
            <a:r>
              <a:rPr lang="ru-RU" sz="3600" dirty="0"/>
              <a:t>Что значит тело имеет </a:t>
            </a:r>
            <a:r>
              <a:rPr lang="ru-RU" sz="3600" dirty="0" smtClean="0"/>
              <a:t>отрицательный </a:t>
            </a:r>
            <a:r>
              <a:rPr lang="ru-RU" sz="3600" dirty="0"/>
              <a:t>заряд</a:t>
            </a:r>
            <a:r>
              <a:rPr lang="ru-RU" sz="3600" dirty="0" smtClean="0"/>
              <a:t>?</a:t>
            </a:r>
          </a:p>
          <a:p>
            <a:pPr marL="742950" indent="-742950">
              <a:buFontTx/>
              <a:buAutoNum type="arabicPeriod"/>
            </a:pPr>
            <a:r>
              <a:rPr lang="ru-RU" sz="3600" dirty="0" smtClean="0"/>
              <a:t>Свойства электрического заряда</a:t>
            </a:r>
          </a:p>
          <a:p>
            <a:pPr marL="742950" indent="-742950">
              <a:buFontTx/>
              <a:buAutoNum type="arabicPeriod"/>
            </a:pPr>
            <a:r>
              <a:rPr lang="ru-RU" sz="3600" dirty="0" smtClean="0"/>
              <a:t>Электрическое поле - …</a:t>
            </a:r>
            <a:endParaRPr lang="ru-RU" sz="3600" dirty="0"/>
          </a:p>
          <a:p>
            <a:pPr marL="742950" indent="-742950">
              <a:buAutoNum type="arabicPeriod"/>
            </a:pPr>
            <a:r>
              <a:rPr lang="ru-RU" sz="3600" dirty="0" smtClean="0"/>
              <a:t>Какие свойства электрического поля вы знаете?</a:t>
            </a:r>
          </a:p>
          <a:p>
            <a:pPr marL="742950" indent="-742950">
              <a:buAutoNum type="arabicPeriod"/>
            </a:pPr>
            <a:r>
              <a:rPr lang="ru-RU" sz="3600" dirty="0" smtClean="0"/>
              <a:t>Напряженность - …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764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3" y="1834952"/>
            <a:ext cx="486522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677108"/>
          </a:xfrm>
        </p:spPr>
        <p:txBody>
          <a:bodyPr/>
          <a:lstStyle/>
          <a:p>
            <a:pPr algn="ctr"/>
            <a:r>
              <a:rPr lang="ru-RU" sz="4400" dirty="0"/>
              <a:t>Распределение электрических зарядов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62289" y="1330896"/>
            <a:ext cx="7717948" cy="5616624"/>
          </a:xfrm>
        </p:spPr>
        <p:txBody>
          <a:bodyPr/>
          <a:lstStyle/>
          <a:p>
            <a:pPr algn="ctr"/>
            <a:r>
              <a:rPr lang="ru-RU" sz="4000" dirty="0" smtClean="0"/>
              <a:t>    Положительные заряды, сообщенные металлическому шару</a:t>
            </a:r>
            <a:r>
              <a:rPr lang="ru-RU" sz="4000" dirty="0"/>
              <a:t>, равномерно </a:t>
            </a:r>
            <a:r>
              <a:rPr lang="ru-RU" sz="4000" dirty="0" smtClean="0"/>
              <a:t>распределятся по </a:t>
            </a:r>
            <a:r>
              <a:rPr lang="ru-RU" sz="4000" dirty="0"/>
              <a:t>поверхности </a:t>
            </a:r>
            <a:r>
              <a:rPr lang="ru-RU" sz="4000" dirty="0" smtClean="0"/>
              <a:t>шара, а линии напряженности электрического </a:t>
            </a:r>
            <a:r>
              <a:rPr lang="ru-RU" sz="4000" dirty="0"/>
              <a:t>поля </a:t>
            </a:r>
            <a:r>
              <a:rPr lang="ru-RU" sz="4000" dirty="0" smtClean="0"/>
              <a:t>будут направлены </a:t>
            </a:r>
            <a:r>
              <a:rPr lang="ru-RU" sz="4000" dirty="0"/>
              <a:t>извне по радиусу шара.</a:t>
            </a:r>
          </a:p>
        </p:txBody>
      </p:sp>
    </p:spTree>
    <p:extLst>
      <p:ext uri="{BB962C8B-B14F-4D97-AF65-F5344CB8AC3E}">
        <p14:creationId xmlns:p14="http://schemas.microsoft.com/office/powerpoint/2010/main" val="20674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37256"/>
            <a:ext cx="12780964" cy="712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5786" y="4911824"/>
            <a:ext cx="12241360" cy="1846659"/>
          </a:xfrm>
        </p:spPr>
        <p:txBody>
          <a:bodyPr/>
          <a:lstStyle/>
          <a:p>
            <a:pPr algn="ctr"/>
            <a:r>
              <a:rPr lang="ru-RU" sz="4000" i="0" dirty="0" smtClean="0"/>
              <a:t>В </a:t>
            </a:r>
            <a:r>
              <a:rPr lang="ru-RU" sz="4000" i="0" dirty="0"/>
              <a:t>изолированном проводнике </a:t>
            </a:r>
            <a:r>
              <a:rPr lang="ru-RU" sz="4000" i="0" dirty="0" smtClean="0"/>
              <a:t>электрические заряды распределяются </a:t>
            </a:r>
            <a:r>
              <a:rPr lang="ru-RU" sz="4000" i="0" dirty="0"/>
              <a:t>по его </a:t>
            </a:r>
            <a:r>
              <a:rPr lang="ru-RU" sz="4000" i="0" dirty="0" smtClean="0"/>
              <a:t>поверхности. Внутри </a:t>
            </a:r>
            <a:r>
              <a:rPr lang="ru-RU" sz="4000" i="0" dirty="0"/>
              <a:t>проводника нет заряда.</a:t>
            </a:r>
            <a:endParaRPr lang="ru-RU" sz="4000" dirty="0"/>
          </a:p>
        </p:txBody>
      </p:sp>
      <p:pic>
        <p:nvPicPr>
          <p:cNvPr id="4098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5" y="-2431"/>
            <a:ext cx="12476882" cy="49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2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овый проект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31848"/>
            <a:ext cx="12780963" cy="718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0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09" y="1330895"/>
            <a:ext cx="5058716" cy="532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Клетка Фарадея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825" y="1834952"/>
            <a:ext cx="7560840" cy="4632037"/>
          </a:xfrm>
        </p:spPr>
        <p:txBody>
          <a:bodyPr/>
          <a:lstStyle/>
          <a:p>
            <a:r>
              <a:rPr lang="ru-RU" dirty="0" smtClean="0"/>
              <a:t>   Установка, построенная М. Фарадеем для доказательства отсутствия электрических зарядов внутри </a:t>
            </a:r>
            <a:r>
              <a:rPr lang="ru-RU" dirty="0"/>
              <a:t>проводника.</a:t>
            </a:r>
          </a:p>
        </p:txBody>
      </p:sp>
    </p:spTree>
    <p:extLst>
      <p:ext uri="{BB962C8B-B14F-4D97-AF65-F5344CB8AC3E}">
        <p14:creationId xmlns:p14="http://schemas.microsoft.com/office/powerpoint/2010/main" val="25100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Клетка Фарадея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58433" y="1546920"/>
            <a:ext cx="6552728" cy="4924425"/>
          </a:xfrm>
        </p:spPr>
        <p:txBody>
          <a:bodyPr/>
          <a:lstStyle/>
          <a:p>
            <a:pPr algn="ctr"/>
            <a:r>
              <a:rPr lang="ru-RU" sz="4000" dirty="0" smtClean="0"/>
              <a:t>   Опыт</a:t>
            </a:r>
            <a:r>
              <a:rPr lang="ru-RU" sz="4000" dirty="0"/>
              <a:t>, проведенный </a:t>
            </a:r>
            <a:r>
              <a:rPr lang="ru-RU" sz="4000" dirty="0" smtClean="0"/>
              <a:t>Фарадеем, доказывает, что внутри проводника </a:t>
            </a:r>
            <a:r>
              <a:rPr lang="ru-RU" sz="4000" dirty="0"/>
              <a:t>заряда нет, </a:t>
            </a:r>
            <a:r>
              <a:rPr lang="ru-RU" sz="4000" dirty="0" smtClean="0"/>
              <a:t>электрические заряды располагаются </a:t>
            </a:r>
            <a:r>
              <a:rPr lang="ru-RU" sz="4000" dirty="0"/>
              <a:t>только на </a:t>
            </a:r>
            <a:r>
              <a:rPr lang="ru-RU" sz="4000" dirty="0" smtClean="0"/>
              <a:t>поверхности </a:t>
            </a:r>
            <a:r>
              <a:rPr lang="ru-RU" sz="4000" dirty="0"/>
              <a:t>проводника.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8" y="1690936"/>
            <a:ext cx="541206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39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519" y="1978968"/>
            <a:ext cx="596265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Защита от электризации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85" y="1402904"/>
            <a:ext cx="6768752" cy="5472608"/>
          </a:xfrm>
        </p:spPr>
        <p:txBody>
          <a:bodyPr/>
          <a:lstStyle/>
          <a:p>
            <a:pPr algn="ctr"/>
            <a:r>
              <a:rPr lang="ru-RU" dirty="0" smtClean="0"/>
              <a:t>   Для </a:t>
            </a:r>
            <a:r>
              <a:rPr lang="ru-RU" dirty="0"/>
              <a:t>лиц, </a:t>
            </a:r>
            <a:r>
              <a:rPr lang="ru-RU" dirty="0" smtClean="0"/>
              <a:t>работающих </a:t>
            </a:r>
            <a:r>
              <a:rPr lang="ru-RU" dirty="0"/>
              <a:t>в </a:t>
            </a:r>
            <a:r>
              <a:rPr lang="ru-RU" dirty="0" smtClean="0"/>
              <a:t>условиях высокой </a:t>
            </a:r>
            <a:r>
              <a:rPr lang="ru-RU" dirty="0"/>
              <a:t>напряженности </a:t>
            </a:r>
            <a:r>
              <a:rPr lang="ru-RU" dirty="0" smtClean="0"/>
              <a:t>электрического поля, изготавливается специальная одежда </a:t>
            </a:r>
            <a:r>
              <a:rPr lang="ru-RU" dirty="0"/>
              <a:t>из </a:t>
            </a:r>
            <a:r>
              <a:rPr lang="ru-RU" dirty="0" smtClean="0"/>
              <a:t>металлизированной ткани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34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186</Words>
  <Application>Microsoft Office PowerPoint</Application>
  <PresentationFormat>Произвольный</PresentationFormat>
  <Paragraphs>29</Paragraphs>
  <Slides>13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Тема Office</vt:lpstr>
      <vt:lpstr>2_Тема Office</vt:lpstr>
      <vt:lpstr>3_Тема Office</vt:lpstr>
      <vt:lpstr>Презентация PowerPoint</vt:lpstr>
      <vt:lpstr>Повторение:</vt:lpstr>
      <vt:lpstr>Распределение электрических зарядов</vt:lpstr>
      <vt:lpstr>Презентация PowerPoint</vt:lpstr>
      <vt:lpstr>Презентация PowerPoint</vt:lpstr>
      <vt:lpstr>видео</vt:lpstr>
      <vt:lpstr>Клетка Фарадея</vt:lpstr>
      <vt:lpstr>Клетка Фарадея</vt:lpstr>
      <vt:lpstr>Защита от электризации</vt:lpstr>
      <vt:lpstr>Презентация PowerPoint</vt:lpstr>
      <vt:lpstr>«Электрический ветер»</vt:lpstr>
      <vt:lpstr>Презентация PowerPoint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19</cp:revision>
  <dcterms:created xsi:type="dcterms:W3CDTF">2020-08-02T07:36:06Z</dcterms:created>
  <dcterms:modified xsi:type="dcterms:W3CDTF">2020-09-11T18:20:36Z</dcterms:modified>
</cp:coreProperties>
</file>