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256" r:id="rId4"/>
    <p:sldId id="257" r:id="rId5"/>
    <p:sldId id="271" r:id="rId6"/>
    <p:sldId id="258" r:id="rId7"/>
    <p:sldId id="272" r:id="rId8"/>
    <p:sldId id="259" r:id="rId9"/>
    <p:sldId id="260" r:id="rId10"/>
    <p:sldId id="261" r:id="rId11"/>
    <p:sldId id="268" r:id="rId12"/>
    <p:sldId id="262" r:id="rId13"/>
    <p:sldId id="273" r:id="rId14"/>
    <p:sldId id="274" r:id="rId15"/>
    <p:sldId id="275" r:id="rId16"/>
    <p:sldId id="263" r:id="rId17"/>
    <p:sldId id="270" r:id="rId18"/>
    <p:sldId id="264" r:id="rId19"/>
  </p:sldIdLst>
  <p:sldSz cx="12061825" cy="7126288"/>
  <p:notesSz cx="6858000" cy="9144000"/>
  <p:defaultTextStyle>
    <a:defPPr>
      <a:defRPr lang="ru-RU"/>
    </a:defPPr>
    <a:lvl1pPr marL="0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152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6301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4454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2605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0756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88906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37059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5209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104" y="-252"/>
      </p:cViewPr>
      <p:guideLst>
        <p:guide orient="horz" pos="2245"/>
        <p:guide pos="379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4637" y="2213771"/>
            <a:ext cx="10252551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9274" y="4038230"/>
            <a:ext cx="8443278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6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4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2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8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5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44823" y="285385"/>
            <a:ext cx="2713911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3091" y="285385"/>
            <a:ext cx="7940701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4638" y="2213810"/>
            <a:ext cx="10252551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9274" y="4038239"/>
            <a:ext cx="8443278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3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7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2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6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1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5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947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513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801" y="4579317"/>
            <a:ext cx="10252551" cy="141536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2801" y="3020438"/>
            <a:ext cx="10252551" cy="15588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4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89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34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79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2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69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14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59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97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3091" y="1662842"/>
            <a:ext cx="5327306" cy="470302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31428" y="1662842"/>
            <a:ext cx="5327306" cy="470302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306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092" y="1595167"/>
            <a:ext cx="5329401" cy="6647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486" indent="0">
              <a:buNone/>
              <a:defRPr sz="2000" b="1"/>
            </a:lvl2pPr>
            <a:lvl3pPr marL="908974" indent="0">
              <a:buNone/>
              <a:defRPr sz="1800" b="1"/>
            </a:lvl3pPr>
            <a:lvl4pPr marL="1363465" indent="0">
              <a:buNone/>
              <a:defRPr sz="1600" b="1"/>
            </a:lvl4pPr>
            <a:lvl5pPr marL="1817950" indent="0">
              <a:buNone/>
              <a:defRPr sz="1600" b="1"/>
            </a:lvl5pPr>
            <a:lvl6pPr marL="2272440" indent="0">
              <a:buNone/>
              <a:defRPr sz="1600" b="1"/>
            </a:lvl6pPr>
            <a:lvl7pPr marL="2726927" indent="0">
              <a:buNone/>
              <a:defRPr sz="1600" b="1"/>
            </a:lvl7pPr>
            <a:lvl8pPr marL="3181420" indent="0">
              <a:buNone/>
              <a:defRPr sz="1600" b="1"/>
            </a:lvl8pPr>
            <a:lvl9pPr marL="363590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3092" y="2259968"/>
            <a:ext cx="5329401" cy="41058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27240" y="1595167"/>
            <a:ext cx="5331494" cy="6647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486" indent="0">
              <a:buNone/>
              <a:defRPr sz="2000" b="1"/>
            </a:lvl2pPr>
            <a:lvl3pPr marL="908974" indent="0">
              <a:buNone/>
              <a:defRPr sz="1800" b="1"/>
            </a:lvl3pPr>
            <a:lvl4pPr marL="1363465" indent="0">
              <a:buNone/>
              <a:defRPr sz="1600" b="1"/>
            </a:lvl4pPr>
            <a:lvl5pPr marL="1817950" indent="0">
              <a:buNone/>
              <a:defRPr sz="1600" b="1"/>
            </a:lvl5pPr>
            <a:lvl6pPr marL="2272440" indent="0">
              <a:buNone/>
              <a:defRPr sz="1600" b="1"/>
            </a:lvl6pPr>
            <a:lvl7pPr marL="2726927" indent="0">
              <a:buNone/>
              <a:defRPr sz="1600" b="1"/>
            </a:lvl7pPr>
            <a:lvl8pPr marL="3181420" indent="0">
              <a:buNone/>
              <a:defRPr sz="1600" b="1"/>
            </a:lvl8pPr>
            <a:lvl9pPr marL="363590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27240" y="2259968"/>
            <a:ext cx="5331494" cy="41058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63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7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21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142" y="283732"/>
            <a:ext cx="3968257" cy="12075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5841" y="283773"/>
            <a:ext cx="6742895" cy="60820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142" y="1491283"/>
            <a:ext cx="3968257" cy="4874579"/>
          </a:xfrm>
        </p:spPr>
        <p:txBody>
          <a:bodyPr/>
          <a:lstStyle>
            <a:lvl1pPr marL="0" indent="0">
              <a:buNone/>
              <a:defRPr sz="1400"/>
            </a:lvl1pPr>
            <a:lvl2pPr marL="454486" indent="0">
              <a:buNone/>
              <a:defRPr sz="1200"/>
            </a:lvl2pPr>
            <a:lvl3pPr marL="908974" indent="0">
              <a:buNone/>
              <a:defRPr sz="1000"/>
            </a:lvl3pPr>
            <a:lvl4pPr marL="1363465" indent="0">
              <a:buNone/>
              <a:defRPr sz="800"/>
            </a:lvl4pPr>
            <a:lvl5pPr marL="1817950" indent="0">
              <a:buNone/>
              <a:defRPr sz="800"/>
            </a:lvl5pPr>
            <a:lvl6pPr marL="2272440" indent="0">
              <a:buNone/>
              <a:defRPr sz="800"/>
            </a:lvl6pPr>
            <a:lvl7pPr marL="2726927" indent="0">
              <a:buNone/>
              <a:defRPr sz="800"/>
            </a:lvl7pPr>
            <a:lvl8pPr marL="3181420" indent="0">
              <a:buNone/>
              <a:defRPr sz="800"/>
            </a:lvl8pPr>
            <a:lvl9pPr marL="3635901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4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4226" y="4988417"/>
            <a:ext cx="7237095" cy="58890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64226" y="636749"/>
            <a:ext cx="7237095" cy="4275773"/>
          </a:xfrm>
        </p:spPr>
        <p:txBody>
          <a:bodyPr/>
          <a:lstStyle>
            <a:lvl1pPr marL="0" indent="0">
              <a:buNone/>
              <a:defRPr sz="3200"/>
            </a:lvl1pPr>
            <a:lvl2pPr marL="454486" indent="0">
              <a:buNone/>
              <a:defRPr sz="2800"/>
            </a:lvl2pPr>
            <a:lvl3pPr marL="908974" indent="0">
              <a:buNone/>
              <a:defRPr sz="2400"/>
            </a:lvl3pPr>
            <a:lvl4pPr marL="1363465" indent="0">
              <a:buNone/>
              <a:defRPr sz="2000"/>
            </a:lvl4pPr>
            <a:lvl5pPr marL="1817950" indent="0">
              <a:buNone/>
              <a:defRPr sz="2000"/>
            </a:lvl5pPr>
            <a:lvl6pPr marL="2272440" indent="0">
              <a:buNone/>
              <a:defRPr sz="2000"/>
            </a:lvl6pPr>
            <a:lvl7pPr marL="2726927" indent="0">
              <a:buNone/>
              <a:defRPr sz="2000"/>
            </a:lvl7pPr>
            <a:lvl8pPr marL="3181420" indent="0">
              <a:buNone/>
              <a:defRPr sz="2000"/>
            </a:lvl8pPr>
            <a:lvl9pPr marL="363590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64226" y="5577322"/>
            <a:ext cx="7237095" cy="836349"/>
          </a:xfrm>
        </p:spPr>
        <p:txBody>
          <a:bodyPr/>
          <a:lstStyle>
            <a:lvl1pPr marL="0" indent="0">
              <a:buNone/>
              <a:defRPr sz="1400"/>
            </a:lvl1pPr>
            <a:lvl2pPr marL="454486" indent="0">
              <a:buNone/>
              <a:defRPr sz="1200"/>
            </a:lvl2pPr>
            <a:lvl3pPr marL="908974" indent="0">
              <a:buNone/>
              <a:defRPr sz="1000"/>
            </a:lvl3pPr>
            <a:lvl4pPr marL="1363465" indent="0">
              <a:buNone/>
              <a:defRPr sz="800"/>
            </a:lvl4pPr>
            <a:lvl5pPr marL="1817950" indent="0">
              <a:buNone/>
              <a:defRPr sz="800"/>
            </a:lvl5pPr>
            <a:lvl6pPr marL="2272440" indent="0">
              <a:buNone/>
              <a:defRPr sz="800"/>
            </a:lvl6pPr>
            <a:lvl7pPr marL="2726927" indent="0">
              <a:buNone/>
              <a:defRPr sz="800"/>
            </a:lvl7pPr>
            <a:lvl8pPr marL="3181420" indent="0">
              <a:buNone/>
              <a:defRPr sz="800"/>
            </a:lvl8pPr>
            <a:lvl9pPr marL="3635901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837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00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44852" y="285423"/>
            <a:ext cx="2713911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3110" y="285423"/>
            <a:ext cx="7940701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19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682" y="290949"/>
            <a:ext cx="10252553" cy="8495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04638" y="1451653"/>
            <a:ext cx="3292878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384474" y="1451653"/>
            <a:ext cx="3292878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864309" y="1451653"/>
            <a:ext cx="3292878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04638" y="5175427"/>
            <a:ext cx="3292878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42" indent="-127242">
              <a:buFont typeface="Arial" panose="020B0604020202020204" pitchFamily="34" charset="0"/>
              <a:buChar char="•"/>
              <a:defRPr sz="1200"/>
            </a:lvl2pPr>
            <a:lvl3pPr marL="254484" indent="-127242">
              <a:defRPr sz="1200"/>
            </a:lvl3pPr>
            <a:lvl4pPr marL="445352" indent="-190862">
              <a:defRPr sz="1200"/>
            </a:lvl4pPr>
            <a:lvl5pPr marL="636209" indent="-190862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4474" y="5175427"/>
            <a:ext cx="3292878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42" indent="-127242">
              <a:buFont typeface="Arial" panose="020B0604020202020204" pitchFamily="34" charset="0"/>
              <a:buChar char="•"/>
              <a:defRPr sz="1200"/>
            </a:lvl2pPr>
            <a:lvl3pPr marL="254484" indent="-127242">
              <a:defRPr sz="1200"/>
            </a:lvl3pPr>
            <a:lvl4pPr marL="445352" indent="-190862">
              <a:defRPr sz="1200"/>
            </a:lvl4pPr>
            <a:lvl5pPr marL="636209" indent="-190862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864309" y="5175427"/>
            <a:ext cx="3292878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42" indent="-127242">
              <a:buFont typeface="Arial" panose="020B0604020202020204" pitchFamily="34" charset="0"/>
              <a:buChar char="•"/>
              <a:defRPr sz="1200"/>
            </a:lvl2pPr>
            <a:lvl3pPr marL="254484" indent="-127242">
              <a:defRPr sz="1200"/>
            </a:lvl3pPr>
            <a:lvl4pPr marL="445352" indent="-190862">
              <a:defRPr sz="1200"/>
            </a:lvl4pPr>
            <a:lvl5pPr marL="636209" indent="-190862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04682" y="969982"/>
            <a:ext cx="10252553" cy="4222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32343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04638" y="2209170"/>
            <a:ext cx="10252551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09274" y="3990721"/>
            <a:ext cx="8443278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01021" y="6627458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3091" y="6627458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84514" y="6627458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65" y="224954"/>
            <a:ext cx="10803500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1397" y="1715501"/>
            <a:ext cx="9479033" cy="661720"/>
          </a:xfrm>
        </p:spPr>
        <p:txBody>
          <a:bodyPr lIns="0" tIns="0" rIns="0" bIns="0"/>
          <a:lstStyle>
            <a:lvl1pPr>
              <a:defRPr sz="43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01021" y="6627458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3091" y="6627458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84514" y="6627458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54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65" y="224954"/>
            <a:ext cx="10803500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3093" y="1639046"/>
            <a:ext cx="5246894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11841" y="1639046"/>
            <a:ext cx="5246894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01021" y="6627458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3091" y="6627458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684514" y="6627458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122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65" y="224954"/>
            <a:ext cx="10803500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01021" y="6627458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3091" y="6627458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684514" y="6627458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450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9847" y="156288"/>
            <a:ext cx="11821385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0051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0997811" y="350013"/>
            <a:ext cx="528699" cy="55503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0051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01021" y="6627458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3091" y="6627458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684514" y="6627458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4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801" y="4579300"/>
            <a:ext cx="10252551" cy="141536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2801" y="3020427"/>
            <a:ext cx="10252551" cy="155887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15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63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44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26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0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889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370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52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3091" y="1662803"/>
            <a:ext cx="5327306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31428" y="1662803"/>
            <a:ext cx="5327306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091" y="1595167"/>
            <a:ext cx="5329401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152" indent="0">
              <a:buNone/>
              <a:defRPr sz="2400" b="1"/>
            </a:lvl2pPr>
            <a:lvl3pPr marL="1096301" indent="0">
              <a:buNone/>
              <a:defRPr sz="2200" b="1"/>
            </a:lvl3pPr>
            <a:lvl4pPr marL="1644454" indent="0">
              <a:buNone/>
              <a:defRPr sz="1900" b="1"/>
            </a:lvl4pPr>
            <a:lvl5pPr marL="2192605" indent="0">
              <a:buNone/>
              <a:defRPr sz="1900" b="1"/>
            </a:lvl5pPr>
            <a:lvl6pPr marL="2740756" indent="0">
              <a:buNone/>
              <a:defRPr sz="1900" b="1"/>
            </a:lvl6pPr>
            <a:lvl7pPr marL="3288906" indent="0">
              <a:buNone/>
              <a:defRPr sz="1900" b="1"/>
            </a:lvl7pPr>
            <a:lvl8pPr marL="3837059" indent="0">
              <a:buNone/>
              <a:defRPr sz="1900" b="1"/>
            </a:lvl8pPr>
            <a:lvl9pPr marL="438520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3091" y="2259957"/>
            <a:ext cx="5329401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27240" y="1595167"/>
            <a:ext cx="5331494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152" indent="0">
              <a:buNone/>
              <a:defRPr sz="2400" b="1"/>
            </a:lvl2pPr>
            <a:lvl3pPr marL="1096301" indent="0">
              <a:buNone/>
              <a:defRPr sz="2200" b="1"/>
            </a:lvl3pPr>
            <a:lvl4pPr marL="1644454" indent="0">
              <a:buNone/>
              <a:defRPr sz="1900" b="1"/>
            </a:lvl4pPr>
            <a:lvl5pPr marL="2192605" indent="0">
              <a:buNone/>
              <a:defRPr sz="1900" b="1"/>
            </a:lvl5pPr>
            <a:lvl6pPr marL="2740756" indent="0">
              <a:buNone/>
              <a:defRPr sz="1900" b="1"/>
            </a:lvl6pPr>
            <a:lvl7pPr marL="3288906" indent="0">
              <a:buNone/>
              <a:defRPr sz="1900" b="1"/>
            </a:lvl7pPr>
            <a:lvl8pPr marL="3837059" indent="0">
              <a:buNone/>
              <a:defRPr sz="1900" b="1"/>
            </a:lvl8pPr>
            <a:lvl9pPr marL="438520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27240" y="2259957"/>
            <a:ext cx="5331494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095" y="283732"/>
            <a:ext cx="3968257" cy="120751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5840" y="283735"/>
            <a:ext cx="6742895" cy="6082089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095" y="1491245"/>
            <a:ext cx="3968257" cy="4874579"/>
          </a:xfrm>
        </p:spPr>
        <p:txBody>
          <a:bodyPr/>
          <a:lstStyle>
            <a:lvl1pPr marL="0" indent="0">
              <a:buNone/>
              <a:defRPr sz="1700"/>
            </a:lvl1pPr>
            <a:lvl2pPr marL="548152" indent="0">
              <a:buNone/>
              <a:defRPr sz="1400"/>
            </a:lvl2pPr>
            <a:lvl3pPr marL="1096301" indent="0">
              <a:buNone/>
              <a:defRPr sz="1200"/>
            </a:lvl3pPr>
            <a:lvl4pPr marL="1644454" indent="0">
              <a:buNone/>
              <a:defRPr sz="1100"/>
            </a:lvl4pPr>
            <a:lvl5pPr marL="2192605" indent="0">
              <a:buNone/>
              <a:defRPr sz="1100"/>
            </a:lvl5pPr>
            <a:lvl6pPr marL="2740756" indent="0">
              <a:buNone/>
              <a:defRPr sz="1100"/>
            </a:lvl6pPr>
            <a:lvl7pPr marL="3288906" indent="0">
              <a:buNone/>
              <a:defRPr sz="1100"/>
            </a:lvl7pPr>
            <a:lvl8pPr marL="3837059" indent="0">
              <a:buNone/>
              <a:defRPr sz="1100"/>
            </a:lvl8pPr>
            <a:lvl9pPr marL="4385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4202" y="4988404"/>
            <a:ext cx="7237095" cy="58890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64202" y="636749"/>
            <a:ext cx="7237095" cy="4275773"/>
          </a:xfrm>
        </p:spPr>
        <p:txBody>
          <a:bodyPr/>
          <a:lstStyle>
            <a:lvl1pPr marL="0" indent="0">
              <a:buNone/>
              <a:defRPr sz="3800"/>
            </a:lvl1pPr>
            <a:lvl2pPr marL="548152" indent="0">
              <a:buNone/>
              <a:defRPr sz="3400"/>
            </a:lvl2pPr>
            <a:lvl3pPr marL="1096301" indent="0">
              <a:buNone/>
              <a:defRPr sz="2900"/>
            </a:lvl3pPr>
            <a:lvl4pPr marL="1644454" indent="0">
              <a:buNone/>
              <a:defRPr sz="2400"/>
            </a:lvl4pPr>
            <a:lvl5pPr marL="2192605" indent="0">
              <a:buNone/>
              <a:defRPr sz="2400"/>
            </a:lvl5pPr>
            <a:lvl6pPr marL="2740756" indent="0">
              <a:buNone/>
              <a:defRPr sz="2400"/>
            </a:lvl6pPr>
            <a:lvl7pPr marL="3288906" indent="0">
              <a:buNone/>
              <a:defRPr sz="2400"/>
            </a:lvl7pPr>
            <a:lvl8pPr marL="3837059" indent="0">
              <a:buNone/>
              <a:defRPr sz="2400"/>
            </a:lvl8pPr>
            <a:lvl9pPr marL="4385209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64202" y="5577310"/>
            <a:ext cx="7237095" cy="836349"/>
          </a:xfrm>
        </p:spPr>
        <p:txBody>
          <a:bodyPr/>
          <a:lstStyle>
            <a:lvl1pPr marL="0" indent="0">
              <a:buNone/>
              <a:defRPr sz="1700"/>
            </a:lvl1pPr>
            <a:lvl2pPr marL="548152" indent="0">
              <a:buNone/>
              <a:defRPr sz="1400"/>
            </a:lvl2pPr>
            <a:lvl3pPr marL="1096301" indent="0">
              <a:buNone/>
              <a:defRPr sz="1200"/>
            </a:lvl3pPr>
            <a:lvl4pPr marL="1644454" indent="0">
              <a:buNone/>
              <a:defRPr sz="1100"/>
            </a:lvl4pPr>
            <a:lvl5pPr marL="2192605" indent="0">
              <a:buNone/>
              <a:defRPr sz="1100"/>
            </a:lvl5pPr>
            <a:lvl6pPr marL="2740756" indent="0">
              <a:buNone/>
              <a:defRPr sz="1100"/>
            </a:lvl6pPr>
            <a:lvl7pPr marL="3288906" indent="0">
              <a:buNone/>
              <a:defRPr sz="1100"/>
            </a:lvl7pPr>
            <a:lvl8pPr marL="3837059" indent="0">
              <a:buNone/>
              <a:defRPr sz="1100"/>
            </a:lvl8pPr>
            <a:lvl9pPr marL="4385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091" y="285384"/>
            <a:ext cx="10855643" cy="1187715"/>
          </a:xfrm>
          <a:prstGeom prst="rect">
            <a:avLst/>
          </a:prstGeom>
        </p:spPr>
        <p:txBody>
          <a:bodyPr vert="horz" lIns="109631" tIns="54816" rIns="109631" bIns="5481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091" y="1662803"/>
            <a:ext cx="10855643" cy="4703021"/>
          </a:xfrm>
          <a:prstGeom prst="rect">
            <a:avLst/>
          </a:prstGeom>
        </p:spPr>
        <p:txBody>
          <a:bodyPr vert="horz" lIns="109631" tIns="54816" rIns="109631" bIns="5481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3091" y="6605016"/>
            <a:ext cx="2814426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21124" y="6605016"/>
            <a:ext cx="3819578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44308" y="6605016"/>
            <a:ext cx="2814426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96301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111" indent="-411111" algn="l" defTabSz="1096301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90745" indent="-342595" algn="l" defTabSz="1096301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377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18529" indent="-274076" algn="l" defTabSz="109630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6681" indent="-274076" algn="l" defTabSz="109630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4832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2983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1134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9285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152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6301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4454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2605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0756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8906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059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5209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092" y="285387"/>
            <a:ext cx="10855643" cy="1187715"/>
          </a:xfrm>
          <a:prstGeom prst="rect">
            <a:avLst/>
          </a:prstGeom>
        </p:spPr>
        <p:txBody>
          <a:bodyPr vert="horz" lIns="90904" tIns="45454" rIns="90904" bIns="4545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092" y="1662842"/>
            <a:ext cx="10855643" cy="4703021"/>
          </a:xfrm>
          <a:prstGeom prst="rect">
            <a:avLst/>
          </a:prstGeom>
        </p:spPr>
        <p:txBody>
          <a:bodyPr vert="horz" lIns="90904" tIns="45454" rIns="90904" bIns="4545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3091" y="6605055"/>
            <a:ext cx="2814426" cy="379409"/>
          </a:xfrm>
          <a:prstGeom prst="rect">
            <a:avLst/>
          </a:prstGeom>
        </p:spPr>
        <p:txBody>
          <a:bodyPr vert="horz" lIns="90904" tIns="45454" rIns="90904" bIns="4545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974"/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8974"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21124" y="6605055"/>
            <a:ext cx="3819578" cy="379409"/>
          </a:xfrm>
          <a:prstGeom prst="rect">
            <a:avLst/>
          </a:prstGeom>
        </p:spPr>
        <p:txBody>
          <a:bodyPr vert="horz" lIns="90904" tIns="45454" rIns="90904" bIns="4545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974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44308" y="6605055"/>
            <a:ext cx="2814426" cy="379409"/>
          </a:xfrm>
          <a:prstGeom prst="rect">
            <a:avLst/>
          </a:prstGeom>
        </p:spPr>
        <p:txBody>
          <a:bodyPr vert="horz" lIns="90904" tIns="45454" rIns="90904" bIns="4545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974"/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08974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51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0897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868" indent="-340868" algn="l" defTabSz="90897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540" indent="-284054" algn="l" defTabSz="90897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220" indent="-227241" algn="l" defTabSz="90897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708" indent="-227241" algn="l" defTabSz="90897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5187" indent="-227241" algn="l" defTabSz="90897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9685" indent="-227241" algn="l" defTabSz="9089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4168" indent="-227241" algn="l" defTabSz="9089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8655" indent="-227241" algn="l" defTabSz="9089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3150" indent="-227241" algn="l" defTabSz="9089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89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486" algn="l" defTabSz="9089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974" algn="l" defTabSz="9089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465" algn="l" defTabSz="9089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950" algn="l" defTabSz="9089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440" algn="l" defTabSz="9089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927" algn="l" defTabSz="9089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1420" algn="l" defTabSz="9089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901" algn="l" defTabSz="9089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9839" y="1177535"/>
            <a:ext cx="11821385" cy="581817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910051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39847" y="156288"/>
            <a:ext cx="11821385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0051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65" y="224968"/>
            <a:ext cx="10803500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1397" y="1715503"/>
            <a:ext cx="9479033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01021" y="6627464"/>
            <a:ext cx="38597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051"/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3091" y="6627464"/>
            <a:ext cx="27742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051"/>
            <a:fld id="{880D482E-E893-4824-BFFD-DB4EBF2D3699}" type="datetimeFigureOut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10051"/>
              <a:t>09.09.2020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84514" y="6627464"/>
            <a:ext cx="27742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051"/>
            <a:fld id="{5C96917E-EB90-4619-B290-CF2D0F8DE7B6}" type="slidenum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10051"/>
              <a:t>‹#›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00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iming>
    <p:tnLst>
      <p:par>
        <p:cTn id="1" dur="indefinite" restart="never" nodeType="tmRoot"/>
      </p:par>
    </p:tnLst>
  </p:timing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808219" eaLnBrk="1" hangingPunct="1">
        <a:defRPr>
          <a:latin typeface="+mn-lt"/>
          <a:ea typeface="+mn-ea"/>
          <a:cs typeface="+mn-cs"/>
        </a:defRPr>
      </a:lvl2pPr>
      <a:lvl3pPr marL="1616436" eaLnBrk="1" hangingPunct="1">
        <a:defRPr>
          <a:latin typeface="+mn-lt"/>
          <a:ea typeface="+mn-ea"/>
          <a:cs typeface="+mn-cs"/>
        </a:defRPr>
      </a:lvl3pPr>
      <a:lvl4pPr marL="2424649" eaLnBrk="1" hangingPunct="1">
        <a:defRPr>
          <a:latin typeface="+mn-lt"/>
          <a:ea typeface="+mn-ea"/>
          <a:cs typeface="+mn-cs"/>
        </a:defRPr>
      </a:lvl4pPr>
      <a:lvl5pPr marL="3232870" eaLnBrk="1" hangingPunct="1">
        <a:defRPr>
          <a:latin typeface="+mn-lt"/>
          <a:ea typeface="+mn-ea"/>
          <a:cs typeface="+mn-cs"/>
        </a:defRPr>
      </a:lvl5pPr>
      <a:lvl6pPr marL="4041088" eaLnBrk="1" hangingPunct="1">
        <a:defRPr>
          <a:latin typeface="+mn-lt"/>
          <a:ea typeface="+mn-ea"/>
          <a:cs typeface="+mn-cs"/>
        </a:defRPr>
      </a:lvl6pPr>
      <a:lvl7pPr marL="4849304" eaLnBrk="1" hangingPunct="1">
        <a:defRPr>
          <a:latin typeface="+mn-lt"/>
          <a:ea typeface="+mn-ea"/>
          <a:cs typeface="+mn-cs"/>
        </a:defRPr>
      </a:lvl7pPr>
      <a:lvl8pPr marL="5657520" eaLnBrk="1" hangingPunct="1">
        <a:defRPr>
          <a:latin typeface="+mn-lt"/>
          <a:ea typeface="+mn-ea"/>
          <a:cs typeface="+mn-cs"/>
        </a:defRPr>
      </a:lvl8pPr>
      <a:lvl9pPr marL="646574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808219" eaLnBrk="1" hangingPunct="1">
        <a:defRPr>
          <a:latin typeface="+mn-lt"/>
          <a:ea typeface="+mn-ea"/>
          <a:cs typeface="+mn-cs"/>
        </a:defRPr>
      </a:lvl2pPr>
      <a:lvl3pPr marL="1616436" eaLnBrk="1" hangingPunct="1">
        <a:defRPr>
          <a:latin typeface="+mn-lt"/>
          <a:ea typeface="+mn-ea"/>
          <a:cs typeface="+mn-cs"/>
        </a:defRPr>
      </a:lvl3pPr>
      <a:lvl4pPr marL="2424649" eaLnBrk="1" hangingPunct="1">
        <a:defRPr>
          <a:latin typeface="+mn-lt"/>
          <a:ea typeface="+mn-ea"/>
          <a:cs typeface="+mn-cs"/>
        </a:defRPr>
      </a:lvl4pPr>
      <a:lvl5pPr marL="3232870" eaLnBrk="1" hangingPunct="1">
        <a:defRPr>
          <a:latin typeface="+mn-lt"/>
          <a:ea typeface="+mn-ea"/>
          <a:cs typeface="+mn-cs"/>
        </a:defRPr>
      </a:lvl5pPr>
      <a:lvl6pPr marL="4041088" eaLnBrk="1" hangingPunct="1">
        <a:defRPr>
          <a:latin typeface="+mn-lt"/>
          <a:ea typeface="+mn-ea"/>
          <a:cs typeface="+mn-cs"/>
        </a:defRPr>
      </a:lvl6pPr>
      <a:lvl7pPr marL="4849304" eaLnBrk="1" hangingPunct="1">
        <a:defRPr>
          <a:latin typeface="+mn-lt"/>
          <a:ea typeface="+mn-ea"/>
          <a:cs typeface="+mn-cs"/>
        </a:defRPr>
      </a:lvl7pPr>
      <a:lvl8pPr marL="5657520" eaLnBrk="1" hangingPunct="1">
        <a:defRPr>
          <a:latin typeface="+mn-lt"/>
          <a:ea typeface="+mn-ea"/>
          <a:cs typeface="+mn-cs"/>
        </a:defRPr>
      </a:lvl8pPr>
      <a:lvl9pPr marL="646574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215" y="3397"/>
            <a:ext cx="12045450" cy="224247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16808"/>
            <a:endParaRPr sz="2000">
              <a:solidFill>
                <a:srgbClr val="57565A"/>
              </a:solidFill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565440" y="2627040"/>
            <a:ext cx="9794067" cy="3282172"/>
          </a:xfrm>
          <a:prstGeom prst="rect">
            <a:avLst/>
          </a:prstGeom>
        </p:spPr>
        <p:txBody>
          <a:bodyPr vert="horz" wrap="square" lIns="0" tIns="24630" rIns="0" bIns="0" rtlCol="0">
            <a:spAutoFit/>
          </a:bodyPr>
          <a:lstStyle/>
          <a:p>
            <a:pPr marL="32461" defTabSz="1016808">
              <a:spcBef>
                <a:spcPts val="195"/>
              </a:spcBef>
            </a:pPr>
            <a:r>
              <a:rPr lang="ru-RU" sz="3600" b="1" dirty="0">
                <a:solidFill>
                  <a:srgbClr val="2365C7"/>
                </a:solidFill>
                <a:latin typeface="Arial"/>
                <a:cs typeface="Arial"/>
              </a:rPr>
              <a:t>  </a:t>
            </a:r>
            <a:r>
              <a:rPr lang="ru-RU" sz="4400" b="1" dirty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lang="en-US" sz="4400" dirty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endParaRPr lang="ru-RU" sz="4400" dirty="0">
              <a:solidFill>
                <a:srgbClr val="2365C7"/>
              </a:solidFill>
              <a:latin typeface="Arial"/>
              <a:cs typeface="Arial"/>
            </a:endParaRPr>
          </a:p>
          <a:p>
            <a:pPr marL="32461" defTabSz="1016808">
              <a:spcBef>
                <a:spcPts val="195"/>
              </a:spcBef>
            </a:pPr>
            <a:endParaRPr lang="ru-RU" sz="4400" dirty="0">
              <a:solidFill>
                <a:srgbClr val="2365C7"/>
              </a:solidFill>
              <a:latin typeface="Arial"/>
              <a:cs typeface="Arial"/>
            </a:endParaRPr>
          </a:p>
          <a:p>
            <a:pPr marL="32461" algn="ctr" defTabSz="1016808">
              <a:spcBef>
                <a:spcPts val="195"/>
              </a:spcBef>
            </a:pPr>
            <a:r>
              <a:rPr lang="ru-RU" sz="7200" b="1" dirty="0"/>
              <a:t>Электрическое поле</a:t>
            </a:r>
            <a:endParaRPr lang="ru-RU" sz="4400" b="1" dirty="0">
              <a:solidFill>
                <a:srgbClr val="373435"/>
              </a:solidFill>
              <a:latin typeface="Arial"/>
              <a:cs typeface="Arial"/>
            </a:endParaRPr>
          </a:p>
          <a:p>
            <a:pPr marL="57094" defTabSz="1016808">
              <a:lnSpc>
                <a:spcPts val="3591"/>
              </a:lnSpc>
              <a:spcBef>
                <a:spcPts val="2175"/>
              </a:spcBef>
            </a:pPr>
            <a:endParaRPr lang="ru-RU" sz="3000" dirty="0" smtClean="0">
              <a:solidFill>
                <a:srgbClr val="373435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557854" y="2995595"/>
            <a:ext cx="719726" cy="149498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16808"/>
            <a:endParaRPr sz="2000">
              <a:solidFill>
                <a:srgbClr val="57565A"/>
              </a:solidFill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887713" y="466919"/>
            <a:ext cx="1262840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1016808"/>
            <a:endParaRPr sz="2000">
              <a:solidFill>
                <a:srgbClr val="57565A"/>
              </a:solidFill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898015" y="495448"/>
            <a:ext cx="1262840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pPr defTabSz="1016808"/>
            <a:endParaRPr sz="2000">
              <a:solidFill>
                <a:srgbClr val="57565A"/>
              </a:solidFill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279429" y="473240"/>
            <a:ext cx="761677" cy="1043923"/>
          </a:xfrm>
          <a:prstGeom prst="rect">
            <a:avLst/>
          </a:prstGeom>
        </p:spPr>
        <p:txBody>
          <a:bodyPr vert="horz" wrap="square" lIns="0" tIns="27987" rIns="0" bIns="0" rtlCol="0">
            <a:spAutoFit/>
          </a:bodyPr>
          <a:lstStyle/>
          <a:p>
            <a:pPr defTabSz="1016808">
              <a:spcBef>
                <a:spcPts val="221"/>
              </a:spcBef>
            </a:pPr>
            <a:r>
              <a:rPr lang="ru-RU" sz="6600" b="1" spc="18" dirty="0">
                <a:solidFill>
                  <a:srgbClr val="FEFEFE"/>
                </a:solidFill>
                <a:latin typeface="Arial"/>
                <a:cs typeface="Arial"/>
              </a:rPr>
              <a:t>8</a:t>
            </a:r>
            <a:endParaRPr sz="66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135368" y="1386190"/>
            <a:ext cx="1519768" cy="375423"/>
          </a:xfrm>
          <a:prstGeom prst="rect">
            <a:avLst/>
          </a:prstGeom>
        </p:spPr>
        <p:txBody>
          <a:bodyPr vert="horz" wrap="square" lIns="0" tIns="21272" rIns="0" bIns="0" rtlCol="0">
            <a:spAutoFit/>
          </a:bodyPr>
          <a:lstStyle/>
          <a:p>
            <a:pPr defTabSz="1016808">
              <a:spcBef>
                <a:spcPts val="168"/>
              </a:spcBef>
            </a:pPr>
            <a:r>
              <a:rPr lang="ru-RU" sz="2300" spc="-8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3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xmlns="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2038061" y="495444"/>
            <a:ext cx="3707957" cy="949364"/>
          </a:xfrm>
          <a:prstGeom prst="rect">
            <a:avLst/>
          </a:prstGeom>
        </p:spPr>
        <p:txBody>
          <a:bodyPr vert="horz" wrap="square" lIns="0" tIns="25783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2428" defTabSz="1614483">
              <a:spcBef>
                <a:spcPts val="203"/>
              </a:spcBef>
              <a:defRPr/>
            </a:pPr>
            <a:r>
              <a:rPr lang="ru-RU" sz="6000" kern="0" spc="8" dirty="0">
                <a:solidFill>
                  <a:sysClr val="window" lastClr="FFFFFF"/>
                </a:solidFill>
              </a:rPr>
              <a:t>Физика</a:t>
            </a:r>
            <a:endParaRPr lang="en-US" sz="6000" kern="0" spc="8" dirty="0">
              <a:solidFill>
                <a:sysClr val="window" lastClr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48" y="544604"/>
            <a:ext cx="901701" cy="99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13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061825" cy="716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25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175"/>
            <a:ext cx="12041188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0300" y="257721"/>
            <a:ext cx="11593287" cy="5601533"/>
          </a:xfrm>
        </p:spPr>
        <p:txBody>
          <a:bodyPr/>
          <a:lstStyle/>
          <a:p>
            <a:r>
              <a:rPr lang="ru-RU" sz="4000" b="0" i="0" dirty="0" smtClean="0"/>
              <a:t>     </a:t>
            </a:r>
            <a:r>
              <a:rPr lang="ru-RU" sz="4000" b="0" i="0" dirty="0" smtClean="0">
                <a:solidFill>
                  <a:schemeClr val="tx2"/>
                </a:solidFill>
              </a:rPr>
              <a:t>По </a:t>
            </a:r>
            <a:r>
              <a:rPr lang="ru-RU" sz="4000" b="0" i="0" dirty="0">
                <a:solidFill>
                  <a:schemeClr val="tx2"/>
                </a:solidFill>
              </a:rPr>
              <a:t>закону Кулона </a:t>
            </a:r>
            <a:r>
              <a:rPr lang="ru-RU" sz="4000" b="0" i="0" dirty="0" smtClean="0">
                <a:solidFill>
                  <a:schemeClr val="tx2"/>
                </a:solidFill>
              </a:rPr>
              <a:t>выражение напряженности</a:t>
            </a:r>
            <a:r>
              <a:rPr lang="ru-RU" sz="4000" b="0" i="0" dirty="0">
                <a:solidFill>
                  <a:schemeClr val="tx2"/>
                </a:solidFill>
              </a:rPr>
              <a:t> </a:t>
            </a:r>
            <a:r>
              <a:rPr lang="ru-RU" sz="4000" b="0" i="0" dirty="0" smtClean="0">
                <a:solidFill>
                  <a:schemeClr val="tx2"/>
                </a:solidFill>
              </a:rPr>
              <a:t>поля можно записать </a:t>
            </a:r>
            <a:r>
              <a:rPr lang="ru-RU" sz="4000" b="0" i="0" dirty="0">
                <a:solidFill>
                  <a:schemeClr val="tx2"/>
                </a:solidFill>
              </a:rPr>
              <a:t>следующим образом</a:t>
            </a:r>
            <a:r>
              <a:rPr lang="ru-RU" sz="4000" b="0" i="0" dirty="0" smtClean="0">
                <a:solidFill>
                  <a:schemeClr val="tx2"/>
                </a:solidFill>
              </a:rPr>
              <a:t>:</a:t>
            </a:r>
          </a:p>
          <a:p>
            <a:endParaRPr lang="ru-RU" sz="4000" b="0" i="0" dirty="0">
              <a:solidFill>
                <a:schemeClr val="tx2"/>
              </a:solidFill>
            </a:endParaRPr>
          </a:p>
          <a:p>
            <a:endParaRPr lang="ru-RU" sz="4000" b="0" i="0" dirty="0" smtClean="0">
              <a:solidFill>
                <a:schemeClr val="tx2"/>
              </a:solidFill>
            </a:endParaRPr>
          </a:p>
          <a:p>
            <a:endParaRPr lang="ru-RU" sz="4000" b="0" i="0" dirty="0">
              <a:solidFill>
                <a:schemeClr val="tx2"/>
              </a:solidFill>
            </a:endParaRPr>
          </a:p>
          <a:p>
            <a:r>
              <a:rPr lang="ru-RU" sz="4000" b="0" i="0" dirty="0" smtClean="0">
                <a:solidFill>
                  <a:schemeClr val="tx2"/>
                </a:solidFill>
              </a:rPr>
              <a:t>    Напряженность </a:t>
            </a:r>
            <a:r>
              <a:rPr lang="ru-RU" sz="4000" b="0" i="0" dirty="0">
                <a:solidFill>
                  <a:schemeClr val="tx2"/>
                </a:solidFill>
              </a:rPr>
              <a:t>электрического поля, находящаяся на </a:t>
            </a:r>
            <a:r>
              <a:rPr lang="ru-RU" sz="4000" b="0" i="0" dirty="0" smtClean="0">
                <a:solidFill>
                  <a:schemeClr val="tx2"/>
                </a:solidFill>
              </a:rPr>
              <a:t>расстоянии </a:t>
            </a:r>
            <a:r>
              <a:rPr lang="ru-RU" sz="4400" i="0" dirty="0" smtClean="0">
                <a:solidFill>
                  <a:schemeClr val="tx2"/>
                </a:solidFill>
              </a:rPr>
              <a:t>r </a:t>
            </a:r>
            <a:r>
              <a:rPr lang="ru-RU" sz="4000" b="0" i="0" dirty="0">
                <a:solidFill>
                  <a:schemeClr val="tx2"/>
                </a:solidFill>
              </a:rPr>
              <a:t>от произвольного точечного заряда, можно найти по следующей формуле: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024" y="1671494"/>
            <a:ext cx="3528392" cy="159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487" y="5219328"/>
            <a:ext cx="2707697" cy="170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20" y="1695908"/>
            <a:ext cx="2070602" cy="156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5560876" y="2479640"/>
            <a:ext cx="932136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8119144" y="1861122"/>
            <a:ext cx="630070" cy="36004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8271544" y="2903333"/>
            <a:ext cx="630070" cy="36004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18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175"/>
            <a:ext cx="12041188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0234" y="322784"/>
            <a:ext cx="11737304" cy="2646878"/>
          </a:xfrm>
        </p:spPr>
        <p:txBody>
          <a:bodyPr/>
          <a:lstStyle/>
          <a:p>
            <a:r>
              <a:rPr lang="ru-RU" b="0" i="0" dirty="0" smtClean="0"/>
              <a:t>   </a:t>
            </a:r>
            <a:r>
              <a:rPr lang="ru-RU" b="0" i="0" dirty="0" smtClean="0">
                <a:solidFill>
                  <a:schemeClr val="tx2"/>
                </a:solidFill>
              </a:rPr>
              <a:t>Напряженность поля, находящаяся </a:t>
            </a:r>
            <a:r>
              <a:rPr lang="ru-RU" b="0" i="0" dirty="0">
                <a:solidFill>
                  <a:schemeClr val="tx2"/>
                </a:solidFill>
              </a:rPr>
              <a:t>на расстоянии </a:t>
            </a:r>
            <a:r>
              <a:rPr lang="ru-RU" dirty="0">
                <a:solidFill>
                  <a:schemeClr val="tx2"/>
                </a:solidFill>
              </a:rPr>
              <a:t>r </a:t>
            </a:r>
            <a:r>
              <a:rPr lang="ru-RU" b="0" i="0" dirty="0">
                <a:solidFill>
                  <a:schemeClr val="tx2"/>
                </a:solidFill>
              </a:rPr>
              <a:t>от </a:t>
            </a:r>
            <a:r>
              <a:rPr lang="ru-RU" b="0" i="0" dirty="0" smtClean="0">
                <a:solidFill>
                  <a:schemeClr val="tx2"/>
                </a:solidFill>
              </a:rPr>
              <a:t>точечного </a:t>
            </a:r>
            <a:r>
              <a:rPr lang="ru-RU" b="0" i="0" dirty="0">
                <a:solidFill>
                  <a:schemeClr val="tx2"/>
                </a:solidFill>
              </a:rPr>
              <a:t>заряда </a:t>
            </a:r>
            <a:r>
              <a:rPr lang="ru-RU" dirty="0">
                <a:solidFill>
                  <a:schemeClr val="tx2"/>
                </a:solidFill>
              </a:rPr>
              <a:t>q</a:t>
            </a:r>
            <a:r>
              <a:rPr lang="ru-RU" b="0" dirty="0">
                <a:solidFill>
                  <a:schemeClr val="tx2"/>
                </a:solidFill>
              </a:rPr>
              <a:t>, </a:t>
            </a:r>
            <a:r>
              <a:rPr lang="ru-RU" b="0" i="0" dirty="0" smtClean="0">
                <a:solidFill>
                  <a:schemeClr val="tx2"/>
                </a:solidFill>
              </a:rPr>
              <a:t>расположенного внутри </a:t>
            </a:r>
            <a:r>
              <a:rPr lang="ru-RU" b="0" i="0" dirty="0">
                <a:solidFill>
                  <a:schemeClr val="tx2"/>
                </a:solidFill>
              </a:rPr>
              <a:t>диэлектрика, </a:t>
            </a:r>
            <a:r>
              <a:rPr lang="ru-RU" b="0" i="0" dirty="0" smtClean="0">
                <a:solidFill>
                  <a:schemeClr val="tx2"/>
                </a:solidFill>
              </a:rPr>
              <a:t>рассчитывается следующей </a:t>
            </a:r>
            <a:r>
              <a:rPr lang="ru-RU" b="0" i="0" dirty="0">
                <a:solidFill>
                  <a:schemeClr val="tx2"/>
                </a:solidFill>
              </a:rPr>
              <a:t>формулой: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08" y="3253965"/>
            <a:ext cx="3140213" cy="205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944" y="3464240"/>
            <a:ext cx="2751496" cy="1865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8406" y="5723384"/>
            <a:ext cx="76620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Е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– напряженность поля в вакууме</a:t>
            </a:r>
          </a:p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Е – напряженность поля в диэлектрике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8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504" y="5143984"/>
            <a:ext cx="7272808" cy="173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301" y="1282229"/>
            <a:ext cx="4338638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040" y="375628"/>
            <a:ext cx="11647536" cy="523220"/>
          </a:xfrm>
        </p:spPr>
        <p:txBody>
          <a:bodyPr/>
          <a:lstStyle/>
          <a:p>
            <a:r>
              <a:rPr lang="ru-RU" sz="3400" dirty="0" smtClean="0"/>
              <a:t>Электрическое поле. Его свойства и характеристики</a:t>
            </a:r>
            <a:endParaRPr lang="ru-RU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70272" y="1330896"/>
                <a:ext cx="11521280" cy="5063181"/>
              </a:xfrm>
            </p:spPr>
            <p:txBody>
              <a:bodyPr/>
              <a:lstStyle/>
              <a:p>
                <a:pPr marL="857250" indent="-857250">
                  <a:buAutoNum type="romanUcPeriod"/>
                </a:pPr>
                <a:r>
                  <a:rPr lang="ru-RU" sz="3600" dirty="0" smtClean="0"/>
                  <a:t>Характеристики:</a:t>
                </a:r>
              </a:p>
              <a:p>
                <a:r>
                  <a:rPr lang="ru-RU" sz="3600" dirty="0" smtClean="0"/>
                  <a:t>а) Вектор напряжённости</a:t>
                </a:r>
              </a:p>
              <a:p>
                <a:endParaRPr lang="ru-RU" sz="3600" dirty="0"/>
              </a:p>
              <a:p>
                <a:r>
                  <a:rPr lang="en-US" sz="3600" dirty="0" smtClean="0"/>
                  <a:t>b) </a:t>
                </a:r>
                <a:r>
                  <a:rPr lang="ru-RU" sz="3600" dirty="0" smtClean="0"/>
                  <a:t>Напряженность </a:t>
                </a:r>
                <a:r>
                  <a:rPr lang="en-US" sz="3600" dirty="0" smtClean="0"/>
                  <a:t>E </a:t>
                </a:r>
                <a:r>
                  <a:rPr lang="ru-RU" sz="3600" dirty="0" smtClean="0"/>
                  <a:t>=</a:t>
                </a:r>
                <a:r>
                  <a:rPr lang="en-US" sz="36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/>
                          </a:rPr>
                          <m:t>𝑭</m:t>
                        </m:r>
                      </m:num>
                      <m:den>
                        <m:r>
                          <a:rPr lang="en-US" sz="3600" b="1" i="1" smtClean="0">
                            <a:latin typeface="Cambria Math"/>
                          </a:rPr>
                          <m:t>𝒒</m:t>
                        </m:r>
                      </m:den>
                    </m:f>
                  </m:oMath>
                </a14:m>
                <a:r>
                  <a:rPr lang="en-US" sz="3600" dirty="0" smtClean="0"/>
                  <a:t>    [E]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3600" b="1" i="1" smtClean="0">
                            <a:latin typeface="Cambria Math"/>
                          </a:rPr>
                          <m:t>Н</m:t>
                        </m:r>
                      </m:num>
                      <m:den>
                        <m:r>
                          <a:rPr lang="ru-RU" sz="3600" b="1" i="1" smtClean="0">
                            <a:latin typeface="Cambria Math"/>
                          </a:rPr>
                          <m:t>Кл</m:t>
                        </m:r>
                      </m:den>
                    </m:f>
                  </m:oMath>
                </a14:m>
                <a:r>
                  <a:rPr lang="ru-RU" sz="3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3600" b="1" i="1" smtClean="0">
                            <a:latin typeface="Cambria Math"/>
                          </a:rPr>
                          <m:t>В</m:t>
                        </m:r>
                      </m:num>
                      <m:den>
                        <m:r>
                          <a:rPr lang="ru-RU" sz="3600" b="1" i="1" smtClean="0">
                            <a:latin typeface="Cambria Math"/>
                          </a:rPr>
                          <m:t>м</m:t>
                        </m:r>
                      </m:den>
                    </m:f>
                  </m:oMath>
                </a14:m>
                <a:endParaRPr lang="ru-RU" sz="3600" dirty="0"/>
              </a:p>
              <a:p>
                <a:r>
                  <a:rPr lang="en-US" sz="3600" dirty="0" smtClean="0"/>
                  <a:t>II. </a:t>
                </a:r>
                <a:r>
                  <a:rPr lang="ru-RU" sz="3600" dirty="0"/>
                  <a:t>Напряженность поля точечного заряда. Е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/>
                          </a:rPr>
                          <m:t>𝒌𝒒</m:t>
                        </m:r>
                      </m:num>
                      <m:den>
                        <m:r>
                          <a:rPr lang="en-US" sz="3600" b="1" i="1" smtClean="0">
                            <a:latin typeface="Cambria Math"/>
                          </a:rPr>
                          <m:t>𝒓</m:t>
                        </m:r>
                        <m:r>
                          <a:rPr lang="en-US" sz="3600" b="1" i="1" baseline="30000" smtClean="0"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endParaRPr lang="ru-RU" sz="3600" dirty="0" smtClean="0"/>
              </a:p>
              <a:p>
                <a:r>
                  <a:rPr lang="en-US" sz="3600" dirty="0" smtClean="0"/>
                  <a:t>III. </a:t>
                </a:r>
                <a:r>
                  <a:rPr lang="ru-RU" sz="3600" dirty="0" smtClean="0"/>
                  <a:t>Принцип </a:t>
                </a:r>
                <a:r>
                  <a:rPr lang="ru-RU" sz="3600" dirty="0" err="1" smtClean="0"/>
                  <a:t>суперпозции</a:t>
                </a:r>
                <a:r>
                  <a:rPr lang="ru-RU" sz="3600" dirty="0" smtClean="0"/>
                  <a:t> полей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36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3600" b="1" i="1" smtClean="0">
                            <a:latin typeface="Cambria Math"/>
                          </a:rPr>
                          <m:t>𝑬</m:t>
                        </m:r>
                      </m:e>
                    </m:acc>
                  </m:oMath>
                </a14:m>
                <a:r>
                  <a:rPr lang="ru-RU" sz="3600" baseline="-25000" dirty="0" smtClean="0"/>
                  <a:t>1</a:t>
                </a:r>
                <a:r>
                  <a:rPr lang="ru-RU" sz="3600" dirty="0" smtClean="0"/>
                  <a:t> +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36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3600">
                            <a:latin typeface="Cambria Math"/>
                          </a:rPr>
                          <m:t>𝑬</m:t>
                        </m:r>
                      </m:e>
                    </m:acc>
                  </m:oMath>
                </a14:m>
                <a:r>
                  <a:rPr lang="ru-RU" sz="3600" baseline="-25000" dirty="0" smtClean="0"/>
                  <a:t>2</a:t>
                </a:r>
                <a:r>
                  <a:rPr lang="ru-RU" sz="3600" dirty="0" smtClean="0"/>
                  <a:t> + …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36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3600">
                            <a:latin typeface="Cambria Math"/>
                          </a:rPr>
                          <m:t>𝑬</m:t>
                        </m:r>
                      </m:e>
                    </m:acc>
                  </m:oMath>
                </a14:m>
                <a:r>
                  <a:rPr lang="ru-RU" sz="3600" baseline="-25000" dirty="0" smtClean="0"/>
                  <a:t>об</a:t>
                </a:r>
                <a:r>
                  <a:rPr lang="ru-RU" sz="3600" dirty="0" smtClean="0"/>
                  <a:t> </a:t>
                </a:r>
              </a:p>
              <a:p>
                <a:endParaRPr lang="ru-RU" sz="3600" dirty="0"/>
              </a:p>
              <a:p>
                <a:endParaRPr lang="ru-RU" sz="3600" dirty="0"/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70272" y="1330896"/>
                <a:ext cx="11521280" cy="5063181"/>
              </a:xfrm>
              <a:blipFill rotWithShape="1">
                <a:blip r:embed="rId4"/>
                <a:stretch>
                  <a:fillRect l="-2381" t="-26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269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65" y="224954"/>
            <a:ext cx="10803500" cy="738664"/>
          </a:xfrm>
        </p:spPr>
        <p:txBody>
          <a:bodyPr/>
          <a:lstStyle/>
          <a:p>
            <a:pPr algn="ctr"/>
            <a:r>
              <a:rPr lang="ru-RU" sz="4800" dirty="0" smtClean="0"/>
              <a:t>Задача 1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296" y="1258888"/>
            <a:ext cx="11305256" cy="1169551"/>
          </a:xfrm>
        </p:spPr>
        <p:txBody>
          <a:bodyPr/>
          <a:lstStyle/>
          <a:p>
            <a:r>
              <a:rPr lang="ru-RU" sz="4000" dirty="0"/>
              <a:t> </a:t>
            </a:r>
            <a:r>
              <a:rPr lang="ru-RU" sz="4000" dirty="0" smtClean="0"/>
              <a:t>  </a:t>
            </a:r>
            <a:r>
              <a:rPr lang="ru-RU" sz="3600" dirty="0" smtClean="0"/>
              <a:t>Найдите </a:t>
            </a:r>
            <a:r>
              <a:rPr lang="ru-RU" sz="3600" dirty="0"/>
              <a:t>напряженность поля точечного заряда с зарядом –</a:t>
            </a:r>
            <a:r>
              <a:rPr lang="ru-RU" sz="3600" dirty="0" smtClean="0"/>
              <a:t>4 </a:t>
            </a:r>
            <a:r>
              <a:rPr lang="ru-RU" sz="3600" dirty="0" err="1" smtClean="0"/>
              <a:t>нКл</a:t>
            </a:r>
            <a:r>
              <a:rPr lang="ru-RU" sz="3600" dirty="0" smtClean="0"/>
              <a:t> на расстоянии </a:t>
            </a:r>
            <a:r>
              <a:rPr lang="ru-RU" sz="3600" dirty="0"/>
              <a:t>6 см.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352" y="2843064"/>
            <a:ext cx="184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42280" y="3120529"/>
            <a:ext cx="2175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q = - 4 </a:t>
            </a:r>
            <a:r>
              <a:rPr lang="ru-RU" sz="3200" dirty="0" err="1" smtClean="0">
                <a:latin typeface="Arial" pitchFamily="34" charset="0"/>
                <a:cs typeface="Arial" pitchFamily="34" charset="0"/>
              </a:rPr>
              <a:t>нКл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521" y="3874583"/>
            <a:ext cx="1797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= 6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см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7955" y="4955281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E -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?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126037" y="2600104"/>
            <a:ext cx="0" cy="31952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373521" y="4739840"/>
            <a:ext cx="475251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09801" y="2483024"/>
            <a:ext cx="148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Дано: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84543" y="2411016"/>
            <a:ext cx="2351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Решение: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180549" y="3087198"/>
                <a:ext cx="1843197" cy="9921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latin typeface="Arial" pitchFamily="34" charset="0"/>
                    <a:cs typeface="Arial" pitchFamily="34" charset="0"/>
                  </a:rPr>
                  <a:t>E = k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latin typeface="Cambria Math"/>
                            <a:cs typeface="Arial" pitchFamily="34" charset="0"/>
                          </a:rPr>
                          <m:t>𝒒</m:t>
                        </m:r>
                      </m:num>
                      <m:den>
                        <m:sSup>
                          <m:sSupPr>
                            <m:ctrlPr>
                              <a:rPr lang="en-US" sz="4400" b="1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1" smtClean="0">
                                <a:latin typeface="Cambria Math"/>
                                <a:cs typeface="Arial" pitchFamily="34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en-US" sz="4400" b="1" i="1" smtClean="0">
                                <a:latin typeface="Cambria Math"/>
                                <a:cs typeface="Arial" pitchFamily="34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ru-RU" sz="3600" b="1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0549" y="3087198"/>
                <a:ext cx="1843197" cy="992131"/>
              </a:xfrm>
              <a:prstGeom prst="rect">
                <a:avLst/>
              </a:prstGeom>
              <a:blipFill rotWithShape="1">
                <a:blip r:embed="rId2"/>
                <a:stretch>
                  <a:fillRect l="-10265" b="-42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094808" y="4104087"/>
                <a:ext cx="3851439" cy="9571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latin typeface="Arial" pitchFamily="34" charset="0"/>
                    <a:cs typeface="Arial" pitchFamily="34" charset="0"/>
                  </a:rPr>
                  <a:t>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  <a:cs typeface="Arial" pitchFamily="34" charset="0"/>
                          </a:rPr>
                          <m:t>9∗</m:t>
                        </m:r>
                        <m:sSup>
                          <m:sSupPr>
                            <m:ctrlPr>
                              <a:rPr lang="en-US" sz="3600" b="0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/>
                                <a:cs typeface="Arial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/>
                                <a:cs typeface="Arial" pitchFamily="34" charset="0"/>
                              </a:rPr>
                              <m:t>9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/>
                            <a:cs typeface="Arial" pitchFamily="34" charset="0"/>
                          </a:rPr>
                          <m:t>∗4∗</m:t>
                        </m:r>
                        <m:sSup>
                          <m:sSupPr>
                            <m:ctrlPr>
                              <a:rPr lang="en-US" sz="3600" b="0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/>
                                <a:cs typeface="Arial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/>
                                <a:cs typeface="Arial" pitchFamily="34" charset="0"/>
                              </a:rPr>
                              <m:t>−9</m:t>
                            </m:r>
                          </m:sup>
                        </m:sSup>
                      </m:num>
                      <m:den>
                        <m:r>
                          <a:rPr lang="en-US" sz="3600" b="0" i="1" smtClean="0">
                            <a:latin typeface="Cambria Math"/>
                            <a:cs typeface="Arial" pitchFamily="34" charset="0"/>
                          </a:rPr>
                          <m:t>6∗</m:t>
                        </m:r>
                        <m:sSup>
                          <m:sSupPr>
                            <m:ctrlPr>
                              <a:rPr lang="en-US" sz="3600" b="0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/>
                                <a:cs typeface="Arial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/>
                                <a:cs typeface="Arial" pitchFamily="34" charset="0"/>
                              </a:rPr>
                              <m:t>−2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/>
                            <a:cs typeface="Arial" pitchFamily="34" charset="0"/>
                          </a:rPr>
                          <m:t>∗6∗</m:t>
                        </m:r>
                        <m:sSup>
                          <m:sSupPr>
                            <m:ctrlPr>
                              <a:rPr lang="en-US" sz="3600" b="0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/>
                                <a:cs typeface="Arial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/>
                                <a:cs typeface="Arial" pitchFamily="34" charset="0"/>
                              </a:rPr>
                              <m:t>−2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600" dirty="0" smtClean="0">
                    <a:latin typeface="Arial" pitchFamily="34" charset="0"/>
                    <a:cs typeface="Arial" pitchFamily="34" charset="0"/>
                  </a:rPr>
                  <a:t> =</a:t>
                </a:r>
                <a:endParaRPr lang="ru-RU" sz="36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808" y="4104087"/>
                <a:ext cx="3851439" cy="957185"/>
              </a:xfrm>
              <a:prstGeom prst="rect">
                <a:avLst/>
              </a:prstGeom>
              <a:blipFill rotWithShape="1">
                <a:blip r:embed="rId3"/>
                <a:stretch>
                  <a:fillRect l="-4905" r="-3797" b="-95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9023746" y="6371456"/>
            <a:ext cx="1832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Ответ:  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907374" y="3059088"/>
            <a:ext cx="2363898" cy="106148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434848" y="3140666"/>
                <a:ext cx="262386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200" dirty="0" smtClean="0">
                    <a:latin typeface="Arial" pitchFamily="34" charset="0"/>
                    <a:cs typeface="Arial" pitchFamily="34" charset="0"/>
                  </a:rPr>
                  <a:t>= - 4*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sz="32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ru-RU" sz="3200" b="0" i="1" smtClean="0">
                            <a:latin typeface="Cambria Math"/>
                          </a:rPr>
                          <m:t>−9</m:t>
                        </m:r>
                      </m:sup>
                    </m:sSup>
                  </m:oMath>
                </a14:m>
                <a:r>
                  <a:rPr lang="ru-RU" sz="3200" dirty="0" smtClean="0">
                    <a:latin typeface="Arial" pitchFamily="34" charset="0"/>
                    <a:cs typeface="Arial" pitchFamily="34" charset="0"/>
                  </a:rPr>
                  <a:t> Кл</a:t>
                </a:r>
                <a:endParaRPr lang="ru-RU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848" y="3140666"/>
                <a:ext cx="2623860" cy="584775"/>
              </a:xfrm>
              <a:prstGeom prst="rect">
                <a:avLst/>
              </a:prstGeom>
              <a:blipFill rotWithShape="1">
                <a:blip r:embed="rId4"/>
                <a:stretch>
                  <a:fillRect l="-5800" t="-13542" r="-5104" b="-3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101817" y="3905360"/>
                <a:ext cx="21862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200" dirty="0" smtClean="0">
                    <a:latin typeface="Arial" pitchFamily="34" charset="0"/>
                    <a:cs typeface="Arial" pitchFamily="34" charset="0"/>
                  </a:rPr>
                  <a:t>= 6*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sz="32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ru-RU" sz="3200" b="0" i="1" smtClean="0">
                            <a:latin typeface="Cambria Math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ru-RU" sz="32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sz="3200" dirty="0">
                    <a:latin typeface="Arial" pitchFamily="34" charset="0"/>
                    <a:cs typeface="Arial" pitchFamily="34" charset="0"/>
                  </a:rPr>
                  <a:t>м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817" y="3905360"/>
                <a:ext cx="2186240" cy="584775"/>
              </a:xfrm>
              <a:prstGeom prst="rect">
                <a:avLst/>
              </a:prstGeom>
              <a:blipFill rotWithShape="1">
                <a:blip r:embed="rId5"/>
                <a:stretch>
                  <a:fillRect l="-7263" t="-13542" r="-6145" b="-3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007970" y="4183146"/>
                <a:ext cx="1359218" cy="8781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ru-RU" sz="36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/>
                              </a:rPr>
                              <m:t>−4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600" dirty="0" smtClean="0">
                    <a:latin typeface="Arial" pitchFamily="34" charset="0"/>
                    <a:cs typeface="Arial" pitchFamily="34" charset="0"/>
                  </a:rPr>
                  <a:t> =</a:t>
                </a:r>
                <a:endParaRPr lang="ru-RU" sz="36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7970" y="4183146"/>
                <a:ext cx="1359218" cy="878126"/>
              </a:xfrm>
              <a:prstGeom prst="rect">
                <a:avLst/>
              </a:prstGeom>
              <a:blipFill rotWithShape="1">
                <a:blip r:embed="rId6"/>
                <a:stretch>
                  <a:fillRect r="-12556" b="-104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303068" y="4319528"/>
                <a:ext cx="10374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36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ru-RU" sz="36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3068" y="4319528"/>
                <a:ext cx="1037400" cy="6463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128937" y="4211216"/>
                <a:ext cx="806631" cy="801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200" dirty="0" smtClean="0"/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3200" b="0" i="1" smtClean="0">
                            <a:latin typeface="Cambria Math"/>
                          </a:rPr>
                          <m:t>Н</m:t>
                        </m:r>
                      </m:num>
                      <m:den>
                        <m:r>
                          <a:rPr lang="ru-RU" sz="3200" b="0" i="1" smtClean="0">
                            <a:latin typeface="Cambria Math"/>
                          </a:rPr>
                          <m:t>Кл</m:t>
                        </m:r>
                      </m:den>
                    </m:f>
                  </m:oMath>
                </a14:m>
                <a:r>
                  <a:rPr lang="ru-RU" sz="3200" dirty="0" smtClean="0">
                    <a:latin typeface="Arial" pitchFamily="34" charset="0"/>
                    <a:cs typeface="Arial" pitchFamily="34" charset="0"/>
                  </a:rPr>
                  <a:t>)</a:t>
                </a:r>
                <a:endParaRPr lang="ru-RU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8937" y="4211216"/>
                <a:ext cx="806631" cy="801310"/>
              </a:xfrm>
              <a:prstGeom prst="rect">
                <a:avLst/>
              </a:prstGeom>
              <a:blipFill rotWithShape="1">
                <a:blip r:embed="rId8"/>
                <a:stretch>
                  <a:fillRect l="-19697" r="-18182" b="-122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310832" y="5278446"/>
                <a:ext cx="4488152" cy="1148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smtClean="0">
                    <a:latin typeface="Arial" pitchFamily="34" charset="0"/>
                    <a:cs typeface="Arial" pitchFamily="34" charset="0"/>
                  </a:rPr>
                  <a:t>[Е] = [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400" i="1" smtClean="0"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ru-RU" sz="4400" b="0" i="1" smtClean="0">
                            <a:latin typeface="Cambria Math"/>
                            <a:cs typeface="Arial" pitchFamily="34" charset="0"/>
                          </a:rPr>
                          <m:t>Н∗</m:t>
                        </m:r>
                        <m:sSup>
                          <m:sSupPr>
                            <m:ctrlPr>
                              <a:rPr lang="ru-RU" sz="4400" b="0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ru-RU" sz="4400" b="0" i="1" smtClean="0">
                                <a:latin typeface="Cambria Math"/>
                                <a:cs typeface="Arial" pitchFamily="34" charset="0"/>
                              </a:rPr>
                              <m:t>м</m:t>
                            </m:r>
                          </m:e>
                          <m:sup>
                            <m:r>
                              <a:rPr lang="ru-RU" sz="4400" b="0" i="1" smtClean="0">
                                <a:latin typeface="Cambria Math"/>
                                <a:cs typeface="Arial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sz="4400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ru-RU" sz="4400" b="0" i="1" smtClean="0">
                                <a:latin typeface="Cambria Math"/>
                                <a:cs typeface="Arial" pitchFamily="34" charset="0"/>
                              </a:rPr>
                              <m:t>Кл</m:t>
                            </m:r>
                          </m:e>
                          <m:sup>
                            <m:r>
                              <a:rPr lang="ru-RU" sz="4400" b="0" i="1" smtClean="0">
                                <a:latin typeface="Cambria Math"/>
                                <a:cs typeface="Arial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ru-RU" sz="4400" dirty="0" smtClean="0">
                    <a:latin typeface="Arial" pitchFamily="34" charset="0"/>
                    <a:cs typeface="Arial" pitchFamily="34" charset="0"/>
                  </a:rPr>
                  <a:t> *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400" i="1" smtClean="0"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ru-RU" sz="4400" b="0" i="1" smtClean="0">
                            <a:latin typeface="Cambria Math"/>
                            <a:cs typeface="Arial" pitchFamily="34" charset="0"/>
                          </a:rPr>
                          <m:t>Кл</m:t>
                        </m:r>
                      </m:num>
                      <m:den>
                        <m:sSup>
                          <m:sSupPr>
                            <m:ctrlPr>
                              <a:rPr lang="ru-RU" sz="4400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ru-RU" sz="4400" b="0" i="1" smtClean="0">
                                <a:latin typeface="Cambria Math"/>
                                <a:cs typeface="Arial" pitchFamily="34" charset="0"/>
                              </a:rPr>
                              <m:t>м</m:t>
                            </m:r>
                          </m:e>
                          <m:sup>
                            <m:r>
                              <a:rPr lang="ru-RU" sz="4400" b="0" i="1" smtClean="0">
                                <a:latin typeface="Cambria Math"/>
                                <a:cs typeface="Arial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ru-RU" sz="4400" dirty="0" smtClean="0">
                    <a:latin typeface="Arial" pitchFamily="34" charset="0"/>
                    <a:cs typeface="Arial" pitchFamily="34" charset="0"/>
                  </a:rPr>
                  <a:t>] =</a:t>
                </a:r>
                <a:endParaRPr lang="ru-RU" sz="44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832" y="5278446"/>
                <a:ext cx="4488152" cy="1148007"/>
              </a:xfrm>
              <a:prstGeom prst="rect">
                <a:avLst/>
              </a:prstGeom>
              <a:blipFill rotWithShape="1">
                <a:blip r:embed="rId9"/>
                <a:stretch>
                  <a:fillRect l="-5435" r="-1223" b="-106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687578" y="5413537"/>
                <a:ext cx="938077" cy="978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000" dirty="0" smtClean="0"/>
                  <a:t>[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4000" b="0" i="1" smtClean="0">
                            <a:latin typeface="Cambria Math"/>
                          </a:rPr>
                          <m:t>Н</m:t>
                        </m:r>
                      </m:num>
                      <m:den>
                        <m:r>
                          <a:rPr lang="ru-RU" sz="4000" b="0" i="1" smtClean="0">
                            <a:latin typeface="Cambria Math"/>
                          </a:rPr>
                          <m:t>Кл</m:t>
                        </m:r>
                      </m:den>
                    </m:f>
                  </m:oMath>
                </a14:m>
                <a:r>
                  <a:rPr lang="ru-RU" sz="4000" dirty="0" smtClean="0">
                    <a:latin typeface="Arial" pitchFamily="34" charset="0"/>
                    <a:cs typeface="Arial" pitchFamily="34" charset="0"/>
                  </a:rPr>
                  <a:t>]</a:t>
                </a:r>
                <a:endParaRPr lang="ru-RU" sz="40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7578" y="5413537"/>
                <a:ext cx="938077" cy="978538"/>
              </a:xfrm>
              <a:prstGeom prst="rect">
                <a:avLst/>
              </a:prstGeom>
              <a:blipFill rotWithShape="1">
                <a:blip r:embed="rId10"/>
                <a:stretch>
                  <a:fillRect l="-22727" r="-22078" b="-130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0367188" y="6434753"/>
                <a:ext cx="9439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32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ru-RU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7188" y="6434753"/>
                <a:ext cx="943913" cy="58477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1118936" y="6167922"/>
                <a:ext cx="641522" cy="783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400" b="0" i="1" smtClean="0">
                              <a:latin typeface="Cambria Math"/>
                            </a:rPr>
                            <m:t>Н</m:t>
                          </m:r>
                        </m:num>
                        <m:den>
                          <m:r>
                            <a:rPr lang="ru-RU" sz="2400" b="0" i="1" smtClean="0">
                              <a:latin typeface="Cambria Math"/>
                            </a:rPr>
                            <m:t>Кл</m:t>
                          </m:r>
                        </m:den>
                      </m:f>
                    </m:oMath>
                  </m:oMathPara>
                </a14:m>
                <a:endParaRPr lang="ru-RU" sz="28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8936" y="6167922"/>
                <a:ext cx="641522" cy="78374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Прямая соединительная линия 17"/>
          <p:cNvCxnSpPr/>
          <p:nvPr/>
        </p:nvCxnSpPr>
        <p:spPr>
          <a:xfrm flipV="1">
            <a:off x="6390952" y="4211216"/>
            <a:ext cx="593591" cy="37146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7627761" y="4190860"/>
            <a:ext cx="593591" cy="37146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5958904" y="4199738"/>
            <a:ext cx="593591" cy="37146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7054947" y="4240408"/>
            <a:ext cx="593591" cy="37146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5796032" y="4769549"/>
            <a:ext cx="593591" cy="37146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7180549" y="4739840"/>
            <a:ext cx="593591" cy="37146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7298946" y="5415880"/>
            <a:ext cx="593591" cy="37146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8242129" y="6043512"/>
            <a:ext cx="593591" cy="37146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8352656" y="5477949"/>
            <a:ext cx="593591" cy="37146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7477344" y="6077059"/>
            <a:ext cx="296795" cy="18573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58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/>
      <p:bldP spid="12" grpId="0"/>
      <p:bldP spid="13" grpId="0"/>
      <p:bldP spid="14" grpId="0"/>
      <p:bldP spid="15" grpId="0" animBg="1"/>
      <p:bldP spid="17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65" y="224954"/>
            <a:ext cx="10803500" cy="738664"/>
          </a:xfrm>
        </p:spPr>
        <p:txBody>
          <a:bodyPr/>
          <a:lstStyle/>
          <a:p>
            <a:pPr algn="ctr"/>
            <a:r>
              <a:rPr lang="ru-RU" sz="4800" dirty="0" smtClean="0"/>
              <a:t>Задача 2</a:t>
            </a:r>
            <a:endParaRPr lang="ru-RU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70272" y="1258888"/>
                <a:ext cx="11521280" cy="1905650"/>
              </a:xfrm>
            </p:spPr>
            <p:txBody>
              <a:bodyPr/>
              <a:lstStyle/>
              <a:p>
                <a:r>
                  <a:rPr lang="ru-RU" sz="3600" dirty="0" smtClean="0"/>
                  <a:t>   </a:t>
                </a:r>
                <a:r>
                  <a:rPr lang="ru-RU" sz="3600" dirty="0"/>
                  <a:t>На каком расстоянии от </a:t>
                </a:r>
                <a:r>
                  <a:rPr lang="ru-RU" sz="3600" dirty="0" smtClean="0"/>
                  <a:t>точечного заряда </a:t>
                </a:r>
              </a:p>
              <a:p>
                <a:r>
                  <a:rPr lang="ru-RU" sz="3600" dirty="0" smtClean="0"/>
                  <a:t>3,6 </a:t>
                </a:r>
                <a:r>
                  <a:rPr lang="ru-RU" sz="3600" dirty="0" err="1"/>
                  <a:t>нКл</a:t>
                </a:r>
                <a:r>
                  <a:rPr lang="ru-RU" sz="3600" dirty="0"/>
                  <a:t> напряженность </a:t>
                </a:r>
                <a:r>
                  <a:rPr lang="ru-RU" sz="3600" dirty="0" smtClean="0"/>
                  <a:t>поля будет </a:t>
                </a:r>
                <a:r>
                  <a:rPr lang="ru-RU" sz="3600" dirty="0"/>
                  <a:t>равна 9000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3600" b="1" i="1" smtClean="0">
                            <a:latin typeface="Cambria Math"/>
                          </a:rPr>
                          <m:t>Н</m:t>
                        </m:r>
                      </m:num>
                      <m:den>
                        <m:r>
                          <a:rPr lang="ru-RU" sz="3600" b="1" i="1" smtClean="0">
                            <a:latin typeface="Cambria Math"/>
                          </a:rPr>
                          <m:t>Кл</m:t>
                        </m:r>
                      </m:den>
                    </m:f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70272" y="1258888"/>
                <a:ext cx="11521280" cy="1905650"/>
              </a:xfrm>
              <a:blipFill rotWithShape="1">
                <a:blip r:embed="rId2"/>
                <a:stretch>
                  <a:fillRect l="-2381" t="-73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990352" y="2843064"/>
            <a:ext cx="184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342280" y="3120529"/>
            <a:ext cx="2266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q =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3,6 </a:t>
            </a:r>
            <a:r>
              <a:rPr lang="ru-RU" sz="3200" dirty="0" err="1" smtClean="0">
                <a:latin typeface="Arial" pitchFamily="34" charset="0"/>
                <a:cs typeface="Arial" pitchFamily="34" charset="0"/>
              </a:rPr>
              <a:t>нКл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42280" y="3707160"/>
                <a:ext cx="2581156" cy="8899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600" dirty="0" smtClean="0">
                    <a:latin typeface="Arial" pitchFamily="34" charset="0"/>
                    <a:cs typeface="Arial" pitchFamily="34" charset="0"/>
                  </a:rPr>
                  <a:t>Е = 9000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/>
                            <a:cs typeface="Arial" pitchFamily="34" charset="0"/>
                          </a:rPr>
                          <m:t>Н</m:t>
                        </m:r>
                      </m:num>
                      <m:den>
                        <m:r>
                          <a:rPr lang="ru-RU" sz="3600" b="0" i="1" smtClean="0">
                            <a:latin typeface="Cambria Math"/>
                            <a:cs typeface="Arial" pitchFamily="34" charset="0"/>
                          </a:rPr>
                          <m:t>Кл</m:t>
                        </m:r>
                      </m:den>
                    </m:f>
                  </m:oMath>
                </a14:m>
                <a:endParaRPr lang="ru-RU" sz="36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80" y="3707160"/>
                <a:ext cx="2581156" cy="889987"/>
              </a:xfrm>
              <a:prstGeom prst="rect">
                <a:avLst/>
              </a:prstGeom>
              <a:blipFill rotWithShape="1">
                <a:blip r:embed="rId3"/>
                <a:stretch>
                  <a:fillRect l="-7075" b="-102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1797955" y="4955281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r -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?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5126037" y="2600104"/>
            <a:ext cx="24041" cy="294238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373521" y="4739840"/>
            <a:ext cx="475251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409801" y="2483024"/>
            <a:ext cx="148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Дано: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84543" y="2411016"/>
            <a:ext cx="2351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Решение: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635857" y="3027419"/>
                <a:ext cx="1843197" cy="9921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latin typeface="Arial" pitchFamily="34" charset="0"/>
                    <a:cs typeface="Arial" pitchFamily="34" charset="0"/>
                  </a:rPr>
                  <a:t>E = k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latin typeface="Cambria Math"/>
                            <a:cs typeface="Arial" pitchFamily="34" charset="0"/>
                          </a:rPr>
                          <m:t>𝒒</m:t>
                        </m:r>
                      </m:num>
                      <m:den>
                        <m:sSup>
                          <m:sSupPr>
                            <m:ctrlPr>
                              <a:rPr lang="en-US" sz="4400" b="1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1" smtClean="0">
                                <a:latin typeface="Cambria Math"/>
                                <a:cs typeface="Arial" pitchFamily="34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en-US" sz="4400" b="1" i="1" smtClean="0">
                                <a:latin typeface="Cambria Math"/>
                                <a:cs typeface="Arial" pitchFamily="34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ru-RU" sz="3600" b="1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857" y="3027419"/>
                <a:ext cx="1843197" cy="992131"/>
              </a:xfrm>
              <a:prstGeom prst="rect">
                <a:avLst/>
              </a:prstGeom>
              <a:blipFill rotWithShape="1">
                <a:blip r:embed="rId4"/>
                <a:stretch>
                  <a:fillRect l="-10265" b="-49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150655" y="4104087"/>
                <a:ext cx="4048609" cy="9571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/>
                            <a:cs typeface="Arial" pitchFamily="34" charset="0"/>
                          </a:rPr>
                          <m:t>𝑟</m:t>
                        </m:r>
                      </m:e>
                      <m:sup>
                        <m:r>
                          <a:rPr lang="en-US" sz="3600" b="0" i="1" smtClean="0"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 smtClean="0">
                    <a:latin typeface="Arial" pitchFamily="34" charset="0"/>
                    <a:cs typeface="Arial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  <a:cs typeface="Arial" pitchFamily="34" charset="0"/>
                          </a:rPr>
                          <m:t>9∗</m:t>
                        </m:r>
                        <m:sSup>
                          <m:sSupPr>
                            <m:ctrlPr>
                              <a:rPr lang="en-US" sz="3600" b="0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/>
                                <a:cs typeface="Arial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/>
                                <a:cs typeface="Arial" pitchFamily="34" charset="0"/>
                              </a:rPr>
                              <m:t>9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/>
                            <a:cs typeface="Arial" pitchFamily="34" charset="0"/>
                          </a:rPr>
                          <m:t>∗3,6∗</m:t>
                        </m:r>
                        <m:sSup>
                          <m:sSupPr>
                            <m:ctrlPr>
                              <a:rPr lang="en-US" sz="3600" b="0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/>
                                <a:cs typeface="Arial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/>
                                <a:cs typeface="Arial" pitchFamily="34" charset="0"/>
                              </a:rPr>
                              <m:t>−9</m:t>
                            </m:r>
                          </m:sup>
                        </m:sSup>
                      </m:num>
                      <m:den>
                        <m:r>
                          <a:rPr lang="en-US" sz="3600" b="0" i="1" smtClean="0">
                            <a:latin typeface="Cambria Math"/>
                            <a:cs typeface="Arial" pitchFamily="34" charset="0"/>
                          </a:rPr>
                          <m:t>9000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itchFamily="34" charset="0"/>
                    <a:cs typeface="Arial" pitchFamily="34" charset="0"/>
                  </a:rPr>
                  <a:t> =</a:t>
                </a:r>
                <a:endParaRPr lang="ru-RU" sz="36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655" y="4104087"/>
                <a:ext cx="4048609" cy="957185"/>
              </a:xfrm>
              <a:prstGeom prst="rect">
                <a:avLst/>
              </a:prstGeom>
              <a:blipFill rotWithShape="1">
                <a:blip r:embed="rId5"/>
                <a:stretch>
                  <a:fillRect r="-3614" b="-95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9023746" y="6371456"/>
            <a:ext cx="1832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Ответ:  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375507" y="3027419"/>
            <a:ext cx="2363898" cy="106148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434848" y="3140666"/>
                <a:ext cx="271523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3200" dirty="0" smtClean="0">
                    <a:latin typeface="Arial" pitchFamily="34" charset="0"/>
                    <a:cs typeface="Arial" pitchFamily="34" charset="0"/>
                  </a:rPr>
                  <a:t>= 3,6*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sz="32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ru-RU" sz="3200" b="0" i="1" smtClean="0">
                            <a:latin typeface="Cambria Math"/>
                          </a:rPr>
                          <m:t>−9</m:t>
                        </m:r>
                      </m:sup>
                    </m:sSup>
                  </m:oMath>
                </a14:m>
                <a:r>
                  <a:rPr lang="ru-RU" sz="3200" dirty="0" smtClean="0">
                    <a:latin typeface="Arial" pitchFamily="34" charset="0"/>
                    <a:cs typeface="Arial" pitchFamily="34" charset="0"/>
                  </a:rPr>
                  <a:t> Кл</a:t>
                </a:r>
                <a:endParaRPr lang="ru-RU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848" y="3140666"/>
                <a:ext cx="2715230" cy="584775"/>
              </a:xfrm>
              <a:prstGeom prst="rect">
                <a:avLst/>
              </a:prstGeom>
              <a:blipFill rotWithShape="1">
                <a:blip r:embed="rId6"/>
                <a:stretch>
                  <a:fillRect l="-5605" t="-13542" r="-4933" b="-3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9064573" y="4304759"/>
            <a:ext cx="1790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,0036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=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9631312" y="4810821"/>
                <a:ext cx="24184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/>
                        </a:rPr>
                        <m:t>=36∗</m:t>
                      </m:r>
                      <m:sSup>
                        <m:sSupPr>
                          <m:ctrlPr>
                            <a:rPr lang="ru-RU" sz="32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ru-RU" sz="32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ru-RU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1312" y="4810821"/>
                <a:ext cx="2418483" cy="5847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8160377" y="5855508"/>
            <a:ext cx="790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(</a:t>
            </a:r>
            <a:r>
              <a:rPr lang="ru-RU" sz="3600" dirty="0"/>
              <a:t>м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249023" y="5579368"/>
                <a:ext cx="4198329" cy="13536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smtClean="0">
                    <a:latin typeface="Arial" pitchFamily="34" charset="0"/>
                    <a:cs typeface="Arial" pitchFamily="34" charset="0"/>
                  </a:rPr>
                  <a:t>[</a:t>
                </a:r>
                <a:r>
                  <a:rPr lang="en-US" sz="4400" dirty="0" smtClean="0">
                    <a:latin typeface="Arial" pitchFamily="34" charset="0"/>
                    <a:cs typeface="Arial" pitchFamily="34" charset="0"/>
                  </a:rPr>
                  <a:t>r</a:t>
                </a:r>
                <a:r>
                  <a:rPr lang="ru-RU" sz="4400" dirty="0" smtClean="0">
                    <a:latin typeface="Arial" pitchFamily="34" charset="0"/>
                    <a:cs typeface="Arial" pitchFamily="34" charset="0"/>
                  </a:rPr>
                  <a:t>] = [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400" i="1" smtClean="0"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ru-RU" sz="4400" b="0" i="1" smtClean="0">
                            <a:latin typeface="Cambria Math"/>
                            <a:cs typeface="Arial" pitchFamily="34" charset="0"/>
                          </a:rPr>
                          <m:t>Н∗</m:t>
                        </m:r>
                        <m:sSup>
                          <m:sSupPr>
                            <m:ctrlPr>
                              <a:rPr lang="ru-RU" sz="4400" b="0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ru-RU" sz="4400" b="0" i="1" smtClean="0">
                                <a:latin typeface="Cambria Math"/>
                                <a:cs typeface="Arial" pitchFamily="34" charset="0"/>
                              </a:rPr>
                              <m:t>м</m:t>
                            </m:r>
                          </m:e>
                          <m:sup>
                            <m:r>
                              <a:rPr lang="ru-RU" sz="4400" b="0" i="1" smtClean="0">
                                <a:latin typeface="Cambria Math"/>
                                <a:cs typeface="Arial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sz="4400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ru-RU" sz="4400" b="0" i="1" smtClean="0">
                                <a:latin typeface="Cambria Math"/>
                                <a:cs typeface="Arial" pitchFamily="34" charset="0"/>
                              </a:rPr>
                              <m:t>Кл</m:t>
                            </m:r>
                          </m:e>
                          <m:sup>
                            <m:r>
                              <a:rPr lang="ru-RU" sz="4400" b="0" i="1" smtClean="0">
                                <a:latin typeface="Cambria Math"/>
                                <a:cs typeface="Arial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ru-RU" sz="4400" dirty="0" smtClean="0">
                    <a:latin typeface="Arial" pitchFamily="34" charset="0"/>
                    <a:cs typeface="Arial" pitchFamily="34" charset="0"/>
                  </a:rPr>
                  <a:t> *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400" i="1" smtClean="0"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ru-RU" sz="4400" b="0" i="1" smtClean="0">
                            <a:latin typeface="Cambria Math"/>
                            <a:cs typeface="Arial" pitchFamily="34" charset="0"/>
                          </a:rPr>
                          <m:t>Кл</m:t>
                        </m:r>
                      </m:num>
                      <m:den>
                        <m:f>
                          <m:fPr>
                            <m:ctrlPr>
                              <a:rPr lang="ru-RU" sz="4400" i="1" smtClean="0">
                                <a:latin typeface="Cambria Math"/>
                                <a:cs typeface="Arial" pitchFamily="34" charset="0"/>
                              </a:rPr>
                            </m:ctrlPr>
                          </m:fPr>
                          <m:num>
                            <m:r>
                              <a:rPr lang="ru-RU" sz="4400" b="0" i="1" smtClean="0">
                                <a:latin typeface="Cambria Math"/>
                                <a:cs typeface="Arial" pitchFamily="34" charset="0"/>
                              </a:rPr>
                              <m:t>Н</m:t>
                            </m:r>
                          </m:num>
                          <m:den>
                            <m:r>
                              <a:rPr lang="ru-RU" sz="4400" b="0" i="1" smtClean="0">
                                <a:latin typeface="Cambria Math"/>
                                <a:cs typeface="Arial" pitchFamily="34" charset="0"/>
                              </a:rPr>
                              <m:t>Кл</m:t>
                            </m:r>
                          </m:den>
                        </m:f>
                      </m:den>
                    </m:f>
                  </m:oMath>
                </a14:m>
                <a:r>
                  <a:rPr lang="ru-RU" sz="4400" dirty="0" smtClean="0">
                    <a:latin typeface="Arial" pitchFamily="34" charset="0"/>
                    <a:cs typeface="Arial" pitchFamily="34" charset="0"/>
                  </a:rPr>
                  <a:t>] =</a:t>
                </a:r>
                <a:endParaRPr lang="ru-RU" sz="44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023" y="5579368"/>
                <a:ext cx="4198329" cy="1353640"/>
              </a:xfrm>
              <a:prstGeom prst="rect">
                <a:avLst/>
              </a:prstGeom>
              <a:blipFill rotWithShape="1">
                <a:blip r:embed="rId8"/>
                <a:stretch>
                  <a:fillRect l="-5951" r="-47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4423060" y="5857235"/>
            <a:ext cx="10615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[ м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]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0367188" y="6371456"/>
                <a:ext cx="118333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i="1" smtClean="0">
                          <a:latin typeface="Cambria Math"/>
                        </a:rPr>
                        <m:t>6</m:t>
                      </m:r>
                      <m:r>
                        <a:rPr lang="ru-RU" sz="3600" b="0" i="1" smtClean="0">
                          <a:latin typeface="Cambria Math"/>
                        </a:rPr>
                        <m:t> см</m:t>
                      </m:r>
                    </m:oMath>
                  </m:oMathPara>
                </a14:m>
                <a:endParaRPr lang="ru-RU" sz="36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7188" y="6371456"/>
                <a:ext cx="1183337" cy="64633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8988091" y="3057347"/>
                <a:ext cx="1835695" cy="9921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/>
                            <a:cs typeface="Arial" pitchFamily="34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/>
                            <a:cs typeface="Arial" pitchFamily="34" charset="0"/>
                          </a:rPr>
                          <m:t>𝒓</m:t>
                        </m:r>
                      </m:e>
                      <m:sup>
                        <m:r>
                          <a:rPr lang="en-US" sz="3600" b="1" i="1" smtClean="0"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dirty="0" smtClean="0">
                    <a:latin typeface="Arial" pitchFamily="34" charset="0"/>
                    <a:cs typeface="Arial" pitchFamily="34" charset="0"/>
                  </a:rPr>
                  <a:t> = k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latin typeface="Cambria Math"/>
                            <a:cs typeface="Arial" pitchFamily="34" charset="0"/>
                          </a:rPr>
                          <m:t>𝒒</m:t>
                        </m:r>
                      </m:num>
                      <m:den>
                        <m:r>
                          <a:rPr lang="en-US" sz="4400" b="1" i="1" smtClean="0">
                            <a:latin typeface="Cambria Math"/>
                            <a:cs typeface="Arial" pitchFamily="34" charset="0"/>
                          </a:rPr>
                          <m:t>𝑬</m:t>
                        </m:r>
                      </m:den>
                    </m:f>
                  </m:oMath>
                </a14:m>
                <a:endParaRPr lang="ru-RU" sz="3600" b="1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8091" y="3057347"/>
                <a:ext cx="1835695" cy="992131"/>
              </a:xfrm>
              <a:prstGeom prst="rect">
                <a:avLst/>
              </a:prstGeom>
              <a:blipFill rotWithShape="1">
                <a:blip r:embed="rId10"/>
                <a:stretch>
                  <a:fillRect b="-49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Прямоугольник 47"/>
          <p:cNvSpPr/>
          <p:nvPr/>
        </p:nvSpPr>
        <p:spPr>
          <a:xfrm>
            <a:off x="8755038" y="3022672"/>
            <a:ext cx="2363898" cy="106148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067155" y="5855509"/>
                <a:ext cx="22156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/>
                  <a:t>r = 6*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ru-RU" sz="36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36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155" y="5855509"/>
                <a:ext cx="2215607" cy="646331"/>
              </a:xfrm>
              <a:prstGeom prst="rect">
                <a:avLst/>
              </a:prstGeom>
              <a:blipFill rotWithShape="1">
                <a:blip r:embed="rId11"/>
                <a:stretch>
                  <a:fillRect l="-8242" t="-13208" b="-358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740726" y="5209057"/>
            <a:ext cx="675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r =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293723" y="5226330"/>
                <a:ext cx="1753878" cy="5521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36</m:t>
                          </m:r>
                          <m:r>
                            <a:rPr lang="ru-RU" sz="2400" b="0" i="1" smtClean="0">
                              <a:latin typeface="Cambria Math"/>
                            </a:rPr>
                            <m:t>∗</m:t>
                          </m:r>
                          <m:sSup>
                            <m:sSupPr>
                              <m:ctrlPr>
                                <a:rPr lang="ru-RU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sz="2400" b="0" i="1" smtClean="0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ru-RU" sz="2400" b="0" i="1" smtClean="0">
                                  <a:latin typeface="Cambria Math"/>
                                </a:rPr>
                                <m:t>−4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723" y="5226330"/>
                <a:ext cx="1753878" cy="552139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Прямая соединительная линия 38"/>
          <p:cNvCxnSpPr/>
          <p:nvPr/>
        </p:nvCxnSpPr>
        <p:spPr>
          <a:xfrm flipV="1">
            <a:off x="6557455" y="4225683"/>
            <a:ext cx="593591" cy="37146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7997884" y="4225684"/>
            <a:ext cx="593591" cy="37146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6183582" y="4225685"/>
            <a:ext cx="296796" cy="35699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7002648" y="4746755"/>
            <a:ext cx="296796" cy="35699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06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2" grpId="0"/>
      <p:bldP spid="33" grpId="0"/>
      <p:bldP spid="34" grpId="0"/>
      <p:bldP spid="35" grpId="0"/>
      <p:bldP spid="36" grpId="0"/>
      <p:bldP spid="37" grpId="0" animBg="1"/>
      <p:bldP spid="38" grpId="0"/>
      <p:bldP spid="40" grpId="0"/>
      <p:bldP spid="41" grpId="0"/>
      <p:bldP spid="42" grpId="0"/>
      <p:bldP spid="43" grpId="0"/>
      <p:bldP spid="44" grpId="0"/>
      <p:bldP spid="45" grpId="0"/>
      <p:bldP spid="47" grpId="0"/>
      <p:bldP spid="48" grpId="0" animBg="1"/>
      <p:bldP spid="25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65" y="224954"/>
            <a:ext cx="10803500" cy="830997"/>
          </a:xfrm>
        </p:spPr>
        <p:txBody>
          <a:bodyPr/>
          <a:lstStyle/>
          <a:p>
            <a:pPr algn="ctr"/>
            <a:r>
              <a:rPr lang="ru-RU" sz="5400" dirty="0" smtClean="0"/>
              <a:t>Задание: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34368" y="2050976"/>
            <a:ext cx="9479033" cy="1985159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Прочитать § 5</a:t>
            </a:r>
          </a:p>
          <a:p>
            <a:pPr marL="742950" indent="-742950"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Ответить на вопросы</a:t>
            </a:r>
          </a:p>
          <a:p>
            <a:pPr marL="742950" indent="-742950"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Выполнить упр. 4, стр. 21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3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65" y="224954"/>
            <a:ext cx="10803500" cy="738664"/>
          </a:xfrm>
        </p:spPr>
        <p:txBody>
          <a:bodyPr/>
          <a:lstStyle/>
          <a:p>
            <a:pPr algn="ctr"/>
            <a:r>
              <a:rPr lang="ru-RU" sz="4800" dirty="0" smtClean="0"/>
              <a:t>Майкл Фарадей (1791-1867)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2773" y="1114872"/>
            <a:ext cx="8980787" cy="5909310"/>
          </a:xfrm>
        </p:spPr>
        <p:txBody>
          <a:bodyPr/>
          <a:lstStyle/>
          <a:p>
            <a:pPr algn="ctr"/>
            <a:r>
              <a:rPr lang="ru-RU" sz="3200" dirty="0" smtClean="0"/>
              <a:t>    Одним из величайших открытий является явление </a:t>
            </a:r>
            <a:r>
              <a:rPr lang="ru-RU" sz="3200" dirty="0" smtClean="0">
                <a:solidFill>
                  <a:schemeClr val="tx2"/>
                </a:solidFill>
              </a:rPr>
              <a:t>электромагнитной индукции</a:t>
            </a:r>
            <a:r>
              <a:rPr lang="ru-RU" sz="3200" dirty="0"/>
              <a:t>. Ток, полученный данным опытом Майкла, сегодня освещает весь мир. </a:t>
            </a:r>
            <a:endParaRPr lang="ru-RU" sz="3200" dirty="0" smtClean="0"/>
          </a:p>
          <a:p>
            <a:pPr algn="ctr"/>
            <a:r>
              <a:rPr lang="ru-RU" sz="3200" dirty="0" smtClean="0"/>
              <a:t>Тела </a:t>
            </a:r>
            <a:r>
              <a:rPr lang="ru-RU" sz="3200" dirty="0"/>
              <a:t>можно зарядить трением </a:t>
            </a:r>
            <a:r>
              <a:rPr lang="ru-RU" sz="3200" dirty="0" smtClean="0"/>
              <a:t>друг о </a:t>
            </a:r>
            <a:r>
              <a:rPr lang="ru-RU" sz="3200" dirty="0"/>
              <a:t>друга или соприкосновением </a:t>
            </a:r>
            <a:r>
              <a:rPr lang="ru-RU" sz="3200" dirty="0" smtClean="0"/>
              <a:t>с заряженным </a:t>
            </a:r>
            <a:r>
              <a:rPr lang="ru-RU" sz="3200" dirty="0"/>
              <a:t>телом. </a:t>
            </a:r>
            <a:r>
              <a:rPr lang="ru-RU" sz="3200" dirty="0" smtClean="0"/>
              <a:t>Заряженные тела оказывают </a:t>
            </a:r>
            <a:r>
              <a:rPr lang="ru-RU" sz="3200" dirty="0"/>
              <a:t>воздействие </a:t>
            </a:r>
            <a:r>
              <a:rPr lang="ru-RU" sz="3200" dirty="0" smtClean="0"/>
              <a:t>на другие </a:t>
            </a:r>
            <a:r>
              <a:rPr lang="ru-RU" sz="3200" dirty="0"/>
              <a:t>тела, находящиеся </a:t>
            </a:r>
            <a:r>
              <a:rPr lang="ru-RU" sz="3200" dirty="0" smtClean="0"/>
              <a:t>возле них</a:t>
            </a:r>
            <a:r>
              <a:rPr lang="ru-RU" sz="3200" dirty="0"/>
              <a:t>. Майкл </a:t>
            </a:r>
            <a:r>
              <a:rPr lang="ru-RU" sz="3200" dirty="0" smtClean="0"/>
              <a:t>Фарадей объяснил</a:t>
            </a:r>
            <a:r>
              <a:rPr lang="ru-RU" sz="3200" dirty="0"/>
              <a:t>, </a:t>
            </a:r>
            <a:r>
              <a:rPr lang="ru-RU" sz="3200" dirty="0" smtClean="0"/>
              <a:t>что такое </a:t>
            </a:r>
            <a:r>
              <a:rPr lang="ru-RU" sz="3200" dirty="0"/>
              <a:t>воздействие возникает </a:t>
            </a:r>
            <a:r>
              <a:rPr lang="ru-RU" sz="3200" dirty="0" smtClean="0"/>
              <a:t>через электрическое </a:t>
            </a:r>
            <a:r>
              <a:rPr lang="ru-RU" sz="3200" dirty="0"/>
              <a:t>поле.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67" y="2339008"/>
            <a:ext cx="261250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47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175"/>
            <a:ext cx="12041188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288" y="3491136"/>
            <a:ext cx="11305256" cy="3308598"/>
          </a:xfrm>
        </p:spPr>
        <p:txBody>
          <a:bodyPr/>
          <a:lstStyle/>
          <a:p>
            <a:r>
              <a:rPr lang="ru-RU" dirty="0" smtClean="0"/>
              <a:t>   Закон Кулона позволяет вычислить силу взаимодействия между двумя зарядами, но не объясняет как один заряд действует на другой, для этого ввели понятие электрическое поле.</a:t>
            </a:r>
            <a:endParaRPr lang="ru-RU" dirty="0"/>
          </a:p>
        </p:txBody>
      </p:sp>
      <p:pic>
        <p:nvPicPr>
          <p:cNvPr id="5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60" y="394792"/>
            <a:ext cx="11507787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18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-3751"/>
            <a:ext cx="12058651" cy="712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4662" y="3995192"/>
            <a:ext cx="1153072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atin typeface="Arial" pitchFamily="34" charset="0"/>
                <a:cs typeface="Arial" pitchFamily="34" charset="0"/>
              </a:rPr>
              <a:t>Его изображают в виде электрических </a:t>
            </a:r>
          </a:p>
          <a:p>
            <a:pPr algn="ctr"/>
            <a:r>
              <a:rPr lang="ru-RU" sz="4400" b="1" dirty="0" smtClean="0">
                <a:latin typeface="Arial" pitchFamily="34" charset="0"/>
                <a:cs typeface="Arial" pitchFamily="34" charset="0"/>
              </a:rPr>
              <a:t>силовых линий.</a:t>
            </a:r>
          </a:p>
          <a:p>
            <a:pPr algn="ctr"/>
            <a:r>
              <a:rPr lang="ru-RU" sz="4400" b="1" dirty="0" smtClean="0">
                <a:latin typeface="Arial" pitchFamily="34" charset="0"/>
                <a:cs typeface="Arial" pitchFamily="34" charset="0"/>
              </a:rPr>
              <a:t>Проверяют силы этого поля с помощью</a:t>
            </a:r>
          </a:p>
          <a:p>
            <a:pPr algn="ctr"/>
            <a:r>
              <a:rPr lang="ru-RU" sz="4400" b="1" dirty="0" smtClean="0">
                <a:latin typeface="Arial" pitchFamily="34" charset="0"/>
                <a:cs typeface="Arial" pitchFamily="34" charset="0"/>
              </a:rPr>
              <a:t> внесения в него пробного заряда.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35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34752"/>
            <a:ext cx="12061825" cy="723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4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6415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5" y="-6449"/>
            <a:ext cx="12049349" cy="713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85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690"/>
            <a:ext cx="12061825" cy="709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40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2041188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288" y="3851176"/>
            <a:ext cx="11449271" cy="2954655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tx2"/>
                </a:solidFill>
              </a:rPr>
              <a:t>Согласно закону Кулона на пробный заряд будет действовать сила электростатического взаимодействия со стороны заряда, создающего электрическое поле. Тогда отношение силы на пробный заряд, будет характеризовать действие электрического поля в данной точке.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632" y="217029"/>
            <a:ext cx="4548188" cy="347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50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ds02.infourok.ru/uploads/ex/0b92/00004629-67741efe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061825" cy="712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264" y="5171127"/>
            <a:ext cx="118179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Электрическое поле характеризуется определенными</a:t>
            </a:r>
          </a:p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 величинами и одна из них -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напряженность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22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648</Words>
  <Application>Microsoft Office PowerPoint</Application>
  <PresentationFormat>Произвольный</PresentationFormat>
  <Paragraphs>77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Тема Office</vt:lpstr>
      <vt:lpstr>2_Тема Office</vt:lpstr>
      <vt:lpstr>3_Тема Office</vt:lpstr>
      <vt:lpstr>Презентация PowerPoint</vt:lpstr>
      <vt:lpstr>Майкл Фарадей (1791-1867)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Электрическое поле. Его свойства и характеристики</vt:lpstr>
      <vt:lpstr>Задача 1</vt:lpstr>
      <vt:lpstr>Задача 2</vt:lpstr>
      <vt:lpstr>Задание: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Liza</dc:creator>
  <cp:lastModifiedBy>Liza</cp:lastModifiedBy>
  <cp:revision>25</cp:revision>
  <dcterms:created xsi:type="dcterms:W3CDTF">2020-08-01T07:26:22Z</dcterms:created>
  <dcterms:modified xsi:type="dcterms:W3CDTF">2020-09-09T19:19:19Z</dcterms:modified>
</cp:coreProperties>
</file>