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</p:sldMasterIdLst>
  <p:notesMasterIdLst>
    <p:notesMasterId r:id="rId23"/>
  </p:notesMasterIdLst>
  <p:sldIdLst>
    <p:sldId id="256" r:id="rId5"/>
    <p:sldId id="258" r:id="rId6"/>
    <p:sldId id="257" r:id="rId7"/>
    <p:sldId id="259" r:id="rId8"/>
    <p:sldId id="269" r:id="rId9"/>
    <p:sldId id="260" r:id="rId10"/>
    <p:sldId id="261" r:id="rId11"/>
    <p:sldId id="271" r:id="rId12"/>
    <p:sldId id="27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4" r:id="rId21"/>
    <p:sldId id="270" r:id="rId22"/>
  </p:sldIdLst>
  <p:sldSz cx="12061825" cy="7126288"/>
  <p:notesSz cx="6858000" cy="9144000"/>
  <p:defaultTextStyle>
    <a:defPPr>
      <a:defRPr lang="ru-RU"/>
    </a:defPPr>
    <a:lvl1pPr marL="0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75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148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223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297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370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445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519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593" algn="l" defTabSz="109614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64" y="-114"/>
      </p:cViewPr>
      <p:guideLst>
        <p:guide orient="horz" pos="2245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FF87B-B9DD-4EAE-BE09-A2EEEE49DA5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85800"/>
            <a:ext cx="580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3B7DB-F042-43BC-B0DB-B6B87C1F8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4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75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148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223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297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370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445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519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593" algn="l" defTabSz="1096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B7DB-F042-43BC-B0DB-B6B87C1F88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9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B7DB-F042-43BC-B0DB-B6B87C1F88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5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7" y="2213771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0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3" y="285385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1" y="285385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792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5" y="4038230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3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4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2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5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5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5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13"/>
            <a:ext cx="10252551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25"/>
            <a:ext cx="10252551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3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410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47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84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2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59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95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5" y="1662824"/>
            <a:ext cx="5327307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3" y="1662824"/>
            <a:ext cx="5327307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3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9" y="1595167"/>
            <a:ext cx="5329399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97" indent="0">
              <a:buNone/>
              <a:defRPr sz="1900" b="1"/>
            </a:lvl2pPr>
            <a:lvl3pPr marL="827399" indent="0">
              <a:buNone/>
              <a:defRPr sz="1600" b="1"/>
            </a:lvl3pPr>
            <a:lvl4pPr marL="1241096" indent="0">
              <a:buNone/>
              <a:defRPr sz="1400" b="1"/>
            </a:lvl4pPr>
            <a:lvl5pPr marL="1654798" indent="0">
              <a:buNone/>
              <a:defRPr sz="1400" b="1"/>
            </a:lvl5pPr>
            <a:lvl6pPr marL="2068498" indent="0">
              <a:buNone/>
              <a:defRPr sz="1400" b="1"/>
            </a:lvl6pPr>
            <a:lvl7pPr marL="2482201" indent="0">
              <a:buNone/>
              <a:defRPr sz="1400" b="1"/>
            </a:lvl7pPr>
            <a:lvl8pPr marL="2895901" indent="0">
              <a:buNone/>
              <a:defRPr sz="1400" b="1"/>
            </a:lvl8pPr>
            <a:lvl9pPr marL="330959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9" y="2259960"/>
            <a:ext cx="5329399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97" indent="0">
              <a:buNone/>
              <a:defRPr sz="1900" b="1"/>
            </a:lvl2pPr>
            <a:lvl3pPr marL="827399" indent="0">
              <a:buNone/>
              <a:defRPr sz="1600" b="1"/>
            </a:lvl3pPr>
            <a:lvl4pPr marL="1241096" indent="0">
              <a:buNone/>
              <a:defRPr sz="1400" b="1"/>
            </a:lvl4pPr>
            <a:lvl5pPr marL="1654798" indent="0">
              <a:buNone/>
              <a:defRPr sz="1400" b="1"/>
            </a:lvl5pPr>
            <a:lvl6pPr marL="2068498" indent="0">
              <a:buNone/>
              <a:defRPr sz="1400" b="1"/>
            </a:lvl6pPr>
            <a:lvl7pPr marL="2482201" indent="0">
              <a:buNone/>
              <a:defRPr sz="1400" b="1"/>
            </a:lvl7pPr>
            <a:lvl8pPr marL="2895901" indent="0">
              <a:buNone/>
              <a:defRPr sz="1400" b="1"/>
            </a:lvl8pPr>
            <a:lvl9pPr marL="330959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259960"/>
            <a:ext cx="5331494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60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6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7" y="283732"/>
            <a:ext cx="3968259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6" y="283755"/>
            <a:ext cx="6742897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7" y="1491264"/>
            <a:ext cx="3968259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3697" indent="0">
              <a:buNone/>
              <a:defRPr sz="1100"/>
            </a:lvl2pPr>
            <a:lvl3pPr marL="827399" indent="0">
              <a:buNone/>
              <a:defRPr sz="800"/>
            </a:lvl3pPr>
            <a:lvl4pPr marL="1241096" indent="0">
              <a:buNone/>
              <a:defRPr sz="800"/>
            </a:lvl4pPr>
            <a:lvl5pPr marL="1654798" indent="0">
              <a:buNone/>
              <a:defRPr sz="800"/>
            </a:lvl5pPr>
            <a:lvl6pPr marL="2068498" indent="0">
              <a:buNone/>
              <a:defRPr sz="800"/>
            </a:lvl6pPr>
            <a:lvl7pPr marL="2482201" indent="0">
              <a:buNone/>
              <a:defRPr sz="800"/>
            </a:lvl7pPr>
            <a:lvl8pPr marL="2895901" indent="0">
              <a:buNone/>
              <a:defRPr sz="800"/>
            </a:lvl8pPr>
            <a:lvl9pPr marL="33095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7" y="4988403"/>
            <a:ext cx="7237095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7" y="636747"/>
            <a:ext cx="7237095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3697" indent="0">
              <a:buNone/>
              <a:defRPr sz="2500"/>
            </a:lvl2pPr>
            <a:lvl3pPr marL="827399" indent="0">
              <a:buNone/>
              <a:defRPr sz="2200"/>
            </a:lvl3pPr>
            <a:lvl4pPr marL="1241096" indent="0">
              <a:buNone/>
              <a:defRPr sz="1900"/>
            </a:lvl4pPr>
            <a:lvl5pPr marL="1654798" indent="0">
              <a:buNone/>
              <a:defRPr sz="1900"/>
            </a:lvl5pPr>
            <a:lvl6pPr marL="2068498" indent="0">
              <a:buNone/>
              <a:defRPr sz="1900"/>
            </a:lvl6pPr>
            <a:lvl7pPr marL="2482201" indent="0">
              <a:buNone/>
              <a:defRPr sz="1900"/>
            </a:lvl7pPr>
            <a:lvl8pPr marL="2895901" indent="0">
              <a:buNone/>
              <a:defRPr sz="1900"/>
            </a:lvl8pPr>
            <a:lvl9pPr marL="330959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7" y="5577310"/>
            <a:ext cx="7237095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3697" indent="0">
              <a:buNone/>
              <a:defRPr sz="1100"/>
            </a:lvl2pPr>
            <a:lvl3pPr marL="827399" indent="0">
              <a:buNone/>
              <a:defRPr sz="800"/>
            </a:lvl3pPr>
            <a:lvl4pPr marL="1241096" indent="0">
              <a:buNone/>
              <a:defRPr sz="800"/>
            </a:lvl4pPr>
            <a:lvl5pPr marL="1654798" indent="0">
              <a:buNone/>
              <a:defRPr sz="800"/>
            </a:lvl5pPr>
            <a:lvl6pPr marL="2068498" indent="0">
              <a:buNone/>
              <a:defRPr sz="800"/>
            </a:lvl6pPr>
            <a:lvl7pPr marL="2482201" indent="0">
              <a:buNone/>
              <a:defRPr sz="800"/>
            </a:lvl7pPr>
            <a:lvl8pPr marL="2895901" indent="0">
              <a:buNone/>
              <a:defRPr sz="800"/>
            </a:lvl8pPr>
            <a:lvl9pPr marL="33095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41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33" y="285405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85405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24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64" y="290938"/>
            <a:ext cx="10252553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40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40" y="5175418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823" indent="-115823">
              <a:buFont typeface="Arial" panose="020B0604020202020204" pitchFamily="34" charset="0"/>
              <a:buChar char="•"/>
              <a:defRPr sz="1100"/>
            </a:lvl2pPr>
            <a:lvl3pPr marL="231646" indent="-115823">
              <a:defRPr sz="1100"/>
            </a:lvl3pPr>
            <a:lvl4pPr marL="405382" indent="-173733">
              <a:defRPr sz="1100"/>
            </a:lvl4pPr>
            <a:lvl5pPr marL="579114" indent="-1737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5175418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823" indent="-115823">
              <a:buFont typeface="Arial" panose="020B0604020202020204" pitchFamily="34" charset="0"/>
              <a:buChar char="•"/>
              <a:defRPr sz="1100"/>
            </a:lvl2pPr>
            <a:lvl3pPr marL="231646" indent="-115823">
              <a:defRPr sz="1100"/>
            </a:lvl3pPr>
            <a:lvl4pPr marL="405382" indent="-173733">
              <a:defRPr sz="1100"/>
            </a:lvl4pPr>
            <a:lvl5pPr marL="579114" indent="-1737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5175418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823" indent="-115823">
              <a:buFont typeface="Arial" panose="020B0604020202020204" pitchFamily="34" charset="0"/>
              <a:buChar char="•"/>
              <a:defRPr sz="1100"/>
            </a:lvl2pPr>
            <a:lvl3pPr marL="231646" indent="-115823">
              <a:defRPr sz="1100"/>
            </a:lvl3pPr>
            <a:lvl4pPr marL="405382" indent="-173733">
              <a:defRPr sz="1100"/>
            </a:lvl4pPr>
            <a:lvl5pPr marL="579114" indent="-1737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64" y="969970"/>
            <a:ext cx="10252553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2027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7" y="2209159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0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0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0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715500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0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0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0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5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0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0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0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4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0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0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0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3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565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91" y="350004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565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0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0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0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73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25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1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2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3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4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5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3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05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4" y="350011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75" indent="0">
              <a:buNone/>
              <a:defRPr sz="2400" b="1"/>
            </a:lvl2pPr>
            <a:lvl3pPr marL="1096148" indent="0">
              <a:buNone/>
              <a:defRPr sz="2200" b="1"/>
            </a:lvl3pPr>
            <a:lvl4pPr marL="1644223" indent="0">
              <a:buNone/>
              <a:defRPr sz="1900" b="1"/>
            </a:lvl4pPr>
            <a:lvl5pPr marL="2192297" indent="0">
              <a:buNone/>
              <a:defRPr sz="1900" b="1"/>
            </a:lvl5pPr>
            <a:lvl6pPr marL="2740370" indent="0">
              <a:buNone/>
              <a:defRPr sz="1900" b="1"/>
            </a:lvl6pPr>
            <a:lvl7pPr marL="3288445" indent="0">
              <a:buNone/>
              <a:defRPr sz="1900" b="1"/>
            </a:lvl7pPr>
            <a:lvl8pPr marL="3836519" indent="0">
              <a:buNone/>
              <a:defRPr sz="1900" b="1"/>
            </a:lvl8pPr>
            <a:lvl9pPr marL="43845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1" y="2259959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75" indent="0">
              <a:buNone/>
              <a:defRPr sz="2400" b="1"/>
            </a:lvl2pPr>
            <a:lvl3pPr marL="1096148" indent="0">
              <a:buNone/>
              <a:defRPr sz="2200" b="1"/>
            </a:lvl3pPr>
            <a:lvl4pPr marL="1644223" indent="0">
              <a:buNone/>
              <a:defRPr sz="1900" b="1"/>
            </a:lvl4pPr>
            <a:lvl5pPr marL="2192297" indent="0">
              <a:buNone/>
              <a:defRPr sz="1900" b="1"/>
            </a:lvl5pPr>
            <a:lvl6pPr marL="2740370" indent="0">
              <a:buNone/>
              <a:defRPr sz="1900" b="1"/>
            </a:lvl6pPr>
            <a:lvl7pPr marL="3288445" indent="0">
              <a:buNone/>
              <a:defRPr sz="1900" b="1"/>
            </a:lvl7pPr>
            <a:lvl8pPr marL="3836519" indent="0">
              <a:buNone/>
              <a:defRPr sz="1900" b="1"/>
            </a:lvl8pPr>
            <a:lvl9pPr marL="43845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9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0" y="283735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095" y="1491245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75" indent="0">
              <a:buNone/>
              <a:defRPr sz="1400"/>
            </a:lvl2pPr>
            <a:lvl3pPr marL="1096148" indent="0">
              <a:buNone/>
              <a:defRPr sz="1200"/>
            </a:lvl3pPr>
            <a:lvl4pPr marL="1644223" indent="0">
              <a:buNone/>
              <a:defRPr sz="1100"/>
            </a:lvl4pPr>
            <a:lvl5pPr marL="2192297" indent="0">
              <a:buNone/>
              <a:defRPr sz="1100"/>
            </a:lvl5pPr>
            <a:lvl6pPr marL="2740370" indent="0">
              <a:buNone/>
              <a:defRPr sz="1100"/>
            </a:lvl6pPr>
            <a:lvl7pPr marL="3288445" indent="0">
              <a:buNone/>
              <a:defRPr sz="1100"/>
            </a:lvl7pPr>
            <a:lvl8pPr marL="3836519" indent="0">
              <a:buNone/>
              <a:defRPr sz="1100"/>
            </a:lvl8pPr>
            <a:lvl9pPr marL="43845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2" y="4988402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2" y="636747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75" indent="0">
              <a:buNone/>
              <a:defRPr sz="3400"/>
            </a:lvl2pPr>
            <a:lvl3pPr marL="1096148" indent="0">
              <a:buNone/>
              <a:defRPr sz="2900"/>
            </a:lvl3pPr>
            <a:lvl4pPr marL="1644223" indent="0">
              <a:buNone/>
              <a:defRPr sz="2400"/>
            </a:lvl4pPr>
            <a:lvl5pPr marL="2192297" indent="0">
              <a:buNone/>
              <a:defRPr sz="2400"/>
            </a:lvl5pPr>
            <a:lvl6pPr marL="2740370" indent="0">
              <a:buNone/>
              <a:defRPr sz="2400"/>
            </a:lvl6pPr>
            <a:lvl7pPr marL="3288445" indent="0">
              <a:buNone/>
              <a:defRPr sz="2400"/>
            </a:lvl7pPr>
            <a:lvl8pPr marL="3836519" indent="0">
              <a:buNone/>
              <a:defRPr sz="2400"/>
            </a:lvl8pPr>
            <a:lvl9pPr marL="438459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2" y="5577310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75" indent="0">
              <a:buNone/>
              <a:defRPr sz="1400"/>
            </a:lvl2pPr>
            <a:lvl3pPr marL="1096148" indent="0">
              <a:buNone/>
              <a:defRPr sz="1200"/>
            </a:lvl3pPr>
            <a:lvl4pPr marL="1644223" indent="0">
              <a:buNone/>
              <a:defRPr sz="1100"/>
            </a:lvl4pPr>
            <a:lvl5pPr marL="2192297" indent="0">
              <a:buNone/>
              <a:defRPr sz="1100"/>
            </a:lvl5pPr>
            <a:lvl6pPr marL="2740370" indent="0">
              <a:buNone/>
              <a:defRPr sz="1100"/>
            </a:lvl6pPr>
            <a:lvl7pPr marL="3288445" indent="0">
              <a:buNone/>
              <a:defRPr sz="1100"/>
            </a:lvl7pPr>
            <a:lvl8pPr marL="3836519" indent="0">
              <a:buNone/>
              <a:defRPr sz="1100"/>
            </a:lvl8pPr>
            <a:lvl9pPr marL="43845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1" y="285382"/>
            <a:ext cx="10855643" cy="1187715"/>
          </a:xfrm>
          <a:prstGeom prst="rect">
            <a:avLst/>
          </a:prstGeom>
        </p:spPr>
        <p:txBody>
          <a:bodyPr vert="horz" lIns="109615" tIns="54807" rIns="109615" bIns="548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662803"/>
            <a:ext cx="10855643" cy="4703021"/>
          </a:xfrm>
          <a:prstGeom prst="rect">
            <a:avLst/>
          </a:prstGeom>
        </p:spPr>
        <p:txBody>
          <a:bodyPr vert="horz" lIns="109615" tIns="54807" rIns="109615" bIns="548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16"/>
            <a:ext cx="2814426" cy="379409"/>
          </a:xfrm>
          <a:prstGeom prst="rect">
            <a:avLst/>
          </a:prstGeom>
        </p:spPr>
        <p:txBody>
          <a:bodyPr vert="horz" lIns="109615" tIns="54807" rIns="109615" bIns="548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16"/>
            <a:ext cx="3819578" cy="379409"/>
          </a:xfrm>
          <a:prstGeom prst="rect">
            <a:avLst/>
          </a:prstGeom>
        </p:spPr>
        <p:txBody>
          <a:bodyPr vert="horz" lIns="109615" tIns="54807" rIns="109615" bIns="548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16"/>
            <a:ext cx="2814426" cy="379409"/>
          </a:xfrm>
          <a:prstGeom prst="rect">
            <a:avLst/>
          </a:prstGeom>
        </p:spPr>
        <p:txBody>
          <a:bodyPr vert="horz" lIns="109615" tIns="54807" rIns="109615" bIns="548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148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54" indent="-411054" algn="l" defTabSz="109614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620" indent="-342546" algn="l" defTabSz="109614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185" indent="-274038" algn="l" defTabSz="109614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260" indent="-274038" algn="l" defTabSz="109614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334" indent="-274038" algn="l" defTabSz="1096148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408" indent="-274038" algn="l" defTabSz="10961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483" indent="-274038" algn="l" defTabSz="10961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557" indent="-274038" algn="l" defTabSz="10961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631" indent="-274038" algn="l" defTabSz="10961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75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148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23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297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370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445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519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593" algn="l" defTabSz="109614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2" y="285383"/>
            <a:ext cx="10855643" cy="1187715"/>
          </a:xfrm>
          <a:prstGeom prst="rect">
            <a:avLst/>
          </a:prstGeom>
        </p:spPr>
        <p:txBody>
          <a:bodyPr vert="horz" lIns="82740" tIns="41373" rIns="82740" bIns="4137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662824"/>
            <a:ext cx="10855643" cy="4703021"/>
          </a:xfrm>
          <a:prstGeom prst="rect">
            <a:avLst/>
          </a:prstGeom>
        </p:spPr>
        <p:txBody>
          <a:bodyPr vert="horz" lIns="82740" tIns="41373" rIns="82740" bIns="413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2" y="6605037"/>
            <a:ext cx="2814426" cy="379409"/>
          </a:xfrm>
          <a:prstGeom prst="rect">
            <a:avLst/>
          </a:prstGeom>
        </p:spPr>
        <p:txBody>
          <a:bodyPr vert="horz" lIns="82740" tIns="41373" rIns="82740" bIns="413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7399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7399"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31" y="6605037"/>
            <a:ext cx="3819577" cy="379409"/>
          </a:xfrm>
          <a:prstGeom prst="rect">
            <a:avLst/>
          </a:prstGeom>
        </p:spPr>
        <p:txBody>
          <a:bodyPr vert="horz" lIns="82740" tIns="41373" rIns="82740" bIns="413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739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37"/>
            <a:ext cx="2814426" cy="379409"/>
          </a:xfrm>
          <a:prstGeom prst="rect">
            <a:avLst/>
          </a:prstGeom>
        </p:spPr>
        <p:txBody>
          <a:bodyPr vert="horz" lIns="82740" tIns="41373" rIns="82740" bIns="413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7399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739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7399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276" indent="-310276" algn="l" defTabSz="82739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2260" indent="-258561" algn="l" defTabSz="82739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251" indent="-206846" algn="l" defTabSz="82739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949" indent="-206846" algn="l" defTabSz="82739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61644" indent="-206846" algn="l" defTabSz="827399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347" indent="-206846" algn="l" defTabSz="82739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047" indent="-206846" algn="l" defTabSz="82739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02748" indent="-206846" algn="l" defTabSz="82739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448" indent="-206846" algn="l" defTabSz="82739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697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399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096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798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498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201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901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598" algn="l" defTabSz="8273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1" y="1177524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565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565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51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715501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565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565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565"/>
              <a:t>18.08.2020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565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565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674" eaLnBrk="1" hangingPunct="1">
        <a:defRPr>
          <a:latin typeface="+mn-lt"/>
          <a:ea typeface="+mn-ea"/>
          <a:cs typeface="+mn-cs"/>
        </a:defRPr>
      </a:lvl2pPr>
      <a:lvl3pPr marL="1617347" eaLnBrk="1" hangingPunct="1">
        <a:defRPr>
          <a:latin typeface="+mn-lt"/>
          <a:ea typeface="+mn-ea"/>
          <a:cs typeface="+mn-cs"/>
        </a:defRPr>
      </a:lvl3pPr>
      <a:lvl4pPr marL="2426020" eaLnBrk="1" hangingPunct="1">
        <a:defRPr>
          <a:latin typeface="+mn-lt"/>
          <a:ea typeface="+mn-ea"/>
          <a:cs typeface="+mn-cs"/>
        </a:defRPr>
      </a:lvl4pPr>
      <a:lvl5pPr marL="3234693" eaLnBrk="1" hangingPunct="1">
        <a:defRPr>
          <a:latin typeface="+mn-lt"/>
          <a:ea typeface="+mn-ea"/>
          <a:cs typeface="+mn-cs"/>
        </a:defRPr>
      </a:lvl5pPr>
      <a:lvl6pPr marL="4043368" eaLnBrk="1" hangingPunct="1">
        <a:defRPr>
          <a:latin typeface="+mn-lt"/>
          <a:ea typeface="+mn-ea"/>
          <a:cs typeface="+mn-cs"/>
        </a:defRPr>
      </a:lvl6pPr>
      <a:lvl7pPr marL="4852042" eaLnBrk="1" hangingPunct="1">
        <a:defRPr>
          <a:latin typeface="+mn-lt"/>
          <a:ea typeface="+mn-ea"/>
          <a:cs typeface="+mn-cs"/>
        </a:defRPr>
      </a:lvl7pPr>
      <a:lvl8pPr marL="5660714" eaLnBrk="1" hangingPunct="1">
        <a:defRPr>
          <a:latin typeface="+mn-lt"/>
          <a:ea typeface="+mn-ea"/>
          <a:cs typeface="+mn-cs"/>
        </a:defRPr>
      </a:lvl8pPr>
      <a:lvl9pPr marL="646938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674" eaLnBrk="1" hangingPunct="1">
        <a:defRPr>
          <a:latin typeface="+mn-lt"/>
          <a:ea typeface="+mn-ea"/>
          <a:cs typeface="+mn-cs"/>
        </a:defRPr>
      </a:lvl2pPr>
      <a:lvl3pPr marL="1617347" eaLnBrk="1" hangingPunct="1">
        <a:defRPr>
          <a:latin typeface="+mn-lt"/>
          <a:ea typeface="+mn-ea"/>
          <a:cs typeface="+mn-cs"/>
        </a:defRPr>
      </a:lvl3pPr>
      <a:lvl4pPr marL="2426020" eaLnBrk="1" hangingPunct="1">
        <a:defRPr>
          <a:latin typeface="+mn-lt"/>
          <a:ea typeface="+mn-ea"/>
          <a:cs typeface="+mn-cs"/>
        </a:defRPr>
      </a:lvl4pPr>
      <a:lvl5pPr marL="3234693" eaLnBrk="1" hangingPunct="1">
        <a:defRPr>
          <a:latin typeface="+mn-lt"/>
          <a:ea typeface="+mn-ea"/>
          <a:cs typeface="+mn-cs"/>
        </a:defRPr>
      </a:lvl5pPr>
      <a:lvl6pPr marL="4043368" eaLnBrk="1" hangingPunct="1">
        <a:defRPr>
          <a:latin typeface="+mn-lt"/>
          <a:ea typeface="+mn-ea"/>
          <a:cs typeface="+mn-cs"/>
        </a:defRPr>
      </a:lvl6pPr>
      <a:lvl7pPr marL="4852042" eaLnBrk="1" hangingPunct="1">
        <a:defRPr>
          <a:latin typeface="+mn-lt"/>
          <a:ea typeface="+mn-ea"/>
          <a:cs typeface="+mn-cs"/>
        </a:defRPr>
      </a:lvl7pPr>
      <a:lvl8pPr marL="5660714" eaLnBrk="1" hangingPunct="1">
        <a:defRPr>
          <a:latin typeface="+mn-lt"/>
          <a:ea typeface="+mn-ea"/>
          <a:cs typeface="+mn-cs"/>
        </a:defRPr>
      </a:lvl8pPr>
      <a:lvl9pPr marL="646938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9" y="1177529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63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0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0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0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420"/>
              <a:t>18.08.2020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0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420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210" eaLnBrk="1" hangingPunct="1">
        <a:defRPr>
          <a:latin typeface="+mn-lt"/>
          <a:ea typeface="+mn-ea"/>
          <a:cs typeface="+mn-cs"/>
        </a:defRPr>
      </a:lvl2pPr>
      <a:lvl3pPr marL="1622417" eaLnBrk="1" hangingPunct="1">
        <a:defRPr>
          <a:latin typeface="+mn-lt"/>
          <a:ea typeface="+mn-ea"/>
          <a:cs typeface="+mn-cs"/>
        </a:defRPr>
      </a:lvl3pPr>
      <a:lvl4pPr marL="2433627" eaLnBrk="1" hangingPunct="1">
        <a:defRPr>
          <a:latin typeface="+mn-lt"/>
          <a:ea typeface="+mn-ea"/>
          <a:cs typeface="+mn-cs"/>
        </a:defRPr>
      </a:lvl4pPr>
      <a:lvl5pPr marL="3244838" eaLnBrk="1" hangingPunct="1">
        <a:defRPr>
          <a:latin typeface="+mn-lt"/>
          <a:ea typeface="+mn-ea"/>
          <a:cs typeface="+mn-cs"/>
        </a:defRPr>
      </a:lvl5pPr>
      <a:lvl6pPr marL="4056047" eaLnBrk="1" hangingPunct="1">
        <a:defRPr>
          <a:latin typeface="+mn-lt"/>
          <a:ea typeface="+mn-ea"/>
          <a:cs typeface="+mn-cs"/>
        </a:defRPr>
      </a:lvl6pPr>
      <a:lvl7pPr marL="4867257" eaLnBrk="1" hangingPunct="1">
        <a:defRPr>
          <a:latin typeface="+mn-lt"/>
          <a:ea typeface="+mn-ea"/>
          <a:cs typeface="+mn-cs"/>
        </a:defRPr>
      </a:lvl7pPr>
      <a:lvl8pPr marL="5678466" eaLnBrk="1" hangingPunct="1">
        <a:defRPr>
          <a:latin typeface="+mn-lt"/>
          <a:ea typeface="+mn-ea"/>
          <a:cs typeface="+mn-cs"/>
        </a:defRPr>
      </a:lvl8pPr>
      <a:lvl9pPr marL="648967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210" eaLnBrk="1" hangingPunct="1">
        <a:defRPr>
          <a:latin typeface="+mn-lt"/>
          <a:ea typeface="+mn-ea"/>
          <a:cs typeface="+mn-cs"/>
        </a:defRPr>
      </a:lvl2pPr>
      <a:lvl3pPr marL="1622417" eaLnBrk="1" hangingPunct="1">
        <a:defRPr>
          <a:latin typeface="+mn-lt"/>
          <a:ea typeface="+mn-ea"/>
          <a:cs typeface="+mn-cs"/>
        </a:defRPr>
      </a:lvl3pPr>
      <a:lvl4pPr marL="2433627" eaLnBrk="1" hangingPunct="1">
        <a:defRPr>
          <a:latin typeface="+mn-lt"/>
          <a:ea typeface="+mn-ea"/>
          <a:cs typeface="+mn-cs"/>
        </a:defRPr>
      </a:lvl4pPr>
      <a:lvl5pPr marL="3244838" eaLnBrk="1" hangingPunct="1">
        <a:defRPr>
          <a:latin typeface="+mn-lt"/>
          <a:ea typeface="+mn-ea"/>
          <a:cs typeface="+mn-cs"/>
        </a:defRPr>
      </a:lvl5pPr>
      <a:lvl6pPr marL="4056047" eaLnBrk="1" hangingPunct="1">
        <a:defRPr>
          <a:latin typeface="+mn-lt"/>
          <a:ea typeface="+mn-ea"/>
          <a:cs typeface="+mn-cs"/>
        </a:defRPr>
      </a:lvl6pPr>
      <a:lvl7pPr marL="4867257" eaLnBrk="1" hangingPunct="1">
        <a:defRPr>
          <a:latin typeface="+mn-lt"/>
          <a:ea typeface="+mn-ea"/>
          <a:cs typeface="+mn-cs"/>
        </a:defRPr>
      </a:lvl7pPr>
      <a:lvl8pPr marL="5678466" eaLnBrk="1" hangingPunct="1">
        <a:defRPr>
          <a:latin typeface="+mn-lt"/>
          <a:ea typeface="+mn-ea"/>
          <a:cs typeface="+mn-cs"/>
        </a:defRPr>
      </a:lvl8pPr>
      <a:lvl9pPr marL="648967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15" y="3381"/>
            <a:ext cx="12045450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5560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94409" y="2421698"/>
            <a:ext cx="9794067" cy="4293035"/>
          </a:xfrm>
          <a:prstGeom prst="rect">
            <a:avLst/>
          </a:prstGeom>
        </p:spPr>
        <p:txBody>
          <a:bodyPr vert="horz" wrap="square" lIns="0" tIns="22416" rIns="0" bIns="0" rtlCol="0">
            <a:spAutoFit/>
          </a:bodyPr>
          <a:lstStyle/>
          <a:p>
            <a:pPr marL="29548" defTabSz="925560">
              <a:spcBef>
                <a:spcPts val="177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548" algn="ctr" defTabSz="925560">
              <a:spcBef>
                <a:spcPts val="177"/>
              </a:spcBef>
            </a:pPr>
            <a:r>
              <a:rPr lang="ru-RU" sz="4400" b="1" dirty="0"/>
              <a:t>Что изучается в  разделе  механики? Сведения из истории развития </a:t>
            </a:r>
            <a:r>
              <a:rPr lang="ru-RU" sz="4400" b="1" dirty="0" smtClean="0"/>
              <a:t>механики</a:t>
            </a:r>
          </a:p>
          <a:p>
            <a:pPr marL="29548" algn="ctr" defTabSz="925560">
              <a:spcBef>
                <a:spcPts val="177"/>
              </a:spcBef>
            </a:pPr>
            <a:endParaRPr lang="ru-RU" sz="4400" b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51970" defTabSz="925560">
              <a:lnSpc>
                <a:spcPts val="3266"/>
              </a:lnSpc>
              <a:spcBef>
                <a:spcPts val="1979"/>
              </a:spcBef>
            </a:pPr>
            <a:r>
              <a:rPr lang="ru-RU" sz="2600" dirty="0">
                <a:solidFill>
                  <a:srgbClr val="373435"/>
                </a:solidFill>
                <a:latin typeface="Arial"/>
                <a:cs typeface="Arial"/>
              </a:rPr>
              <a:t>Учитель</a:t>
            </a:r>
            <a:r>
              <a:rPr lang="en-US" sz="2600" dirty="0">
                <a:solidFill>
                  <a:srgbClr val="373435"/>
                </a:solidFill>
                <a:latin typeface="Arial"/>
                <a:cs typeface="Arial"/>
              </a:rPr>
              <a:t>:</a:t>
            </a:r>
            <a:r>
              <a:rPr lang="ru-RU" sz="2600" dirty="0">
                <a:solidFill>
                  <a:srgbClr val="57565A"/>
                </a:solidFill>
                <a:latin typeface="Arial"/>
                <a:cs typeface="Arial"/>
              </a:rPr>
              <a:t> </a:t>
            </a:r>
            <a:r>
              <a:rPr lang="ru-RU" sz="2600" spc="8" dirty="0">
                <a:solidFill>
                  <a:srgbClr val="373435"/>
                </a:solidFill>
                <a:latin typeface="Arial"/>
                <a:cs typeface="Arial"/>
              </a:rPr>
              <a:t>Андреева Елизавета Александровна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57855" y="2995584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5560"/>
            <a:endParaRPr sz="19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57855" y="5210806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925560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14" y="466893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5560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15" y="495422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5560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79387" y="473226"/>
            <a:ext cx="761678" cy="949053"/>
          </a:xfrm>
          <a:prstGeom prst="rect">
            <a:avLst/>
          </a:prstGeom>
        </p:spPr>
        <p:txBody>
          <a:bodyPr vert="horz" wrap="square" lIns="0" tIns="25475" rIns="0" bIns="0" rtlCol="0">
            <a:spAutoFit/>
          </a:bodyPr>
          <a:lstStyle/>
          <a:p>
            <a:pPr defTabSz="925560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5372" y="1386172"/>
            <a:ext cx="1519768" cy="327329"/>
          </a:xfrm>
          <a:prstGeom prst="rect">
            <a:avLst/>
          </a:prstGeom>
        </p:spPr>
        <p:txBody>
          <a:bodyPr vert="horz" wrap="square" lIns="0" tIns="19363" rIns="0" bIns="0" rtlCol="0">
            <a:spAutoFit/>
          </a:bodyPr>
          <a:lstStyle/>
          <a:p>
            <a:pPr defTabSz="925560">
              <a:spcBef>
                <a:spcPts val="152"/>
              </a:spcBef>
            </a:pPr>
            <a:r>
              <a:rPr lang="ru-RU" sz="20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27" y="495423"/>
            <a:ext cx="3707957" cy="87008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413" defTabSz="1469593">
              <a:spcBef>
                <a:spcPts val="185"/>
              </a:spcBef>
              <a:defRPr/>
            </a:pPr>
            <a:r>
              <a:rPr lang="ru-RU" sz="5500" kern="0" spc="8" dirty="0">
                <a:solidFill>
                  <a:sysClr val="window" lastClr="FFFFFF"/>
                </a:solidFill>
              </a:rPr>
              <a:t>Физика</a:t>
            </a:r>
            <a:endParaRPr lang="en-US" sz="55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9" y="544592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Абу </a:t>
            </a:r>
            <a:r>
              <a:rPr lang="ru-RU" sz="4800" dirty="0" err="1"/>
              <a:t>Райхан</a:t>
            </a:r>
            <a:r>
              <a:rPr lang="ru-RU" sz="4800" dirty="0"/>
              <a:t> </a:t>
            </a:r>
            <a:r>
              <a:rPr lang="ru-RU" sz="4800" dirty="0" err="1"/>
              <a:t>Беруни</a:t>
            </a:r>
            <a:r>
              <a:rPr lang="ru-RU" sz="4800" dirty="0"/>
              <a:t> (973–1048 гг.)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114872"/>
            <a:ext cx="7776864" cy="5688632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В</a:t>
            </a:r>
            <a:r>
              <a:rPr lang="ru-RU" sz="3200" b="0" dirty="0" smtClean="0">
                <a:solidFill>
                  <a:schemeClr val="tx1"/>
                </a:solidFill>
              </a:rPr>
              <a:t> </a:t>
            </a:r>
            <a:r>
              <a:rPr lang="ru-RU" sz="3200" b="0" dirty="0">
                <a:solidFill>
                  <a:schemeClr val="tx1"/>
                </a:solidFill>
              </a:rPr>
              <a:t>своих </a:t>
            </a:r>
            <a:r>
              <a:rPr lang="ru-RU" sz="3200" b="0" dirty="0" smtClean="0">
                <a:solidFill>
                  <a:schemeClr val="tx1"/>
                </a:solidFill>
              </a:rPr>
              <a:t>трудах оставил </a:t>
            </a:r>
            <a:r>
              <a:rPr lang="ru-RU" sz="3200" b="0" dirty="0">
                <a:solidFill>
                  <a:schemeClr val="tx1"/>
                </a:solidFill>
              </a:rPr>
              <a:t>сведения о силе </a:t>
            </a:r>
            <a:r>
              <a:rPr lang="ru-RU" sz="3200" b="0" dirty="0" smtClean="0">
                <a:solidFill>
                  <a:schemeClr val="tx1"/>
                </a:solidFill>
              </a:rPr>
              <a:t>земного притяжения, свободном </a:t>
            </a:r>
            <a:r>
              <a:rPr lang="ru-RU" sz="3200" b="0" dirty="0">
                <a:solidFill>
                  <a:schemeClr val="tx1"/>
                </a:solidFill>
              </a:rPr>
              <a:t>падении тел, </a:t>
            </a:r>
            <a:r>
              <a:rPr lang="ru-RU" sz="3200" b="0" dirty="0" smtClean="0">
                <a:solidFill>
                  <a:schemeClr val="tx1"/>
                </a:solidFill>
              </a:rPr>
              <a:t>тяжести, простых механизмах</a:t>
            </a:r>
            <a:r>
              <a:rPr lang="ru-RU" sz="3200" b="0" dirty="0">
                <a:solidFill>
                  <a:schemeClr val="tx1"/>
                </a:solidFill>
              </a:rPr>
              <a:t>, энергии и ее превращениях. </a:t>
            </a:r>
            <a:r>
              <a:rPr lang="ru-RU" sz="3200" b="0" dirty="0" smtClean="0">
                <a:solidFill>
                  <a:schemeClr val="tx1"/>
                </a:solidFill>
              </a:rPr>
              <a:t>В частности</a:t>
            </a:r>
            <a:r>
              <a:rPr lang="ru-RU" sz="3200" b="0" dirty="0">
                <a:solidFill>
                  <a:schemeClr val="tx1"/>
                </a:solidFill>
              </a:rPr>
              <a:t>, земное притяжение он объяснял тем, </a:t>
            </a:r>
            <a:r>
              <a:rPr lang="ru-RU" sz="3200" b="0" dirty="0" smtClean="0">
                <a:solidFill>
                  <a:schemeClr val="tx1"/>
                </a:solidFill>
              </a:rPr>
              <a:t>что Земля имеет </a:t>
            </a:r>
            <a:r>
              <a:rPr lang="ru-RU" sz="3200" b="0" dirty="0">
                <a:solidFill>
                  <a:schemeClr val="tx1"/>
                </a:solidFill>
              </a:rPr>
              <a:t>форму шара и поэтому все тела </a:t>
            </a:r>
            <a:r>
              <a:rPr lang="ru-RU" sz="3200" b="0" dirty="0" smtClean="0">
                <a:solidFill>
                  <a:schemeClr val="tx1"/>
                </a:solidFill>
              </a:rPr>
              <a:t>своей тяжестью тяготеют к </a:t>
            </a:r>
            <a:r>
              <a:rPr lang="ru-RU" sz="3200" b="0" dirty="0">
                <a:solidFill>
                  <a:schemeClr val="tx1"/>
                </a:solidFill>
              </a:rPr>
              <a:t>ее центру. По его </a:t>
            </a:r>
            <a:r>
              <a:rPr lang="ru-RU" sz="3200" b="0" dirty="0" smtClean="0">
                <a:solidFill>
                  <a:schemeClr val="tx1"/>
                </a:solidFill>
              </a:rPr>
              <a:t>мнению, сферическая </a:t>
            </a:r>
            <a:r>
              <a:rPr lang="ru-RU" sz="3200" b="0" dirty="0">
                <a:solidFill>
                  <a:schemeClr val="tx1"/>
                </a:solidFill>
              </a:rPr>
              <a:t>форма водной </a:t>
            </a:r>
            <a:r>
              <a:rPr lang="ru-RU" sz="3200" b="0" dirty="0" smtClean="0">
                <a:solidFill>
                  <a:schemeClr val="tx1"/>
                </a:solidFill>
              </a:rPr>
              <a:t>поверхности морей и океанов </a:t>
            </a:r>
            <a:r>
              <a:rPr lang="ru-RU" sz="3200" b="0" dirty="0">
                <a:solidFill>
                  <a:schemeClr val="tx1"/>
                </a:solidFill>
              </a:rPr>
              <a:t>также связана с притяжением тел к Земле.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70" y="1762944"/>
            <a:ext cx="36704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9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Абу </a:t>
            </a:r>
            <a:r>
              <a:rPr lang="ru-RU" sz="4800" dirty="0" err="1"/>
              <a:t>Райхан</a:t>
            </a:r>
            <a:r>
              <a:rPr lang="ru-RU" sz="4800" dirty="0"/>
              <a:t> </a:t>
            </a:r>
            <a:r>
              <a:rPr lang="ru-RU" sz="4800" dirty="0" err="1"/>
              <a:t>Беруни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304" y="1618928"/>
            <a:ext cx="5709479" cy="4431983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р</a:t>
            </a:r>
            <a:r>
              <a:rPr lang="ru-RU" sz="3200" b="0" dirty="0" smtClean="0">
                <a:solidFill>
                  <a:schemeClr val="tx1"/>
                </a:solidFill>
              </a:rPr>
              <a:t>ассчитал радиус</a:t>
            </a:r>
            <a:r>
              <a:rPr lang="ru-RU" sz="3200" b="0" dirty="0">
                <a:solidFill>
                  <a:schemeClr val="tx1"/>
                </a:solidFill>
              </a:rPr>
              <a:t>, </a:t>
            </a:r>
            <a:r>
              <a:rPr lang="ru-RU" sz="3200" b="0" dirty="0" smtClean="0">
                <a:solidFill>
                  <a:schemeClr val="tx1"/>
                </a:solidFill>
              </a:rPr>
              <a:t>длину окружности</a:t>
            </a:r>
            <a:r>
              <a:rPr lang="ru-RU" sz="3200" b="0" dirty="0">
                <a:solidFill>
                  <a:schemeClr val="tx1"/>
                </a:solidFill>
              </a:rPr>
              <a:t>, площадь </a:t>
            </a:r>
            <a:r>
              <a:rPr lang="ru-RU" sz="3200" b="0" dirty="0" smtClean="0">
                <a:solidFill>
                  <a:schemeClr val="tx1"/>
                </a:solidFill>
              </a:rPr>
              <a:t>и объем </a:t>
            </a:r>
            <a:r>
              <a:rPr lang="ru-RU" sz="3200" b="0" dirty="0">
                <a:solidFill>
                  <a:schemeClr val="tx1"/>
                </a:solidFill>
              </a:rPr>
              <a:t>земного </a:t>
            </a:r>
            <a:r>
              <a:rPr lang="ru-RU" sz="3200" b="0" dirty="0" smtClean="0">
                <a:solidFill>
                  <a:schemeClr val="tx1"/>
                </a:solidFill>
              </a:rPr>
              <a:t>шара, изобрел глобус, теоретически доказал существование американского континента</a:t>
            </a:r>
            <a:r>
              <a:rPr lang="ru-RU" sz="3200" b="0" dirty="0">
                <a:solidFill>
                  <a:schemeClr val="tx1"/>
                </a:solidFill>
              </a:rPr>
              <a:t>, </a:t>
            </a:r>
            <a:r>
              <a:rPr lang="ru-RU" sz="3200" b="0" dirty="0" smtClean="0">
                <a:solidFill>
                  <a:schemeClr val="tx1"/>
                </a:solidFill>
              </a:rPr>
              <a:t>вращение Земли </a:t>
            </a:r>
            <a:r>
              <a:rPr lang="ru-RU" sz="3200" b="0" dirty="0">
                <a:solidFill>
                  <a:schemeClr val="tx1"/>
                </a:solidFill>
              </a:rPr>
              <a:t>вокруг своей оси </a:t>
            </a:r>
            <a:r>
              <a:rPr lang="ru-RU" sz="3200" b="0" dirty="0" smtClean="0">
                <a:solidFill>
                  <a:schemeClr val="tx1"/>
                </a:solidFill>
              </a:rPr>
              <a:t>и вокруг </a:t>
            </a:r>
            <a:r>
              <a:rPr lang="ru-RU" sz="3200" b="0" dirty="0">
                <a:solidFill>
                  <a:schemeClr val="tx1"/>
                </a:solidFill>
              </a:rPr>
              <a:t>Солнца.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68" y="1486918"/>
            <a:ext cx="4830637" cy="4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36" y="1330896"/>
            <a:ext cx="3810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12" y="322784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Абу Али ибн Сина (980–1037 гг.)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264" y="1182226"/>
            <a:ext cx="8053561" cy="590931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О</a:t>
            </a:r>
            <a:r>
              <a:rPr lang="ru-RU" sz="3200" b="0" dirty="0" smtClean="0">
                <a:solidFill>
                  <a:schemeClr val="tx1"/>
                </a:solidFill>
              </a:rPr>
              <a:t>ставил </a:t>
            </a:r>
            <a:r>
              <a:rPr lang="ru-RU" sz="3200" b="0" dirty="0">
                <a:solidFill>
                  <a:schemeClr val="tx1"/>
                </a:solidFill>
              </a:rPr>
              <a:t>ценные сведения </a:t>
            </a:r>
            <a:r>
              <a:rPr lang="ru-RU" sz="3200" b="0" dirty="0" smtClean="0">
                <a:solidFill>
                  <a:schemeClr val="tx1"/>
                </a:solidFill>
              </a:rPr>
              <a:t>о механическом движении, относительности движения, взаимодействии тел</a:t>
            </a:r>
            <a:r>
              <a:rPr lang="ru-RU" sz="3200" b="0" dirty="0">
                <a:solidFill>
                  <a:schemeClr val="tx1"/>
                </a:solidFill>
              </a:rPr>
              <a:t>, </a:t>
            </a:r>
            <a:r>
              <a:rPr lang="ru-RU" sz="3200" b="0" dirty="0" smtClean="0">
                <a:solidFill>
                  <a:schemeClr val="tx1"/>
                </a:solidFill>
              </a:rPr>
              <a:t>вращательном движении, центростремительной силе, линейной </a:t>
            </a:r>
            <a:r>
              <a:rPr lang="ru-RU" sz="3200" b="0" dirty="0">
                <a:solidFill>
                  <a:schemeClr val="tx1"/>
                </a:solidFill>
              </a:rPr>
              <a:t>скорости, </a:t>
            </a:r>
            <a:r>
              <a:rPr lang="ru-RU" sz="3200" b="0" dirty="0" smtClean="0">
                <a:solidFill>
                  <a:schemeClr val="tx1"/>
                </a:solidFill>
              </a:rPr>
              <a:t>атмосферном давлении</a:t>
            </a:r>
            <a:r>
              <a:rPr lang="ru-RU" sz="3200" b="0" dirty="0">
                <a:solidFill>
                  <a:schemeClr val="tx1"/>
                </a:solidFill>
              </a:rPr>
              <a:t>. </a:t>
            </a:r>
            <a:r>
              <a:rPr lang="ru-RU" sz="3200" b="0" dirty="0" smtClean="0">
                <a:solidFill>
                  <a:schemeClr val="tx1"/>
                </a:solidFill>
              </a:rPr>
              <a:t>В трудах </a:t>
            </a:r>
            <a:r>
              <a:rPr lang="ru-RU" sz="3200" dirty="0" smtClean="0">
                <a:solidFill>
                  <a:schemeClr val="tx1"/>
                </a:solidFill>
              </a:rPr>
              <a:t>«Физика</a:t>
            </a:r>
            <a:r>
              <a:rPr lang="ru-RU" sz="3200" dirty="0">
                <a:solidFill>
                  <a:schemeClr val="tx1"/>
                </a:solidFill>
              </a:rPr>
              <a:t>» </a:t>
            </a:r>
            <a:r>
              <a:rPr lang="ru-RU" sz="3200" dirty="0" smtClean="0">
                <a:solidFill>
                  <a:schemeClr val="tx1"/>
                </a:solidFill>
              </a:rPr>
              <a:t>и «Механика</a:t>
            </a:r>
            <a:r>
              <a:rPr lang="ru-RU" sz="3200" dirty="0">
                <a:solidFill>
                  <a:schemeClr val="tx1"/>
                </a:solidFill>
              </a:rPr>
              <a:t>»</a:t>
            </a:r>
            <a:r>
              <a:rPr lang="ru-RU" sz="3200" b="0" dirty="0">
                <a:solidFill>
                  <a:schemeClr val="tx1"/>
                </a:solidFill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</a:rPr>
              <a:t>ученый </a:t>
            </a:r>
            <a:r>
              <a:rPr lang="ru-RU" sz="3200" b="0" dirty="0">
                <a:solidFill>
                  <a:schemeClr val="tx1"/>
                </a:solidFill>
              </a:rPr>
              <a:t>отмечал, что </a:t>
            </a:r>
            <a:r>
              <a:rPr lang="ru-RU" sz="3200" b="0" dirty="0" smtClean="0">
                <a:solidFill>
                  <a:schemeClr val="tx1"/>
                </a:solidFill>
              </a:rPr>
              <a:t>тела совершают движения </a:t>
            </a:r>
            <a:r>
              <a:rPr lang="ru-RU" sz="3200" b="0" dirty="0">
                <a:solidFill>
                  <a:schemeClr val="tx1"/>
                </a:solidFill>
              </a:rPr>
              <a:t>под </a:t>
            </a:r>
            <a:r>
              <a:rPr lang="ru-RU" sz="3200" b="0" dirty="0" smtClean="0">
                <a:solidFill>
                  <a:schemeClr val="tx1"/>
                </a:solidFill>
              </a:rPr>
              <a:t>действием силы</a:t>
            </a:r>
            <a:r>
              <a:rPr lang="ru-RU" sz="3200" b="0" dirty="0">
                <a:solidFill>
                  <a:schemeClr val="tx1"/>
                </a:solidFill>
              </a:rPr>
              <a:t>, при этом чем больше масса </a:t>
            </a:r>
            <a:r>
              <a:rPr lang="ru-RU" sz="3200" b="0" dirty="0" smtClean="0">
                <a:solidFill>
                  <a:schemeClr val="tx1"/>
                </a:solidFill>
              </a:rPr>
              <a:t>тела, тем большая </a:t>
            </a:r>
            <a:r>
              <a:rPr lang="ru-RU" sz="3200" b="0" dirty="0">
                <a:solidFill>
                  <a:schemeClr val="tx1"/>
                </a:solidFill>
              </a:rPr>
              <a:t>сила требуется для </a:t>
            </a:r>
            <a:r>
              <a:rPr lang="ru-RU" sz="3200" b="0" dirty="0" smtClean="0">
                <a:solidFill>
                  <a:schemeClr val="tx1"/>
                </a:solidFill>
              </a:rPr>
              <a:t>его движения</a:t>
            </a:r>
            <a:r>
              <a:rPr lang="ru-RU" sz="32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Абу Али ибн Сина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330896"/>
            <a:ext cx="11449272" cy="3528392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Тела разной величины под </a:t>
            </a:r>
            <a:r>
              <a:rPr lang="ru-RU" sz="3200" b="0" dirty="0" smtClean="0">
                <a:solidFill>
                  <a:schemeClr val="tx1"/>
                </a:solidFill>
              </a:rPr>
              <a:t>действием одинаковой </a:t>
            </a:r>
            <a:r>
              <a:rPr lang="ru-RU" sz="3200" b="0" dirty="0">
                <a:solidFill>
                  <a:schemeClr val="tx1"/>
                </a:solidFill>
              </a:rPr>
              <a:t>силы </a:t>
            </a:r>
            <a:r>
              <a:rPr lang="ru-RU" sz="3200" b="0" dirty="0" smtClean="0">
                <a:solidFill>
                  <a:schemeClr val="tx1"/>
                </a:solidFill>
              </a:rPr>
              <a:t>набирают различную скорость</a:t>
            </a:r>
            <a:r>
              <a:rPr lang="ru-RU" sz="3200" b="0" dirty="0">
                <a:solidFill>
                  <a:schemeClr val="tx1"/>
                </a:solidFill>
              </a:rPr>
              <a:t>. </a:t>
            </a:r>
            <a:r>
              <a:rPr lang="ru-RU" sz="3200" dirty="0">
                <a:solidFill>
                  <a:schemeClr val="tx1"/>
                </a:solidFill>
              </a:rPr>
              <a:t>Абу Али ибн </a:t>
            </a:r>
            <a:r>
              <a:rPr lang="ru-RU" sz="3200" dirty="0" smtClean="0">
                <a:solidFill>
                  <a:schemeClr val="tx1"/>
                </a:solidFill>
              </a:rPr>
              <a:t>Сина</a:t>
            </a:r>
            <a:r>
              <a:rPr lang="ru-RU" sz="3200" b="0" dirty="0" smtClean="0">
                <a:solidFill>
                  <a:schemeClr val="tx1"/>
                </a:solidFill>
              </a:rPr>
              <a:t> </a:t>
            </a:r>
            <a:r>
              <a:rPr lang="ru-RU" sz="3200" b="0" dirty="0">
                <a:solidFill>
                  <a:schemeClr val="tx1"/>
                </a:solidFill>
              </a:rPr>
              <a:t>говорил: «Возьми два </a:t>
            </a:r>
            <a:r>
              <a:rPr lang="ru-RU" sz="3200" b="0" dirty="0" smtClean="0">
                <a:solidFill>
                  <a:schemeClr val="tx1"/>
                </a:solidFill>
              </a:rPr>
              <a:t>шара. Если </a:t>
            </a:r>
            <a:r>
              <a:rPr lang="ru-RU" sz="3200" b="0" dirty="0">
                <a:solidFill>
                  <a:schemeClr val="tx1"/>
                </a:solidFill>
              </a:rPr>
              <a:t>их </a:t>
            </a:r>
            <a:r>
              <a:rPr lang="ru-RU" sz="3200" b="0" dirty="0" smtClean="0">
                <a:solidFill>
                  <a:schemeClr val="tx1"/>
                </a:solidFill>
              </a:rPr>
              <a:t>величины </a:t>
            </a:r>
            <a:r>
              <a:rPr lang="ru-RU" sz="3200" b="0" dirty="0">
                <a:solidFill>
                  <a:schemeClr val="tx1"/>
                </a:solidFill>
              </a:rPr>
              <a:t>разные, а прикладываемые </a:t>
            </a:r>
            <a:r>
              <a:rPr lang="ru-RU" sz="3200" b="0" dirty="0" smtClean="0">
                <a:solidFill>
                  <a:schemeClr val="tx1"/>
                </a:solidFill>
              </a:rPr>
              <a:t>к ним </a:t>
            </a:r>
            <a:r>
              <a:rPr lang="ru-RU" sz="3200" b="0" dirty="0">
                <a:solidFill>
                  <a:schemeClr val="tx1"/>
                </a:solidFill>
              </a:rPr>
              <a:t>силы одинаковые, то скорости их </a:t>
            </a:r>
            <a:r>
              <a:rPr lang="ru-RU" sz="3200" b="0" dirty="0" smtClean="0">
                <a:solidFill>
                  <a:schemeClr val="tx1"/>
                </a:solidFill>
              </a:rPr>
              <a:t>будут различными</a:t>
            </a:r>
            <a:r>
              <a:rPr lang="ru-RU" sz="3200" b="0" dirty="0">
                <a:solidFill>
                  <a:schemeClr val="tx1"/>
                </a:solidFill>
              </a:rPr>
              <a:t>. Во сколько раз большой </a:t>
            </a:r>
            <a:r>
              <a:rPr lang="ru-RU" sz="3200" b="0" dirty="0" smtClean="0">
                <a:solidFill>
                  <a:schemeClr val="tx1"/>
                </a:solidFill>
              </a:rPr>
              <a:t>шар больше маленького, во </a:t>
            </a:r>
            <a:r>
              <a:rPr lang="ru-RU" sz="3200" b="0" dirty="0">
                <a:solidFill>
                  <a:schemeClr val="tx1"/>
                </a:solidFill>
              </a:rPr>
              <a:t>столько же раз </a:t>
            </a:r>
            <a:r>
              <a:rPr lang="ru-RU" sz="3200" b="0" dirty="0" smtClean="0">
                <a:solidFill>
                  <a:schemeClr val="tx1"/>
                </a:solidFill>
              </a:rPr>
              <a:t>будет меньше </a:t>
            </a:r>
            <a:r>
              <a:rPr lang="ru-RU" sz="3200" b="0" dirty="0">
                <a:solidFill>
                  <a:schemeClr val="tx1"/>
                </a:solidFill>
              </a:rPr>
              <a:t>и его скорость».</a:t>
            </a:r>
          </a:p>
        </p:txBody>
      </p:sp>
      <p:pic>
        <p:nvPicPr>
          <p:cNvPr id="5122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64" y="4931296"/>
            <a:ext cx="8031162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34752"/>
            <a:ext cx="10803500" cy="1107996"/>
          </a:xfrm>
        </p:spPr>
        <p:txBody>
          <a:bodyPr/>
          <a:lstStyle/>
          <a:p>
            <a:pPr algn="ctr"/>
            <a:r>
              <a:rPr lang="ru-RU" b="0" dirty="0"/>
              <a:t>Притяжение тел к Земле </a:t>
            </a:r>
            <a:r>
              <a:rPr lang="ru-RU" dirty="0"/>
              <a:t>Ибн Сина </a:t>
            </a:r>
            <a:r>
              <a:rPr lang="ru-RU" b="0" dirty="0"/>
              <a:t>объяснял на следующем примере: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259" y="1402904"/>
            <a:ext cx="11737304" cy="2462213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</a:rPr>
              <a:t>«</a:t>
            </a:r>
            <a:r>
              <a:rPr lang="ru-RU" sz="3200" b="0" dirty="0">
                <a:solidFill>
                  <a:schemeClr val="tx1"/>
                </a:solidFill>
              </a:rPr>
              <a:t>Если кто-то вырвет столб из-под виноградной опоры, говорят, </a:t>
            </a:r>
            <a:r>
              <a:rPr lang="ru-RU" sz="3200" b="0" dirty="0" smtClean="0">
                <a:solidFill>
                  <a:schemeClr val="tx1"/>
                </a:solidFill>
              </a:rPr>
              <a:t>что он свалил </a:t>
            </a:r>
            <a:r>
              <a:rPr lang="ru-RU" sz="3200" b="0" dirty="0">
                <a:solidFill>
                  <a:schemeClr val="tx1"/>
                </a:solidFill>
              </a:rPr>
              <a:t>опору. На самом же деле это </a:t>
            </a:r>
            <a:r>
              <a:rPr lang="ru-RU" sz="3200" b="0" dirty="0" smtClean="0">
                <a:solidFill>
                  <a:schemeClr val="tx1"/>
                </a:solidFill>
              </a:rPr>
              <a:t>не человек </a:t>
            </a:r>
            <a:r>
              <a:rPr lang="ru-RU" sz="3200" b="0" dirty="0">
                <a:solidFill>
                  <a:schemeClr val="tx1"/>
                </a:solidFill>
              </a:rPr>
              <a:t>свалил опору, а </a:t>
            </a:r>
            <a:r>
              <a:rPr lang="ru-RU" sz="3200" b="0" dirty="0" smtClean="0">
                <a:solidFill>
                  <a:schemeClr val="tx1"/>
                </a:solidFill>
              </a:rPr>
              <a:t>она сама </a:t>
            </a:r>
            <a:r>
              <a:rPr lang="ru-RU" sz="3200" b="0" dirty="0">
                <a:solidFill>
                  <a:schemeClr val="tx1"/>
                </a:solidFill>
              </a:rPr>
              <a:t>рухнула </a:t>
            </a:r>
            <a:r>
              <a:rPr lang="ru-RU" sz="3200" b="0" dirty="0" smtClean="0">
                <a:solidFill>
                  <a:schemeClr val="tx1"/>
                </a:solidFill>
              </a:rPr>
              <a:t>под действием </a:t>
            </a:r>
            <a:r>
              <a:rPr lang="ru-RU" sz="3200" b="0" dirty="0">
                <a:solidFill>
                  <a:schemeClr val="tx1"/>
                </a:solidFill>
              </a:rPr>
              <a:t>своей тяжести. Столб </a:t>
            </a:r>
            <a:r>
              <a:rPr lang="ru-RU" sz="3200" b="0" dirty="0" smtClean="0">
                <a:solidFill>
                  <a:schemeClr val="tx1"/>
                </a:solidFill>
              </a:rPr>
              <a:t>мешал этому</a:t>
            </a:r>
            <a:r>
              <a:rPr lang="ru-RU" sz="3200" b="0" dirty="0">
                <a:solidFill>
                  <a:schemeClr val="tx1"/>
                </a:solidFill>
              </a:rPr>
              <a:t>. </a:t>
            </a:r>
            <a:r>
              <a:rPr lang="ru-RU" sz="3200" b="0" dirty="0" smtClean="0">
                <a:solidFill>
                  <a:schemeClr val="tx1"/>
                </a:solidFill>
              </a:rPr>
              <a:t>Как только </a:t>
            </a:r>
            <a:r>
              <a:rPr lang="ru-RU" sz="3200" b="0" dirty="0">
                <a:solidFill>
                  <a:schemeClr val="tx1"/>
                </a:solidFill>
              </a:rPr>
              <a:t>столб вырвали </a:t>
            </a:r>
            <a:r>
              <a:rPr lang="ru-RU" sz="3200" b="0" dirty="0" smtClean="0">
                <a:solidFill>
                  <a:schemeClr val="tx1"/>
                </a:solidFill>
              </a:rPr>
              <a:t>из-под опоры</a:t>
            </a:r>
            <a:r>
              <a:rPr lang="ru-RU" sz="3200" b="0" dirty="0">
                <a:solidFill>
                  <a:schemeClr val="tx1"/>
                </a:solidFill>
              </a:rPr>
              <a:t>, тяжесть опоры сделала свое дело».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0" y="3986857"/>
            <a:ext cx="43204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8" y="3914279"/>
            <a:ext cx="432470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5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Галилео Галилей (1564–1642 гг.)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7340" y="1330896"/>
            <a:ext cx="5171564" cy="540060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В XVII в. итальянский ученый Галилео </a:t>
            </a:r>
            <a:r>
              <a:rPr lang="ru-RU" sz="3200" b="0" dirty="0" smtClean="0">
                <a:solidFill>
                  <a:schemeClr val="tx1"/>
                </a:solidFill>
              </a:rPr>
              <a:t>Галилей (1564–1642 </a:t>
            </a:r>
            <a:r>
              <a:rPr lang="ru-RU" sz="3200" b="0" dirty="0">
                <a:solidFill>
                  <a:schemeClr val="tx1"/>
                </a:solidFill>
              </a:rPr>
              <a:t>гг.) </a:t>
            </a:r>
            <a:r>
              <a:rPr lang="ru-RU" sz="3200" b="0" dirty="0" smtClean="0">
                <a:solidFill>
                  <a:schemeClr val="tx1"/>
                </a:solidFill>
              </a:rPr>
              <a:t>открыл причины невозможности </a:t>
            </a:r>
            <a:r>
              <a:rPr lang="ru-RU" sz="3200" b="0" dirty="0">
                <a:solidFill>
                  <a:schemeClr val="tx1"/>
                </a:solidFill>
              </a:rPr>
              <a:t>внезапной </a:t>
            </a:r>
            <a:r>
              <a:rPr lang="ru-RU" sz="3200" b="0" dirty="0" smtClean="0">
                <a:solidFill>
                  <a:schemeClr val="tx1"/>
                </a:solidFill>
              </a:rPr>
              <a:t>остановки движущегося тела – </a:t>
            </a:r>
            <a:r>
              <a:rPr lang="ru-RU" sz="3200" b="0" dirty="0">
                <a:solidFill>
                  <a:schemeClr val="tx1"/>
                </a:solidFill>
              </a:rPr>
              <a:t>закономерности </a:t>
            </a:r>
            <a:r>
              <a:rPr lang="ru-RU" sz="3200" b="0" dirty="0" smtClean="0">
                <a:solidFill>
                  <a:schemeClr val="tx1"/>
                </a:solidFill>
              </a:rPr>
              <a:t>инерции тел</a:t>
            </a:r>
            <a:r>
              <a:rPr lang="ru-RU" sz="3200" b="0" dirty="0">
                <a:solidFill>
                  <a:schemeClr val="tx1"/>
                </a:solidFill>
              </a:rPr>
              <a:t>, земного притяжения тел, ведущего к </a:t>
            </a:r>
            <a:r>
              <a:rPr lang="ru-RU" sz="3200" b="0" dirty="0" smtClean="0">
                <a:solidFill>
                  <a:schemeClr val="tx1"/>
                </a:solidFill>
              </a:rPr>
              <a:t>их свободному </a:t>
            </a:r>
            <a:r>
              <a:rPr lang="ru-RU" sz="3200" b="0" dirty="0">
                <a:solidFill>
                  <a:schemeClr val="tx1"/>
                </a:solidFill>
              </a:rPr>
              <a:t>падению, колебаний маятника.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56" y="1834952"/>
            <a:ext cx="3362847" cy="44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Исаак Ньютон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186881"/>
            <a:ext cx="11665296" cy="324036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Английский ученый </a:t>
            </a:r>
            <a:r>
              <a:rPr lang="ru-RU" sz="3200" b="0" dirty="0" smtClean="0">
                <a:solidFill>
                  <a:schemeClr val="tx1"/>
                </a:solidFill>
              </a:rPr>
              <a:t>на основе работ предшествовавших </a:t>
            </a:r>
            <a:r>
              <a:rPr lang="ru-RU" sz="3200" b="0" dirty="0">
                <a:solidFill>
                  <a:schemeClr val="tx1"/>
                </a:solidFill>
              </a:rPr>
              <a:t>ученых в </a:t>
            </a:r>
            <a:r>
              <a:rPr lang="ru-RU" sz="3200" b="0" dirty="0" smtClean="0">
                <a:solidFill>
                  <a:schemeClr val="tx1"/>
                </a:solidFill>
              </a:rPr>
              <a:t>области механики</a:t>
            </a:r>
            <a:r>
              <a:rPr lang="ru-RU" sz="3200" b="0" dirty="0">
                <a:solidFill>
                  <a:schemeClr val="tx1"/>
                </a:solidFill>
              </a:rPr>
              <a:t>, а также в результате </a:t>
            </a:r>
            <a:r>
              <a:rPr lang="ru-RU" sz="3200" b="0" dirty="0" smtClean="0">
                <a:solidFill>
                  <a:schemeClr val="tx1"/>
                </a:solidFill>
              </a:rPr>
              <a:t>собственных наблюдений и исследований в математическом виде сформулировал законы </a:t>
            </a:r>
            <a:r>
              <a:rPr lang="ru-RU" sz="3200" b="0" dirty="0">
                <a:solidFill>
                  <a:schemeClr val="tx1"/>
                </a:solidFill>
              </a:rPr>
              <a:t>о </a:t>
            </a:r>
            <a:r>
              <a:rPr lang="ru-RU" sz="3200" b="0" dirty="0" smtClean="0">
                <a:solidFill>
                  <a:schemeClr val="tx1"/>
                </a:solidFill>
              </a:rPr>
              <a:t>механическом движении </a:t>
            </a:r>
            <a:r>
              <a:rPr lang="ru-RU" sz="3200" b="0" dirty="0">
                <a:solidFill>
                  <a:schemeClr val="tx1"/>
                </a:solidFill>
              </a:rPr>
              <a:t>и взаимодействии тел, объединив </a:t>
            </a:r>
            <a:r>
              <a:rPr lang="ru-RU" sz="3200" b="0" dirty="0" smtClean="0">
                <a:solidFill>
                  <a:schemeClr val="tx1"/>
                </a:solidFill>
              </a:rPr>
              <a:t>их в единую </a:t>
            </a:r>
            <a:r>
              <a:rPr lang="ru-RU" sz="3200" b="0" dirty="0">
                <a:solidFill>
                  <a:schemeClr val="tx1"/>
                </a:solidFill>
              </a:rPr>
              <a:t>систему. В результате </a:t>
            </a:r>
            <a:r>
              <a:rPr lang="ru-RU" sz="3200" b="0" dirty="0" smtClean="0">
                <a:solidFill>
                  <a:schemeClr val="tx1"/>
                </a:solidFill>
              </a:rPr>
              <a:t>механика выделилась </a:t>
            </a:r>
            <a:r>
              <a:rPr lang="ru-RU" sz="3200" b="0" dirty="0">
                <a:solidFill>
                  <a:schemeClr val="tx1"/>
                </a:solidFill>
              </a:rPr>
              <a:t>в </a:t>
            </a:r>
            <a:r>
              <a:rPr lang="ru-RU" sz="3200" b="0" dirty="0" smtClean="0">
                <a:solidFill>
                  <a:schemeClr val="tx1"/>
                </a:solidFill>
              </a:rPr>
              <a:t>самостоятельную науку</a:t>
            </a:r>
            <a:r>
              <a:rPr lang="ru-RU" sz="3200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4" y="4580433"/>
            <a:ext cx="8640960" cy="23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80" y="4207024"/>
            <a:ext cx="1944216" cy="266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6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" y="14686"/>
            <a:ext cx="12037914" cy="71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8633" y="1474915"/>
            <a:ext cx="5400599" cy="267761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 defTabSz="1095989"/>
            <a:r>
              <a:rPr lang="ru-RU" sz="2800" i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Любые превращения вещества или проявление его свойств, без изменения состава вещества называется </a:t>
            </a:r>
            <a:r>
              <a:rPr lang="ru-RU" sz="2800" b="1" i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физическими явлениями.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42652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 smtClean="0"/>
              <a:t>Задание: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304" y="1402904"/>
            <a:ext cx="11161240" cy="5400600"/>
          </a:xfrm>
        </p:spPr>
        <p:txBody>
          <a:bodyPr/>
          <a:lstStyle/>
          <a:p>
            <a:r>
              <a:rPr lang="ru-RU" dirty="0" smtClean="0"/>
              <a:t>1. Прочитать введение (стр. 3-6) учебник физики 7 класс.</a:t>
            </a:r>
          </a:p>
          <a:p>
            <a:r>
              <a:rPr lang="ru-RU" dirty="0" smtClean="0"/>
              <a:t>2. Записать в тетради определения: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Механика –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Основная задача механики –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Разделы механики –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Приведите примеры механического 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2605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Простые механизмы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2" y="1209811"/>
            <a:ext cx="10081120" cy="58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6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От простого к сложному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306" y="1993653"/>
            <a:ext cx="11305255" cy="6617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8" y="1282279"/>
            <a:ext cx="4176464" cy="277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0" y="1282279"/>
            <a:ext cx="4342039" cy="28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2" y="4270181"/>
            <a:ext cx="3384376" cy="254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39" y="4395317"/>
            <a:ext cx="3602762" cy="24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32" y="436865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71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Основные разделы механики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4" y="1250155"/>
            <a:ext cx="11647536" cy="56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65" y="1330896"/>
            <a:ext cx="4531477" cy="52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Аристотель (384-322 гг. до н.э.)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258888"/>
            <a:ext cx="7272808" cy="498598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Древнегреческий ученый </a:t>
            </a:r>
            <a:r>
              <a:rPr lang="ru-RU" sz="3200" b="0" dirty="0" smtClean="0">
                <a:solidFill>
                  <a:schemeClr val="tx1"/>
                </a:solidFill>
              </a:rPr>
              <a:t>еще </a:t>
            </a:r>
            <a:r>
              <a:rPr lang="ru-RU" sz="3200" b="0" dirty="0">
                <a:solidFill>
                  <a:schemeClr val="tx1"/>
                </a:solidFill>
              </a:rPr>
              <a:t>2300 лет </a:t>
            </a:r>
            <a:r>
              <a:rPr lang="ru-RU" sz="3200" b="0" dirty="0" smtClean="0">
                <a:solidFill>
                  <a:schemeClr val="tx1"/>
                </a:solidFill>
              </a:rPr>
              <a:t>назад использовал </a:t>
            </a:r>
            <a:r>
              <a:rPr lang="ru-RU" sz="3200" b="0" dirty="0">
                <a:solidFill>
                  <a:schemeClr val="tx1"/>
                </a:solidFill>
              </a:rPr>
              <a:t>слово «</a:t>
            </a:r>
            <a:r>
              <a:rPr lang="ru-RU" sz="3200" b="0" dirty="0" smtClean="0">
                <a:solidFill>
                  <a:schemeClr val="tx1"/>
                </a:solidFill>
              </a:rPr>
              <a:t>механика</a:t>
            </a:r>
            <a:r>
              <a:rPr lang="ru-RU" sz="3200" b="0" dirty="0">
                <a:solidFill>
                  <a:schemeClr val="tx1"/>
                </a:solidFill>
              </a:rPr>
              <a:t>» в своей </a:t>
            </a:r>
            <a:r>
              <a:rPr lang="ru-RU" sz="3200" b="0" dirty="0" smtClean="0">
                <a:solidFill>
                  <a:schemeClr val="tx1"/>
                </a:solidFill>
              </a:rPr>
              <a:t>книге </a:t>
            </a:r>
            <a:r>
              <a:rPr lang="ru-RU" sz="3600" dirty="0" smtClean="0">
                <a:solidFill>
                  <a:schemeClr val="tx1"/>
                </a:solidFill>
              </a:rPr>
              <a:t>«Физика</a:t>
            </a:r>
            <a:r>
              <a:rPr lang="ru-RU" sz="3600" dirty="0">
                <a:solidFill>
                  <a:schemeClr val="tx1"/>
                </a:solidFill>
              </a:rPr>
              <a:t>» </a:t>
            </a:r>
            <a:r>
              <a:rPr lang="ru-RU" sz="3200" b="0" dirty="0">
                <a:solidFill>
                  <a:schemeClr val="tx1"/>
                </a:solidFill>
              </a:rPr>
              <a:t>и ввел его в </a:t>
            </a:r>
            <a:r>
              <a:rPr lang="ru-RU" sz="3200" b="0" dirty="0" smtClean="0">
                <a:solidFill>
                  <a:schemeClr val="tx1"/>
                </a:solidFill>
              </a:rPr>
              <a:t>научный оборот</a:t>
            </a:r>
            <a:r>
              <a:rPr lang="ru-RU" sz="3200" b="0" dirty="0">
                <a:solidFill>
                  <a:schemeClr val="tx1"/>
                </a:solidFill>
              </a:rPr>
              <a:t>. </a:t>
            </a:r>
            <a:r>
              <a:rPr lang="ru-RU" sz="3200" b="0" dirty="0" smtClean="0">
                <a:solidFill>
                  <a:schemeClr val="tx1"/>
                </a:solidFill>
              </a:rPr>
              <a:t>В этой </a:t>
            </a:r>
            <a:r>
              <a:rPr lang="ru-RU" sz="3200" b="0" dirty="0">
                <a:solidFill>
                  <a:schemeClr val="tx1"/>
                </a:solidFill>
              </a:rPr>
              <a:t>книге он высказал мысль о том, </a:t>
            </a:r>
            <a:r>
              <a:rPr lang="ru-RU" sz="3200" b="0" dirty="0" smtClean="0">
                <a:solidFill>
                  <a:schemeClr val="tx1"/>
                </a:solidFill>
              </a:rPr>
              <a:t>что Земля </a:t>
            </a:r>
            <a:r>
              <a:rPr lang="ru-RU" sz="3200" b="0" dirty="0">
                <a:solidFill>
                  <a:schemeClr val="tx1"/>
                </a:solidFill>
              </a:rPr>
              <a:t>находится в центре Вселенной, </a:t>
            </a:r>
            <a:r>
              <a:rPr lang="ru-RU" sz="3200" b="0" dirty="0" smtClean="0">
                <a:solidFill>
                  <a:schemeClr val="tx1"/>
                </a:solidFill>
              </a:rPr>
              <a:t>а вокруг нее вращаются </a:t>
            </a:r>
            <a:r>
              <a:rPr lang="ru-RU" sz="3200" b="0" dirty="0">
                <a:solidFill>
                  <a:schemeClr val="tx1"/>
                </a:solidFill>
              </a:rPr>
              <a:t>Солнце и Луна, </a:t>
            </a:r>
            <a:r>
              <a:rPr lang="ru-RU" sz="3200" b="0" dirty="0" smtClean="0">
                <a:solidFill>
                  <a:schemeClr val="tx1"/>
                </a:solidFill>
              </a:rPr>
              <a:t>что тело</a:t>
            </a:r>
            <a:r>
              <a:rPr lang="ru-RU" sz="3200" b="0" dirty="0">
                <a:solidFill>
                  <a:schemeClr val="tx1"/>
                </a:solidFill>
              </a:rPr>
              <a:t>, </a:t>
            </a:r>
            <a:r>
              <a:rPr lang="ru-RU" sz="3200" b="0" dirty="0" smtClean="0">
                <a:solidFill>
                  <a:schemeClr val="tx1"/>
                </a:solidFill>
              </a:rPr>
              <a:t>подброшенное вверх</a:t>
            </a:r>
            <a:r>
              <a:rPr lang="ru-RU" sz="3200" b="0" dirty="0">
                <a:solidFill>
                  <a:schemeClr val="tx1"/>
                </a:solidFill>
              </a:rPr>
              <a:t>, падает </a:t>
            </a:r>
            <a:r>
              <a:rPr lang="ru-RU" sz="3200" b="0" dirty="0" smtClean="0">
                <a:solidFill>
                  <a:schemeClr val="tx1"/>
                </a:solidFill>
              </a:rPr>
              <a:t>на землю</a:t>
            </a:r>
            <a:r>
              <a:rPr lang="ru-RU" sz="3200" b="0" dirty="0">
                <a:solidFill>
                  <a:schemeClr val="tx1"/>
                </a:solidFill>
              </a:rPr>
              <a:t>, а также привел сведения о </a:t>
            </a:r>
            <a:r>
              <a:rPr lang="ru-RU" sz="3200" b="0" dirty="0" smtClean="0">
                <a:solidFill>
                  <a:schemeClr val="tx1"/>
                </a:solidFill>
              </a:rPr>
              <a:t>работе рычага </a:t>
            </a:r>
            <a:r>
              <a:rPr lang="ru-RU" sz="3200" b="0" dirty="0">
                <a:solidFill>
                  <a:schemeClr val="tx1"/>
                </a:solidFill>
              </a:rPr>
              <a:t>и других механизмов.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2464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402904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Архимед (287–212 гг. до н.э.)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8744" y="1299861"/>
            <a:ext cx="7416824" cy="5647659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древнегреческий ученый </a:t>
            </a:r>
            <a:r>
              <a:rPr lang="ru-RU" sz="3200" b="0" dirty="0" smtClean="0">
                <a:solidFill>
                  <a:schemeClr val="tx1"/>
                </a:solidFill>
              </a:rPr>
              <a:t>первым </a:t>
            </a:r>
            <a:r>
              <a:rPr lang="ru-RU" sz="3200" b="0" dirty="0">
                <a:solidFill>
                  <a:schemeClr val="tx1"/>
                </a:solidFill>
              </a:rPr>
              <a:t>использовал математику </a:t>
            </a:r>
            <a:r>
              <a:rPr lang="ru-RU" sz="3200" b="0" dirty="0" smtClean="0">
                <a:solidFill>
                  <a:schemeClr val="tx1"/>
                </a:solidFill>
              </a:rPr>
              <a:t>для анализа </a:t>
            </a:r>
            <a:r>
              <a:rPr lang="ru-RU" sz="3200" b="0" dirty="0">
                <a:solidFill>
                  <a:schemeClr val="tx1"/>
                </a:solidFill>
              </a:rPr>
              <a:t>механических явлений. С </a:t>
            </a:r>
            <a:r>
              <a:rPr lang="ru-RU" sz="3200" b="0" dirty="0" smtClean="0">
                <a:solidFill>
                  <a:schemeClr val="tx1"/>
                </a:solidFill>
              </a:rPr>
              <a:t>помощью математических </a:t>
            </a:r>
            <a:r>
              <a:rPr lang="ru-RU" sz="3200" b="0" dirty="0">
                <a:solidFill>
                  <a:schemeClr val="tx1"/>
                </a:solidFill>
              </a:rPr>
              <a:t>расчетов он </a:t>
            </a:r>
            <a:r>
              <a:rPr lang="ru-RU" sz="3200" b="0" dirty="0" smtClean="0">
                <a:solidFill>
                  <a:schemeClr val="tx1"/>
                </a:solidFill>
              </a:rPr>
              <a:t>объяснил принцип </a:t>
            </a:r>
            <a:r>
              <a:rPr lang="ru-RU" sz="3200" b="0" dirty="0">
                <a:solidFill>
                  <a:schemeClr val="tx1"/>
                </a:solidFill>
              </a:rPr>
              <a:t>работы </a:t>
            </a:r>
            <a:r>
              <a:rPr lang="ru-RU" sz="3200" b="0" dirty="0" smtClean="0">
                <a:solidFill>
                  <a:schemeClr val="tx1"/>
                </a:solidFill>
              </a:rPr>
              <a:t>рычага</a:t>
            </a:r>
            <a:r>
              <a:rPr lang="ru-RU" sz="3200" b="0" dirty="0">
                <a:solidFill>
                  <a:schemeClr val="tx1"/>
                </a:solidFill>
              </a:rPr>
              <a:t>, условия </a:t>
            </a:r>
            <a:r>
              <a:rPr lang="ru-RU" sz="3200" b="0" dirty="0" smtClean="0">
                <a:solidFill>
                  <a:schemeClr val="tx1"/>
                </a:solidFill>
              </a:rPr>
              <a:t>плавания тел</a:t>
            </a:r>
            <a:r>
              <a:rPr lang="ru-RU" sz="3200" b="0" dirty="0">
                <a:solidFill>
                  <a:schemeClr val="tx1"/>
                </a:solidFill>
              </a:rPr>
              <a:t>. Применение </a:t>
            </a:r>
            <a:r>
              <a:rPr lang="ru-RU" sz="3200" b="0" dirty="0" smtClean="0">
                <a:solidFill>
                  <a:schemeClr val="tx1"/>
                </a:solidFill>
              </a:rPr>
              <a:t>математических действий для </a:t>
            </a:r>
            <a:r>
              <a:rPr lang="ru-RU" sz="3200" b="0" dirty="0">
                <a:solidFill>
                  <a:schemeClr val="tx1"/>
                </a:solidFill>
              </a:rPr>
              <a:t>объяснения физических </a:t>
            </a:r>
            <a:r>
              <a:rPr lang="ru-RU" sz="3200" b="0" dirty="0" smtClean="0">
                <a:solidFill>
                  <a:schemeClr val="tx1"/>
                </a:solidFill>
              </a:rPr>
              <a:t>процессов послужило </a:t>
            </a:r>
            <a:r>
              <a:rPr lang="ru-RU" sz="3200" b="0" dirty="0">
                <a:solidFill>
                  <a:schemeClr val="tx1"/>
                </a:solidFill>
              </a:rPr>
              <a:t>основой формирования физики </a:t>
            </a:r>
            <a:r>
              <a:rPr lang="ru-RU" sz="3200" b="0" dirty="0" smtClean="0">
                <a:solidFill>
                  <a:schemeClr val="tx1"/>
                </a:solidFill>
              </a:rPr>
              <a:t>как науки и </a:t>
            </a:r>
            <a:r>
              <a:rPr lang="ru-RU" sz="3200" b="0" dirty="0">
                <a:solidFill>
                  <a:schemeClr val="tx1"/>
                </a:solidFill>
              </a:rPr>
              <a:t>оказало огромное влияние на </a:t>
            </a:r>
            <a:r>
              <a:rPr lang="ru-RU" sz="3200" b="0" dirty="0" smtClean="0">
                <a:solidFill>
                  <a:schemeClr val="tx1"/>
                </a:solidFill>
              </a:rPr>
              <a:t>ее развитие</a:t>
            </a:r>
            <a:endParaRPr lang="ru-RU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" y="-23019"/>
            <a:ext cx="12033325" cy="714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Условия </a:t>
            </a:r>
            <a:r>
              <a:rPr lang="ru-RU" sz="4800" dirty="0"/>
              <a:t>плавания </a:t>
            </a:r>
            <a:r>
              <a:rPr lang="ru-RU" sz="4800" dirty="0" smtClean="0"/>
              <a:t>тел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" y="1114872"/>
            <a:ext cx="1204709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613</Words>
  <Application>Microsoft Office PowerPoint</Application>
  <PresentationFormat>Произвольный</PresentationFormat>
  <Paragraphs>40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2_Тема Office</vt:lpstr>
      <vt:lpstr>3_Тема Office</vt:lpstr>
      <vt:lpstr>4_Тема Office</vt:lpstr>
      <vt:lpstr>Презентация PowerPoint</vt:lpstr>
      <vt:lpstr>Простые механизмы</vt:lpstr>
      <vt:lpstr>От простого к сложному</vt:lpstr>
      <vt:lpstr>Презентация PowerPoint</vt:lpstr>
      <vt:lpstr>Основные разделы механики</vt:lpstr>
      <vt:lpstr>Аристотель (384-322 гг. до н.э.) </vt:lpstr>
      <vt:lpstr>Архимед (287–212 гг. до н.э.)</vt:lpstr>
      <vt:lpstr>Презентация PowerPoint</vt:lpstr>
      <vt:lpstr>Условия плавания тел</vt:lpstr>
      <vt:lpstr>Абу Райхан Беруни (973–1048 гг.)</vt:lpstr>
      <vt:lpstr>Абу Райхан Беруни</vt:lpstr>
      <vt:lpstr>Абу Али ибн Сина (980–1037 гг.) </vt:lpstr>
      <vt:lpstr>Абу Али ибн Сина</vt:lpstr>
      <vt:lpstr>Притяжение тел к Земле Ибн Сина объяснял на следующем примере:</vt:lpstr>
      <vt:lpstr>Галилео Галилей (1564–1642 гг.) </vt:lpstr>
      <vt:lpstr>Исаак Ньютон 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21</cp:revision>
  <dcterms:created xsi:type="dcterms:W3CDTF">2020-07-18T08:15:52Z</dcterms:created>
  <dcterms:modified xsi:type="dcterms:W3CDTF">2020-08-18T18:29:00Z</dcterms:modified>
</cp:coreProperties>
</file>