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85" r:id="rId3"/>
    <p:sldId id="309" r:id="rId4"/>
    <p:sldId id="310" r:id="rId5"/>
    <p:sldId id="301" r:id="rId6"/>
    <p:sldId id="311" r:id="rId7"/>
    <p:sldId id="312" r:id="rId8"/>
    <p:sldId id="304" r:id="rId9"/>
    <p:sldId id="314" r:id="rId10"/>
    <p:sldId id="305" r:id="rId11"/>
    <p:sldId id="316" r:id="rId12"/>
    <p:sldId id="315" r:id="rId13"/>
    <p:sldId id="317" r:id="rId14"/>
    <p:sldId id="273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99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588" autoAdjust="0"/>
    <p:restoredTop sz="94061" autoAdjust="0"/>
  </p:normalViewPr>
  <p:slideViewPr>
    <p:cSldViewPr>
      <p:cViewPr varScale="1">
        <p:scale>
          <a:sx n="73" d="100"/>
          <a:sy n="73" d="100"/>
        </p:scale>
        <p:origin x="-600" y="-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68A049-BF93-48CC-9288-D749A5500F19}" type="datetimeFigureOut">
              <a:rPr lang="ru-RU" smtClean="0"/>
              <a:pPr/>
              <a:t>16.02.2021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8373A-9E77-4DCE-B2D6-4C46B44086B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936872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1" y="2125981"/>
            <a:ext cx="103632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1" y="3840480"/>
            <a:ext cx="8534401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2/16/2021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85402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4"/>
            <a:ext cx="10920096" cy="500009"/>
          </a:xfrm>
        </p:spPr>
        <p:txBody>
          <a:bodyPr lIns="0" tIns="0" rIns="0" bIns="0"/>
          <a:lstStyle>
            <a:lvl1pPr>
              <a:defRPr sz="324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3" y="2289992"/>
            <a:ext cx="10435757" cy="292709"/>
          </a:xfrm>
        </p:spPr>
        <p:txBody>
          <a:bodyPr lIns="0" tIns="0" rIns="0" bIns="0"/>
          <a:lstStyle>
            <a:lvl1pPr>
              <a:defRPr sz="1902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2/16/2021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52680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4"/>
            <a:ext cx="10920096" cy="500009"/>
          </a:xfrm>
        </p:spPr>
        <p:txBody>
          <a:bodyPr lIns="0" tIns="0" rIns="0" bIns="0"/>
          <a:lstStyle>
            <a:lvl1pPr>
              <a:defRPr sz="324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2/16/2021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59631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4"/>
            <a:ext cx="10920096" cy="500009"/>
          </a:xfrm>
        </p:spPr>
        <p:txBody>
          <a:bodyPr lIns="0" tIns="0" rIns="0" bIns="0"/>
          <a:lstStyle>
            <a:lvl1pPr>
              <a:defRPr sz="324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2/16/2021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12313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2/16/2021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45033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8" y="1133193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2853"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1354" y="150406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853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3" y="2289991"/>
            <a:ext cx="1043575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1" y="6377941"/>
            <a:ext cx="39014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1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2/16/2021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1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85764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724662">
        <a:defRPr>
          <a:latin typeface="+mn-lt"/>
          <a:ea typeface="+mn-ea"/>
          <a:cs typeface="+mn-cs"/>
        </a:defRPr>
      </a:lvl2pPr>
      <a:lvl3pPr marL="1449324">
        <a:defRPr>
          <a:latin typeface="+mn-lt"/>
          <a:ea typeface="+mn-ea"/>
          <a:cs typeface="+mn-cs"/>
        </a:defRPr>
      </a:lvl3pPr>
      <a:lvl4pPr marL="2173986">
        <a:defRPr>
          <a:latin typeface="+mn-lt"/>
          <a:ea typeface="+mn-ea"/>
          <a:cs typeface="+mn-cs"/>
        </a:defRPr>
      </a:lvl4pPr>
      <a:lvl5pPr marL="2898648">
        <a:defRPr>
          <a:latin typeface="+mn-lt"/>
          <a:ea typeface="+mn-ea"/>
          <a:cs typeface="+mn-cs"/>
        </a:defRPr>
      </a:lvl5pPr>
      <a:lvl6pPr marL="3623310">
        <a:defRPr>
          <a:latin typeface="+mn-lt"/>
          <a:ea typeface="+mn-ea"/>
          <a:cs typeface="+mn-cs"/>
        </a:defRPr>
      </a:lvl6pPr>
      <a:lvl7pPr marL="4347972">
        <a:defRPr>
          <a:latin typeface="+mn-lt"/>
          <a:ea typeface="+mn-ea"/>
          <a:cs typeface="+mn-cs"/>
        </a:defRPr>
      </a:lvl7pPr>
      <a:lvl8pPr marL="5072634">
        <a:defRPr>
          <a:latin typeface="+mn-lt"/>
          <a:ea typeface="+mn-ea"/>
          <a:cs typeface="+mn-cs"/>
        </a:defRPr>
      </a:lvl8pPr>
      <a:lvl9pPr marL="579729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724662">
        <a:defRPr>
          <a:latin typeface="+mn-lt"/>
          <a:ea typeface="+mn-ea"/>
          <a:cs typeface="+mn-cs"/>
        </a:defRPr>
      </a:lvl2pPr>
      <a:lvl3pPr marL="1449324">
        <a:defRPr>
          <a:latin typeface="+mn-lt"/>
          <a:ea typeface="+mn-ea"/>
          <a:cs typeface="+mn-cs"/>
        </a:defRPr>
      </a:lvl3pPr>
      <a:lvl4pPr marL="2173986">
        <a:defRPr>
          <a:latin typeface="+mn-lt"/>
          <a:ea typeface="+mn-ea"/>
          <a:cs typeface="+mn-cs"/>
        </a:defRPr>
      </a:lvl4pPr>
      <a:lvl5pPr marL="2898648">
        <a:defRPr>
          <a:latin typeface="+mn-lt"/>
          <a:ea typeface="+mn-ea"/>
          <a:cs typeface="+mn-cs"/>
        </a:defRPr>
      </a:lvl5pPr>
      <a:lvl6pPr marL="3623310">
        <a:defRPr>
          <a:latin typeface="+mn-lt"/>
          <a:ea typeface="+mn-ea"/>
          <a:cs typeface="+mn-cs"/>
        </a:defRPr>
      </a:lvl6pPr>
      <a:lvl7pPr marL="4347972">
        <a:defRPr>
          <a:latin typeface="+mn-lt"/>
          <a:ea typeface="+mn-ea"/>
          <a:cs typeface="+mn-cs"/>
        </a:defRPr>
      </a:lvl7pPr>
      <a:lvl8pPr marL="5072634">
        <a:defRPr>
          <a:latin typeface="+mn-lt"/>
          <a:ea typeface="+mn-ea"/>
          <a:cs typeface="+mn-cs"/>
        </a:defRPr>
      </a:lvl8pPr>
      <a:lvl9pPr marL="579729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839416" y="260648"/>
            <a:ext cx="9612560" cy="738664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800" dirty="0" err="1"/>
              <a:t>O‘zbek</a:t>
            </a:r>
            <a:r>
              <a:rPr lang="en-US" sz="4800" dirty="0"/>
              <a:t> </a:t>
            </a:r>
            <a:r>
              <a:rPr lang="en-US" sz="4800" dirty="0" err="1" smtClean="0"/>
              <a:t>tili</a:t>
            </a:r>
            <a:endParaRPr lang="ru-RU" sz="4800" dirty="0"/>
          </a:p>
        </p:txBody>
      </p:sp>
      <p:sp>
        <p:nvSpPr>
          <p:cNvPr id="4" name="object 4"/>
          <p:cNvSpPr txBox="1"/>
          <p:nvPr/>
        </p:nvSpPr>
        <p:spPr>
          <a:xfrm>
            <a:off x="1738282" y="1785927"/>
            <a:ext cx="6048672" cy="6133298"/>
          </a:xfrm>
          <a:prstGeom prst="rect">
            <a:avLst/>
          </a:prstGeom>
        </p:spPr>
        <p:txBody>
          <a:bodyPr vert="horz" wrap="square" lIns="0" tIns="28782" rIns="0" bIns="0" rtlCol="0">
            <a:spAutoFit/>
          </a:bodyPr>
          <a:lstStyle/>
          <a:p>
            <a:pPr marL="37951" algn="ctr">
              <a:spcBef>
                <a:spcPts val="227"/>
              </a:spcBef>
            </a:pPr>
            <a:r>
              <a:rPr sz="4000" b="1" dirty="0" err="1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Mavzu</a:t>
            </a:r>
            <a:r>
              <a:rPr sz="40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en-US" sz="40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37951" algn="ctr">
              <a:spcBef>
                <a:spcPts val="227"/>
              </a:spcBef>
            </a:pPr>
            <a:r>
              <a:rPr lang="en-US" sz="36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Suv</a:t>
            </a:r>
            <a:r>
              <a:rPr lang="en-US" sz="36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hayot</a:t>
            </a:r>
            <a:r>
              <a:rPr lang="en-US" sz="36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manbayi</a:t>
            </a:r>
            <a:r>
              <a:rPr lang="en-US" sz="36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36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spcBef>
                <a:spcPts val="227"/>
              </a:spcBef>
            </a:pPr>
            <a:endParaRPr lang="en-US" sz="32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spcBef>
                <a:spcPts val="227"/>
              </a:spcBef>
            </a:pPr>
            <a:r>
              <a:rPr lang="en-US" sz="32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32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Shart</a:t>
            </a:r>
            <a:r>
              <a:rPr lang="en-US" sz="32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maylidagi</a:t>
            </a:r>
            <a:r>
              <a:rPr lang="en-US" sz="32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fe’llar</a:t>
            </a:r>
            <a:r>
              <a:rPr lang="en-US" sz="32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32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ularning</a:t>
            </a:r>
            <a:r>
              <a:rPr lang="en-US" sz="32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qo‘llanishi</a:t>
            </a:r>
            <a:r>
              <a:rPr lang="en-US" sz="32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) </a:t>
            </a:r>
          </a:p>
          <a:p>
            <a:pPr marL="37951" algn="ctr">
              <a:spcBef>
                <a:spcPts val="227"/>
              </a:spcBef>
            </a:pPr>
            <a:r>
              <a:rPr lang="en-US" sz="32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(1-dars)</a:t>
            </a:r>
          </a:p>
          <a:p>
            <a:pPr marL="37951" algn="ctr">
              <a:spcBef>
                <a:spcPts val="227"/>
              </a:spcBef>
            </a:pPr>
            <a:endParaRPr lang="en-US" sz="32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lnSpc>
                <a:spcPct val="150000"/>
              </a:lnSpc>
              <a:spcBef>
                <a:spcPts val="227"/>
              </a:spcBef>
            </a:pPr>
            <a:endParaRPr lang="en-US" sz="44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lnSpc>
                <a:spcPct val="150000"/>
              </a:lnSpc>
              <a:spcBef>
                <a:spcPts val="227"/>
              </a:spcBef>
            </a:pPr>
            <a:endParaRPr lang="en-US" sz="3200" b="1" dirty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lnSpc>
                <a:spcPts val="4018"/>
              </a:lnSpc>
              <a:spcBef>
                <a:spcPts val="227"/>
              </a:spcBef>
            </a:pPr>
            <a:endParaRPr lang="en-US" sz="28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055440" y="2708920"/>
            <a:ext cx="504056" cy="2074362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7852"/>
          </a:p>
        </p:txBody>
      </p:sp>
      <p:grpSp>
        <p:nvGrpSpPr>
          <p:cNvPr id="8" name="object 27"/>
          <p:cNvGrpSpPr/>
          <p:nvPr/>
        </p:nvGrpSpPr>
        <p:grpSpPr>
          <a:xfrm>
            <a:off x="10560496" y="116632"/>
            <a:ext cx="1224136" cy="936104"/>
            <a:chOff x="4686759" y="212868"/>
            <a:chExt cx="634365" cy="634365"/>
          </a:xfrm>
        </p:grpSpPr>
        <p:sp>
          <p:nvSpPr>
            <p:cNvPr id="9" name="object 28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2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30"/>
          <p:cNvSpPr txBox="1"/>
          <p:nvPr/>
        </p:nvSpPr>
        <p:spPr>
          <a:xfrm>
            <a:off x="10632504" y="332656"/>
            <a:ext cx="1080120" cy="446917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algn="ctr">
              <a:spcBef>
                <a:spcPts val="125"/>
              </a:spcBef>
            </a:pPr>
            <a:r>
              <a:rPr lang="ru-RU" sz="2800" b="1" spc="10" dirty="0" smtClean="0">
                <a:solidFill>
                  <a:srgbClr val="FFFFFF"/>
                </a:solidFill>
                <a:latin typeface="Arial"/>
                <a:cs typeface="Arial"/>
              </a:rPr>
              <a:t>7</a:t>
            </a:r>
            <a:r>
              <a:rPr lang="en-US" sz="2800" b="1" spc="10" dirty="0" smtClean="0">
                <a:solidFill>
                  <a:srgbClr val="FFFFFF"/>
                </a:solidFill>
                <a:latin typeface="Arial"/>
                <a:cs typeface="Arial"/>
              </a:rPr>
              <a:t>-</a:t>
            </a:r>
            <a:r>
              <a:rPr lang="en-US" sz="2800" b="1" spc="10" dirty="0" err="1" smtClean="0">
                <a:solidFill>
                  <a:srgbClr val="FFFFFF"/>
                </a:solidFill>
                <a:latin typeface="Arial"/>
                <a:cs typeface="Arial"/>
              </a:rPr>
              <a:t>sinf</a:t>
            </a:r>
            <a:endParaRPr sz="2800" dirty="0">
              <a:latin typeface="Arial"/>
              <a:cs typeface="Arial"/>
            </a:endParaRPr>
          </a:p>
        </p:txBody>
      </p:sp>
      <p:pic>
        <p:nvPicPr>
          <p:cNvPr id="1026" name="Picture 2" descr="C:\Users\Admin\Desktop\сув\Без названия (3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96264" y="1928802"/>
            <a:ext cx="3500462" cy="2928958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 advClick="0">
        <p:dissolve/>
      </p:transition>
    </mc:Choice>
    <mc:Fallback>
      <p:transition spd="slow" advClick="0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3-mashq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5360" y="1340768"/>
            <a:ext cx="11593288" cy="86409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2-mashqda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fe’llarning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shaxs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shart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mayli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shakli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ishtirokida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2" descr="C:\Users\Admin\Desktop\сув\Без названия (3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0973457">
            <a:off x="506136" y="2567835"/>
            <a:ext cx="2541233" cy="2401780"/>
          </a:xfrm>
          <a:prstGeom prst="rect">
            <a:avLst/>
          </a:prstGeom>
          <a:noFill/>
        </p:spPr>
      </p:pic>
      <p:pic>
        <p:nvPicPr>
          <p:cNvPr id="9" name="Рисунок 8" descr="C:\Users\Admin\Desktop\сув\images.jpg"/>
          <p:cNvPicPr/>
          <p:nvPr/>
        </p:nvPicPr>
        <p:blipFill>
          <a:blip r:embed="rId3"/>
          <a:srcRect b="11429"/>
          <a:stretch>
            <a:fillRect/>
          </a:stretch>
        </p:blipFill>
        <p:spPr bwMode="auto">
          <a:xfrm rot="777016">
            <a:off x="9286228" y="4384975"/>
            <a:ext cx="2379014" cy="1964149"/>
          </a:xfrm>
          <a:prstGeom prst="rect">
            <a:avLst/>
          </a:prstGeom>
          <a:noFill/>
        </p:spPr>
      </p:pic>
      <p:sp>
        <p:nvSpPr>
          <p:cNvPr id="10" name="Овал 9"/>
          <p:cNvSpPr/>
          <p:nvPr/>
        </p:nvSpPr>
        <p:spPr>
          <a:xfrm>
            <a:off x="3381356" y="2786058"/>
            <a:ext cx="4143404" cy="1000132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o‘qimoq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7881950" y="2857496"/>
            <a:ext cx="4071966" cy="1000132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yozmoq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1523968" y="5500702"/>
            <a:ext cx="4500594" cy="1000132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yod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olmoq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3809984" y="4214818"/>
            <a:ext cx="5143536" cy="1000132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shug‘ullanmoq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18568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238084" y="1357298"/>
            <a:ext cx="5857916" cy="2357454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Men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yaxshi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o‘qisam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kelajakda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yaxshi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inson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bo‘laman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6238876" y="4000504"/>
            <a:ext cx="5643602" cy="2428892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Men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she’rni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yod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olsam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a’lo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baho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olaman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6238876" y="1285860"/>
            <a:ext cx="5572164" cy="2428892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Uy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vazifalarni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o‘z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vaqtida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yozsam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mavzuni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o‘zlashtira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olaman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452398" y="4071942"/>
            <a:ext cx="5572164" cy="2428892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Sport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shug‘ullansam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sog‘lom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bo‘laman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2" descr="C:\Users\akosh\Desktop\онлайн дарс\odamchalar\FB_IMG_160370953084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595934" y="3286125"/>
            <a:ext cx="1071570" cy="12144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Adabiy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8084" y="1285860"/>
            <a:ext cx="11690564" cy="535785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Suv</a:t>
            </a:r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28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bebaho</a:t>
            </a:r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xazina</a:t>
            </a:r>
            <a:endParaRPr lang="en-US" sz="28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Rivoyat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qilishlaricha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Jaloliddin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Manguberdining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ukasi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suvga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kesak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otibdi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Shunda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akasi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undan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qattiq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ranjib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“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gunoh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qilding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Jayhunni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o‘rnida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Axir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daryo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seni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yediradi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kiyintiradi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”,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debdi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Ukasi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aka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nasihatidan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so‘ng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o‘zini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o‘nglab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suvga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munosabati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o‘zgaribdi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Suvga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tupirish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unga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xas-xashak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tashlash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hamda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isrof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qilish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qadimdan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qoralangan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Biz ham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suvni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tejab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ishlatish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ariq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anhorlarga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chiqindi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tashlamaslik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haqida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uka-singillarimizga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gapirib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bersak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o‘zimiz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ularga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ibrat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bo‘lamiz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Odam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och-nahor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necha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kun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yashashi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lekin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suvsiz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yashay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olmasligini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hamma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biladi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 </a:t>
            </a:r>
            <a:endParaRPr lang="ru-RU" sz="30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18568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Adabiy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8084" y="1285860"/>
            <a:ext cx="11690564" cy="528641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Suv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nafaqat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hayot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manbai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balki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hayotimizning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ko‘rki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hamdir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Bizning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issiq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mintaqamizda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suvning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o‘rni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nihoyatda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Zilol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suv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oqib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turgan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ariqcha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oldida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zumgina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o‘tirsangiz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bahri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dilingiz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ochiladi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Sharsharani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kuzating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ko‘zingiz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dam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oladi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Favvoradan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xuddi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durdek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sachragan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suv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tomchilari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sizga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orom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bag‘ishlaydi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Shuning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suvdek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noyob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xazinamizni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asraylik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Shunda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tabiat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bizga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o‘zining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barcha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boyliklarini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in’om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etib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el-yurt boy-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badavlat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xalqimiz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farovon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yashaydi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     </a:t>
            </a:r>
            <a:endParaRPr lang="ru-RU" sz="32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18568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79376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3600" kern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098" name="Picture 2" descr="C:\Users\akosh\Desktop\онлайн дарс\odamchalar\FB_IMG_160231347549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9055018">
            <a:off x="846304" y="2533300"/>
            <a:ext cx="4798388" cy="29025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Скругленный прямоугольник 2"/>
          <p:cNvSpPr/>
          <p:nvPr/>
        </p:nvSpPr>
        <p:spPr>
          <a:xfrm>
            <a:off x="6167438" y="1916832"/>
            <a:ext cx="5715040" cy="432048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Suv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haqida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maqollar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92831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Avvalgi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darsda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o‘tilgan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mavzuni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35360" y="1268760"/>
            <a:ext cx="11593288" cy="51716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Qo‘shma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fe’llarga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misollar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Нашивка 4"/>
          <p:cNvSpPr/>
          <p:nvPr/>
        </p:nvSpPr>
        <p:spPr>
          <a:xfrm>
            <a:off x="666712" y="2285992"/>
            <a:ext cx="4143404" cy="928694"/>
          </a:xfrm>
          <a:prstGeom prst="chevron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borib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keldik</a:t>
            </a:r>
            <a:endParaRPr lang="ru-RU" sz="36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Нашивка 6"/>
          <p:cNvSpPr/>
          <p:nvPr/>
        </p:nvSpPr>
        <p:spPr>
          <a:xfrm>
            <a:off x="7596198" y="3857628"/>
            <a:ext cx="4143404" cy="928694"/>
          </a:xfrm>
          <a:prstGeom prst="chevron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yugurib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ketdi</a:t>
            </a:r>
            <a:endParaRPr lang="ru-RU" sz="36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Нашивка 7"/>
          <p:cNvSpPr/>
          <p:nvPr/>
        </p:nvSpPr>
        <p:spPr>
          <a:xfrm>
            <a:off x="6381752" y="2285992"/>
            <a:ext cx="4143404" cy="928694"/>
          </a:xfrm>
          <a:prstGeom prst="chevron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o‘qib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chiqdi</a:t>
            </a:r>
            <a:endParaRPr lang="ru-RU" sz="36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Нашивка 8"/>
          <p:cNvSpPr/>
          <p:nvPr/>
        </p:nvSpPr>
        <p:spPr>
          <a:xfrm>
            <a:off x="2238348" y="3929066"/>
            <a:ext cx="4143404" cy="928694"/>
          </a:xfrm>
          <a:prstGeom prst="chevron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yozib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bo‘ldi</a:t>
            </a:r>
            <a:endParaRPr lang="ru-RU" sz="36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Нашивка 9"/>
          <p:cNvSpPr/>
          <p:nvPr/>
        </p:nvSpPr>
        <p:spPr>
          <a:xfrm>
            <a:off x="809588" y="5500702"/>
            <a:ext cx="4143404" cy="928694"/>
          </a:xfrm>
          <a:prstGeom prst="chevron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uxlab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turdi</a:t>
            </a:r>
            <a:endParaRPr lang="ru-RU" sz="36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Нашивка 10"/>
          <p:cNvSpPr/>
          <p:nvPr/>
        </p:nvSpPr>
        <p:spPr>
          <a:xfrm>
            <a:off x="6596066" y="5357826"/>
            <a:ext cx="4143404" cy="928694"/>
          </a:xfrm>
          <a:prstGeom prst="chevron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kelib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ketdi</a:t>
            </a:r>
            <a:endParaRPr lang="ru-RU" sz="36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14701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Suv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hayot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manbai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 descr="C:\Users\Admin\Desktop\сув\images.jpg"/>
          <p:cNvPicPr/>
          <p:nvPr/>
        </p:nvPicPr>
        <p:blipFill>
          <a:blip r:embed="rId2"/>
          <a:srcRect b="8000"/>
          <a:stretch>
            <a:fillRect/>
          </a:stretch>
        </p:blipFill>
        <p:spPr bwMode="auto">
          <a:xfrm>
            <a:off x="452398" y="1428736"/>
            <a:ext cx="5214974" cy="2286016"/>
          </a:xfrm>
          <a:prstGeom prst="rect">
            <a:avLst/>
          </a:prstGeom>
          <a:noFill/>
        </p:spPr>
      </p:pic>
      <p:pic>
        <p:nvPicPr>
          <p:cNvPr id="2051" name="Picture 3" descr="C:\Users\Admin\Desktop\сув\images (1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0960" y="4143380"/>
            <a:ext cx="5286412" cy="2286016"/>
          </a:xfrm>
          <a:prstGeom prst="rect">
            <a:avLst/>
          </a:prstGeom>
          <a:noFill/>
        </p:spPr>
      </p:pic>
      <p:pic>
        <p:nvPicPr>
          <p:cNvPr id="6" name="Рисунок 5" descr="C:\Users\Admin\Desktop\сув\Без названия.jpg"/>
          <p:cNvPicPr/>
          <p:nvPr/>
        </p:nvPicPr>
        <p:blipFill>
          <a:blip r:embed="rId4"/>
          <a:srcRect l="29179" r="31402"/>
          <a:stretch>
            <a:fillRect/>
          </a:stretch>
        </p:blipFill>
        <p:spPr bwMode="auto">
          <a:xfrm>
            <a:off x="6738942" y="1428736"/>
            <a:ext cx="5143536" cy="2286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 descr="C:\Users\Admin\Desktop\сув\Без названия (1)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738942" y="4214818"/>
            <a:ext cx="5072098" cy="21431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Suv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hayot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manbayi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9522" y="1357298"/>
            <a:ext cx="11644394" cy="521497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Suvsiz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hayotni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tasavvur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qilib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bo‘lmaydi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Suv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inson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hayoti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tirikligimiz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manbayidir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Odam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och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qolib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bir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necha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kun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yashashi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mumkin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lekin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suvsiz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uzoq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yashay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olmaydi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Kundalik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hayotimizda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suvning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ahamiyati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xizmati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nihoyatda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katta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Atrof-muhitning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tozaligi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havoning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mo‘tadilligi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o‘zimizning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orastaligimiz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ham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suv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tufaylidir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Shuning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uchun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ota-bobolarimiz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suvni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muqaddas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bilib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uni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tejashga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katta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e’tibor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berganlar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Biz ham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bu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an’analarni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davom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ettirib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bir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tomchi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suvni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ham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ehtiyot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qilib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ishlatishimiz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kerak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Ba’zan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ko‘chalarda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suv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oqib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yotganiga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ko‘zimiz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tushadi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Ichimlik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suvi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kamayib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borayotganligini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hech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kim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esdan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chiqarmasin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Suvni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hamma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tejab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ishlatsin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Ariq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anhorlarga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chiqindilar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tashlanmasin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Bebaho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xazinamizni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hamma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asrab-avaylasin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Shunda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hayotimiz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farovon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turmushimiz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obod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bo‘ladi</a:t>
            </a:r>
            <a:r>
              <a:rPr lang="en-US" sz="2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  </a:t>
            </a:r>
            <a:endParaRPr lang="ru-RU" sz="26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665296" cy="532859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Boshqa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harakatning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bajarilishi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bajarilmasligi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shart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harakatni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ifodalashda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shart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mayli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qo‘shimchasi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qo‘llaniladi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ctr"/>
            <a:endParaRPr lang="en-US" sz="4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Atrofga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e’tiborli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bo‘lsak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boyliklarimiz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sog‘lig‘imizni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saqlab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qolamiz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6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70739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665296" cy="532859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Shart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maylidagi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bo‘lishli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bo‘lishsiz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shaklda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quyidagicha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tuslanadi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ctr"/>
            <a:endParaRPr lang="en-US" sz="36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6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6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6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6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6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36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629691627"/>
              </p:ext>
            </p:extLst>
          </p:nvPr>
        </p:nvGraphicFramePr>
        <p:xfrm>
          <a:off x="1238216" y="2714620"/>
          <a:ext cx="10144197" cy="35578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4513"/>
                <a:gridCol w="3786214"/>
                <a:gridCol w="4643470"/>
              </a:tblGrid>
              <a:tr h="459684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Shaxs</a:t>
                      </a:r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Birlik</a:t>
                      </a:r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latin typeface="Arial" pitchFamily="34" charset="0"/>
                          <a:cs typeface="Arial" pitchFamily="34" charset="0"/>
                        </a:rPr>
                        <a:t>Ko‘plik</a:t>
                      </a:r>
                      <a:r>
                        <a:rPr lang="en-US" sz="2800" b="1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838247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endParaRPr lang="ru-RU" sz="3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asra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sa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m</a:t>
                      </a:r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asra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ma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sam</a:t>
                      </a:r>
                      <a:endParaRPr lang="ru-RU" sz="28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asra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sa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k</a:t>
                      </a:r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</a:p>
                    <a:p>
                      <a:pPr algn="ctr"/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asra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ma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sak</a:t>
                      </a:r>
                      <a:endParaRPr lang="ru-RU" sz="28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838247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II</a:t>
                      </a:r>
                      <a:endParaRPr lang="ru-RU" sz="3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asra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sa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ng</a:t>
                      </a:r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asra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ma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sang</a:t>
                      </a:r>
                      <a:endParaRPr lang="ru-RU" sz="28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asra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sa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ngiz</a:t>
                      </a:r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,</a:t>
                      </a:r>
                    </a:p>
                    <a:p>
                      <a:pPr algn="ctr"/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asra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ma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sangiz</a:t>
                      </a:r>
                      <a:endParaRPr lang="ru-RU" sz="28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1149968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III</a:t>
                      </a:r>
                      <a:endParaRPr lang="ru-RU" sz="3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asra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sa</a:t>
                      </a:r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</a:p>
                    <a:p>
                      <a:pPr algn="ctr"/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asra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ma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sa</a:t>
                      </a:r>
                      <a:endParaRPr lang="ru-RU" sz="28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asra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sa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lar</a:t>
                      </a:r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</a:p>
                    <a:p>
                      <a:pPr algn="ctr"/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asra</a:t>
                      </a:r>
                      <a:r>
                        <a:rPr lang="en-US" sz="28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ma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salar</a:t>
                      </a:r>
                      <a:endParaRPr lang="ru-RU" sz="28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670739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2-mashq.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5360" y="1340768"/>
            <a:ext cx="11593288" cy="86409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Birinchi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qatorda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shart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maylining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bo‘lishli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shaklida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ikkinchi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qatordagi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bo‘lishsiz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shaklda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tuslab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595274" y="2571744"/>
            <a:ext cx="11072890" cy="142876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O‘qimoq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yozmoq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yod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olmoq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shug‘ullanmoq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95274" y="4857760"/>
            <a:ext cx="11072890" cy="142876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Ketib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qolmoq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tayyorlamoq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javob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bermoq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ishlamoq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8" name="Таблица 17"/>
          <p:cNvGraphicFramePr>
            <a:graphicFrameLocks noGrp="1"/>
          </p:cNvGraphicFramePr>
          <p:nvPr/>
        </p:nvGraphicFramePr>
        <p:xfrm>
          <a:off x="309522" y="1428736"/>
          <a:ext cx="11644394" cy="2072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1468"/>
                <a:gridCol w="4895076"/>
                <a:gridCol w="5357850"/>
              </a:tblGrid>
              <a:tr h="517926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Shaxs</a:t>
                      </a:r>
                      <a:r>
                        <a:rPr lang="en-US" sz="28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28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Birlik</a:t>
                      </a:r>
                      <a:r>
                        <a:rPr lang="en-US" sz="28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28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Ko‘plik</a:t>
                      </a:r>
                      <a:endParaRPr lang="ru-RU" sz="28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517926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endParaRPr lang="ru-RU" sz="28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o</a:t>
                      </a:r>
                      <a:r>
                        <a:rPr lang="en-US" sz="2800" b="1" baseline="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‘qi</a:t>
                      </a:r>
                      <a:r>
                        <a:rPr lang="en-US" sz="2800" b="1" baseline="0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sa</a:t>
                      </a:r>
                      <a:r>
                        <a:rPr lang="en-US" sz="2800" b="1" baseline="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m</a:t>
                      </a:r>
                      <a:r>
                        <a:rPr lang="en-US" sz="2800" b="1" baseline="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2800" b="1" baseline="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ketib</a:t>
                      </a:r>
                      <a:r>
                        <a:rPr lang="en-US" sz="2800" b="1" baseline="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="1" baseline="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qol</a:t>
                      </a:r>
                      <a:r>
                        <a:rPr lang="en-US" sz="2800" b="1" baseline="0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ma</a:t>
                      </a:r>
                      <a:r>
                        <a:rPr lang="en-US" sz="2800" b="1" baseline="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sam</a:t>
                      </a:r>
                      <a:endParaRPr lang="ru-RU" sz="28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o‘qi</a:t>
                      </a:r>
                      <a:r>
                        <a:rPr lang="en-US" sz="28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sa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k</a:t>
                      </a:r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ketib</a:t>
                      </a:r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qol</a:t>
                      </a:r>
                      <a:r>
                        <a:rPr lang="en-US" sz="28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masa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k</a:t>
                      </a:r>
                      <a:endParaRPr lang="ru-RU" sz="28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517926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II</a:t>
                      </a:r>
                      <a:endParaRPr lang="ru-RU" sz="28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o‘qi</a:t>
                      </a:r>
                      <a:r>
                        <a:rPr lang="en-US" sz="28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sa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ng</a:t>
                      </a:r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ketib</a:t>
                      </a:r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qol</a:t>
                      </a:r>
                      <a:r>
                        <a:rPr lang="en-US" sz="28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ma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sang</a:t>
                      </a:r>
                      <a:endParaRPr lang="ru-RU" sz="28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o‘qi</a:t>
                      </a:r>
                      <a:r>
                        <a:rPr lang="en-US" sz="28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sa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ngiz</a:t>
                      </a:r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ketib</a:t>
                      </a:r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qol</a:t>
                      </a:r>
                      <a:r>
                        <a:rPr lang="en-US" sz="28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masa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ngiz</a:t>
                      </a:r>
                      <a:endParaRPr lang="ru-RU" sz="28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517926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III</a:t>
                      </a:r>
                      <a:endParaRPr lang="ru-RU" sz="28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o‘qi</a:t>
                      </a:r>
                      <a:r>
                        <a:rPr lang="en-US" sz="28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sa</a:t>
                      </a:r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,</a:t>
                      </a:r>
                      <a:r>
                        <a:rPr lang="en-US" sz="2800" b="1" baseline="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="1" baseline="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ketib</a:t>
                      </a:r>
                      <a:r>
                        <a:rPr lang="en-US" sz="2800" b="1" baseline="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="1" baseline="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qol</a:t>
                      </a:r>
                      <a:r>
                        <a:rPr lang="en-US" sz="2800" b="1" baseline="0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ma</a:t>
                      </a:r>
                      <a:r>
                        <a:rPr lang="en-US" sz="2800" b="1" baseline="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sa</a:t>
                      </a:r>
                      <a:endParaRPr lang="ru-RU" sz="28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o‘qi</a:t>
                      </a:r>
                      <a:r>
                        <a:rPr lang="en-US" sz="28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sa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lar</a:t>
                      </a:r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,</a:t>
                      </a:r>
                      <a:r>
                        <a:rPr lang="en-US" sz="2800" b="1" baseline="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="1" baseline="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ketib</a:t>
                      </a:r>
                      <a:r>
                        <a:rPr lang="en-US" sz="2800" b="1" baseline="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b="1" baseline="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qol</a:t>
                      </a:r>
                      <a:r>
                        <a:rPr lang="en-US" sz="2800" b="1" baseline="0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masa</a:t>
                      </a:r>
                      <a:r>
                        <a:rPr lang="en-US" sz="2800" b="1" baseline="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lar</a:t>
                      </a:r>
                      <a:endParaRPr lang="ru-RU" sz="28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9" name="Таблица 18"/>
          <p:cNvGraphicFramePr>
            <a:graphicFrameLocks noGrp="1"/>
          </p:cNvGraphicFramePr>
          <p:nvPr/>
        </p:nvGraphicFramePr>
        <p:xfrm>
          <a:off x="309522" y="4000504"/>
          <a:ext cx="11715832" cy="20726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391255"/>
                <a:gridCol w="4906005"/>
                <a:gridCol w="5418572"/>
              </a:tblGrid>
              <a:tr h="517926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Shaxs</a:t>
                      </a:r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28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Birlik</a:t>
                      </a:r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28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Ko‘plik</a:t>
                      </a:r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28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517926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endParaRPr lang="ru-RU" sz="28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yoz</a:t>
                      </a:r>
                      <a:r>
                        <a:rPr lang="en-US" sz="28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sa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m</a:t>
                      </a:r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tayyorlan</a:t>
                      </a:r>
                      <a:r>
                        <a:rPr lang="en-US" sz="28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masa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m</a:t>
                      </a:r>
                      <a:endParaRPr lang="ru-RU" sz="28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yoz</a:t>
                      </a:r>
                      <a:r>
                        <a:rPr lang="en-US" sz="28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sa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k</a:t>
                      </a:r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tayyorlan</a:t>
                      </a:r>
                      <a:r>
                        <a:rPr lang="en-US" sz="28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masa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k</a:t>
                      </a:r>
                      <a:endParaRPr lang="ru-RU" sz="28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517926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II</a:t>
                      </a:r>
                      <a:endParaRPr lang="ru-RU" sz="28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yoz</a:t>
                      </a:r>
                      <a:r>
                        <a:rPr lang="en-US" sz="28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sa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ng</a:t>
                      </a:r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tayyorlan</a:t>
                      </a:r>
                      <a:r>
                        <a:rPr lang="en-US" sz="28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masa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ng</a:t>
                      </a:r>
                      <a:endParaRPr lang="ru-RU" sz="28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yoz</a:t>
                      </a:r>
                      <a:r>
                        <a:rPr lang="en-US" sz="28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sa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ngiz</a:t>
                      </a:r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tayyorlan</a:t>
                      </a:r>
                      <a:r>
                        <a:rPr lang="en-US" sz="28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masa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ngiz</a:t>
                      </a:r>
                      <a:endParaRPr lang="ru-RU" sz="28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517926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III</a:t>
                      </a:r>
                      <a:endParaRPr lang="ru-RU" sz="28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yozsa</a:t>
                      </a:r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tayyorlan</a:t>
                      </a:r>
                      <a:r>
                        <a:rPr lang="en-US" sz="28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masa</a:t>
                      </a:r>
                      <a:endParaRPr lang="ru-RU" sz="2800" b="1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yoz</a:t>
                      </a:r>
                      <a:r>
                        <a:rPr lang="en-US" sz="28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sa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lar</a:t>
                      </a:r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tayyorlan</a:t>
                      </a:r>
                      <a:r>
                        <a:rPr lang="en-US" sz="28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masa</a:t>
                      </a:r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lar</a:t>
                      </a:r>
                      <a:endParaRPr lang="ru-RU" sz="28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705424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8" name="Таблица 17"/>
          <p:cNvGraphicFramePr>
            <a:graphicFrameLocks noGrp="1"/>
          </p:cNvGraphicFramePr>
          <p:nvPr/>
        </p:nvGraphicFramePr>
        <p:xfrm>
          <a:off x="309522" y="1428736"/>
          <a:ext cx="11715832" cy="20726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326321"/>
                <a:gridCol w="5022905"/>
                <a:gridCol w="5366606"/>
              </a:tblGrid>
              <a:tr h="517926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Shaxs</a:t>
                      </a:r>
                      <a:r>
                        <a:rPr lang="en-US" sz="2800" b="1" baseline="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28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Birlik</a:t>
                      </a:r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28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Ko‘plik</a:t>
                      </a:r>
                      <a:endParaRPr lang="ru-RU" sz="28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517926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endParaRPr lang="ru-RU" sz="28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yod</a:t>
                      </a:r>
                      <a:r>
                        <a:rPr lang="en-US" sz="2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6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ol</a:t>
                      </a:r>
                      <a:r>
                        <a:rPr lang="en-US" sz="26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sa</a:t>
                      </a:r>
                      <a:r>
                        <a:rPr lang="en-US" sz="26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m</a:t>
                      </a:r>
                      <a:r>
                        <a:rPr lang="en-US" sz="2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26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javob</a:t>
                      </a:r>
                      <a:r>
                        <a:rPr lang="en-US" sz="2600" b="1" baseline="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600" b="1" baseline="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ber</a:t>
                      </a:r>
                      <a:r>
                        <a:rPr lang="en-US" sz="2600" b="1" baseline="0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masa</a:t>
                      </a:r>
                      <a:r>
                        <a:rPr lang="en-US" sz="2600" b="1" baseline="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m</a:t>
                      </a:r>
                      <a:endParaRPr lang="ru-RU" sz="2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yod</a:t>
                      </a:r>
                      <a:r>
                        <a:rPr lang="en-US" sz="2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6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ol</a:t>
                      </a:r>
                      <a:r>
                        <a:rPr lang="en-US" sz="26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sa</a:t>
                      </a:r>
                      <a:r>
                        <a:rPr lang="en-US" sz="26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k</a:t>
                      </a:r>
                      <a:r>
                        <a:rPr lang="en-US" sz="2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26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javob</a:t>
                      </a:r>
                      <a:r>
                        <a:rPr lang="en-US" sz="2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6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ber</a:t>
                      </a:r>
                      <a:r>
                        <a:rPr lang="en-US" sz="26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masa</a:t>
                      </a:r>
                      <a:r>
                        <a:rPr lang="en-US" sz="26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k</a:t>
                      </a:r>
                      <a:endParaRPr lang="ru-RU" sz="2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517926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II</a:t>
                      </a:r>
                      <a:endParaRPr lang="ru-RU" sz="28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yod</a:t>
                      </a:r>
                      <a:r>
                        <a:rPr lang="en-US" sz="2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6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ol</a:t>
                      </a:r>
                      <a:r>
                        <a:rPr lang="en-US" sz="26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sa</a:t>
                      </a:r>
                      <a:r>
                        <a:rPr lang="en-US" sz="26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ng</a:t>
                      </a:r>
                      <a:r>
                        <a:rPr lang="en-US" sz="2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,</a:t>
                      </a:r>
                      <a:r>
                        <a:rPr lang="en-US" sz="2600" b="1" baseline="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600" b="1" baseline="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javob</a:t>
                      </a:r>
                      <a:r>
                        <a:rPr lang="en-US" sz="2600" b="1" baseline="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600" b="1" baseline="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ber</a:t>
                      </a:r>
                      <a:r>
                        <a:rPr lang="en-US" sz="2600" b="1" baseline="0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masa</a:t>
                      </a:r>
                      <a:r>
                        <a:rPr lang="en-US" sz="2600" b="1" baseline="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ng</a:t>
                      </a:r>
                      <a:r>
                        <a:rPr lang="en-US" sz="2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2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yod</a:t>
                      </a:r>
                      <a:r>
                        <a:rPr lang="en-US" sz="2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6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ol</a:t>
                      </a:r>
                      <a:r>
                        <a:rPr lang="en-US" sz="26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sa</a:t>
                      </a:r>
                      <a:r>
                        <a:rPr lang="en-US" sz="26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ngiz</a:t>
                      </a:r>
                      <a:r>
                        <a:rPr lang="en-US" sz="2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26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javob</a:t>
                      </a:r>
                      <a:r>
                        <a:rPr lang="en-US" sz="2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6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ber</a:t>
                      </a:r>
                      <a:r>
                        <a:rPr lang="en-US" sz="26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masa</a:t>
                      </a:r>
                      <a:r>
                        <a:rPr lang="en-US" sz="26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ngiz</a:t>
                      </a:r>
                      <a:endParaRPr lang="ru-RU" sz="2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517926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III</a:t>
                      </a:r>
                      <a:endParaRPr lang="ru-RU" sz="28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yod</a:t>
                      </a:r>
                      <a:r>
                        <a:rPr lang="en-US" sz="2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6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ol</a:t>
                      </a:r>
                      <a:r>
                        <a:rPr lang="en-US" sz="26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sa</a:t>
                      </a:r>
                      <a:r>
                        <a:rPr lang="en-US" sz="2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26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javob</a:t>
                      </a:r>
                      <a:r>
                        <a:rPr lang="en-US" sz="2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6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ber</a:t>
                      </a:r>
                      <a:r>
                        <a:rPr lang="en-US" sz="26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masa</a:t>
                      </a:r>
                      <a:endParaRPr lang="ru-RU" sz="2600" b="1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yod</a:t>
                      </a:r>
                      <a:r>
                        <a:rPr lang="en-US" sz="2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6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ol</a:t>
                      </a:r>
                      <a:r>
                        <a:rPr lang="en-US" sz="26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sa</a:t>
                      </a:r>
                      <a:r>
                        <a:rPr lang="en-US" sz="26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lar</a:t>
                      </a:r>
                      <a:r>
                        <a:rPr lang="en-US" sz="2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26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javob</a:t>
                      </a:r>
                      <a:r>
                        <a:rPr lang="en-US" sz="2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6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ber</a:t>
                      </a:r>
                      <a:r>
                        <a:rPr lang="en-US" sz="26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masa</a:t>
                      </a:r>
                      <a:r>
                        <a:rPr lang="en-US" sz="26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lar</a:t>
                      </a:r>
                      <a:endParaRPr lang="ru-RU" sz="2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9" name="Таблица 18"/>
          <p:cNvGraphicFramePr>
            <a:graphicFrameLocks noGrp="1"/>
          </p:cNvGraphicFramePr>
          <p:nvPr/>
        </p:nvGraphicFramePr>
        <p:xfrm>
          <a:off x="380960" y="4000504"/>
          <a:ext cx="11358641" cy="20726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285884"/>
                <a:gridCol w="5000660"/>
                <a:gridCol w="5072097"/>
              </a:tblGrid>
              <a:tr h="517926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Shaxs</a:t>
                      </a:r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28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Birlik</a:t>
                      </a:r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28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Ko‘plik</a:t>
                      </a:r>
                      <a:endParaRPr lang="ru-RU" sz="28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517926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endParaRPr lang="ru-RU" sz="28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shug‘ullan</a:t>
                      </a:r>
                      <a:r>
                        <a:rPr lang="en-US" sz="26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sa</a:t>
                      </a:r>
                      <a:r>
                        <a:rPr lang="en-US" sz="26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m</a:t>
                      </a:r>
                      <a:r>
                        <a:rPr lang="en-US" sz="2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26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ishla</a:t>
                      </a:r>
                      <a:r>
                        <a:rPr lang="en-US" sz="26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masa</a:t>
                      </a:r>
                      <a:r>
                        <a:rPr lang="en-US" sz="26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m</a:t>
                      </a:r>
                      <a:endParaRPr lang="ru-RU" sz="26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shug‘ullan</a:t>
                      </a:r>
                      <a:r>
                        <a:rPr lang="en-US" sz="24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sa</a:t>
                      </a:r>
                      <a:r>
                        <a:rPr lang="en-US" sz="24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k</a:t>
                      </a:r>
                      <a:r>
                        <a:rPr lang="en-US" sz="24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24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ishla</a:t>
                      </a:r>
                      <a:r>
                        <a:rPr lang="en-US" sz="24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masa</a:t>
                      </a:r>
                      <a:r>
                        <a:rPr lang="en-US" sz="24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k</a:t>
                      </a:r>
                      <a:endParaRPr lang="ru-RU" sz="2400" b="1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517926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II</a:t>
                      </a:r>
                      <a:endParaRPr lang="ru-RU" sz="28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6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shug‘ullan</a:t>
                      </a:r>
                      <a:r>
                        <a:rPr lang="en-US" sz="26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sa</a:t>
                      </a:r>
                      <a:r>
                        <a:rPr lang="en-US" sz="26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ng</a:t>
                      </a:r>
                      <a:r>
                        <a:rPr lang="en-US" sz="26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26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ishla</a:t>
                      </a:r>
                      <a:r>
                        <a:rPr lang="en-US" sz="26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masa</a:t>
                      </a:r>
                      <a:r>
                        <a:rPr lang="en-US" sz="26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ng</a:t>
                      </a:r>
                      <a:endParaRPr lang="ru-RU" sz="2600" b="1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shug‘ullan</a:t>
                      </a:r>
                      <a:r>
                        <a:rPr lang="en-US" sz="24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sa</a:t>
                      </a:r>
                      <a:r>
                        <a:rPr lang="en-US" sz="24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ngiz</a:t>
                      </a:r>
                      <a:r>
                        <a:rPr lang="en-US" sz="24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24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ishla</a:t>
                      </a:r>
                      <a:r>
                        <a:rPr lang="en-US" sz="24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masa</a:t>
                      </a:r>
                      <a:r>
                        <a:rPr lang="en-US" sz="24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ngiz</a:t>
                      </a:r>
                      <a:endParaRPr lang="ru-RU" sz="2400" b="1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517926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III</a:t>
                      </a:r>
                      <a:endParaRPr lang="ru-RU" sz="28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shug‘ullan</a:t>
                      </a:r>
                      <a:r>
                        <a:rPr lang="en-US" sz="24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sa</a:t>
                      </a:r>
                      <a:r>
                        <a:rPr lang="en-US" sz="24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24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ishla</a:t>
                      </a:r>
                      <a:r>
                        <a:rPr lang="en-US" sz="24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masa</a:t>
                      </a:r>
                      <a:endParaRPr lang="ru-RU" sz="2400" b="1" dirty="0" smtClean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shug‘ullan</a:t>
                      </a:r>
                      <a:r>
                        <a:rPr lang="en-US" sz="24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sa</a:t>
                      </a:r>
                      <a:r>
                        <a:rPr lang="en-US" sz="24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lar</a:t>
                      </a:r>
                      <a:r>
                        <a:rPr lang="en-US" sz="24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24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ishla</a:t>
                      </a:r>
                      <a:r>
                        <a:rPr lang="en-US" sz="24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masa</a:t>
                      </a:r>
                      <a:r>
                        <a:rPr lang="en-US" sz="24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lar</a:t>
                      </a:r>
                      <a:endParaRPr lang="ru-RU" sz="2400" b="1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705424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8432</TotalTime>
  <Words>346</Words>
  <Application>Microsoft Office PowerPoint</Application>
  <PresentationFormat>Произвольный</PresentationFormat>
  <Paragraphs>122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Office Theme</vt:lpstr>
      <vt:lpstr>O‘zbek tili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Admin</cp:lastModifiedBy>
  <cp:revision>803</cp:revision>
  <dcterms:created xsi:type="dcterms:W3CDTF">2020-08-03T09:44:14Z</dcterms:created>
  <dcterms:modified xsi:type="dcterms:W3CDTF">2021-02-16T09:22:37Z</dcterms:modified>
</cp:coreProperties>
</file>