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347" r:id="rId3"/>
    <p:sldId id="359" r:id="rId4"/>
    <p:sldId id="360" r:id="rId5"/>
    <p:sldId id="364" r:id="rId6"/>
    <p:sldId id="361" r:id="rId7"/>
    <p:sldId id="362" r:id="rId8"/>
    <p:sldId id="363" r:id="rId9"/>
    <p:sldId id="365" r:id="rId10"/>
    <p:sldId id="366" r:id="rId11"/>
    <p:sldId id="367" r:id="rId12"/>
    <p:sldId id="358" r:id="rId13"/>
    <p:sldId id="326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99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588" autoAdjust="0"/>
    <p:restoredTop sz="94061" autoAdjust="0"/>
  </p:normalViewPr>
  <p:slideViewPr>
    <p:cSldViewPr>
      <p:cViewPr varScale="1">
        <p:scale>
          <a:sx n="73" d="100"/>
          <a:sy n="73" d="100"/>
        </p:scale>
        <p:origin x="-600" y="-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68A049-BF93-48CC-9288-D749A5500F19}" type="datetimeFigureOut">
              <a:rPr lang="ru-RU" smtClean="0"/>
              <a:pPr/>
              <a:t>16.03.2021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8373A-9E77-4DCE-B2D6-4C46B44086B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936872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1"/>
            <a:ext cx="103632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1" y="3840480"/>
            <a:ext cx="853440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3/16/2021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85402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3" y="2289992"/>
            <a:ext cx="10435757" cy="292709"/>
          </a:xfrm>
        </p:spPr>
        <p:txBody>
          <a:bodyPr lIns="0" tIns="0" rIns="0" bIns="0"/>
          <a:lstStyle>
            <a:lvl1pPr>
              <a:defRPr sz="1902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3/16/2021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52680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3/16/2021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59631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3/16/2021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12313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3/16/2021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45033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8" y="1133193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853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354" y="150406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853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3" y="2289991"/>
            <a:ext cx="1043575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1" y="6377941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1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3/16/2021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1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85764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4662">
        <a:defRPr>
          <a:latin typeface="+mn-lt"/>
          <a:ea typeface="+mn-ea"/>
          <a:cs typeface="+mn-cs"/>
        </a:defRPr>
      </a:lvl2pPr>
      <a:lvl3pPr marL="1449324">
        <a:defRPr>
          <a:latin typeface="+mn-lt"/>
          <a:ea typeface="+mn-ea"/>
          <a:cs typeface="+mn-cs"/>
        </a:defRPr>
      </a:lvl3pPr>
      <a:lvl4pPr marL="2173986">
        <a:defRPr>
          <a:latin typeface="+mn-lt"/>
          <a:ea typeface="+mn-ea"/>
          <a:cs typeface="+mn-cs"/>
        </a:defRPr>
      </a:lvl4pPr>
      <a:lvl5pPr marL="2898648">
        <a:defRPr>
          <a:latin typeface="+mn-lt"/>
          <a:ea typeface="+mn-ea"/>
          <a:cs typeface="+mn-cs"/>
        </a:defRPr>
      </a:lvl5pPr>
      <a:lvl6pPr marL="3623310">
        <a:defRPr>
          <a:latin typeface="+mn-lt"/>
          <a:ea typeface="+mn-ea"/>
          <a:cs typeface="+mn-cs"/>
        </a:defRPr>
      </a:lvl6pPr>
      <a:lvl7pPr marL="4347972">
        <a:defRPr>
          <a:latin typeface="+mn-lt"/>
          <a:ea typeface="+mn-ea"/>
          <a:cs typeface="+mn-cs"/>
        </a:defRPr>
      </a:lvl7pPr>
      <a:lvl8pPr marL="5072634">
        <a:defRPr>
          <a:latin typeface="+mn-lt"/>
          <a:ea typeface="+mn-ea"/>
          <a:cs typeface="+mn-cs"/>
        </a:defRPr>
      </a:lvl8pPr>
      <a:lvl9pPr marL="579729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4662">
        <a:defRPr>
          <a:latin typeface="+mn-lt"/>
          <a:ea typeface="+mn-ea"/>
          <a:cs typeface="+mn-cs"/>
        </a:defRPr>
      </a:lvl2pPr>
      <a:lvl3pPr marL="1449324">
        <a:defRPr>
          <a:latin typeface="+mn-lt"/>
          <a:ea typeface="+mn-ea"/>
          <a:cs typeface="+mn-cs"/>
        </a:defRPr>
      </a:lvl3pPr>
      <a:lvl4pPr marL="2173986">
        <a:defRPr>
          <a:latin typeface="+mn-lt"/>
          <a:ea typeface="+mn-ea"/>
          <a:cs typeface="+mn-cs"/>
        </a:defRPr>
      </a:lvl4pPr>
      <a:lvl5pPr marL="2898648">
        <a:defRPr>
          <a:latin typeface="+mn-lt"/>
          <a:ea typeface="+mn-ea"/>
          <a:cs typeface="+mn-cs"/>
        </a:defRPr>
      </a:lvl5pPr>
      <a:lvl6pPr marL="3623310">
        <a:defRPr>
          <a:latin typeface="+mn-lt"/>
          <a:ea typeface="+mn-ea"/>
          <a:cs typeface="+mn-cs"/>
        </a:defRPr>
      </a:lvl6pPr>
      <a:lvl7pPr marL="4347972">
        <a:defRPr>
          <a:latin typeface="+mn-lt"/>
          <a:ea typeface="+mn-ea"/>
          <a:cs typeface="+mn-cs"/>
        </a:defRPr>
      </a:lvl7pPr>
      <a:lvl8pPr marL="5072634">
        <a:defRPr>
          <a:latin typeface="+mn-lt"/>
          <a:ea typeface="+mn-ea"/>
          <a:cs typeface="+mn-cs"/>
        </a:defRPr>
      </a:lvl8pPr>
      <a:lvl9pPr marL="579729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839416" y="260648"/>
            <a:ext cx="9612560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800" dirty="0" err="1"/>
              <a:t>O‘zbek</a:t>
            </a:r>
            <a:r>
              <a:rPr lang="en-US" sz="4800" dirty="0"/>
              <a:t> </a:t>
            </a:r>
            <a:r>
              <a:rPr lang="en-US" sz="4800" dirty="0" err="1" smtClean="0"/>
              <a:t>tili</a:t>
            </a:r>
            <a:endParaRPr lang="ru-RU" sz="4800" dirty="0"/>
          </a:p>
        </p:txBody>
      </p:sp>
      <p:sp>
        <p:nvSpPr>
          <p:cNvPr id="4" name="object 4"/>
          <p:cNvSpPr txBox="1"/>
          <p:nvPr/>
        </p:nvSpPr>
        <p:spPr>
          <a:xfrm>
            <a:off x="1952596" y="1500174"/>
            <a:ext cx="5857916" cy="5563912"/>
          </a:xfrm>
          <a:prstGeom prst="rect">
            <a:avLst/>
          </a:prstGeom>
        </p:spPr>
        <p:txBody>
          <a:bodyPr vert="horz" wrap="square" lIns="0" tIns="28782" rIns="0" bIns="0" rtlCol="0">
            <a:spAutoFit/>
          </a:bodyPr>
          <a:lstStyle/>
          <a:p>
            <a:pPr marL="37951" algn="ctr">
              <a:spcBef>
                <a:spcPts val="227"/>
              </a:spcBef>
            </a:pPr>
            <a:r>
              <a:rPr sz="4400" b="1" dirty="0" err="1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Mavzu</a:t>
            </a:r>
            <a:r>
              <a:rPr sz="44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ru-RU" sz="44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44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spcBef>
                <a:spcPts val="227"/>
              </a:spcBef>
            </a:pPr>
            <a:r>
              <a:rPr lang="en-US" sz="44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Mening</a:t>
            </a:r>
            <a:r>
              <a:rPr lang="en-US" sz="44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orzularim</a:t>
            </a:r>
            <a:endParaRPr lang="en-US" sz="44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spcBef>
                <a:spcPts val="227"/>
              </a:spcBef>
            </a:pPr>
            <a:endParaRPr lang="en-US" sz="44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spcBef>
                <a:spcPts val="227"/>
              </a:spcBef>
            </a:pPr>
            <a:r>
              <a:rPr lang="en-US" sz="36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36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Yuklamalarning</a:t>
            </a:r>
            <a:r>
              <a:rPr lang="en-US" sz="36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qo‘llanishi</a:t>
            </a:r>
            <a:r>
              <a:rPr lang="en-US" sz="36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marL="37951" algn="ctr">
              <a:spcBef>
                <a:spcPts val="227"/>
              </a:spcBef>
            </a:pPr>
            <a:endParaRPr lang="en-US" sz="36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spcBef>
                <a:spcPts val="227"/>
              </a:spcBef>
            </a:pPr>
            <a:r>
              <a:rPr lang="en-US" sz="28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ru-RU" sz="28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8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sz="28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dars</a:t>
            </a:r>
            <a:r>
              <a:rPr lang="en-US" sz="28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marL="37951" algn="ctr">
              <a:spcBef>
                <a:spcPts val="227"/>
              </a:spcBef>
            </a:pPr>
            <a:endParaRPr lang="en-US" sz="44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spcBef>
                <a:spcPts val="227"/>
              </a:spcBef>
            </a:pPr>
            <a:endParaRPr lang="en-US" sz="28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162218" y="2492896"/>
            <a:ext cx="576064" cy="2074362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grpSp>
        <p:nvGrpSpPr>
          <p:cNvPr id="8" name="object 27"/>
          <p:cNvGrpSpPr/>
          <p:nvPr/>
        </p:nvGrpSpPr>
        <p:grpSpPr>
          <a:xfrm>
            <a:off x="10560496" y="116632"/>
            <a:ext cx="1224136" cy="936104"/>
            <a:chOff x="4686759" y="212868"/>
            <a:chExt cx="634365" cy="634365"/>
          </a:xfrm>
        </p:grpSpPr>
        <p:sp>
          <p:nvSpPr>
            <p:cNvPr id="9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30"/>
          <p:cNvSpPr txBox="1"/>
          <p:nvPr/>
        </p:nvSpPr>
        <p:spPr>
          <a:xfrm>
            <a:off x="10632504" y="332656"/>
            <a:ext cx="1080120" cy="44691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ru-RU" sz="2800" b="1" spc="10" dirty="0" smtClean="0">
                <a:solidFill>
                  <a:srgbClr val="FFFFFF"/>
                </a:solidFill>
                <a:latin typeface="Arial"/>
                <a:cs typeface="Arial"/>
              </a:rPr>
              <a:t>7</a:t>
            </a:r>
            <a:r>
              <a:rPr lang="en-US" sz="2800" b="1" spc="10" dirty="0" smtClean="0">
                <a:solidFill>
                  <a:srgbClr val="FFFFFF"/>
                </a:solidFill>
                <a:latin typeface="Arial"/>
                <a:cs typeface="Arial"/>
              </a:rPr>
              <a:t>-</a:t>
            </a:r>
            <a:r>
              <a:rPr lang="en-US" sz="2800" b="1" spc="10" dirty="0" err="1" smtClean="0">
                <a:solidFill>
                  <a:srgbClr val="FFFFFF"/>
                </a:solidFill>
                <a:latin typeface="Arial"/>
                <a:cs typeface="Arial"/>
              </a:rPr>
              <a:t>sinf</a:t>
            </a:r>
            <a:endParaRPr sz="2800" dirty="0">
              <a:latin typeface="Arial"/>
              <a:cs typeface="Arial"/>
            </a:endParaRPr>
          </a:p>
        </p:txBody>
      </p:sp>
      <p:pic>
        <p:nvPicPr>
          <p:cNvPr id="1026" name="Picture 2" descr="C:\Users\Admin\Desktop\дам олиш\Без названия (26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16" y="2285992"/>
            <a:ext cx="3048003" cy="271464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 advClick="0">
        <p:dissolve/>
      </p:transition>
    </mc:Choice>
    <mc:Fallback>
      <p:transition spd="slow" advClick="0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6-topshiriq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8084" y="1285860"/>
            <a:ext cx="11715832" cy="57150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Gaplarni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davom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ettiring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ашивка 3"/>
          <p:cNvSpPr/>
          <p:nvPr/>
        </p:nvSpPr>
        <p:spPr>
          <a:xfrm>
            <a:off x="309522" y="2071678"/>
            <a:ext cx="5429288" cy="1714512"/>
          </a:xfrm>
          <a:prstGeom prst="chevron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O‘zbekiston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havo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yo‘llari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jahonga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mashhur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chunki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Нашивка 4"/>
          <p:cNvSpPr/>
          <p:nvPr/>
        </p:nvSpPr>
        <p:spPr>
          <a:xfrm>
            <a:off x="380960" y="4643446"/>
            <a:ext cx="5429288" cy="1714512"/>
          </a:xfrm>
          <a:prstGeom prst="chevron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Biz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yozgi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ta’tilda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tog‘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bag‘riga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jo‘nab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ketamiz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chunki</a:t>
            </a:r>
            <a:endParaRPr lang="ru-RU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Крест 5"/>
          <p:cNvSpPr/>
          <p:nvPr/>
        </p:nvSpPr>
        <p:spPr>
          <a:xfrm>
            <a:off x="6024562" y="2500306"/>
            <a:ext cx="857256" cy="857256"/>
          </a:xfrm>
          <a:prstGeom prst="plus">
            <a:avLst>
              <a:gd name="adj" fmla="val 29571"/>
            </a:avLst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Крест 6"/>
          <p:cNvSpPr/>
          <p:nvPr/>
        </p:nvSpPr>
        <p:spPr>
          <a:xfrm>
            <a:off x="6024562" y="5072074"/>
            <a:ext cx="857256" cy="857256"/>
          </a:xfrm>
          <a:prstGeom prst="plus">
            <a:avLst>
              <a:gd name="adj" fmla="val 29571"/>
            </a:avLst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Блок-схема: дисплей 7"/>
          <p:cNvSpPr/>
          <p:nvPr/>
        </p:nvSpPr>
        <p:spPr>
          <a:xfrm>
            <a:off x="7096132" y="2071678"/>
            <a:ext cx="4857784" cy="1643074"/>
          </a:xfrm>
          <a:prstGeom prst="flowChartDisplay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dunyo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bo‘ylab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aviaqatnovlarni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amalga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oshiradi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Блок-схема: дисплей 8"/>
          <p:cNvSpPr/>
          <p:nvPr/>
        </p:nvSpPr>
        <p:spPr>
          <a:xfrm>
            <a:off x="7096132" y="4643446"/>
            <a:ext cx="4857784" cy="1643074"/>
          </a:xfrm>
          <a:prstGeom prst="flowChartDisplay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yerlarda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salqin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toza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havo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bo‘ladi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6-topshiriq (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davomi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ашивка 3"/>
          <p:cNvSpPr/>
          <p:nvPr/>
        </p:nvSpPr>
        <p:spPr>
          <a:xfrm>
            <a:off x="309522" y="2071678"/>
            <a:ext cx="5786478" cy="1714512"/>
          </a:xfrm>
          <a:prstGeom prst="chevron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Men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shifokor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bo‘lmoqchiman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chunki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Нашивка 4"/>
          <p:cNvSpPr/>
          <p:nvPr/>
        </p:nvSpPr>
        <p:spPr>
          <a:xfrm>
            <a:off x="380960" y="4643446"/>
            <a:ext cx="5786478" cy="1714512"/>
          </a:xfrm>
          <a:prstGeom prst="chevron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Buloq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suvi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juda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toza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bo‘ladi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chunki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Крест 5"/>
          <p:cNvSpPr/>
          <p:nvPr/>
        </p:nvSpPr>
        <p:spPr>
          <a:xfrm>
            <a:off x="6310314" y="2500306"/>
            <a:ext cx="857256" cy="857256"/>
          </a:xfrm>
          <a:prstGeom prst="plus">
            <a:avLst>
              <a:gd name="adj" fmla="val 29571"/>
            </a:avLst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Крест 6"/>
          <p:cNvSpPr/>
          <p:nvPr/>
        </p:nvSpPr>
        <p:spPr>
          <a:xfrm>
            <a:off x="6381752" y="5000636"/>
            <a:ext cx="857256" cy="857256"/>
          </a:xfrm>
          <a:prstGeom prst="plus">
            <a:avLst>
              <a:gd name="adj" fmla="val 29571"/>
            </a:avLst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Блок-схема: дисплей 7"/>
          <p:cNvSpPr/>
          <p:nvPr/>
        </p:nvSpPr>
        <p:spPr>
          <a:xfrm>
            <a:off x="7381884" y="2071678"/>
            <a:ext cx="4572032" cy="1643074"/>
          </a:xfrm>
          <a:prstGeom prst="flowChartDisplay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shifokorlar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insonlarni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davolaydi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Блок-схема: дисплей 8"/>
          <p:cNvSpPr/>
          <p:nvPr/>
        </p:nvSpPr>
        <p:spPr>
          <a:xfrm>
            <a:off x="7596198" y="4643446"/>
            <a:ext cx="4357718" cy="1643074"/>
          </a:xfrm>
          <a:prstGeom prst="flowChartDisplay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yer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qa’ridan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chiqadi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809984" y="1285860"/>
            <a:ext cx="4714908" cy="42862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Yozgi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ta’til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38084" y="1857364"/>
            <a:ext cx="5572164" cy="221457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28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b="1" dirty="0" err="1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Ko‘kda</a:t>
            </a:r>
            <a:r>
              <a:rPr lang="en-US" sz="28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kulgan</a:t>
            </a:r>
            <a:r>
              <a:rPr lang="en-US" sz="28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oftobingni</a:t>
            </a:r>
            <a:r>
              <a:rPr lang="en-US" sz="28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800" b="1" dirty="0" err="1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Olib</a:t>
            </a:r>
            <a:r>
              <a:rPr lang="en-US" sz="28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tinmas</a:t>
            </a:r>
            <a:r>
              <a:rPr lang="en-US" sz="28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koptogingni</a:t>
            </a:r>
            <a:r>
              <a:rPr lang="en-US" sz="28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800" b="1" dirty="0" err="1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Yuraklarga</a:t>
            </a:r>
            <a:r>
              <a:rPr lang="en-US" sz="28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solib</a:t>
            </a:r>
            <a:r>
              <a:rPr lang="en-US" sz="28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g‘ayrat</a:t>
            </a:r>
            <a:r>
              <a:rPr lang="en-US" sz="28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800" b="1" dirty="0" err="1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Tabiatga</a:t>
            </a:r>
            <a:r>
              <a:rPr lang="en-US" sz="28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qo‘shib</a:t>
            </a:r>
            <a:r>
              <a:rPr lang="en-US" sz="28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hayrat</a:t>
            </a:r>
            <a:r>
              <a:rPr lang="en-US" sz="28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800" b="1" dirty="0" err="1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Yaxshi</a:t>
            </a:r>
            <a:r>
              <a:rPr lang="en-US" sz="28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kelding</a:t>
            </a:r>
            <a:r>
              <a:rPr lang="en-US" sz="28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yozgi</a:t>
            </a:r>
            <a:r>
              <a:rPr lang="en-US" sz="28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ta’til</a:t>
            </a:r>
            <a:r>
              <a:rPr lang="en-US" sz="28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596066" y="1857364"/>
            <a:ext cx="5357850" cy="221457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Bolalar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sho‘x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yayrasin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deb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Kuchlar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toshib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qaynasin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deb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Qushlar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kabi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sayrasin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deb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Qo‘shiq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kuylab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o‘ynasin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deb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Yaxshi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kelding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yozgi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ta’til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595670" y="4286256"/>
            <a:ext cx="5715040" cy="221457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28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b="1" dirty="0" err="1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Bo‘lish</a:t>
            </a:r>
            <a:r>
              <a:rPr lang="en-US" sz="28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28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quvnoq</a:t>
            </a:r>
            <a:r>
              <a:rPr lang="en-US" sz="28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sog‘lom</a:t>
            </a:r>
            <a:r>
              <a:rPr lang="en-US" sz="28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800" b="1" dirty="0" err="1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Zo‘r</a:t>
            </a:r>
            <a:r>
              <a:rPr lang="en-US" sz="28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chiniqib</a:t>
            </a:r>
            <a:r>
              <a:rPr lang="en-US" sz="28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olamiz</a:t>
            </a:r>
            <a:r>
              <a:rPr lang="en-US" sz="28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dam.</a:t>
            </a:r>
          </a:p>
          <a:p>
            <a:r>
              <a:rPr lang="en-US" sz="2800" b="1" dirty="0" err="1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Ona</a:t>
            </a:r>
            <a:r>
              <a:rPr lang="en-US" sz="28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yurtda</a:t>
            </a:r>
            <a:r>
              <a:rPr lang="en-US" sz="28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bizga</a:t>
            </a:r>
            <a:r>
              <a:rPr lang="en-US" sz="28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har</a:t>
            </a:r>
            <a:r>
              <a:rPr lang="en-US" sz="28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dam</a:t>
            </a:r>
          </a:p>
          <a:p>
            <a:r>
              <a:rPr lang="en-US" sz="2800" b="1" dirty="0" err="1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Baxtiyorlik</a:t>
            </a:r>
            <a:r>
              <a:rPr lang="en-US" sz="28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sodiq</a:t>
            </a:r>
            <a:r>
              <a:rPr lang="en-US" sz="28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hamdam</a:t>
            </a:r>
            <a:endParaRPr lang="en-US" sz="2800" b="1" dirty="0" smtClean="0">
              <a:solidFill>
                <a:schemeClr val="accent3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800" b="1" dirty="0" err="1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Yaxshi</a:t>
            </a:r>
            <a:r>
              <a:rPr lang="en-US" sz="28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kelding</a:t>
            </a:r>
            <a:r>
              <a:rPr lang="en-US" sz="28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yozgi</a:t>
            </a:r>
            <a:r>
              <a:rPr lang="en-US" sz="28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ta’til</a:t>
            </a:r>
            <a:r>
              <a:rPr lang="en-US" sz="28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332656"/>
            <a:ext cx="11161240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kern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Табличка 5"/>
          <p:cNvSpPr/>
          <p:nvPr/>
        </p:nvSpPr>
        <p:spPr>
          <a:xfrm>
            <a:off x="881026" y="1785926"/>
            <a:ext cx="5429288" cy="3071834"/>
          </a:xfrm>
          <a:prstGeom prst="plaqu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sz="40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Yozgi</a:t>
            </a:r>
            <a:r>
              <a:rPr lang="en-US" sz="4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ta’til</a:t>
            </a:r>
            <a:r>
              <a:rPr lang="en-US" sz="4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en-US" sz="40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she’rini</a:t>
            </a:r>
            <a:r>
              <a:rPr lang="en-US" sz="4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ifodali</a:t>
            </a:r>
            <a:r>
              <a:rPr lang="en-US" sz="4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o‘qing</a:t>
            </a:r>
            <a:r>
              <a:rPr lang="en-US" sz="4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Рисунок 10" descr="C:\Users\Admin\Desktop\расмчалар\FB_IMG_1598610632146.jpg"/>
          <p:cNvPicPr/>
          <p:nvPr/>
        </p:nvPicPr>
        <p:blipFill>
          <a:blip r:embed="rId2"/>
          <a:srcRect b="7399"/>
          <a:stretch>
            <a:fillRect/>
          </a:stretch>
        </p:blipFill>
        <p:spPr bwMode="auto">
          <a:xfrm rot="461072">
            <a:off x="8196798" y="2924329"/>
            <a:ext cx="3071834" cy="34355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692831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309522" y="1285860"/>
            <a:ext cx="11644394" cy="57150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Qush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tili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she’rini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ifodali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o‘qing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Avvalgi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darsda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o‘tilgan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3309918" y="2000240"/>
            <a:ext cx="5357850" cy="500066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Qush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tili</a:t>
            </a:r>
            <a:endParaRPr lang="ru-RU" sz="36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09522" y="2571744"/>
            <a:ext cx="5786478" cy="400052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28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endParaRPr lang="en-US" sz="28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endParaRPr lang="en-US" sz="28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Qushlar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dedim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ketmang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uzoq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Men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qo‘ymayman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sizga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tuzoq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Kaklik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to‘ti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bedana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Sepay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tariq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sedana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Totuv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inoq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bo‘lgim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kelar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Tilingizni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bilgim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kelar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 bola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tantiq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demang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Ya’ni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bemantiq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demang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sz="28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endParaRPr lang="en-US" sz="28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310314" y="2571744"/>
            <a:ext cx="5643602" cy="400052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28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Ko‘nglingizni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tuting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to‘q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Qafasga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solmayman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yo‘q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Tantiqligim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emas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Aslo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o‘ylamang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xom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Tilingiz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bilarkan-ku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Axir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Alisher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bobom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Bobomday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bo‘lsam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deyman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Qush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tilin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bilsam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deyman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orzularim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C:\Users\Admin\Desktop\дам олиш\images (5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8084" y="4143380"/>
            <a:ext cx="3857652" cy="2457452"/>
          </a:xfrm>
          <a:prstGeom prst="rect">
            <a:avLst/>
          </a:prstGeom>
          <a:noFill/>
        </p:spPr>
      </p:pic>
      <p:pic>
        <p:nvPicPr>
          <p:cNvPr id="2051" name="Picture 3" descr="C:\Users\Admin\Desktop\дам олиш\Без названия (7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8084" y="1285860"/>
            <a:ext cx="3857652" cy="2500330"/>
          </a:xfrm>
          <a:prstGeom prst="rect">
            <a:avLst/>
          </a:prstGeom>
          <a:noFill/>
        </p:spPr>
      </p:pic>
      <p:pic>
        <p:nvPicPr>
          <p:cNvPr id="2052" name="Picture 4" descr="C:\Users\Admin\Desktop\дам олиш\Без названия (8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38612" y="1285860"/>
            <a:ext cx="3857652" cy="2500330"/>
          </a:xfrm>
          <a:prstGeom prst="rect">
            <a:avLst/>
          </a:prstGeom>
          <a:noFill/>
        </p:spPr>
      </p:pic>
      <p:pic>
        <p:nvPicPr>
          <p:cNvPr id="2053" name="Picture 5" descr="C:\Users\Admin\Desktop\дам олиш\Без названия (9)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167702" y="1285860"/>
            <a:ext cx="3786214" cy="2500330"/>
          </a:xfrm>
          <a:prstGeom prst="rect">
            <a:avLst/>
          </a:prstGeom>
          <a:noFill/>
        </p:spPr>
      </p:pic>
      <p:pic>
        <p:nvPicPr>
          <p:cNvPr id="2054" name="Picture 6" descr="C:\Users\Admin\Desktop\дам олиш\Без названия (33)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238612" y="4143380"/>
            <a:ext cx="3857652" cy="2457455"/>
          </a:xfrm>
          <a:prstGeom prst="rect">
            <a:avLst/>
          </a:prstGeom>
          <a:noFill/>
        </p:spPr>
      </p:pic>
      <p:pic>
        <p:nvPicPr>
          <p:cNvPr id="2055" name="Picture 7" descr="C:\Users\Admin\Desktop\дам олиш\Без названия (10)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8239140" y="4143380"/>
            <a:ext cx="3762383" cy="245745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orzularim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8084" y="1285860"/>
            <a:ext cx="11715832" cy="64294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Savollarga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mustaqil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bering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38084" y="2143116"/>
            <a:ext cx="5214974" cy="1571636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Kelajakda</a:t>
            </a:r>
            <a:r>
              <a:rPr lang="en-US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kim</a:t>
            </a:r>
            <a:r>
              <a:rPr lang="en-US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bo‘lmoqchisiz</a:t>
            </a:r>
            <a:r>
              <a:rPr lang="en-US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09522" y="4786322"/>
            <a:ext cx="5214974" cy="1571636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Siz</a:t>
            </a:r>
            <a:r>
              <a:rPr lang="en-US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qaysi</a:t>
            </a:r>
            <a:r>
              <a:rPr lang="en-US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to‘garakka</a:t>
            </a:r>
            <a:r>
              <a:rPr lang="en-US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borasiz</a:t>
            </a:r>
            <a:r>
              <a:rPr lang="en-US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667504" y="2143116"/>
            <a:ext cx="5214974" cy="15716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Tanlagan</a:t>
            </a:r>
            <a:r>
              <a:rPr lang="en-US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kasbingiz</a:t>
            </a:r>
            <a:r>
              <a:rPr lang="en-US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haqida</a:t>
            </a:r>
            <a:r>
              <a:rPr lang="en-US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nimalarni</a:t>
            </a:r>
            <a:r>
              <a:rPr lang="en-US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bilasiz</a:t>
            </a:r>
            <a:r>
              <a:rPr lang="en-US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667504" y="4786322"/>
            <a:ext cx="5214974" cy="1571636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Yozgi</a:t>
            </a:r>
            <a:r>
              <a:rPr lang="en-US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ta’tilda</a:t>
            </a:r>
            <a:r>
              <a:rPr lang="en-US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nimalar</a:t>
            </a:r>
            <a:r>
              <a:rPr lang="en-US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qilishni</a:t>
            </a:r>
            <a:r>
              <a:rPr lang="en-US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rejalashtirdingiz</a:t>
            </a:r>
            <a:r>
              <a:rPr lang="en-US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4-mashq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8084" y="1285860"/>
            <a:ext cx="11715832" cy="50006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Matnni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o‘qing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38084" y="1928802"/>
            <a:ext cx="11715832" cy="464347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Siz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O‘zbekiston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havo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yo‘llari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avialaynerlarida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uchganmisiz</a:t>
            </a:r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Hozirgi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kunda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O‘zbekiston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havo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yo‘llarining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avialaynerlari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jahondagi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rivojlangan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mamlakatlar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samolyotlaridan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qolishmaydi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Ularda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xizmat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ko‘rsatish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sifati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ham,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ayniqsa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yuqori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darajada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ekanligi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maqtovga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loyiq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Samolyotlarimiz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ulkan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ko‘rkam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qulay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Ana,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bitta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samolyotimiz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ko‘kka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ko‘tarilyapti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Lekin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u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birdan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uchmaydi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avval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ancha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joygacha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tezligini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oshirib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yurib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boradi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keyin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esa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osmonga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parvoz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qiladi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Men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samolyotlarning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uchishini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tomosha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qilishni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yaxshi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ko‘raman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Katta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bo‘lsam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uchuvchi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bo‘lmoqchiman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shuning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hozir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“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Aviakonstruktor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to‘garagiga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qatnashyapman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522" y="1285860"/>
            <a:ext cx="11644394" cy="528641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Faqat</a:t>
            </a:r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ham, -</a:t>
            </a:r>
            <a:r>
              <a:rPr lang="en-US" sz="4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gina</a:t>
            </a:r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(-kina, -</a:t>
            </a:r>
            <a:r>
              <a:rPr lang="en-US" sz="4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qina</a:t>
            </a:r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),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yuklamalari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ayirish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ajratib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ko‘rsatish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chegaralash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ma’nolarini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bildiruvchi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yuklamalardir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algn="ctr"/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sz="4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gina</a:t>
            </a:r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(-kina, -</a:t>
            </a:r>
            <a:r>
              <a:rPr lang="en-US" sz="4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qina</a:t>
            </a:r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yuklamalari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o‘zidan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oldingi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so‘zga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qo‘shilib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4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faqat</a:t>
            </a:r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ham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yuklamalari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esa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ajratib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yoziladi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 </a:t>
            </a:r>
          </a:p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Masalan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36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Yig‘ilishga</a:t>
            </a:r>
            <a:r>
              <a:rPr lang="en-US" sz="36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u="sng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faqat</a:t>
            </a:r>
            <a:r>
              <a:rPr lang="en-US" sz="36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Murod</a:t>
            </a:r>
            <a:r>
              <a:rPr lang="en-US" sz="36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kelmadi</a:t>
            </a:r>
            <a:r>
              <a:rPr lang="en-US" sz="36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ctr"/>
            <a:r>
              <a:rPr lang="en-US" sz="36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                 Bu gap </a:t>
            </a:r>
            <a:r>
              <a:rPr lang="en-US" sz="36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senga</a:t>
            </a:r>
            <a:r>
              <a:rPr lang="en-US" sz="3600" b="1" u="sng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gina</a:t>
            </a:r>
            <a:r>
              <a:rPr lang="en-US" sz="36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tegishli</a:t>
            </a:r>
            <a:r>
              <a:rPr lang="en-US" sz="36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emas</a:t>
            </a:r>
            <a:r>
              <a:rPr lang="en-US" sz="36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8084" y="1785926"/>
            <a:ext cx="11715832" cy="478634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8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Bahs</a:t>
            </a:r>
            <a:endParaRPr lang="en-US" sz="28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Oqsoy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qishlog‘ida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Halim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Salim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Karim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degan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bolalar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bor.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Ular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sinfda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o‘qishadi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Sinfda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ham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yonma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-yon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o‘tirishadi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Darsni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ham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birga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tayyorlashadi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algn="just"/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Yozgi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ta’til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yaqinlashgani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sari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uch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o‘rtoq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soy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bo‘yidagi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ko‘rpaday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qalin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chimga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cho‘zilib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yozda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qiladigan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ishlari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to‘g‘risida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uzoq-uzoq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suhbatlashadigan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bo‘lib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qolishdi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algn="just"/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O‘qish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tugagan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kunning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ertasigayoq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yaylovga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ketaman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-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dedi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Karim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–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Tog‘da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maza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Karim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“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tog‘da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maza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deganda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Halim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Salim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uzoqda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osmonga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nayzaday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qadalib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turgan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Abulqashqa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tog‘iga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qarab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qo‘yishdi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   </a:t>
            </a:r>
          </a:p>
          <a:p>
            <a:pPr algn="ctr"/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38084" y="1285860"/>
            <a:ext cx="11715832" cy="42862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Matnni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o‘qing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8084" y="1214422"/>
            <a:ext cx="11715832" cy="535785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8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Karim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o‘rtoqlarining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havasi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kelganini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sezib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yanada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qizishib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algn="just">
              <a:buFontTx/>
              <a:buChar char="-"/>
            </a:pP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Tog‘ning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baland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cho‘qqisiga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chiqib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o‘tiraman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-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dedi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ko‘zini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o‘ynatib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–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Bo‘ribosar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oyog‘imning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yoniga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kelib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yotadi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Pastda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qo‘y-qo‘zilar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yoyilib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yuradi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Hamma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yoq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menga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kaftdek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ko‘rinib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turadi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Katta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bo‘lsam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-chi,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otam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kabi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cho‘pon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bo‘laman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Cho‘ponlikdan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yaxshi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kasb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yo‘q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dunyoda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!</a:t>
            </a:r>
          </a:p>
          <a:p>
            <a:pPr algn="just"/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Karimning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keyingi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gapi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Halim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Salimning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yayrab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turgan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ko‘ngliga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muzday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tegib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sapchitib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yubordi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algn="just">
              <a:buFontTx/>
              <a:buChar char="-"/>
            </a:pP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Nega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endi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 –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dedi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ikkovlari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birdaniga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buFontTx/>
              <a:buChar char="-"/>
            </a:pP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Mana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masalan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mening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otamday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hisobchi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bo‘lish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yomon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ekanmi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 –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dedi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achchiqlanib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Halim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– Ha,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bundan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o‘tadigan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kasb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yo‘q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! –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dedi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u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takrorlab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–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Katta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bo‘lsam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albatta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otamdek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hisobchi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bo‘laman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algn="ctr">
              <a:buFontTx/>
              <a:buChar char="-"/>
            </a:pP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               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6-mashq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8084" y="1285860"/>
            <a:ext cx="11715832" cy="85725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Nuqtalar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o‘rniga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gina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-kina, -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qina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qo‘shimchalaridan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mosini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qo‘yib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gaplarni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ko‘chiring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9522" y="2285992"/>
            <a:ext cx="5572164" cy="171451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“Kim eng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chaqqon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?”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musobaqasiga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do‘stim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Anvar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……    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qatnashmadi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09522" y="4572008"/>
            <a:ext cx="5572164" cy="171451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Qahramonlar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haqidagi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ertaklarda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……… 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bunday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voqealar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sodir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bo‘ladi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310314" y="2285992"/>
            <a:ext cx="5572164" cy="171451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Dengizda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sodir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bo‘lgan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falokatdan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irmoq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bo‘ylab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suzib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borayotgan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mitti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baliq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…….. 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xabarsiz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edi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310314" y="4643446"/>
            <a:ext cx="5572164" cy="171451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Yolg‘iz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osmon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…….  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uning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arz-dodiga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quloq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solayotgandek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edi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881158" y="3429000"/>
            <a:ext cx="1071570" cy="35719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gina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0525156" y="3214686"/>
            <a:ext cx="1071570" cy="35719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qina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666976" y="5214950"/>
            <a:ext cx="1071570" cy="35719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gina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8882082" y="4857760"/>
            <a:ext cx="1071570" cy="35719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gina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10455</TotalTime>
  <Words>426</Words>
  <Application>Microsoft Office PowerPoint</Application>
  <PresentationFormat>Произвольный</PresentationFormat>
  <Paragraphs>107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Office Theme</vt:lpstr>
      <vt:lpstr>O‘zbek tili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Admin</cp:lastModifiedBy>
  <cp:revision>1012</cp:revision>
  <dcterms:created xsi:type="dcterms:W3CDTF">2020-08-03T09:44:14Z</dcterms:created>
  <dcterms:modified xsi:type="dcterms:W3CDTF">2021-03-16T07:31:27Z</dcterms:modified>
</cp:coreProperties>
</file>