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6"/>
  </p:notesMasterIdLst>
  <p:sldIdLst>
    <p:sldId id="256" r:id="rId2"/>
    <p:sldId id="272" r:id="rId3"/>
    <p:sldId id="274" r:id="rId4"/>
    <p:sldId id="276" r:id="rId5"/>
    <p:sldId id="275" r:id="rId6"/>
    <p:sldId id="277" r:id="rId7"/>
    <p:sldId id="284" r:id="rId8"/>
    <p:sldId id="278" r:id="rId9"/>
    <p:sldId id="281" r:id="rId10"/>
    <p:sldId id="282" r:id="rId11"/>
    <p:sldId id="283" r:id="rId12"/>
    <p:sldId id="279" r:id="rId13"/>
    <p:sldId id="280" r:id="rId14"/>
    <p:sldId id="273" r:id="rId15"/>
  </p:sldIdLst>
  <p:sldSz cx="12192000" cy="6858000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="" xmlns:p15="http://schemas.microsoft.com/office/powerpoint/2012/main">
        <p15:guide id="1" orient="horz" pos="2160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F99FF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=""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588" autoAdjust="0"/>
    <p:restoredTop sz="94061" autoAdjust="0"/>
  </p:normalViewPr>
  <p:slideViewPr>
    <p:cSldViewPr>
      <p:cViewPr varScale="1">
        <p:scale>
          <a:sx n="74" d="100"/>
          <a:sy n="74" d="100"/>
        </p:scale>
        <p:origin x="-528" y="-90"/>
      </p:cViewPr>
      <p:guideLst>
        <p:guide orient="horz" pos="2160"/>
        <p:guide pos="384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хний колонтитул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168A049-BF93-48CC-9288-D749A5500F19}" type="datetimeFigureOut">
              <a:rPr lang="ru-RU" smtClean="0"/>
              <a:pPr/>
              <a:t>19.12.2020</a:t>
            </a:fld>
            <a:endParaRPr lang="ru-RU"/>
          </a:p>
        </p:txBody>
      </p:sp>
      <p:sp>
        <p:nvSpPr>
          <p:cNvPr id="4" name="Образ слайда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ru-RU"/>
          </a:p>
        </p:txBody>
      </p:sp>
      <p:sp>
        <p:nvSpPr>
          <p:cNvPr id="5" name="Заметки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9018373A-9E77-4DCE-B2D6-4C46B44086BA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val="199368727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914401" y="2125981"/>
            <a:ext cx="10363200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828801" y="3840480"/>
            <a:ext cx="8534401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B12F2C3-22BA-4657-9C07-598993E0605B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78540247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2"/>
            <a:ext cx="10435757" cy="292709"/>
          </a:xfrm>
        </p:spPr>
        <p:txBody>
          <a:bodyPr lIns="0" tIns="0" rIns="0" bIns="0"/>
          <a:lstStyle>
            <a:lvl1pPr>
              <a:defRPr sz="1902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A101675-F54D-48EB-B5E2-627B147D20AC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268061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609600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6278881" y="1577341"/>
            <a:ext cx="5303520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8EE4A9D8-91B8-493A-BBD9-AEC59AC7DB4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05963151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4"/>
            <a:ext cx="10920096" cy="500009"/>
          </a:xfrm>
        </p:spPr>
        <p:txBody>
          <a:bodyPr lIns="0" tIns="0" rIns="0" bIns="0"/>
          <a:lstStyle>
            <a:lvl1pPr>
              <a:defRPr sz="3249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11BC735-FB8A-475B-A44B-6B0822A78B90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312313303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6891BDB-F84E-4017-BCBB-F3AF68803EE3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54503388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bg object 16"/>
          <p:cNvSpPr/>
          <p:nvPr/>
        </p:nvSpPr>
        <p:spPr>
          <a:xfrm>
            <a:off x="141338" y="1133193"/>
            <a:ext cx="11948967" cy="5599134"/>
          </a:xfrm>
          <a:custGeom>
            <a:avLst/>
            <a:gdLst/>
            <a:ahLst/>
            <a:cxnLst/>
            <a:rect l="l" t="t" r="r" b="b"/>
            <a:pathLst>
              <a:path w="5650865" h="2649220">
                <a:moveTo>
                  <a:pt x="5650712" y="24434"/>
                </a:moveTo>
                <a:lnTo>
                  <a:pt x="5626328" y="24434"/>
                </a:lnTo>
                <a:lnTo>
                  <a:pt x="5626328" y="2624975"/>
                </a:lnTo>
                <a:lnTo>
                  <a:pt x="5650712" y="2624975"/>
                </a:lnTo>
                <a:lnTo>
                  <a:pt x="5650712" y="24434"/>
                </a:lnTo>
                <a:close/>
              </a:path>
              <a:path w="5650865" h="2649220">
                <a:moveTo>
                  <a:pt x="5650712" y="0"/>
                </a:moveTo>
                <a:lnTo>
                  <a:pt x="0" y="0"/>
                </a:lnTo>
                <a:lnTo>
                  <a:pt x="0" y="24130"/>
                </a:lnTo>
                <a:lnTo>
                  <a:pt x="0" y="2625090"/>
                </a:lnTo>
                <a:lnTo>
                  <a:pt x="0" y="2649220"/>
                </a:lnTo>
                <a:lnTo>
                  <a:pt x="5650712" y="2649220"/>
                </a:lnTo>
                <a:lnTo>
                  <a:pt x="5650712" y="2625090"/>
                </a:lnTo>
                <a:lnTo>
                  <a:pt x="24384" y="2625090"/>
                </a:lnTo>
                <a:lnTo>
                  <a:pt x="24384" y="24130"/>
                </a:lnTo>
                <a:lnTo>
                  <a:pt x="5650712" y="24130"/>
                </a:lnTo>
                <a:lnTo>
                  <a:pt x="5650712" y="0"/>
                </a:lnTo>
                <a:close/>
              </a:path>
            </a:pathLst>
          </a:custGeom>
          <a:solidFill>
            <a:srgbClr val="00A650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17" name="bg object 17"/>
          <p:cNvSpPr/>
          <p:nvPr/>
        </p:nvSpPr>
        <p:spPr>
          <a:xfrm>
            <a:off x="141354" y="150406"/>
            <a:ext cx="11948967" cy="907240"/>
          </a:xfrm>
          <a:custGeom>
            <a:avLst/>
            <a:gdLst/>
            <a:ahLst/>
            <a:cxnLst/>
            <a:rect l="l" t="t" r="r" b="b"/>
            <a:pathLst>
              <a:path w="5650865" h="429259">
                <a:moveTo>
                  <a:pt x="5650710" y="0"/>
                </a:moveTo>
                <a:lnTo>
                  <a:pt x="0" y="0"/>
                </a:lnTo>
                <a:lnTo>
                  <a:pt x="0" y="428871"/>
                </a:lnTo>
                <a:lnTo>
                  <a:pt x="5650710" y="428871"/>
                </a:lnTo>
                <a:lnTo>
                  <a:pt x="5650710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2853">
              <a:solidFill>
                <a:prstClr val="black"/>
              </a:solidFill>
            </a:endParaRPr>
          </a:p>
        </p:txBody>
      </p:sp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635953" y="216475"/>
            <a:ext cx="10920096" cy="315471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878123" y="2289991"/>
            <a:ext cx="10435757" cy="184666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1200" b="0" i="0">
                <a:solidFill>
                  <a:srgbClr val="231F20"/>
                </a:solidFill>
                <a:latin typeface="Arial"/>
                <a:cs typeface="Arial"/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4145281" y="6377941"/>
            <a:ext cx="390144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r>
              <a:rPr lang="en-US" smtClean="0">
                <a:solidFill>
                  <a:prstClr val="black">
                    <a:tint val="75000"/>
                  </a:prstClr>
                </a:solidFill>
              </a:rPr>
              <a:t>Turayeva Munira Samatovna. Yashnobod tumani 231-maktab.</a:t>
            </a:r>
            <a:endParaRPr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60960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E888845-BE6E-41E6-9562-99EF94069028}" type="datetime1">
              <a:rPr lang="en-US" smtClean="0">
                <a:solidFill>
                  <a:prstClr val="black">
                    <a:tint val="75000"/>
                  </a:prstClr>
                </a:solidFill>
              </a:rPr>
              <a:t>12/19/2020</a:t>
            </a:fld>
            <a:endParaRPr lang="en-US">
              <a:solidFill>
                <a:prstClr val="black">
                  <a:tint val="75000"/>
                </a:prstClr>
              </a:solidFill>
            </a:endParaRPr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8778240" y="6377941"/>
            <a:ext cx="2804160" cy="276999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rPr>
                <a:solidFill>
                  <a:prstClr val="black">
                    <a:tint val="75000"/>
                  </a:prstClr>
                </a:solidFill>
              </a:rPr>
              <a:pPr/>
              <a:t>‹#›</a:t>
            </a:fld>
            <a:endParaRPr>
              <a:solidFill>
                <a:prstClr val="black">
                  <a:tint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857641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hf sldNum="0" hdr="0" dt="0"/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724662">
        <a:defRPr>
          <a:latin typeface="+mn-lt"/>
          <a:ea typeface="+mn-ea"/>
          <a:cs typeface="+mn-cs"/>
        </a:defRPr>
      </a:lvl2pPr>
      <a:lvl3pPr marL="1449324">
        <a:defRPr>
          <a:latin typeface="+mn-lt"/>
          <a:ea typeface="+mn-ea"/>
          <a:cs typeface="+mn-cs"/>
        </a:defRPr>
      </a:lvl3pPr>
      <a:lvl4pPr marL="2173986">
        <a:defRPr>
          <a:latin typeface="+mn-lt"/>
          <a:ea typeface="+mn-ea"/>
          <a:cs typeface="+mn-cs"/>
        </a:defRPr>
      </a:lvl4pPr>
      <a:lvl5pPr marL="2898648">
        <a:defRPr>
          <a:latin typeface="+mn-lt"/>
          <a:ea typeface="+mn-ea"/>
          <a:cs typeface="+mn-cs"/>
        </a:defRPr>
      </a:lvl5pPr>
      <a:lvl6pPr marL="3623310">
        <a:defRPr>
          <a:latin typeface="+mn-lt"/>
          <a:ea typeface="+mn-ea"/>
          <a:cs typeface="+mn-cs"/>
        </a:defRPr>
      </a:lvl6pPr>
      <a:lvl7pPr marL="4347972">
        <a:defRPr>
          <a:latin typeface="+mn-lt"/>
          <a:ea typeface="+mn-ea"/>
          <a:cs typeface="+mn-cs"/>
        </a:defRPr>
      </a:lvl7pPr>
      <a:lvl8pPr marL="5072634">
        <a:defRPr>
          <a:latin typeface="+mn-lt"/>
          <a:ea typeface="+mn-ea"/>
          <a:cs typeface="+mn-cs"/>
        </a:defRPr>
      </a:lvl8pPr>
      <a:lvl9pPr marL="5797296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5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5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jpeg"/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5.xml"/><Relationship Id="rId5" Type="http://schemas.openxmlformats.org/officeDocument/2006/relationships/image" Target="../media/image13.jpeg"/><Relationship Id="rId4" Type="http://schemas.openxmlformats.org/officeDocument/2006/relationships/image" Target="../media/image12.jpeg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5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5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7" Type="http://schemas.openxmlformats.org/officeDocument/2006/relationships/image" Target="../media/image8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5.xml"/><Relationship Id="rId6" Type="http://schemas.openxmlformats.org/officeDocument/2006/relationships/image" Target="../media/image7.jpeg"/><Relationship Id="rId5" Type="http://schemas.openxmlformats.org/officeDocument/2006/relationships/image" Target="../media/image6.jpeg"/><Relationship Id="rId4" Type="http://schemas.openxmlformats.org/officeDocument/2006/relationships/image" Target="../media/image5.jpe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 idx="4294967295"/>
          </p:nvPr>
        </p:nvSpPr>
        <p:spPr>
          <a:xfrm>
            <a:off x="839416" y="260648"/>
            <a:ext cx="9612560" cy="738664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/>
          <a:lstStyle/>
          <a:p>
            <a:pPr algn="ctr"/>
            <a:r>
              <a:rPr lang="en-US" sz="4800" dirty="0" err="1"/>
              <a:t>O‘zbek</a:t>
            </a:r>
            <a:r>
              <a:rPr lang="en-US" sz="4800" dirty="0"/>
              <a:t> </a:t>
            </a:r>
            <a:r>
              <a:rPr lang="en-US" sz="4800" dirty="0" err="1" smtClean="0"/>
              <a:t>tili</a:t>
            </a:r>
            <a:endParaRPr lang="ru-RU" sz="4800" dirty="0"/>
          </a:p>
        </p:txBody>
      </p:sp>
      <p:sp>
        <p:nvSpPr>
          <p:cNvPr id="4" name="object 4"/>
          <p:cNvSpPr txBox="1"/>
          <p:nvPr/>
        </p:nvSpPr>
        <p:spPr>
          <a:xfrm>
            <a:off x="2207568" y="2276872"/>
            <a:ext cx="6048672" cy="2670812"/>
          </a:xfrm>
          <a:prstGeom prst="rect">
            <a:avLst/>
          </a:prstGeom>
        </p:spPr>
        <p:txBody>
          <a:bodyPr vert="horz" wrap="square" lIns="0" tIns="28782" rIns="0" bIns="0" rtlCol="0">
            <a:spAutoFit/>
          </a:bodyPr>
          <a:lstStyle/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sz="2800" b="1" dirty="0" err="1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Mavzu</a:t>
            </a:r>
            <a:r>
              <a:rPr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:</a:t>
            </a:r>
            <a:r>
              <a:rPr lang="en-US" sz="2800" b="1" dirty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endParaRPr lang="en-US" sz="28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O‘zbekiston</a:t>
            </a:r>
            <a:r>
              <a:rPr lang="en-US" sz="36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  </a:t>
            </a:r>
            <a:r>
              <a:rPr lang="en-US" sz="36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tog‘lari</a:t>
            </a:r>
            <a:endParaRPr lang="en-US" sz="3600" b="1" dirty="0" smtClean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</a:p>
          <a:p>
            <a:pPr marL="37951" algn="ctr">
              <a:lnSpc>
                <a:spcPts val="4018"/>
              </a:lnSpc>
              <a:spcBef>
                <a:spcPts val="227"/>
              </a:spcBef>
            </a:pP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(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O‘rin-payt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ma’nosini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bildiruvchi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sifatlar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,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ularning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 </a:t>
            </a:r>
            <a:r>
              <a:rPr lang="en-US" sz="2800" b="1" dirty="0" err="1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yasalishi</a:t>
            </a:r>
            <a:r>
              <a:rPr lang="en-US" sz="2800" b="1" dirty="0" smtClean="0">
                <a:solidFill>
                  <a:srgbClr val="2365C7"/>
                </a:solidFill>
                <a:latin typeface="Arial" pitchFamily="34" charset="0"/>
                <a:cs typeface="Arial" pitchFamily="34" charset="0"/>
              </a:rPr>
              <a:t>) </a:t>
            </a:r>
            <a:endParaRPr sz="2800" b="1" dirty="0">
              <a:solidFill>
                <a:srgbClr val="2365C7"/>
              </a:solidFill>
              <a:latin typeface="Arial" pitchFamily="34" charset="0"/>
              <a:cs typeface="Arial" pitchFamily="34" charset="0"/>
            </a:endParaRPr>
          </a:p>
        </p:txBody>
      </p:sp>
      <p:sp>
        <p:nvSpPr>
          <p:cNvPr id="6" name="object 6"/>
          <p:cNvSpPr/>
          <p:nvPr/>
        </p:nvSpPr>
        <p:spPr>
          <a:xfrm>
            <a:off x="1015266" y="2494240"/>
            <a:ext cx="709093" cy="2505066"/>
          </a:xfrm>
          <a:custGeom>
            <a:avLst/>
            <a:gdLst/>
            <a:ahLst/>
            <a:cxnLst/>
            <a:rect l="l" t="t" r="r" b="b"/>
            <a:pathLst>
              <a:path w="344170" h="740410">
                <a:moveTo>
                  <a:pt x="343828" y="0"/>
                </a:moveTo>
                <a:lnTo>
                  <a:pt x="0" y="0"/>
                </a:lnTo>
                <a:lnTo>
                  <a:pt x="0" y="740144"/>
                </a:lnTo>
                <a:lnTo>
                  <a:pt x="343828" y="740144"/>
                </a:lnTo>
                <a:lnTo>
                  <a:pt x="343828" y="0"/>
                </a:lnTo>
                <a:close/>
              </a:path>
            </a:pathLst>
          </a:custGeom>
          <a:solidFill>
            <a:srgbClr val="2365C7"/>
          </a:solidFill>
        </p:spPr>
        <p:txBody>
          <a:bodyPr wrap="square" lIns="0" tIns="0" rIns="0" bIns="0" rtlCol="0"/>
          <a:lstStyle/>
          <a:p>
            <a:endParaRPr sz="7852"/>
          </a:p>
        </p:txBody>
      </p:sp>
      <p:grpSp>
        <p:nvGrpSpPr>
          <p:cNvPr id="8" name="object 27"/>
          <p:cNvGrpSpPr/>
          <p:nvPr/>
        </p:nvGrpSpPr>
        <p:grpSpPr>
          <a:xfrm>
            <a:off x="10560496" y="116632"/>
            <a:ext cx="1224136" cy="936104"/>
            <a:chOff x="4686759" y="212868"/>
            <a:chExt cx="634365" cy="634365"/>
          </a:xfrm>
        </p:grpSpPr>
        <p:sp>
          <p:nvSpPr>
            <p:cNvPr id="9" name="object 28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603608" y="0"/>
                  </a:moveTo>
                  <a:lnTo>
                    <a:pt x="0" y="0"/>
                  </a:lnTo>
                  <a:lnTo>
                    <a:pt x="0" y="603609"/>
                  </a:lnTo>
                  <a:lnTo>
                    <a:pt x="603608" y="603609"/>
                  </a:lnTo>
                  <a:lnTo>
                    <a:pt x="603608" y="0"/>
                  </a:lnTo>
                  <a:close/>
                </a:path>
              </a:pathLst>
            </a:custGeom>
            <a:solidFill>
              <a:srgbClr val="00A650"/>
            </a:solidFill>
          </p:spPr>
          <p:txBody>
            <a:bodyPr wrap="square" lIns="0" tIns="0" rIns="0" bIns="0" rtlCol="0"/>
            <a:lstStyle/>
            <a:p>
              <a:endParaRPr/>
            </a:p>
          </p:txBody>
        </p:sp>
        <p:sp>
          <p:nvSpPr>
            <p:cNvPr id="10" name="object 29"/>
            <p:cNvSpPr/>
            <p:nvPr/>
          </p:nvSpPr>
          <p:spPr>
            <a:xfrm>
              <a:off x="4701999" y="228108"/>
              <a:ext cx="603885" cy="603885"/>
            </a:xfrm>
            <a:custGeom>
              <a:avLst/>
              <a:gdLst/>
              <a:ahLst/>
              <a:cxnLst/>
              <a:rect l="l" t="t" r="r" b="b"/>
              <a:pathLst>
                <a:path w="603885" h="603885">
                  <a:moveTo>
                    <a:pt x="0" y="0"/>
                  </a:moveTo>
                  <a:lnTo>
                    <a:pt x="603608" y="0"/>
                  </a:lnTo>
                  <a:lnTo>
                    <a:pt x="603608" y="603609"/>
                  </a:lnTo>
                  <a:lnTo>
                    <a:pt x="0" y="603609"/>
                  </a:lnTo>
                  <a:lnTo>
                    <a:pt x="0" y="0"/>
                  </a:lnTo>
                  <a:close/>
                </a:path>
              </a:pathLst>
            </a:custGeom>
            <a:ln w="30481">
              <a:solidFill>
                <a:srgbClr val="FFFFFF"/>
              </a:solidFill>
            </a:ln>
          </p:spPr>
          <p:txBody>
            <a:bodyPr wrap="square" lIns="0" tIns="0" rIns="0" bIns="0" rtlCol="0"/>
            <a:lstStyle/>
            <a:p>
              <a:endParaRPr/>
            </a:p>
          </p:txBody>
        </p:sp>
      </p:grpSp>
      <p:sp>
        <p:nvSpPr>
          <p:cNvPr id="11" name="object 30"/>
          <p:cNvSpPr txBox="1"/>
          <p:nvPr/>
        </p:nvSpPr>
        <p:spPr>
          <a:xfrm>
            <a:off x="10632504" y="332656"/>
            <a:ext cx="1080120" cy="446917"/>
          </a:xfrm>
          <a:prstGeom prst="rect">
            <a:avLst/>
          </a:prstGeom>
        </p:spPr>
        <p:txBody>
          <a:bodyPr vert="horz" wrap="square" lIns="0" tIns="15875" rIns="0" bIns="0" rtlCol="0">
            <a:spAutoFit/>
          </a:bodyPr>
          <a:lstStyle/>
          <a:p>
            <a:pPr algn="ctr">
              <a:spcBef>
                <a:spcPts val="125"/>
              </a:spcBef>
            </a:pPr>
            <a:r>
              <a:rPr lang="ru-RU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7</a:t>
            </a:r>
            <a:r>
              <a:rPr lang="en-US" sz="2800" b="1" spc="10" dirty="0" smtClean="0">
                <a:solidFill>
                  <a:srgbClr val="FFFFFF"/>
                </a:solidFill>
                <a:latin typeface="Arial"/>
                <a:cs typeface="Arial"/>
              </a:rPr>
              <a:t>-</a:t>
            </a:r>
            <a:r>
              <a:rPr lang="en-US" sz="2800" b="1" spc="10" dirty="0" err="1" smtClean="0">
                <a:solidFill>
                  <a:srgbClr val="FFFFFF"/>
                </a:solidFill>
                <a:latin typeface="Arial"/>
                <a:cs typeface="Arial"/>
              </a:rPr>
              <a:t>sinf</a:t>
            </a:r>
            <a:endParaRPr sz="2800" dirty="0">
              <a:latin typeface="Arial"/>
              <a:cs typeface="Arial"/>
            </a:endParaRPr>
          </a:p>
        </p:txBody>
      </p:sp>
      <p:pic>
        <p:nvPicPr>
          <p:cNvPr id="1026" name="Picture 2" descr="C:\Users\akosh\Desktop\онлайн дарс\toglar\images 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739055" y="1844824"/>
            <a:ext cx="2952328" cy="2938458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200" advClick="0">
        <p:dissolve/>
      </p:transition>
    </mc:Choice>
    <mc:Fallback xmlns="">
      <p:transition spd="slow" advClick="0">
        <p:dissolve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3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4" fill="hold">
                      <p:stCondLst>
                        <p:cond delay="indefinite"/>
                      </p:stCondLst>
                      <p:childTnLst>
                        <p:par>
                          <p:cTn id="15" fill="hold">
                            <p:stCondLst>
                              <p:cond delay="0"/>
                            </p:stCondLst>
                            <p:childTnLst>
                              <p:par>
                                <p:cTn id="16" presetID="5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0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4" grpId="0"/>
    </p:bld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3-mashq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21280" cy="1008112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yasovchi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qo‘shimchalardan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namunadagidek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Овал 6"/>
          <p:cNvSpPr/>
          <p:nvPr/>
        </p:nvSpPr>
        <p:spPr>
          <a:xfrm>
            <a:off x="4007768" y="2420888"/>
            <a:ext cx="388843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</a:t>
            </a:r>
          </a:p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ilmli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335360" y="3501007"/>
            <a:ext cx="388843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shaharlik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7968208" y="3501007"/>
            <a:ext cx="388843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tarbiyaviy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744072" y="5229200"/>
            <a:ext cx="388843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ommaviy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1152159" y="5254767"/>
            <a:ext cx="3888432" cy="129614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+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qishki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098" name="Picture 2" descr="C:\Users\akosh\Desktop\онлайн дарс\odamchalar\FB_IMG_1602135185495.jpg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411924" y="4330330"/>
            <a:ext cx="1080120" cy="8640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cxnSp>
        <p:nvCxnSpPr>
          <p:cNvPr id="14" name="Прямая со стрелкой 13"/>
          <p:cNvCxnSpPr>
            <a:stCxn id="4098" idx="3"/>
          </p:cNvCxnSpPr>
          <p:nvPr/>
        </p:nvCxnSpPr>
        <p:spPr>
          <a:xfrm flipV="1">
            <a:off x="6492044" y="4330330"/>
            <a:ext cx="1404156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6" name="Прямая со стрелкой 15"/>
          <p:cNvCxnSpPr/>
          <p:nvPr/>
        </p:nvCxnSpPr>
        <p:spPr>
          <a:xfrm>
            <a:off x="6492044" y="5067985"/>
            <a:ext cx="972108" cy="233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8" name="Прямая со стрелкой 17"/>
          <p:cNvCxnSpPr>
            <a:stCxn id="4098" idx="0"/>
          </p:cNvCxnSpPr>
          <p:nvPr/>
        </p:nvCxnSpPr>
        <p:spPr>
          <a:xfrm flipV="1">
            <a:off x="5951984" y="3861048"/>
            <a:ext cx="0" cy="469282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1" name="Прямая со стрелкой 20"/>
          <p:cNvCxnSpPr>
            <a:stCxn id="4098" idx="1"/>
          </p:cNvCxnSpPr>
          <p:nvPr/>
        </p:nvCxnSpPr>
        <p:spPr>
          <a:xfrm flipH="1" flipV="1">
            <a:off x="4439816" y="4330330"/>
            <a:ext cx="972108" cy="432048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3" name="Прямая со стрелкой 22"/>
          <p:cNvCxnSpPr/>
          <p:nvPr/>
        </p:nvCxnSpPr>
        <p:spPr>
          <a:xfrm flipH="1">
            <a:off x="4439816" y="5067985"/>
            <a:ext cx="936104" cy="233411"/>
          </a:xfrm>
          <a:prstGeom prst="straightConnector1">
            <a:avLst/>
          </a:prstGeom>
          <a:ln>
            <a:tailEnd type="arrow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320136" y="6443189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5575772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9" dur="2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29" dur="2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4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39" dur="2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0" fill="hold">
                      <p:stCondLst>
                        <p:cond delay="indefinite"/>
                      </p:stCondLst>
                      <p:childTnLst>
                        <p:par>
                          <p:cTn id="41" fill="hold">
                            <p:stCondLst>
                              <p:cond delay="0"/>
                            </p:stCondLst>
                            <p:childTnLst>
                              <p:par>
                                <p:cTn id="4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5" fill="hold">
                      <p:stCondLst>
                        <p:cond delay="indefinite"/>
                      </p:stCondLst>
                      <p:childTnLst>
                        <p:par>
                          <p:cTn id="46" fill="hold">
                            <p:stCondLst>
                              <p:cond delay="0"/>
                            </p:stCondLst>
                            <p:childTnLst>
                              <p:par>
                                <p:cTn id="4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49" dur="2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4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59" dur="2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7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0405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Tog‘da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nomini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toping.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Рисунок 3" descr="C:\Users\akosh\Desktop\онлайн дарс\toglar\Без названия (5)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56073"/>
          <a:stretch/>
        </p:blipFill>
        <p:spPr bwMode="auto">
          <a:xfrm>
            <a:off x="373113" y="4737114"/>
            <a:ext cx="2647635" cy="1885981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5123" name="Picture 3" descr="C:\Users\akosh\Desktop\онлайн дарс\toglar\images (7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73113" y="2628390"/>
            <a:ext cx="2619375" cy="18150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4" name="Picture 4" descr="C:\Users\akosh\Desktop\онлайн дарс\toglar\Без названия (8)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97358" y="4797151"/>
            <a:ext cx="2716035" cy="182594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5125" name="Picture 5" descr="C:\Users\akosh\Desktop\онлайн дарс\toglar\images (5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429693" y="2636912"/>
            <a:ext cx="2658181" cy="1823568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Скругленный прямоугольник 4"/>
          <p:cNvSpPr/>
          <p:nvPr/>
        </p:nvSpPr>
        <p:spPr>
          <a:xfrm>
            <a:off x="3143672" y="2636912"/>
            <a:ext cx="27003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bodom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кругленный прямоугольник 9"/>
          <p:cNvSpPr/>
          <p:nvPr/>
        </p:nvSpPr>
        <p:spPr>
          <a:xfrm>
            <a:off x="3143672" y="4797152"/>
            <a:ext cx="27003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archa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Скругленный прямоугольник 10"/>
          <p:cNvSpPr/>
          <p:nvPr/>
        </p:nvSpPr>
        <p:spPr>
          <a:xfrm>
            <a:off x="9199928" y="4797152"/>
            <a:ext cx="27003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latin typeface="Arial" panose="020B0604020202020204" pitchFamily="34" charset="0"/>
                <a:cs typeface="Arial" panose="020B0604020202020204" pitchFamily="34" charset="0"/>
              </a:rPr>
              <a:t>t</a:t>
            </a:r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og‘olcha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Скругленный прямоугольник 11"/>
          <p:cNvSpPr/>
          <p:nvPr/>
        </p:nvSpPr>
        <p:spPr>
          <a:xfrm>
            <a:off x="9174873" y="2636912"/>
            <a:ext cx="2700300" cy="576064"/>
          </a:xfrm>
          <a:prstGeom prst="roundRect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endParaRPr lang="ru-RU" sz="3200" b="1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73113" y="1909194"/>
            <a:ext cx="11564868" cy="583702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7" name="Выгнутая вниз стрелка 6"/>
          <p:cNvSpPr/>
          <p:nvPr/>
        </p:nvSpPr>
        <p:spPr>
          <a:xfrm rot="19436946">
            <a:off x="3097151" y="3558862"/>
            <a:ext cx="1557606" cy="862552"/>
          </a:xfrm>
          <a:prstGeom prst="curvedUpArrow">
            <a:avLst>
              <a:gd name="adj1" fmla="val 25000"/>
              <a:gd name="adj2" fmla="val 50000"/>
              <a:gd name="adj3" fmla="val 4419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5" name="Выгнутая вниз стрелка 14"/>
          <p:cNvSpPr/>
          <p:nvPr/>
        </p:nvSpPr>
        <p:spPr>
          <a:xfrm rot="19436946">
            <a:off x="9192536" y="3558863"/>
            <a:ext cx="1557606" cy="862552"/>
          </a:xfrm>
          <a:prstGeom prst="curvedUpArrow">
            <a:avLst>
              <a:gd name="adj1" fmla="val 25000"/>
              <a:gd name="adj2" fmla="val 50000"/>
              <a:gd name="adj3" fmla="val 4419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6" name="Выгнутая вниз стрелка 15"/>
          <p:cNvSpPr/>
          <p:nvPr/>
        </p:nvSpPr>
        <p:spPr>
          <a:xfrm rot="19436946">
            <a:off x="3202354" y="5729036"/>
            <a:ext cx="1464200" cy="783521"/>
          </a:xfrm>
          <a:prstGeom prst="curvedUpArrow">
            <a:avLst>
              <a:gd name="adj1" fmla="val 25000"/>
              <a:gd name="adj2" fmla="val 44487"/>
              <a:gd name="adj3" fmla="val 4419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17" name="Выгнутая вниз стрелка 16"/>
          <p:cNvSpPr/>
          <p:nvPr/>
        </p:nvSpPr>
        <p:spPr>
          <a:xfrm rot="19436946">
            <a:off x="9304591" y="5682247"/>
            <a:ext cx="1557606" cy="862552"/>
          </a:xfrm>
          <a:prstGeom prst="curvedUpArrow">
            <a:avLst>
              <a:gd name="adj1" fmla="val 25000"/>
              <a:gd name="adj2" fmla="val 50000"/>
              <a:gd name="adj3" fmla="val 44190"/>
            </a:avLst>
          </a:prstGeom>
        </p:spPr>
        <p:style>
          <a:lnRef idx="0">
            <a:schemeClr val="accent5"/>
          </a:lnRef>
          <a:fillRef idx="3">
            <a:schemeClr val="accent5"/>
          </a:fillRef>
          <a:effectRef idx="3">
            <a:schemeClr val="accent5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>
              <a:solidFill>
                <a:schemeClr val="tx1"/>
              </a:solidFill>
            </a:endParaRPr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5"/>
          </p:nvPr>
        </p:nvSpPr>
        <p:spPr>
          <a:xfrm>
            <a:off x="7248128" y="6515372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11925661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1000" fill="hold"/>
                                        <p:tgtEl>
                                          <p:spTgt spid="5123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4" dur="1000"/>
                                        <p:tgtEl>
                                          <p:spTgt spid="51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5" fill="hold">
                      <p:stCondLst>
                        <p:cond delay="indefinite"/>
                      </p:stCondLst>
                      <p:childTnLst>
                        <p:par>
                          <p:cTn id="26" fill="hold">
                            <p:stCondLst>
                              <p:cond delay="0"/>
                            </p:stCondLst>
                            <p:childTnLst>
                              <p:par>
                                <p:cTn id="27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9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0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1" dur="1000" fill="hold"/>
                                        <p:tgtEl>
                                          <p:spTgt spid="5125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2" dur="1000"/>
                                        <p:tgtEl>
                                          <p:spTgt spid="51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0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31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5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124"/>
                                        </p:tgtEl>
                                        <p:attrNameLst>
                                          <p:attrName>style.rotation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90"/>
                                          </p:val>
                                        </p:tav>
                                        <p:tav tm="100000">
                                          <p:val>
                                            <p:fltVal val="0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8" dur="1000"/>
                                        <p:tgtEl>
                                          <p:spTgt spid="51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9" fill="hold">
                      <p:stCondLst>
                        <p:cond delay="indefinite"/>
                      </p:stCondLst>
                      <p:childTnLst>
                        <p:par>
                          <p:cTn id="50" fill="hold">
                            <p:stCondLst>
                              <p:cond delay="0"/>
                            </p:stCondLst>
                            <p:childTnLst>
                              <p:par>
                                <p:cTn id="5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3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4" fill="hold">
                      <p:stCondLst>
                        <p:cond delay="indefinite"/>
                      </p:stCondLst>
                      <p:childTnLst>
                        <p:par>
                          <p:cTn id="55" fill="hold">
                            <p:stCondLst>
                              <p:cond delay="0"/>
                            </p:stCondLst>
                            <p:childTnLst>
                              <p:par>
                                <p:cTn id="56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58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9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0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1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2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3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64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65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6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67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68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69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70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71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6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81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2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3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4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6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87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88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89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90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1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92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93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94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9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0" fill="hold">
                      <p:stCondLst>
                        <p:cond delay="indefinite"/>
                      </p:stCondLst>
                      <p:childTnLst>
                        <p:par>
                          <p:cTn id="101" fill="hold">
                            <p:stCondLst>
                              <p:cond delay="0"/>
                            </p:stCondLst>
                            <p:childTnLst>
                              <p:par>
                                <p:cTn id="102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04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05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6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7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8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09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10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11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2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13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4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15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16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17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8" fill="hold">
                      <p:stCondLst>
                        <p:cond delay="indefinite"/>
                      </p:stCondLst>
                      <p:childTnLst>
                        <p:par>
                          <p:cTn id="119" fill="hold">
                            <p:stCondLst>
                              <p:cond delay="0"/>
                            </p:stCondLst>
                            <p:childTnLst>
                              <p:par>
                                <p:cTn id="12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2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23" fill="hold">
                      <p:stCondLst>
                        <p:cond delay="indefinite"/>
                      </p:stCondLst>
                      <p:childTnLst>
                        <p:par>
                          <p:cTn id="124" fill="hold">
                            <p:stCondLst>
                              <p:cond delay="0"/>
                            </p:stCondLst>
                            <p:childTnLst>
                              <p:par>
                                <p:cTn id="125" presetID="26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ipe(down)">
                                      <p:cBhvr>
                                        <p:cTn id="127" dur="58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28" dur="1822" tmFilter="0,0; 0.14,0.36; 0.43,0.73; 0.71,0.91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-0.25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29" dur="664" tmFilter="0.0,0.0; 0.25,0.07; 0.50,0.2; 0.75,0.467; 1.0,1.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3">
                                          <p:val>
                                            <p:fltVal val="0.5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0" dur="664" tmFilter="0, 0; 0.125,0.2665; 0.25,0.4; 0.375,0.465; 0.5,0.5;  0.625,0.535; 0.75,0.6; 0.875,0.7335; 1,1">
                                          <p:stCondLst>
                                            <p:cond delay="66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9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1" dur="332" tmFilter="0, 0; 0.125,0.2665; 0.25,0.4; 0.375,0.465; 0.5,0.5;  0.625,0.535; 0.75,0.6; 0.875,0.7335; 1,1">
                                          <p:stCondLst>
                                            <p:cond delay="132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27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2" dur="164" tmFilter="0, 0; 0.125,0.2665; 0.25,0.4; 0.375,0.465; 0.5,0.5;  0.625,0.535; 0.75,0.6; 0.875,0.7335; 1,1">
                                          <p:stCondLst>
                                            <p:cond delay="165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 fmla="#ppt_y-sin(pi*$)/81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Scale>
                                      <p:cBhvr>
                                        <p:cTn id="133" dur="26">
                                          <p:stCondLst>
                                            <p:cond delay="65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60000"/>
                                    </p:animScale>
                                    <p:animScale>
                                      <p:cBhvr>
                                        <p:cTn id="134" dur="166" decel="50000">
                                          <p:stCondLst>
                                            <p:cond delay="676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5" dur="26">
                                          <p:stCondLst>
                                            <p:cond delay="131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80000"/>
                                    </p:animScale>
                                    <p:animScale>
                                      <p:cBhvr>
                                        <p:cTn id="136" dur="166" decel="50000">
                                          <p:stCondLst>
                                            <p:cond delay="133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7" dur="26">
                                          <p:stCondLst>
                                            <p:cond delay="1642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0000"/>
                                    </p:animScale>
                                    <p:animScale>
                                      <p:cBhvr>
                                        <p:cTn id="138" dur="166" decel="50000">
                                          <p:stCondLst>
                                            <p:cond delay="166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  <p:animScale>
                                      <p:cBhvr>
                                        <p:cTn id="139" dur="26">
                                          <p:stCondLst>
                                            <p:cond delay="1808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95000"/>
                                    </p:animScale>
                                    <p:animScale>
                                      <p:cBhvr>
                                        <p:cTn id="140" dur="166" decel="50000">
                                          <p:stCondLst>
                                            <p:cond delay="1834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</p:cBhvr>
                                      <p:to x="100000" y="100000"/>
                                    </p:animScale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5" grpId="0" animBg="1"/>
      <p:bldP spid="10" grpId="0" animBg="1"/>
      <p:bldP spid="11" grpId="0" animBg="1"/>
      <p:bldP spid="12" grpId="0" animBg="1"/>
      <p:bldP spid="6" grpId="0" animBg="1"/>
      <p:bldP spid="7" grpId="0" animBg="1"/>
      <p:bldP spid="15" grpId="0" animBg="1"/>
      <p:bldP spid="16" grpId="0" animBg="1"/>
      <p:bldP spid="17" grpId="0" animBg="1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412776"/>
            <a:ext cx="116652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Zomin</a:t>
            </a:r>
            <a:r>
              <a:rPr lang="en-US" sz="30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taassurotlari</a:t>
            </a:r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0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yozgi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vaqtida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kursdoshlarimiz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dam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olgani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Zominga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Daryo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yoqalab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sharshara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tomon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ko‘tarilar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ekanmiz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dorivor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yurgan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uchratdik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teryapsizlar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ulardan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Mana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momaqaymoq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Bu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esa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qora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o‘t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ikkinchisi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nimaga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ishlatiladi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 – deb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so‘radim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080690" y="6381908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22230913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</p:bld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412776"/>
            <a:ext cx="11665296" cy="5184576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sz="21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21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 Bosh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og‘rig‘iga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yara-chaqa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og‘rig‘iga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davom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ettirishdi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Bolalarning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ishlarini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biroz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kuzatib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turdik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giyohni</a:t>
            </a:r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avaylab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ushlab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barglarini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ehtiyotkorlik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terar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paketlarga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edilar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algn="just"/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Yalanglikda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tog‘rayhon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yalpiz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boshqa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hidlari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gurkirab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turardi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Go‘yo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bizga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o‘zining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sirli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dunyosidan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parchasini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ko‘rsatib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“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hali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meni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yaxshi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bilmaysiz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”,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deyayotgandek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0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tuyildi</a:t>
            </a:r>
            <a:r>
              <a:rPr lang="en-US" sz="30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0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 </a:t>
            </a:r>
            <a:endParaRPr lang="ru-RU" sz="30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Заголовок 1"/>
          <p:cNvSpPr txBox="1">
            <a:spLocks/>
          </p:cNvSpPr>
          <p:nvPr/>
        </p:nvSpPr>
        <p:spPr>
          <a:xfrm>
            <a:off x="775792" y="4130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Adabiy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o‘qish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5"/>
          </p:nvPr>
        </p:nvSpPr>
        <p:spPr>
          <a:xfrm>
            <a:off x="7214175" y="638190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5116743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479376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Mustaqil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bajarish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Скругленный прямоугольник 2"/>
          <p:cNvSpPr/>
          <p:nvPr/>
        </p:nvSpPr>
        <p:spPr>
          <a:xfrm>
            <a:off x="2927648" y="1609141"/>
            <a:ext cx="6192688" cy="2448272"/>
          </a:xfrm>
          <a:prstGeom prst="roundRect">
            <a:avLst/>
          </a:prstGeom>
        </p:spPr>
        <p:style>
          <a:lnRef idx="1">
            <a:schemeClr val="accent3"/>
          </a:lnRef>
          <a:fillRef idx="2">
            <a:schemeClr val="accent3"/>
          </a:fillRef>
          <a:effectRef idx="1">
            <a:schemeClr val="accent3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O‘zbekistondagi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haqida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r>
              <a:rPr lang="en-US" sz="3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4" name="Picture 2" descr="C:\Users\akosh\Desktop\онлайн дарс\odamchalar\FB_IMG_1602135194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400256" y="4653136"/>
            <a:ext cx="3529608" cy="187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akosh\Desktop\онлайн дарс\odamchalar\FB_IMG_1602135194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179068" y="4653136"/>
            <a:ext cx="5257800" cy="187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6148" name="Picture 4" descr="C:\Users\akosh\Desktop\онлайн дарс\odamchalar\FB_IMG_1602135194110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263352" y="4653137"/>
            <a:ext cx="2915716" cy="18728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76120" y="6525924"/>
            <a:ext cx="486765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69283116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5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 fmla="#ppt_w*sin(2.5*pi*$)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fltVal val="1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2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h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 idx="4294967295"/>
          </p:nvPr>
        </p:nvSpPr>
        <p:spPr>
          <a:xfrm>
            <a:off x="623392" y="260648"/>
            <a:ext cx="10657184" cy="648072"/>
          </a:xfrm>
          <a:noFill/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>
            <a:normAutofit/>
          </a:bodyPr>
          <a:lstStyle/>
          <a:p>
            <a:pPr algn="ctr"/>
            <a:r>
              <a:rPr lang="en-US" sz="3600" dirty="0" err="1">
                <a:latin typeface="Arial" panose="020B0604020202020204" pitchFamily="34" charset="0"/>
                <a:cs typeface="Arial" panose="020B0604020202020204" pitchFamily="34" charset="0"/>
              </a:rPr>
              <a:t>Avvalgi</a:t>
            </a:r>
            <a:r>
              <a:rPr lang="en-US" sz="36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darsda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o‘tilgan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mavzuni</a:t>
            </a:r>
            <a:r>
              <a:rPr lang="en-US" sz="3600" dirty="0" smtClean="0"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60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97947"/>
            <a:ext cx="11737304" cy="546877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Qo‘shma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juft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takroriy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so‘zlarga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gaplar</a:t>
            </a:r>
            <a:r>
              <a:rPr lang="en-US" sz="3200" b="1" dirty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tuzing</a:t>
            </a:r>
            <a:endParaRPr lang="ru-RU" sz="3200" dirty="0">
              <a:solidFill>
                <a:srgbClr val="7030A0"/>
              </a:solidFill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971764" y="2153077"/>
            <a:ext cx="4320480" cy="2007840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Mehnatsevar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xalqimiz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hamisha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omon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bo‘lsin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Прямоугольник 9"/>
          <p:cNvSpPr/>
          <p:nvPr/>
        </p:nvSpPr>
        <p:spPr>
          <a:xfrm>
            <a:off x="479376" y="4358328"/>
            <a:ext cx="4320480" cy="2016223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Yig‘ilishda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katta-yu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kichik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birdek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Прямоугольник 10"/>
          <p:cNvSpPr/>
          <p:nvPr/>
        </p:nvSpPr>
        <p:spPr>
          <a:xfrm>
            <a:off x="7380559" y="4371880"/>
            <a:ext cx="4320480" cy="2002671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Uzoqdan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baland-baland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ko‘zga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12" name="Рисунок 11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 bwMode="auto">
          <a:xfrm>
            <a:off x="4907868" y="4509119"/>
            <a:ext cx="2448272" cy="17281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3" name="Рисунок 12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 bwMode="auto">
          <a:xfrm>
            <a:off x="911424" y="2153077"/>
            <a:ext cx="2446070" cy="1702907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pic>
        <p:nvPicPr>
          <p:cNvPr id="14" name="Рисунок 13" descr="C:\Users\akosh\Desktop\онлайн дарс\odamchalar\FB_IMG_1601217598475.jpg"/>
          <p:cNvPicPr/>
          <p:nvPr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8274"/>
          <a:stretch/>
        </p:blipFill>
        <p:spPr bwMode="auto">
          <a:xfrm>
            <a:off x="8908717" y="2141239"/>
            <a:ext cx="2587883" cy="1575794"/>
          </a:xfrm>
          <a:prstGeom prst="rect">
            <a:avLst/>
          </a:prstGeom>
          <a:noFill/>
          <a:ln>
            <a:noFill/>
          </a:ln>
          <a:extLst>
            <a:ext uri="{53640926-AAD7-44D8-BBD7-CCE9431645EC}">
              <a14:shadowObscured xmlns:a14="http://schemas.microsoft.com/office/drawing/2010/main"/>
            </a:ext>
          </a:extLst>
        </p:spPr>
      </p:pic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336306" y="6396064"/>
            <a:ext cx="468922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82601459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1600">
        <p:blinds dir="vert"/>
      </p:transition>
    </mc:Choice>
    <mc:Fallback xmlns="">
      <p:transition spd="slow">
        <p:blinds dir="vert"/>
      </p:transition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9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0" fill="hold">
                      <p:stCondLst>
                        <p:cond delay="indefinite"/>
                      </p:stCondLst>
                      <p:childTnLst>
                        <p:par>
                          <p:cTn id="21" fill="hold">
                            <p:stCondLst>
                              <p:cond delay="0"/>
                            </p:stCondLst>
                            <p:childTnLst>
                              <p:par>
                                <p:cTn id="2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4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10" grpId="0" animBg="1"/>
      <p:bldP spid="1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2050" name="Picture 2" descr="C:\Users\akosh\Desktop\онлайн дарс\toglar\images (1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79376" y="1511072"/>
            <a:ext cx="3544007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1" name="Picture 3" descr="C:\Users\akosh\Desktop\онлайн дарс\toglar\images (3).jpg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7808" y="1523915"/>
            <a:ext cx="3528392" cy="2130283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2" name="Picture 4" descr="C:\Users\akosh\Desktop\онлайн дарс\toglar\Без названия.jpg"/>
          <p:cNvPicPr>
            <a:picLocks noChangeAspect="1" noChangeArrowheads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1511073"/>
            <a:ext cx="3528392" cy="2143125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3" name="Picture 5" descr="C:\Users\akosh\Desktop\онлайн дарс\toglar\Без названия (2).jpg"/>
          <p:cNvPicPr>
            <a:picLocks noChangeAspect="1" noChangeArrowheads="1"/>
          </p:cNvPicPr>
          <p:nvPr/>
        </p:nvPicPr>
        <p:blipFill>
          <a:blip r:embed="rId5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502158" y="4202110"/>
            <a:ext cx="3544007" cy="21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4" name="Picture 6" descr="C:\Users\akosh\Desktop\онлайн дарс\toglar\Без названия (3).jpg"/>
          <p:cNvPicPr>
            <a:picLocks noChangeAspect="1" noChangeArrowheads="1"/>
          </p:cNvPicPr>
          <p:nvPr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366267" y="4221088"/>
            <a:ext cx="3529933" cy="21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pic>
        <p:nvPicPr>
          <p:cNvPr id="2055" name="Picture 7" descr="C:\Users\akosh\Desktop\онлайн дарс\toglar\Без названия (4).jpg"/>
          <p:cNvPicPr>
            <a:picLocks noChangeAspect="1" noChangeArrowheads="1"/>
          </p:cNvPicPr>
          <p:nvPr/>
        </p:nvPicPr>
        <p:blipFill>
          <a:blip r:embed="rId7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8256240" y="4221088"/>
            <a:ext cx="3528392" cy="213028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Нижний колонтитул 2"/>
          <p:cNvSpPr>
            <a:spLocks noGrp="1"/>
          </p:cNvSpPr>
          <p:nvPr>
            <p:ph type="ftr" sz="quarter" idx="5"/>
          </p:nvPr>
        </p:nvSpPr>
        <p:spPr>
          <a:xfrm>
            <a:off x="7392144" y="6453336"/>
            <a:ext cx="4615017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1229900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20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9" dur="500"/>
                                        <p:tgtEl>
                                          <p:spTgt spid="20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4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5" dur="500" fill="hold"/>
                                        <p:tgtEl>
                                          <p:spTgt spid="20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16" dur="500"/>
                                        <p:tgtEl>
                                          <p:spTgt spid="205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1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205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23" dur="500"/>
                                        <p:tgtEl>
                                          <p:spTgt spid="20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9" dur="500" fill="hold"/>
                                        <p:tgtEl>
                                          <p:spTgt spid="2053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0" dur="500"/>
                                        <p:tgtEl>
                                          <p:spTgt spid="205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1" fill="hold">
                      <p:stCondLst>
                        <p:cond delay="indefinite"/>
                      </p:stCondLst>
                      <p:childTnLst>
                        <p:par>
                          <p:cTn id="32" fill="hold">
                            <p:stCondLst>
                              <p:cond delay="0"/>
                            </p:stCondLst>
                            <p:childTnLst>
                              <p:par>
                                <p:cTn id="33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5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6" dur="500" fill="hold"/>
                                        <p:tgtEl>
                                          <p:spTgt spid="205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37" dur="500"/>
                                        <p:tgtEl>
                                          <p:spTgt spid="20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53" presetClass="entr" presetSubtype="16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205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  <p:animEffect transition="in" filter="fade">
                                      <p:cBhvr>
                                        <p:cTn id="44" dur="500"/>
                                        <p:tgtEl>
                                          <p:spTgt spid="20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1-topshiriq 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17949" y="1274822"/>
            <a:ext cx="11665296" cy="720080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Savollarga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javob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349630" y="2249637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353041" y="3789040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353041" y="5373216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O‘simliklardan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qanday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maqsadlarda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?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6695915" y="5379353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O‘simliklardan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shifobaxsh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giyohlar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dorilar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tayyorlashda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foydalaniladi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Прямоугольник 7"/>
          <p:cNvSpPr/>
          <p:nvPr/>
        </p:nvSpPr>
        <p:spPr>
          <a:xfrm>
            <a:off x="6726661" y="3789040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bodom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tog‘olcha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Прямоугольник 8"/>
          <p:cNvSpPr/>
          <p:nvPr/>
        </p:nvSpPr>
        <p:spPr>
          <a:xfrm>
            <a:off x="6688780" y="2249636"/>
            <a:ext cx="5256584" cy="1152128"/>
          </a:xfrm>
          <a:prstGeom prst="rect">
            <a:avLst/>
          </a:prstGeom>
        </p:spPr>
        <p:style>
          <a:lnRef idx="1">
            <a:schemeClr val="accent6"/>
          </a:lnRef>
          <a:fillRef idx="2">
            <a:schemeClr val="accent6"/>
          </a:fillRef>
          <a:effectRef idx="1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arafshon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Hisor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Boysun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Nurota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6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26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26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Стрелка вправо 9"/>
          <p:cNvSpPr/>
          <p:nvPr/>
        </p:nvSpPr>
        <p:spPr>
          <a:xfrm>
            <a:off x="5812348" y="2407270"/>
            <a:ext cx="774677" cy="8368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1" name="Стрелка вправо 10"/>
          <p:cNvSpPr/>
          <p:nvPr/>
        </p:nvSpPr>
        <p:spPr>
          <a:xfrm>
            <a:off x="5779217" y="3946673"/>
            <a:ext cx="774677" cy="8368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2" name="Стрелка вправо 11"/>
          <p:cNvSpPr/>
          <p:nvPr/>
        </p:nvSpPr>
        <p:spPr>
          <a:xfrm>
            <a:off x="5779217" y="5637901"/>
            <a:ext cx="774677" cy="836861"/>
          </a:xfrm>
          <a:prstGeom prst="rightArrow">
            <a:avLst/>
          </a:prstGeom>
        </p:spPr>
        <p:style>
          <a:lnRef idx="0">
            <a:schemeClr val="accent2"/>
          </a:lnRef>
          <a:fillRef idx="3">
            <a:schemeClr val="accent2"/>
          </a:fillRef>
          <a:effectRef idx="3">
            <a:schemeClr val="accent2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3" name="Нижний колонтитул 12"/>
          <p:cNvSpPr>
            <a:spLocks noGrp="1"/>
          </p:cNvSpPr>
          <p:nvPr>
            <p:ph type="ftr" sz="quarter" idx="5"/>
          </p:nvPr>
        </p:nvSpPr>
        <p:spPr>
          <a:xfrm>
            <a:off x="7241624" y="6474762"/>
            <a:ext cx="474162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9108291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4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5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6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21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4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5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6" fill="hold">
                      <p:stCondLst>
                        <p:cond delay="indefinite"/>
                      </p:stCondLst>
                      <p:childTnLst>
                        <p:par>
                          <p:cTn id="37" fill="hold">
                            <p:stCondLst>
                              <p:cond delay="0"/>
                            </p:stCondLst>
                            <p:childTnLst>
                              <p:par>
                                <p:cTn id="3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40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2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3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4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5" fill="hold">
                      <p:stCondLst>
                        <p:cond delay="indefinite"/>
                      </p:stCondLst>
                      <p:childTnLst>
                        <p:par>
                          <p:cTn id="56" fill="hold">
                            <p:stCondLst>
                              <p:cond delay="0"/>
                            </p:stCondLst>
                            <p:childTnLst>
                              <p:par>
                                <p:cTn id="57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9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Bilib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oling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!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335360" y="1268760"/>
            <a:ext cx="11593288" cy="5328592"/>
          </a:xfrm>
          <a:prstGeom prst="rect">
            <a:avLst/>
          </a:prstGeom>
        </p:spPr>
        <p:style>
          <a:lnRef idx="2">
            <a:schemeClr val="accent5"/>
          </a:lnRef>
          <a:fillRef idx="1">
            <a:schemeClr val="lt1"/>
          </a:fillRef>
          <a:effectRef idx="0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viy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-joy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-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qo‘shimchalari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>
              <a:lnSpc>
                <a:spcPct val="150000"/>
              </a:lnSpc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</a:p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Masalan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:  </a:t>
            </a: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32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911424" y="4159704"/>
            <a:ext cx="4464496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yigit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qish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6816080" y="4149080"/>
            <a:ext cx="4464496" cy="2232248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bildiruvchi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endParaRPr lang="en-US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hosil</a:t>
            </a: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ctr"/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bugun</a:t>
            </a:r>
            <a:r>
              <a:rPr lang="en-US" sz="28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voqea</a:t>
            </a:r>
            <a:r>
              <a:rPr lang="en-US" sz="28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28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241623" y="6381328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5288724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7" dur="2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21" presetClass="entr" presetSubtype="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wheel(1)">
                                      <p:cBhvr>
                                        <p:cTn id="17" dur="2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6" grpId="0" animBg="1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1-mashq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79519"/>
            <a:ext cx="11665296" cy="421289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 dirty="0" smtClean="0"/>
          </a:p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Matnni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</a:p>
          <a:p>
            <a:pPr algn="ctr"/>
            <a:endParaRPr lang="ru-RU" dirty="0"/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1832966"/>
            <a:ext cx="11665296" cy="4752528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200" b="1" dirty="0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tabiati</a:t>
            </a:r>
            <a:endParaRPr lang="en-US" sz="3200" b="1" dirty="0" smtClean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O‘zbekiston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g‘arbiy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Tyanshan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Pomir-Oloy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tizmalari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joylashgan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iskom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Chotqol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Qurama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hamda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Zarafshon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Hisor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Nurota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respublikamiz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hududining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beshdan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qismini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Tog‘larning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balandligi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yonbag‘irlari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tog‘lardagi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baland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cho‘qqi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– 4643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metr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adirlar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xushmanzara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bor.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6881583" y="6345313"/>
            <a:ext cx="504706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5574440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13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4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Прямоугольник 3"/>
          <p:cNvSpPr/>
          <p:nvPr/>
        </p:nvSpPr>
        <p:spPr>
          <a:xfrm>
            <a:off x="263352" y="1340768"/>
            <a:ext cx="11665296" cy="5256584"/>
          </a:xfrm>
          <a:prstGeom prst="rect">
            <a:avLst/>
          </a:prstGeom>
        </p:spPr>
        <p:style>
          <a:lnRef idx="2">
            <a:schemeClr val="accent6"/>
          </a:lnRef>
          <a:fillRef idx="1">
            <a:schemeClr val="lt1"/>
          </a:fillRef>
          <a:effectRef idx="0">
            <a:schemeClr val="accent6"/>
          </a:effectRef>
          <a:fontRef idx="minor">
            <a:schemeClr val="dk1"/>
          </a:fontRef>
        </p:style>
        <p:txBody>
          <a:bodyPr rtlCol="0" anchor="ctr"/>
          <a:lstStyle/>
          <a:p>
            <a:pPr algn="just"/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oralig‘ida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katta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keng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yuzaga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kelgan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bular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orasida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ashqadaryo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Surxondaryo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Farg‘ona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vodiylari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alohida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ajralib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turadi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Tog‘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yonbag‘irlarida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archa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do‘lana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bodom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tog‘olcha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daraxtlar</a:t>
            </a:r>
            <a:r>
              <a:rPr lang="en-US" sz="3200" b="1" dirty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shifobaxsh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o‘simliklari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o‘sadi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Zomin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Chimyon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Chotqol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Boysun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tog‘larida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tog‘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echkilari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bo‘ri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ayiq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kabi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yovvoyi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yashaydi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Bu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hayvonlarni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asrash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uchun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maxsus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qo‘riqxonalar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ham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tashkil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etilgan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    </a:t>
            </a:r>
            <a:r>
              <a:rPr lang="en-US" sz="24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endParaRPr lang="ru-RU" sz="24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2" name="Нижний колонтитул 1"/>
          <p:cNvSpPr>
            <a:spLocks noGrp="1"/>
          </p:cNvSpPr>
          <p:nvPr>
            <p:ph type="ftr" sz="quarter" idx="5"/>
          </p:nvPr>
        </p:nvSpPr>
        <p:spPr>
          <a:xfrm>
            <a:off x="7214175" y="6370050"/>
            <a:ext cx="4687025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423068141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 animBg="1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2-mashq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263352" y="1268760"/>
            <a:ext cx="11737304" cy="864096"/>
          </a:xfrm>
          <a:prstGeom prst="rect">
            <a:avLst/>
          </a:prstGeom>
        </p:spPr>
        <p:style>
          <a:lnRef idx="1">
            <a:schemeClr val="accent5"/>
          </a:lnRef>
          <a:fillRef idx="2">
            <a:schemeClr val="accent5"/>
          </a:fillRef>
          <a:effectRef idx="1">
            <a:schemeClr val="accent5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Berilgan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sifatlarni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va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ma’nosini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ifodalashiga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ko‘ra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ikki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guruhga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ajratib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800" b="1" dirty="0" err="1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yozing</a:t>
            </a:r>
            <a:r>
              <a:rPr lang="en-US" sz="2800" b="1" dirty="0" smtClean="0">
                <a:solidFill>
                  <a:srgbClr val="7030A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  <a:endParaRPr lang="ru-RU" sz="2800" b="1" dirty="0">
              <a:solidFill>
                <a:srgbClr val="7030A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263352" y="2276872"/>
            <a:ext cx="11737304" cy="4320480"/>
          </a:xfrm>
          <a:prstGeom prst="rect">
            <a:avLst/>
          </a:prstGeom>
        </p:spPr>
        <p:style>
          <a:lnRef idx="3">
            <a:schemeClr val="lt1"/>
          </a:lnRef>
          <a:fillRef idx="1">
            <a:schemeClr val="accent6"/>
          </a:fillRef>
          <a:effectRef idx="1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marL="514350" indent="-514350" algn="ctr">
              <a:lnSpc>
                <a:spcPct val="150000"/>
              </a:lnSpc>
              <a:buAutoNum type="arabicPeriod"/>
            </a:pPr>
            <a:endParaRPr lang="en-US" sz="2800" b="1" dirty="0" smtClean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Til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bayrami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devoriy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gazetada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yoritildi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Anjumanda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ma’ruzalari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bilan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qatnashdilar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Kuzgi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ta’tilda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olimpiadalar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boshlanadi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Forumda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chet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ellik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mehmonlar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ishtirok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etishdi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</a:t>
            </a:r>
          </a:p>
          <a:p>
            <a:pPr marL="514350" indent="-514350" algn="ctr">
              <a:lnSpc>
                <a:spcPct val="150000"/>
              </a:lnSpc>
              <a:buAutoNum type="arabicPeriod"/>
            </a:pP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asarlarni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o‘qishni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yoqtiraman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.  </a:t>
            </a:r>
          </a:p>
          <a:p>
            <a:pPr marL="514350" indent="-514350" algn="ctr">
              <a:buAutoNum type="arabicPeriod"/>
            </a:pPr>
            <a:endParaRPr lang="en-US" sz="2800" dirty="0" smtClean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514350" indent="-514350" algn="ctr">
              <a:buAutoNum type="arabicPeriod"/>
            </a:pPr>
            <a:endParaRPr lang="ru-RU" sz="28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5"/>
          </p:nvPr>
        </p:nvSpPr>
        <p:spPr>
          <a:xfrm>
            <a:off x="7152698" y="6370050"/>
            <a:ext cx="4831041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332656007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4" presetClass="entr" presetSubtype="1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randombar(horizontal)">
                                      <p:cBhvr>
                                        <p:cTn id="7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6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circle(in)">
                                      <p:cBhvr>
                                        <p:cTn id="12" dur="2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 txBox="1">
            <a:spLocks/>
          </p:cNvSpPr>
          <p:nvPr/>
        </p:nvSpPr>
        <p:spPr>
          <a:xfrm>
            <a:off x="623392" y="260648"/>
            <a:ext cx="10657184" cy="648072"/>
          </a:xfrm>
          <a:prstGeom prst="rect">
            <a:avLst/>
          </a:prstGeom>
          <a:noFill/>
          <a:ln w="25400" cap="flat" cmpd="sng" algn="ctr">
            <a:noFill/>
            <a:prstDash val="solid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wrap="square" lIns="0" tIns="0" rIns="0" bIns="0">
            <a:normAutofit/>
          </a:bodyPr>
          <a:lstStyle>
            <a:lvl1pPr>
              <a:defRPr sz="2050" b="1" i="0">
                <a:solidFill>
                  <a:schemeClr val="bg1"/>
                </a:solidFill>
                <a:latin typeface="Arial"/>
                <a:ea typeface="+mn-ea"/>
                <a:cs typeface="Arial"/>
              </a:defRPr>
            </a:lvl1pPr>
            <a:lvl2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2pPr>
            <a:lvl3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3pPr>
            <a:lvl4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4pPr>
            <a:lvl5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5pPr>
            <a:lvl6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6pPr>
            <a:lvl7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7pPr>
            <a:lvl8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8pPr>
            <a:lvl9pPr>
              <a:defRPr>
                <a:solidFill>
                  <a:schemeClr val="lt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Topshiriqni</a:t>
            </a:r>
            <a:r>
              <a:rPr lang="en-US" sz="3600" kern="0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600" kern="0" dirty="0" err="1" smtClean="0">
                <a:latin typeface="Arial" panose="020B0604020202020204" pitchFamily="34" charset="0"/>
                <a:cs typeface="Arial" panose="020B0604020202020204" pitchFamily="34" charset="0"/>
              </a:rPr>
              <a:t>tekshiramiz</a:t>
            </a:r>
            <a:endParaRPr lang="ru-RU" sz="3600" kern="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Прямоугольник 2"/>
          <p:cNvSpPr/>
          <p:nvPr/>
        </p:nvSpPr>
        <p:spPr>
          <a:xfrm>
            <a:off x="767408" y="1484784"/>
            <a:ext cx="374441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devor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" name="Прямоугольник 3"/>
          <p:cNvSpPr/>
          <p:nvPr/>
        </p:nvSpPr>
        <p:spPr>
          <a:xfrm>
            <a:off x="792628" y="2492896"/>
            <a:ext cx="371919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ilm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Прямоугольник 4"/>
          <p:cNvSpPr/>
          <p:nvPr/>
        </p:nvSpPr>
        <p:spPr>
          <a:xfrm>
            <a:off x="772120" y="3573016"/>
            <a:ext cx="3739704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kuz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gi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6" name="Прямоугольник 5"/>
          <p:cNvSpPr/>
          <p:nvPr/>
        </p:nvSpPr>
        <p:spPr>
          <a:xfrm>
            <a:off x="767408" y="4653136"/>
            <a:ext cx="374441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het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el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lik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7" name="Прямоугольник 6"/>
          <p:cNvSpPr/>
          <p:nvPr/>
        </p:nvSpPr>
        <p:spPr>
          <a:xfrm>
            <a:off x="767408" y="5733256"/>
            <a:ext cx="3744416" cy="792088"/>
          </a:xfrm>
          <a:prstGeom prst="rect">
            <a:avLst/>
          </a:prstGeom>
        </p:spPr>
        <p:style>
          <a:lnRef idx="1">
            <a:schemeClr val="accent2"/>
          </a:lnRef>
          <a:fillRef idx="2">
            <a:schemeClr val="accent2"/>
          </a:fillRef>
          <a:effectRef idx="1">
            <a:schemeClr val="accent2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tarix</a:t>
            </a:r>
            <a:r>
              <a:rPr lang="en-US" sz="3200" b="1" dirty="0" err="1" smtClean="0">
                <a:solidFill>
                  <a:srgbClr val="C0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iy</a:t>
            </a:r>
            <a:endParaRPr lang="ru-RU" sz="3200" b="1" dirty="0">
              <a:solidFill>
                <a:srgbClr val="C0000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8" name="Овал 7"/>
          <p:cNvSpPr/>
          <p:nvPr/>
        </p:nvSpPr>
        <p:spPr>
          <a:xfrm>
            <a:off x="6384032" y="1412776"/>
            <a:ext cx="5543778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9" name="Овал 8"/>
          <p:cNvSpPr/>
          <p:nvPr/>
        </p:nvSpPr>
        <p:spPr>
          <a:xfrm>
            <a:off x="6384032" y="2492896"/>
            <a:ext cx="5605839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0" name="Овал 9"/>
          <p:cNvSpPr/>
          <p:nvPr/>
        </p:nvSpPr>
        <p:spPr>
          <a:xfrm>
            <a:off x="6384032" y="3501008"/>
            <a:ext cx="5605839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1" name="Овал 10"/>
          <p:cNvSpPr/>
          <p:nvPr/>
        </p:nvSpPr>
        <p:spPr>
          <a:xfrm>
            <a:off x="6384032" y="4535824"/>
            <a:ext cx="5605839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o‘rin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2" name="Овал 11"/>
          <p:cNvSpPr/>
          <p:nvPr/>
        </p:nvSpPr>
        <p:spPr>
          <a:xfrm>
            <a:off x="6384032" y="5589240"/>
            <a:ext cx="5616624" cy="936104"/>
          </a:xfrm>
          <a:prstGeom prst="ellipse">
            <a:avLst/>
          </a:prstGeom>
        </p:spPr>
        <p:style>
          <a:lnRef idx="1">
            <a:schemeClr val="accent4"/>
          </a:lnRef>
          <a:fillRef idx="2">
            <a:schemeClr val="accent4"/>
          </a:fillRef>
          <a:effectRef idx="1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payt</a:t>
            </a:r>
            <a:r>
              <a:rPr lang="en-US" sz="3200" b="1" dirty="0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3200" b="1" dirty="0" err="1" smtClean="0">
                <a:solidFill>
                  <a:srgbClr val="00206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ma’nosi</a:t>
            </a:r>
            <a:endParaRPr lang="ru-RU" sz="3200" b="1" dirty="0">
              <a:solidFill>
                <a:srgbClr val="002060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13" name="Стрелка вправо 12"/>
          <p:cNvSpPr/>
          <p:nvPr/>
        </p:nvSpPr>
        <p:spPr>
          <a:xfrm>
            <a:off x="4727848" y="1556792"/>
            <a:ext cx="1440160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4" name="Стрелка вправо 13"/>
          <p:cNvSpPr/>
          <p:nvPr/>
        </p:nvSpPr>
        <p:spPr>
          <a:xfrm>
            <a:off x="4727848" y="2636912"/>
            <a:ext cx="1440160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5" name="Стрелка вправо 14"/>
          <p:cNvSpPr/>
          <p:nvPr/>
        </p:nvSpPr>
        <p:spPr>
          <a:xfrm>
            <a:off x="4727848" y="3645024"/>
            <a:ext cx="1440160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6" name="Стрелка вправо 15"/>
          <p:cNvSpPr/>
          <p:nvPr/>
        </p:nvSpPr>
        <p:spPr>
          <a:xfrm>
            <a:off x="4727848" y="4725144"/>
            <a:ext cx="1440160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7" name="Стрелка вправо 16"/>
          <p:cNvSpPr/>
          <p:nvPr/>
        </p:nvSpPr>
        <p:spPr>
          <a:xfrm>
            <a:off x="4727848" y="5733256"/>
            <a:ext cx="1440160" cy="648072"/>
          </a:xfrm>
          <a:prstGeom prst="rightArrow">
            <a:avLst/>
          </a:prstGeom>
        </p:spPr>
        <p:style>
          <a:lnRef idx="0">
            <a:schemeClr val="accent6"/>
          </a:lnRef>
          <a:fillRef idx="3">
            <a:schemeClr val="accent6"/>
          </a:fillRef>
          <a:effectRef idx="3">
            <a:schemeClr val="accent6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ru-RU"/>
          </a:p>
        </p:txBody>
      </p:sp>
      <p:sp>
        <p:nvSpPr>
          <p:cNvPr id="18" name="Нижний колонтитул 17"/>
          <p:cNvSpPr>
            <a:spLocks noGrp="1"/>
          </p:cNvSpPr>
          <p:nvPr>
            <p:ph type="ftr" sz="quarter" idx="5"/>
          </p:nvPr>
        </p:nvSpPr>
        <p:spPr>
          <a:xfrm>
            <a:off x="7245198" y="6417622"/>
            <a:ext cx="4759033" cy="215444"/>
          </a:xfrm>
        </p:spPr>
        <p:txBody>
          <a:bodyPr/>
          <a:lstStyle/>
          <a:p>
            <a:r>
              <a:rPr lang="en-US" sz="1400" dirty="0" err="1" smtClean="0">
                <a:solidFill>
                  <a:srgbClr val="FF0000"/>
                </a:solidFill>
              </a:rPr>
              <a:t>Turayeva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Munira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Samatovna</a:t>
            </a:r>
            <a:r>
              <a:rPr lang="en-US" sz="1400" dirty="0" smtClean="0">
                <a:solidFill>
                  <a:srgbClr val="FF0000"/>
                </a:solidFill>
              </a:rPr>
              <a:t>. </a:t>
            </a:r>
            <a:r>
              <a:rPr lang="en-US" sz="1400" dirty="0" err="1" smtClean="0">
                <a:solidFill>
                  <a:srgbClr val="FF0000"/>
                </a:solidFill>
              </a:rPr>
              <a:t>Yashnobod</a:t>
            </a:r>
            <a:r>
              <a:rPr lang="en-US" sz="1400" dirty="0" smtClean="0">
                <a:solidFill>
                  <a:srgbClr val="FF0000"/>
                </a:solidFill>
              </a:rPr>
              <a:t> </a:t>
            </a:r>
            <a:r>
              <a:rPr lang="en-US" sz="1400" dirty="0" err="1" smtClean="0">
                <a:solidFill>
                  <a:srgbClr val="FF0000"/>
                </a:solidFill>
              </a:rPr>
              <a:t>tumani</a:t>
            </a:r>
            <a:r>
              <a:rPr lang="en-US" sz="1400" dirty="0" smtClean="0">
                <a:solidFill>
                  <a:srgbClr val="FF0000"/>
                </a:solidFill>
              </a:rPr>
              <a:t> 231-maktab.</a:t>
            </a:r>
            <a:endParaRPr lang="en-US" sz="14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7076105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" dur="10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" fill="hold">
                      <p:stCondLst>
                        <p:cond delay="indefinite"/>
                      </p:stCondLst>
                      <p:childTnLst>
                        <p:par>
                          <p:cTn id="11" fill="hold">
                            <p:stCondLst>
                              <p:cond delay="0"/>
                            </p:stCondLst>
                            <p:childTnLst>
                              <p:par>
                                <p:cTn id="12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14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>
                      <p:stCondLst>
                        <p:cond delay="indefinite"/>
                      </p:stCondLst>
                      <p:childTnLst>
                        <p:par>
                          <p:cTn id="16" fill="hold">
                            <p:stCondLst>
                              <p:cond delay="0"/>
                            </p:stCondLst>
                            <p:childTnLst>
                              <p:par>
                                <p:cTn id="17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9" dur="10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0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1" dur="1000" fill="hold"/>
                                        <p:tgtEl>
                                          <p:spTgt spid="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2" fill="hold">
                      <p:stCondLst>
                        <p:cond delay="indefinite"/>
                      </p:stCondLst>
                      <p:childTnLst>
                        <p:par>
                          <p:cTn id="23" fill="hold">
                            <p:stCondLst>
                              <p:cond delay="0"/>
                            </p:stCondLst>
                            <p:childTnLst>
                              <p:par>
                                <p:cTn id="2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10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27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1000" fill="hold"/>
                                        <p:tgtEl>
                                          <p:spTgt spid="4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3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10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39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0" dur="1000" fill="hold"/>
                                        <p:tgtEl>
                                          <p:spTgt spid="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1" fill="hold">
                      <p:stCondLst>
                        <p:cond delay="indefinite"/>
                      </p:stCondLst>
                      <p:childTnLst>
                        <p:par>
                          <p:cTn id="42" fill="hold">
                            <p:stCondLst>
                              <p:cond delay="0"/>
                            </p:stCondLst>
                            <p:childTnLst>
                              <p:par>
                                <p:cTn id="4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5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46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7" dur="10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52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7" dur="10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58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59" dur="1000" fill="hold"/>
                                        <p:tgtEl>
                                          <p:spTgt spid="10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0" fill="hold">
                      <p:stCondLst>
                        <p:cond delay="indefinite"/>
                      </p:stCondLst>
                      <p:childTnLst>
                        <p:par>
                          <p:cTn id="61" fill="hold">
                            <p:stCondLst>
                              <p:cond delay="0"/>
                            </p:stCondLst>
                            <p:childTnLst>
                              <p:par>
                                <p:cTn id="62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64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65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66" dur="1000" fill="hold"/>
                                        <p:tgtEl>
                                          <p:spTgt spid="6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7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2" fill="hold">
                      <p:stCondLst>
                        <p:cond delay="indefinite"/>
                      </p:stCondLst>
                      <p:childTnLst>
                        <p:par>
                          <p:cTn id="73" fill="hold">
                            <p:stCondLst>
                              <p:cond delay="0"/>
                            </p:stCondLst>
                            <p:childTnLst>
                              <p:par>
                                <p:cTn id="74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6" dur="10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77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78" dur="1000" fill="hold"/>
                                        <p:tgtEl>
                                          <p:spTgt spid="11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9" fill="hold">
                      <p:stCondLst>
                        <p:cond delay="indefinite"/>
                      </p:stCondLst>
                      <p:childTnLst>
                        <p:par>
                          <p:cTn id="80" fill="hold">
                            <p:stCondLst>
                              <p:cond delay="0"/>
                            </p:stCondLst>
                            <p:childTnLst>
                              <p:par>
                                <p:cTn id="81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83" dur="10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84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5" dur="1000" fill="hold"/>
                                        <p:tgtEl>
                                          <p:spTgt spid="7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6" fill="hold">
                      <p:stCondLst>
                        <p:cond delay="indefinite"/>
                      </p:stCondLst>
                      <p:childTnLst>
                        <p:par>
                          <p:cTn id="87" fill="hold">
                            <p:stCondLst>
                              <p:cond delay="0"/>
                            </p:stCondLst>
                            <p:childTnLst>
                              <p:par>
                                <p:cTn id="88" presetID="16" presetClass="entr" presetSubtype="21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90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1" fill="hold">
                      <p:stCondLst>
                        <p:cond delay="indefinite"/>
                      </p:stCondLst>
                      <p:childTnLst>
                        <p:par>
                          <p:cTn id="92" fill="hold">
                            <p:stCondLst>
                              <p:cond delay="0"/>
                            </p:stCondLst>
                            <p:childTnLst>
                              <p:par>
                                <p:cTn id="93" presetID="42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95" dur="10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  <p:anim calcmode="lin" valueType="num">
                                      <p:cBhvr>
                                        <p:cTn id="96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97" dur="1000" fill="hold"/>
                                        <p:tgtEl>
                                          <p:spTgt spid="1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+.1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animBg="1"/>
      <p:bldP spid="4" grpId="0" animBg="1"/>
      <p:bldP spid="5" grpId="0" animBg="1"/>
      <p:bldP spid="6" grpId="0" animBg="1"/>
      <p:bldP spid="7" grpId="0" animBg="1"/>
      <p:bldP spid="8" grpId="0" animBg="1"/>
      <p:bldP spid="9" grpId="0" animBg="1"/>
      <p:bldP spid="10" grpId="0" animBg="1"/>
      <p:bldP spid="11" grpId="0" animBg="1"/>
      <p:bldP spid="12" grpId="0" animBg="1"/>
      <p:bldP spid="13" grpId="0" animBg="1"/>
      <p:bldP spid="14" grpId="0" animBg="1"/>
      <p:bldP spid="15" grpId="0" animBg="1"/>
      <p:bldP spid="16" grpId="0" animBg="1"/>
      <p:bldP spid="17" grpId="0" animBg="1"/>
    </p:bld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Стандартная">
      <a:majorFont>
        <a:latin typeface="Calibri Light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=""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3141</TotalTime>
  <Words>404</Words>
  <Application>Microsoft Office PowerPoint</Application>
  <PresentationFormat>Произвольный</PresentationFormat>
  <Paragraphs>111</Paragraphs>
  <Slides>14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14</vt:i4>
      </vt:variant>
    </vt:vector>
  </HeadingPairs>
  <TitlesOfParts>
    <vt:vector size="15" baseType="lpstr">
      <vt:lpstr>Office Theme</vt:lpstr>
      <vt:lpstr>O‘zbek tili</vt:lpstr>
      <vt:lpstr>Avvalgi darsda o‘tilgan  mavzuni  tekshiramiz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  <vt:lpstr>Презентация PowerPoint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Adabiyot          5-sinf</dc:title>
  <dc:creator>lenovo</dc:creator>
  <cp:lastModifiedBy>akosh</cp:lastModifiedBy>
  <cp:revision>369</cp:revision>
  <dcterms:created xsi:type="dcterms:W3CDTF">2020-08-03T09:44:14Z</dcterms:created>
  <dcterms:modified xsi:type="dcterms:W3CDTF">2020-12-19T05:06:52Z</dcterms:modified>
</cp:coreProperties>
</file>