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4"/>
  </p:notesMasterIdLst>
  <p:sldIdLst>
    <p:sldId id="256" r:id="rId2"/>
    <p:sldId id="257" r:id="rId3"/>
    <p:sldId id="272" r:id="rId4"/>
    <p:sldId id="274" r:id="rId5"/>
    <p:sldId id="261" r:id="rId6"/>
    <p:sldId id="262" r:id="rId7"/>
    <p:sldId id="266" r:id="rId8"/>
    <p:sldId id="268" r:id="rId9"/>
    <p:sldId id="269" r:id="rId10"/>
    <p:sldId id="275" r:id="rId11"/>
    <p:sldId id="270" r:id="rId12"/>
    <p:sldId id="271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720" y="-90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168A049-BF93-48CC-9288-D749A5500F19}" type="datetimeFigureOut">
              <a:rPr lang="ru-RU" smtClean="0"/>
              <a:t>17.12.2020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18373A-9E77-4DCE-B2D6-4C46B44086B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36872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1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1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F4D216F-8CEF-4D67-BF31-EBE338A281D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854024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2"/>
            <a:ext cx="10435757" cy="292709"/>
          </a:xfrm>
        </p:spPr>
        <p:txBody>
          <a:bodyPr lIns="0" tIns="0" rIns="0" bIns="0"/>
          <a:lstStyle>
            <a:lvl1pPr>
              <a:defRPr sz="1902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3324E1-052D-4124-A676-2796062DB7D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26806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F1220A-8A60-42FC-BF98-C41B28ECF09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9631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4"/>
            <a:ext cx="10920096" cy="500009"/>
          </a:xfrm>
        </p:spPr>
        <p:txBody>
          <a:bodyPr lIns="0" tIns="0" rIns="0" bIns="0"/>
          <a:lstStyle>
            <a:lvl1pPr>
              <a:defRPr sz="3249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4B1DD1-DE13-4454-932C-A62DB298BAA8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23133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A8FE4E-44C4-423B-BA13-376FBD0D344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5033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8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4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853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3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1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Samatovna.Yashnobod tumani 231-maktab.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DA8443-4E69-4B74-BEE7-7A1ED610FEE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12/17/2020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1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857641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724662">
        <a:defRPr>
          <a:latin typeface="+mn-lt"/>
          <a:ea typeface="+mn-ea"/>
          <a:cs typeface="+mn-cs"/>
        </a:defRPr>
      </a:lvl2pPr>
      <a:lvl3pPr marL="1449324">
        <a:defRPr>
          <a:latin typeface="+mn-lt"/>
          <a:ea typeface="+mn-ea"/>
          <a:cs typeface="+mn-cs"/>
        </a:defRPr>
      </a:lvl3pPr>
      <a:lvl4pPr marL="2173986">
        <a:defRPr>
          <a:latin typeface="+mn-lt"/>
          <a:ea typeface="+mn-ea"/>
          <a:cs typeface="+mn-cs"/>
        </a:defRPr>
      </a:lvl4pPr>
      <a:lvl5pPr marL="2898648">
        <a:defRPr>
          <a:latin typeface="+mn-lt"/>
          <a:ea typeface="+mn-ea"/>
          <a:cs typeface="+mn-cs"/>
        </a:defRPr>
      </a:lvl5pPr>
      <a:lvl6pPr marL="3623310">
        <a:defRPr>
          <a:latin typeface="+mn-lt"/>
          <a:ea typeface="+mn-ea"/>
          <a:cs typeface="+mn-cs"/>
        </a:defRPr>
      </a:lvl6pPr>
      <a:lvl7pPr marL="4347972">
        <a:defRPr>
          <a:latin typeface="+mn-lt"/>
          <a:ea typeface="+mn-ea"/>
          <a:cs typeface="+mn-cs"/>
        </a:defRPr>
      </a:lvl7pPr>
      <a:lvl8pPr marL="5072634">
        <a:defRPr>
          <a:latin typeface="+mn-lt"/>
          <a:ea typeface="+mn-ea"/>
          <a:cs typeface="+mn-cs"/>
        </a:defRPr>
      </a:lvl8pPr>
      <a:lvl9pPr marL="579729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839416" y="260648"/>
            <a:ext cx="961256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/>
              <a:t>O‘zbek</a:t>
            </a:r>
            <a:r>
              <a:rPr lang="en-US" sz="3600" dirty="0"/>
              <a:t> </a:t>
            </a:r>
            <a:r>
              <a:rPr lang="en-US" sz="3600" dirty="0" err="1" smtClean="0"/>
              <a:t>tili</a:t>
            </a:r>
            <a:endParaRPr lang="ru-RU" sz="3600" dirty="0"/>
          </a:p>
        </p:txBody>
      </p:sp>
      <p:sp>
        <p:nvSpPr>
          <p:cNvPr id="4" name="object 4"/>
          <p:cNvSpPr txBox="1"/>
          <p:nvPr/>
        </p:nvSpPr>
        <p:spPr>
          <a:xfrm>
            <a:off x="3024166" y="2643183"/>
            <a:ext cx="6240186" cy="1054985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2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200" b="1" dirty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en-US" sz="32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>
                <a:solidFill>
                  <a:srgbClr val="2365C7"/>
                </a:solidFill>
                <a:latin typeface="Arial"/>
                <a:cs typeface="Arial"/>
              </a:rPr>
              <a:t>Poytaxtim</a:t>
            </a:r>
            <a:r>
              <a:rPr lang="en-US" sz="3200" b="1" dirty="0">
                <a:solidFill>
                  <a:srgbClr val="2365C7"/>
                </a:solidFill>
                <a:latin typeface="Arial"/>
                <a:cs typeface="Arial"/>
              </a:rPr>
              <a:t> – </a:t>
            </a:r>
            <a:r>
              <a:rPr lang="en-US" sz="3200" b="1" dirty="0" err="1">
                <a:solidFill>
                  <a:srgbClr val="2365C7"/>
                </a:solidFill>
                <a:latin typeface="Arial"/>
                <a:cs typeface="Arial"/>
              </a:rPr>
              <a:t>faxrim</a:t>
            </a:r>
            <a:r>
              <a:rPr lang="en-US" sz="3200" b="1" dirty="0">
                <a:solidFill>
                  <a:srgbClr val="2365C7"/>
                </a:solidFill>
                <a:latin typeface="Arial"/>
                <a:cs typeface="Arial"/>
              </a:rPr>
              <a:t> (</a:t>
            </a:r>
            <a:r>
              <a:rPr lang="en-US" sz="3200" b="1" dirty="0" err="1">
                <a:solidFill>
                  <a:srgbClr val="2365C7"/>
                </a:solidFill>
                <a:latin typeface="Arial"/>
                <a:cs typeface="Arial"/>
              </a:rPr>
              <a:t>Sodda</a:t>
            </a:r>
            <a:r>
              <a:rPr lang="en-US" sz="3200" b="1" dirty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200" b="1" dirty="0" err="1">
                <a:solidFill>
                  <a:srgbClr val="2365C7"/>
                </a:solidFill>
                <a:latin typeface="Arial"/>
                <a:cs typeface="Arial"/>
              </a:rPr>
              <a:t>so‘zlar</a:t>
            </a:r>
            <a:r>
              <a:rPr lang="en-US" sz="3200" b="1" dirty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endParaRPr sz="32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3143672" y="4221088"/>
            <a:ext cx="2710654" cy="1578128"/>
          </a:xfrm>
          <a:prstGeom prst="rect">
            <a:avLst/>
          </a:prstGeom>
        </p:spPr>
        <p:txBody>
          <a:bodyPr vert="horz" wrap="square" lIns="0" tIns="26166" rIns="0" bIns="0" rtlCol="0">
            <a:spAutoFit/>
          </a:bodyPr>
          <a:lstStyle/>
          <a:p>
            <a:pPr marL="66737">
              <a:lnSpc>
                <a:spcPts val="4098"/>
              </a:lnSpc>
            </a:pPr>
            <a:r>
              <a:rPr sz="2472" dirty="0" err="1">
                <a:solidFill>
                  <a:srgbClr val="231F20"/>
                </a:solidFill>
                <a:latin typeface="Arial"/>
                <a:cs typeface="Arial"/>
              </a:rPr>
              <a:t>O‘qituvchi</a:t>
            </a:r>
            <a:r>
              <a:rPr sz="2472" dirty="0">
                <a:solidFill>
                  <a:srgbClr val="231F20"/>
                </a:solidFill>
                <a:latin typeface="Arial"/>
                <a:cs typeface="Arial"/>
              </a:rPr>
              <a:t>:</a:t>
            </a:r>
            <a:endParaRPr sz="2472" dirty="0"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spc="10" dirty="0" err="1">
                <a:solidFill>
                  <a:srgbClr val="231F20"/>
                </a:solidFill>
                <a:latin typeface="Arial"/>
                <a:cs typeface="Arial"/>
              </a:rPr>
              <a:t>To‘rayeva</a:t>
            </a:r>
            <a:r>
              <a:rPr lang="en-US" sz="2472" spc="10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2472" spc="10" dirty="0" err="1">
                <a:solidFill>
                  <a:srgbClr val="231F20"/>
                </a:solidFill>
                <a:latin typeface="Arial"/>
                <a:cs typeface="Arial"/>
              </a:rPr>
              <a:t>Munira</a:t>
            </a:r>
            <a:r>
              <a:rPr lang="en-US" sz="2472" spc="10" dirty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endParaRPr lang="uz-Cyrl-UZ" sz="2472" spc="10" dirty="0">
              <a:solidFill>
                <a:srgbClr val="231F20"/>
              </a:solidFill>
              <a:latin typeface="Arial"/>
              <a:cs typeface="Arial"/>
            </a:endParaRPr>
          </a:p>
          <a:p>
            <a:pPr marL="66737">
              <a:lnSpc>
                <a:spcPts val="4046"/>
              </a:lnSpc>
            </a:pPr>
            <a:r>
              <a:rPr lang="en-US" sz="2472" spc="10" dirty="0" err="1">
                <a:solidFill>
                  <a:srgbClr val="231F20"/>
                </a:solidFill>
                <a:latin typeface="Arial"/>
                <a:cs typeface="Arial"/>
              </a:rPr>
              <a:t>Samatovna</a:t>
            </a:r>
            <a:r>
              <a:rPr lang="en-US" sz="2472" spc="10" dirty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endParaRPr sz="2472" dirty="0"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1952597" y="2357431"/>
            <a:ext cx="709093" cy="152546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sp>
        <p:nvSpPr>
          <p:cNvPr id="7" name="object 7"/>
          <p:cNvSpPr/>
          <p:nvPr/>
        </p:nvSpPr>
        <p:spPr>
          <a:xfrm>
            <a:off x="1952597" y="4357694"/>
            <a:ext cx="709093" cy="1402486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39598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pic>
        <p:nvPicPr>
          <p:cNvPr id="3" name="Picture 2" descr="C:\Documents and Settings\User\Рабочий стол\онлайн дарс\1-дарсга расмлар\IMG_20200805_062503_707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40216" y="3789040"/>
            <a:ext cx="3144232" cy="235435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object 27"/>
          <p:cNvGrpSpPr/>
          <p:nvPr/>
        </p:nvGrpSpPr>
        <p:grpSpPr>
          <a:xfrm>
            <a:off x="10560496" y="116632"/>
            <a:ext cx="1224136" cy="936104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30"/>
          <p:cNvSpPr txBox="1"/>
          <p:nvPr/>
        </p:nvSpPr>
        <p:spPr>
          <a:xfrm>
            <a:off x="10632504" y="332656"/>
            <a:ext cx="1080120" cy="446917"/>
          </a:xfrm>
          <a:prstGeom prst="rect">
            <a:avLst/>
          </a:prstGeom>
        </p:spPr>
        <p:txBody>
          <a:bodyPr vert="horz" wrap="square" lIns="0" tIns="15875" rIns="0" bIns="0" rtlCol="0">
            <a:spAutoFit/>
          </a:bodyPr>
          <a:lstStyle/>
          <a:p>
            <a:pPr algn="ctr">
              <a:spcBef>
                <a:spcPts val="125"/>
              </a:spcBef>
            </a:pPr>
            <a:r>
              <a:rPr lang="ru-RU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7</a:t>
            </a:r>
            <a:r>
              <a:rPr lang="en-US" sz="2800" b="1" spc="10" dirty="0" smtClean="0">
                <a:solidFill>
                  <a:srgbClr val="FFFFFF"/>
                </a:solidFill>
                <a:latin typeface="Arial"/>
                <a:cs typeface="Arial"/>
              </a:rPr>
              <a:t>-</a:t>
            </a:r>
            <a:r>
              <a:rPr lang="en-US" sz="2800" b="1" spc="10" dirty="0" err="1" smtClean="0">
                <a:solidFill>
                  <a:srgbClr val="FFFFFF"/>
                </a:solidFill>
                <a:latin typeface="Arial"/>
                <a:cs typeface="Arial"/>
              </a:rPr>
              <a:t>sinf</a:t>
            </a:r>
            <a:endParaRPr sz="2800" dirty="0">
              <a:latin typeface="Arial"/>
              <a:cs typeface="Arial"/>
            </a:endParaRPr>
          </a:p>
        </p:txBody>
      </p:sp>
      <p:sp>
        <p:nvSpPr>
          <p:cNvPr id="12" name="Нижний колонтитул 11"/>
          <p:cNvSpPr>
            <a:spLocks noGrp="1"/>
          </p:cNvSpPr>
          <p:nvPr>
            <p:ph type="ftr" sz="quarter" idx="5"/>
          </p:nvPr>
        </p:nvSpPr>
        <p:spPr>
          <a:xfrm>
            <a:off x="7464152" y="6453336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9"/>
            <a:ext cx="9036496" cy="634081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49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900" dirty="0" err="1" smtClean="0">
                <a:latin typeface="Times New Roman" pitchFamily="18" charset="0"/>
                <a:cs typeface="Times New Roman" pitchFamily="18" charset="0"/>
              </a:rPr>
              <a:t>Adabiy</a:t>
            </a:r>
            <a:r>
              <a:rPr lang="en-US" sz="490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900" dirty="0" err="1">
                <a:latin typeface="Times New Roman" pitchFamily="18" charset="0"/>
                <a:cs typeface="Times New Roman" pitchFamily="18" charset="0"/>
              </a:rPr>
              <a:t>o‘qish</a:t>
            </a:r>
            <a:r>
              <a:rPr lang="en-US" sz="4900" dirty="0">
                <a:latin typeface="Times New Roman" pitchFamily="18" charset="0"/>
                <a:cs typeface="Times New Roman" pitchFamily="18" charset="0"/>
              </a:rPr>
              <a:t> </a:t>
            </a:r>
            <a:br>
              <a:rPr lang="en-US" sz="4900" dirty="0">
                <a:latin typeface="Times New Roman" pitchFamily="18" charset="0"/>
                <a:cs typeface="Times New Roman" pitchFamily="18" charset="0"/>
              </a:rPr>
            </a:br>
            <a:endParaRPr lang="ru-RU" sz="27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8194" name="Picture 2" descr="C:\Documents and Settings\User\Рабочий стол\онлайн дарс\укувчилар расми\images (2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5400" y="116632"/>
            <a:ext cx="1475656" cy="100811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с двумя скругленными противолежащими углами 6"/>
          <p:cNvSpPr/>
          <p:nvPr/>
        </p:nvSpPr>
        <p:spPr>
          <a:xfrm>
            <a:off x="623392" y="1556792"/>
            <a:ext cx="11233248" cy="4824536"/>
          </a:xfrm>
          <a:prstGeom prst="round2DiagRect">
            <a:avLst/>
          </a:prstGeom>
          <a:ln>
            <a:solidFill>
              <a:srgbClr val="00B050"/>
            </a:solidFill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Bobo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400" b="1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latin typeface="Times New Roman" pitchFamily="18" charset="0"/>
                <a:cs typeface="Times New Roman" pitchFamily="18" charset="0"/>
              </a:rPr>
              <a:t>nabira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180000"/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Bobo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nabirasini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yetaklab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aylandi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80000"/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--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Bobojon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bunday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uyni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birinchi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ko‘rishim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80000" algn="just"/>
            <a:r>
              <a:rPr lang="en-US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--</a:t>
            </a:r>
            <a:r>
              <a:rPr lang="uz-Cyrl-UZ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bino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xalqaro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anjumanlar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saroyi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unda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xalqaro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anjumanlar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konferensiyalar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o‘tkaziladi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Mana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Toshkent 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kurantlari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deb nom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olgan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egizak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binolar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esa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dunyoda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yagona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hisoblanadi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180000" algn="just"/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Bobo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barpo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etilayotgan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ko‘rkam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binolar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nabirasini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tanishtirar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bunday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ezgu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ishlarning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barchasi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yurt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ravnaqi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taraqqiyoti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uchun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ekanligini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ta‘kidladi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180000"/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Alisher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bobosining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so‘zlarini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diqqat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tingladi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</a:p>
          <a:p>
            <a:pPr marL="180000" algn="just"/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--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Mening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maktabim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ham yap-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bobojon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-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dedi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180000" algn="just"/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--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Bolajonim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yurtimizning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ulug‘ligi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xalqimizning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totuvligi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dunyoga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mashhur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Sen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yurtga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munosib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farzand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3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bo‘l</a:t>
            </a:r>
            <a:r>
              <a:rPr lang="en-US" sz="23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!     </a:t>
            </a:r>
          </a:p>
          <a:p>
            <a:pPr algn="ctr"/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64152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3246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:dissolve/>
      </p:transition>
    </mc:Choice>
    <mc:Fallback xmlns="">
      <p:transition spd="slow" advClick="0">
        <p:dissolv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Lug‘at</a:t>
            </a:r>
            <a:r>
              <a:rPr lang="en-US" sz="4000" dirty="0" smtClean="0"/>
              <a:t> </a:t>
            </a:r>
            <a:endParaRPr lang="ru-RU" sz="4000" dirty="0"/>
          </a:p>
        </p:txBody>
      </p:sp>
      <p:sp>
        <p:nvSpPr>
          <p:cNvPr id="3" name="Содержимое 2"/>
          <p:cNvSpPr>
            <a:spLocks noGrp="1"/>
          </p:cNvSpPr>
          <p:nvPr>
            <p:ph idx="4294967295"/>
          </p:nvPr>
        </p:nvSpPr>
        <p:spPr>
          <a:xfrm>
            <a:off x="2783632" y="1484784"/>
            <a:ext cx="8229600" cy="4525963"/>
          </a:xfrm>
        </p:spPr>
        <p:txBody>
          <a:bodyPr>
            <a:normAutofit/>
          </a:bodyPr>
          <a:lstStyle/>
          <a:p>
            <a:pPr algn="ctr"/>
            <a:endParaRPr lang="uz-Cyrl-UZ" dirty="0" smtClean="0"/>
          </a:p>
          <a:p>
            <a:pPr algn="ctr"/>
            <a:endParaRPr lang="uz-Cyrl-UZ" dirty="0"/>
          </a:p>
          <a:p>
            <a:pPr algn="ctr"/>
            <a:r>
              <a:rPr lang="en-US" sz="3600" b="1" dirty="0" err="1" smtClean="0">
                <a:solidFill>
                  <a:srgbClr val="7030A0"/>
                </a:solidFill>
              </a:rPr>
              <a:t>Anjuman</a:t>
            </a:r>
            <a:r>
              <a:rPr lang="en-US" sz="3600" b="1" dirty="0" smtClean="0">
                <a:solidFill>
                  <a:srgbClr val="7030A0"/>
                </a:solidFill>
              </a:rPr>
              <a:t>    -  </a:t>
            </a:r>
            <a:r>
              <a:rPr lang="ru-RU" sz="3600" b="1" dirty="0" smtClean="0">
                <a:solidFill>
                  <a:srgbClr val="7030A0"/>
                </a:solidFill>
              </a:rPr>
              <a:t>конференция  </a:t>
            </a:r>
          </a:p>
          <a:p>
            <a:pPr algn="ctr"/>
            <a:endParaRPr lang="uz-Cyrl-UZ" sz="3600" b="1" dirty="0">
              <a:solidFill>
                <a:srgbClr val="7030A0"/>
              </a:solidFill>
            </a:endParaRPr>
          </a:p>
          <a:p>
            <a:pPr algn="ctr"/>
            <a:r>
              <a:rPr lang="en-US" sz="3600" b="1" dirty="0" err="1" smtClean="0">
                <a:solidFill>
                  <a:srgbClr val="7030A0"/>
                </a:solidFill>
              </a:rPr>
              <a:t>Xiyobon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  -  сквер </a:t>
            </a:r>
            <a:r>
              <a:rPr lang="en-US" sz="3600" b="1" dirty="0" smtClean="0">
                <a:solidFill>
                  <a:srgbClr val="7030A0"/>
                </a:solidFill>
              </a:rPr>
              <a:t>  </a:t>
            </a:r>
          </a:p>
          <a:p>
            <a:pPr algn="ctr"/>
            <a:endParaRPr lang="en-US" sz="3600" b="1" dirty="0">
              <a:solidFill>
                <a:srgbClr val="7030A0"/>
              </a:solidFill>
            </a:endParaRPr>
          </a:p>
          <a:p>
            <a:pPr algn="ctr"/>
            <a:r>
              <a:rPr lang="en-US" sz="3600" b="1" dirty="0" err="1" smtClean="0">
                <a:solidFill>
                  <a:srgbClr val="7030A0"/>
                </a:solidFill>
              </a:rPr>
              <a:t>Ravnaq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 – 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uz-Cyrl-UZ" sz="3600" b="1" dirty="0" smtClean="0">
                <a:solidFill>
                  <a:srgbClr val="7030A0"/>
                </a:solidFill>
              </a:rPr>
              <a:t>развитие </a:t>
            </a:r>
            <a:endParaRPr lang="en-US" sz="3600" b="1" dirty="0" smtClean="0">
              <a:solidFill>
                <a:srgbClr val="7030A0"/>
              </a:solidFill>
            </a:endParaRPr>
          </a:p>
          <a:p>
            <a:pPr algn="ctr"/>
            <a:endParaRPr lang="en-US" sz="3600" b="1" dirty="0">
              <a:solidFill>
                <a:srgbClr val="7030A0"/>
              </a:solidFill>
            </a:endParaRPr>
          </a:p>
          <a:p>
            <a:pPr algn="ctr"/>
            <a:r>
              <a:rPr lang="en-US" sz="3600" b="1" dirty="0" err="1" smtClean="0">
                <a:solidFill>
                  <a:srgbClr val="7030A0"/>
                </a:solidFill>
              </a:rPr>
              <a:t>Munosib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  <a:r>
              <a:rPr lang="ru-RU" sz="3600" b="1" dirty="0" smtClean="0">
                <a:solidFill>
                  <a:srgbClr val="7030A0"/>
                </a:solidFill>
              </a:rPr>
              <a:t> – </a:t>
            </a:r>
            <a:r>
              <a:rPr lang="uz-Cyrl-UZ" sz="3600" b="1" dirty="0" smtClean="0">
                <a:solidFill>
                  <a:srgbClr val="7030A0"/>
                </a:solidFill>
              </a:rPr>
              <a:t>достойный</a:t>
            </a:r>
            <a:r>
              <a:rPr lang="ru-RU" sz="3600" b="1" dirty="0" smtClean="0">
                <a:solidFill>
                  <a:srgbClr val="7030A0"/>
                </a:solidFill>
              </a:rPr>
              <a:t> </a:t>
            </a:r>
            <a:r>
              <a:rPr lang="en-US" sz="3600" b="1" dirty="0" smtClean="0">
                <a:solidFill>
                  <a:srgbClr val="7030A0"/>
                </a:solidFill>
              </a:rPr>
              <a:t> </a:t>
            </a:r>
          </a:p>
          <a:p>
            <a:pPr algn="ctr"/>
            <a:endParaRPr lang="en-US" dirty="0" smtClean="0"/>
          </a:p>
        </p:txBody>
      </p:sp>
      <p:pic>
        <p:nvPicPr>
          <p:cNvPr id="6146" name="Picture 2" descr="C:\Documents and Settings\User\Рабочий стол\онлайн дарс\1-дарсга расмлар\IMG_20200805_062531_79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831211">
            <a:off x="1049022" y="2554309"/>
            <a:ext cx="2748905" cy="219893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3897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Topshiriq</a:t>
            </a:r>
            <a:r>
              <a:rPr lang="en-US" sz="3600" dirty="0" smtClean="0"/>
              <a:t> </a:t>
            </a:r>
            <a:endParaRPr lang="ru-RU" sz="3600" dirty="0"/>
          </a:p>
        </p:txBody>
      </p:sp>
      <p:pic>
        <p:nvPicPr>
          <p:cNvPr id="8194" name="Picture 2" descr="C:\Documents and Settings\User\Рабочий стол\онлайн дарс\1-дарсга расмлар\IMG_20200805_062540_2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174464">
            <a:off x="1781081" y="2708919"/>
            <a:ext cx="3528392" cy="2088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Скругленная прямоугольная выноска 3"/>
          <p:cNvSpPr/>
          <p:nvPr/>
        </p:nvSpPr>
        <p:spPr>
          <a:xfrm>
            <a:off x="5879976" y="1556792"/>
            <a:ext cx="4818836" cy="3960440"/>
          </a:xfrm>
          <a:prstGeom prst="wedgeRoundRectCallou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Toshkentda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mustaqillik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yillarida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bunyod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etilgan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inshootlarning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nomlarini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36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36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64152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3495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>
        <p:fade/>
      </p:transition>
    </mc:Choice>
    <mc:Fallback xmlns="">
      <p:transition spd="med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81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03512" y="260648"/>
            <a:ext cx="8640960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en-US" sz="2800" dirty="0" err="1"/>
              <a:t>Avvalgi</a:t>
            </a:r>
            <a:r>
              <a:rPr lang="en-US" sz="2800" dirty="0"/>
              <a:t> </a:t>
            </a:r>
            <a:r>
              <a:rPr lang="en-US" sz="2800" dirty="0" err="1"/>
              <a:t>o‘tilgan</a:t>
            </a:r>
            <a:r>
              <a:rPr lang="en-US" sz="2800" dirty="0"/>
              <a:t> </a:t>
            </a:r>
            <a:r>
              <a:rPr lang="en-US" sz="2800" dirty="0" err="1"/>
              <a:t>mavzuni</a:t>
            </a:r>
            <a:r>
              <a:rPr lang="en-US" sz="2800" dirty="0"/>
              <a:t> </a:t>
            </a:r>
            <a:r>
              <a:rPr lang="en-US" sz="2800" dirty="0" err="1"/>
              <a:t>tekshiramiz</a:t>
            </a:r>
            <a:r>
              <a:rPr lang="en-US" sz="2800" dirty="0"/>
              <a:t>!</a:t>
            </a:r>
            <a:endParaRPr lang="ru-RU" sz="28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52728" y="1484784"/>
            <a:ext cx="7103712" cy="3384376"/>
          </a:xfrm>
          <a:prstGeom prst="rect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3200" dirty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Men Toshkent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shahrida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yashayman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Shahrimizda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binolari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qad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ko‘tarmoqda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Oqtepa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dahasida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ham 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zamonaviy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uy-joylar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qurilmoqda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Toshkent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shahri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tinchliksevar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u="sng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mehmondo‘st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poytaxt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sifatida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 tan </a:t>
            </a:r>
            <a:r>
              <a:rPr lang="en-US" sz="2800" dirty="0" err="1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olingan</a:t>
            </a:r>
            <a:r>
              <a:rPr lang="en-US" sz="2800" dirty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endParaRPr lang="ru-RU" sz="2800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166910" y="5373216"/>
            <a:ext cx="8033546" cy="108012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Matnda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Oqtepa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-joy,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tinchliksevar</a:t>
            </a:r>
            <a:r>
              <a:rPr lang="en-US" sz="2800" i="1" u="sng" dirty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i="1" u="sng" dirty="0" err="1">
                <a:latin typeface="Times New Roman" pitchFamily="18" charset="0"/>
                <a:cs typeface="Times New Roman" pitchFamily="18" charset="0"/>
              </a:rPr>
              <a:t>mehmondo‘st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qo‘shma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juft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ishtirok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latin typeface="Times New Roman" pitchFamily="18" charset="0"/>
                <a:cs typeface="Times New Roman" pitchFamily="18" charset="0"/>
              </a:rPr>
              <a:t>etgan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 descr="C:\Documents and Settings\User\Рабочий стол\онлайн дарс\1-дарсга расмлар\IMG_20200804_171024_28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1445303">
            <a:off x="1556983" y="1444248"/>
            <a:ext cx="1429130" cy="132723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536160" y="6453336"/>
            <a:ext cx="447100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0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775520" y="332657"/>
            <a:ext cx="8568952" cy="49244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dirty="0" err="1"/>
              <a:t>Poytaxtdagi</a:t>
            </a:r>
            <a:r>
              <a:rPr lang="en-US" sz="3200" dirty="0"/>
              <a:t>  </a:t>
            </a:r>
            <a:r>
              <a:rPr lang="en-US" sz="3200" dirty="0" err="1"/>
              <a:t>inshootlar</a:t>
            </a:r>
            <a:r>
              <a:rPr lang="en-US" sz="3200" dirty="0"/>
              <a:t> </a:t>
            </a:r>
            <a:endParaRPr lang="ru-RU" sz="3200" dirty="0"/>
          </a:p>
        </p:txBody>
      </p:sp>
      <p:pic>
        <p:nvPicPr>
          <p:cNvPr id="2050" name="Picture 2" descr="C:\Documents and Settings\User\Рабочий стол\онлайн дарс\1-дарсга расмлар\IMG_20200805_062501_17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7568" y="1484785"/>
            <a:ext cx="2539712" cy="1539439"/>
          </a:xfrm>
          <a:prstGeom prst="roundRect">
            <a:avLst>
              <a:gd name="adj" fmla="val 16667"/>
            </a:avLst>
          </a:prstGeom>
          <a:ln w="57150">
            <a:solidFill>
              <a:srgbClr val="00B0F0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C:\Documents and Settings\User\Рабочий стол\онлайн дарс\1-дарсга расмлар\скачанные файлы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552" y="3717033"/>
            <a:ext cx="2478752" cy="1869539"/>
          </a:xfrm>
          <a:prstGeom prst="roundRect">
            <a:avLst>
              <a:gd name="adj" fmla="val 16667"/>
            </a:avLst>
          </a:prstGeom>
          <a:ln w="57150">
            <a:solidFill>
              <a:srgbClr val="00B0F0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3" name="Picture 5" descr="C:\Documents and Settings\User\Рабочий стол\онлайн дарс\1-дарсга расмлар\скачанные файлы (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20137" y="1412776"/>
            <a:ext cx="2769253" cy="1690112"/>
          </a:xfrm>
          <a:prstGeom prst="roundRect">
            <a:avLst>
              <a:gd name="adj" fmla="val 16667"/>
            </a:avLst>
          </a:prstGeom>
          <a:ln w="57150">
            <a:solidFill>
              <a:srgbClr val="00B0F0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Рисунок 8" descr="C:\Documents and Settings\User\Рабочий стол\онлайн дарс\1-дарсга расмлар\скачанные файлы (7).jpg"/>
          <p:cNvPicPr/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101" r="6742"/>
          <a:stretch/>
        </p:blipFill>
        <p:spPr bwMode="auto">
          <a:xfrm>
            <a:off x="7320136" y="3645024"/>
            <a:ext cx="2694424" cy="2016224"/>
          </a:xfrm>
          <a:prstGeom prst="roundRect">
            <a:avLst>
              <a:gd name="adj" fmla="val 16667"/>
            </a:avLst>
          </a:prstGeom>
          <a:ln w="57150">
            <a:solidFill>
              <a:srgbClr val="00B0F0"/>
            </a:solidFill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Прямоугольник 4"/>
          <p:cNvSpPr/>
          <p:nvPr/>
        </p:nvSpPr>
        <p:spPr>
          <a:xfrm>
            <a:off x="2142251" y="5919256"/>
            <a:ext cx="7920880" cy="603448"/>
          </a:xfrm>
          <a:prstGeom prst="rect">
            <a:avLst/>
          </a:prstGeom>
          <a:ln w="19050">
            <a:solidFill>
              <a:srgbClr val="7030A0"/>
            </a:solidFill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Madaniyat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b="1" dirty="0" err="1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maskanlari</a:t>
            </a:r>
            <a:r>
              <a:rPr lang="en-US" sz="4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b="1" dirty="0">
              <a:solidFill>
                <a:srgbClr val="7030A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4" name="Picture 6" descr="C:\Documents and Settings\User\Рабочий стол\онлайн дарс\сурок белгиси\images (1)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43872" y="2492896"/>
            <a:ext cx="2016224" cy="2232248"/>
          </a:xfrm>
          <a:prstGeom prst="rect">
            <a:avLst/>
          </a:prstGeom>
          <a:ln w="19050">
            <a:solidFill>
              <a:srgbClr val="0070C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64152" y="6414982"/>
            <a:ext cx="456929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09478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ripple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9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5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60648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/>
              <a:t>Topshiriq</a:t>
            </a:r>
            <a:r>
              <a:rPr lang="en-US" sz="3600" dirty="0"/>
              <a:t> </a:t>
            </a:r>
            <a:endParaRPr lang="ru-RU" sz="36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865784" y="1319466"/>
            <a:ext cx="8460432" cy="792088"/>
          </a:xfrm>
          <a:prstGeom prst="rect">
            <a:avLst/>
          </a:prstGeom>
          <a:ln w="28575">
            <a:solidFill>
              <a:srgbClr val="00B05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Poytaxtimizdagi</a:t>
            </a:r>
            <a:r>
              <a:rPr lang="en-US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madaniyat-ma’rifiy</a:t>
            </a:r>
            <a:r>
              <a:rPr lang="en-US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maskanlari</a:t>
            </a:r>
            <a:r>
              <a:rPr lang="en-US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ro‘yhatini</a:t>
            </a:r>
            <a:r>
              <a:rPr lang="en-US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davom</a:t>
            </a:r>
            <a:r>
              <a:rPr lang="en-US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600" b="1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ettiring</a:t>
            </a:r>
            <a:r>
              <a:rPr lang="en-US" sz="2600" b="1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ru-RU" sz="2600" b="1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833920" y="2256227"/>
            <a:ext cx="8568952" cy="504056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muzeylar</a:t>
            </a:r>
            <a:r>
              <a:rPr lang="en-US" sz="36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1833920" y="2857247"/>
            <a:ext cx="8568952" cy="504056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bolalar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ijodiyot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markazlari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1844888" y="3502419"/>
            <a:ext cx="8568952" cy="504056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teatrlar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1844888" y="4150491"/>
            <a:ext cx="8568952" cy="504056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O‘zbekiston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anjumanlar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saroyi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1844888" y="4798563"/>
            <a:ext cx="8568952" cy="504056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istirohat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bog‘lari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1844888" y="5446635"/>
            <a:ext cx="8568952" cy="504056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san’at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saroylari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1844888" y="6094591"/>
            <a:ext cx="8568952" cy="504056"/>
          </a:xfrm>
          <a:prstGeom prst="rec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kutubxonalar</a:t>
            </a:r>
            <a:r>
              <a:rPr lang="en-US" sz="32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4" name="Picture 2" descr="C:\Documents and Settings\User\Рабочий стол\онлайн дарс\ундов белгиси\скачанные файлы (3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4392" y="188640"/>
            <a:ext cx="840592" cy="840592"/>
          </a:xfrm>
          <a:prstGeom prst="round2DiagRect">
            <a:avLst>
              <a:gd name="adj1" fmla="val 16667"/>
              <a:gd name="adj2" fmla="val 28628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536160" y="6490925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023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 advClick="0">
        <p14:honeycomb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0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5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0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5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0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5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 animBg="1"/>
      <p:bldP spid="3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95400" y="332656"/>
            <a:ext cx="11017224" cy="648072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SODDA   SO‘ZLAR 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3712" y="5121805"/>
            <a:ext cx="1656184" cy="1373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Овал 4"/>
          <p:cNvSpPr/>
          <p:nvPr/>
        </p:nvSpPr>
        <p:spPr>
          <a:xfrm>
            <a:off x="3791744" y="1530210"/>
            <a:ext cx="6768752" cy="4716800"/>
          </a:xfrm>
          <a:prstGeom prst="ellipse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1600" dirty="0"/>
              <a:t> 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O‘ZBEK  TILIDA  SODDA  SO‘ZLAR  BIR  O‘ZAKDAN TASHKIL TOPADI.</a:t>
            </a:r>
          </a:p>
          <a:p>
            <a:pPr algn="ctr"/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shahar</a:t>
            </a:r>
            <a:endParaRPr lang="en-US" sz="32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bino</a:t>
            </a:r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r>
              <a:rPr lang="en-US" sz="32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      </a:t>
            </a:r>
            <a:r>
              <a:rPr lang="en-US" sz="3200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poytaxt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</p:txBody>
      </p:sp>
      <p:pic>
        <p:nvPicPr>
          <p:cNvPr id="4099" name="Picture 3" descr="C:\Documents and Settings\User\Рабочий стол\онлайн дарс\ундов белгиси\images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20623197">
            <a:off x="425910" y="1647340"/>
            <a:ext cx="2552270" cy="2552270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6927778" y="6470928"/>
            <a:ext cx="5263090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 advClick="0">
        <p14:prism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695400" y="274638"/>
            <a:ext cx="11161240" cy="49244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200" dirty="0" smtClean="0"/>
              <a:t>BILIB  OLING! </a:t>
            </a:r>
            <a:endParaRPr lang="ru-RU" sz="3200" dirty="0"/>
          </a:p>
        </p:txBody>
      </p:sp>
      <p:pic>
        <p:nvPicPr>
          <p:cNvPr id="5122" name="Picture 2" descr="C:\Documents and Settings\User\Рабочий стол\онлайн дарс\ундов белгиси\скачанные файлы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7" y="1700808"/>
            <a:ext cx="2647089" cy="1728192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3299659" y="1506288"/>
            <a:ext cx="5544616" cy="10081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SODDA   SO‘ZLAR </a:t>
            </a:r>
            <a:endParaRPr lang="ru-RU" sz="3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Стрелка вниз 6"/>
          <p:cNvSpPr/>
          <p:nvPr/>
        </p:nvSpPr>
        <p:spPr>
          <a:xfrm rot="1324535">
            <a:off x="4853825" y="2559083"/>
            <a:ext cx="449291" cy="2213062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вниз 9"/>
          <p:cNvSpPr/>
          <p:nvPr/>
        </p:nvSpPr>
        <p:spPr>
          <a:xfrm rot="20211005">
            <a:off x="6815576" y="2554210"/>
            <a:ext cx="449291" cy="2213062"/>
          </a:xfrm>
          <a:prstGeom prst="downArrow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вал 8"/>
          <p:cNvSpPr/>
          <p:nvPr/>
        </p:nvSpPr>
        <p:spPr>
          <a:xfrm>
            <a:off x="2497836" y="4808096"/>
            <a:ext cx="3366119" cy="108012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Tub </a:t>
            </a:r>
            <a:r>
              <a:rPr lang="en-US" sz="32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6314691" y="4860828"/>
            <a:ext cx="3366119" cy="1080120"/>
          </a:xfrm>
          <a:prstGeom prst="ellipse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Yasama</a:t>
            </a:r>
            <a:r>
              <a:rPr lang="en-US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5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25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endParaRPr lang="ru-RU" sz="25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07279" y="6453336"/>
            <a:ext cx="4747062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:blinds dir="vert"/>
      </p:transition>
    </mc:Choice>
    <mc:Fallback xmlns="">
      <p:transition spd="slow" advClick="0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7" grpId="0" animBg="1"/>
      <p:bldP spid="10" grpId="0" animBg="1"/>
      <p:bldP spid="9" grpId="0" animBg="1"/>
      <p:bldP spid="1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524000" y="274638"/>
            <a:ext cx="9144000" cy="706090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Tub  </a:t>
            </a:r>
            <a:r>
              <a:rPr lang="en-US" sz="5400" dirty="0" err="1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5400" dirty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5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6" name="Picture 2" descr="C:\Documents and Settings\User\Рабочий стол\онлайн дарс\укувчилар расми\скачанные файлы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9496" y="1556792"/>
            <a:ext cx="2247900" cy="3176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4583832" y="1484784"/>
            <a:ext cx="5616624" cy="4514274"/>
          </a:xfrm>
          <a:prstGeom prst="wedgeRoundRectCallout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Tarkibi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asos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qo‘shimchalarga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bo‘linmaydigan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so‘zlarga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tub </a:t>
            </a:r>
            <a:r>
              <a:rPr lang="en-US" sz="3600" b="1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6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3600" u="sng" dirty="0">
              <a:solidFill>
                <a:srgbClr val="00B05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ctr"/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mahalla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ko‘cha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uy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6147" name="Picture 3" descr="C:\Documents and Settings\User\Рабочий стол\онлайн дарс\ундов белгиси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528" y="116632"/>
            <a:ext cx="1224136" cy="93793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2144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95824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900" advClick="0">
        <p14:glitter pattern="hexagon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055440" y="332656"/>
            <a:ext cx="9144000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3600" dirty="0" err="1" smtClean="0"/>
              <a:t>Yasama</a:t>
            </a:r>
            <a:r>
              <a:rPr lang="en-US" sz="3600" dirty="0" smtClean="0"/>
              <a:t>  </a:t>
            </a:r>
            <a:r>
              <a:rPr lang="en-US" sz="3600" dirty="0" err="1" smtClean="0"/>
              <a:t>so‘zlar</a:t>
            </a:r>
            <a:r>
              <a:rPr lang="en-US" sz="3600" dirty="0" smtClean="0"/>
              <a:t> </a:t>
            </a:r>
            <a:endParaRPr lang="ru-RU" sz="3600" dirty="0"/>
          </a:p>
        </p:txBody>
      </p:sp>
      <p:pic>
        <p:nvPicPr>
          <p:cNvPr id="7170" name="Picture 2" descr="C:\Documents and Settings\User\Рабочий стол\онлайн дарс\укувчилар расми\скачанные файлы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659061">
            <a:off x="7998773" y="1339154"/>
            <a:ext cx="2596079" cy="35937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Скругленная прямоугольная выноска 2"/>
          <p:cNvSpPr/>
          <p:nvPr/>
        </p:nvSpPr>
        <p:spPr>
          <a:xfrm>
            <a:off x="1775520" y="1484784"/>
            <a:ext cx="5184576" cy="4464496"/>
          </a:xfrm>
          <a:prstGeom prst="wedgeRoundRectCallout">
            <a:avLst/>
          </a:prstGeom>
          <a:ln w="19050">
            <a:solidFill>
              <a:srgbClr val="00B0F0"/>
            </a:solidFill>
          </a:ln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Asosga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yasovchi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qo‘shimchalarni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qo‘shish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orqali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asosga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sodda</a:t>
            </a:r>
            <a:r>
              <a:rPr lang="en-US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yasama</a:t>
            </a:r>
            <a:r>
              <a:rPr lang="en-US" sz="36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u="sng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600" b="1" u="sng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deyiladi</a:t>
            </a:r>
            <a:r>
              <a:rPr lang="en-US" sz="3600" dirty="0">
                <a:solidFill>
                  <a:srgbClr val="00B050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ctr"/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Masalan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600" b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ser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quyosh</a:t>
            </a:r>
            <a:endParaRPr lang="en-US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600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temir</a:t>
            </a:r>
            <a:r>
              <a:rPr lang="en-US" sz="3600" b="1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chi</a:t>
            </a:r>
            <a:r>
              <a:rPr lang="en-US" sz="36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3600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" name="Picture 3" descr="C:\Documents and Settings\User\Рабочий стол\онлайн дарс\ундов белгиси\images (1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92544" y="188640"/>
            <a:ext cx="1014284" cy="777149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91811" y="6453336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10663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400" advClick="0">
        <p14:doors dir="vert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717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6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263352" y="188641"/>
            <a:ext cx="11737304" cy="79208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pPr algn="ctr"/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Yangi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100" dirty="0" err="1">
                <a:latin typeface="Times New Roman" pitchFamily="18" charset="0"/>
                <a:cs typeface="Times New Roman" pitchFamily="18" charset="0"/>
              </a:rPr>
              <a:t>mavzuni</a:t>
            </a:r>
            <a:r>
              <a:rPr lang="en-US" sz="31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100" dirty="0" err="1" smtClean="0">
                <a:latin typeface="Times New Roman" pitchFamily="18" charset="0"/>
                <a:cs typeface="Times New Roman" pitchFamily="18" charset="0"/>
              </a:rPr>
              <a:t>mustahkamlash</a:t>
            </a:r>
            <a:r>
              <a:rPr lang="en-US" sz="3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uz-Cyrl-UZ" sz="31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uz-Cyrl-UZ" sz="3100" dirty="0" smtClean="0">
                <a:latin typeface="Times New Roman" pitchFamily="18" charset="0"/>
                <a:cs typeface="Times New Roman" pitchFamily="18" charset="0"/>
              </a:rPr>
            </a:b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Darslikdagi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2-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mashq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ichidan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sodda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yasama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so‘zlarni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latin typeface="Times New Roman" pitchFamily="18" charset="0"/>
                <a:cs typeface="Times New Roman" pitchFamily="18" charset="0"/>
              </a:rPr>
              <a:t>ajratib</a:t>
            </a:r>
            <a:r>
              <a:rPr lang="en-US" sz="24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uz-Cyrl-UZ" sz="2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 descr="C:\Documents and Settings\User\Рабочий стол\онлайн дарс\1-дарсга расмлар\IMG_20200805_062530_02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1844824"/>
            <a:ext cx="1656184" cy="1728192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2091126" y="1556792"/>
            <a:ext cx="9188221" cy="2376264"/>
          </a:xfrm>
          <a:prstGeom prst="roundRect">
            <a:avLst/>
          </a:prstGeom>
          <a:ln w="19050"/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Biz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kutubxonachiga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yordam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berdik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Bog‘bon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daraxtni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mehr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parvarish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qildi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Zarb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tepilgan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to‘pni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darvozabon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mohirlik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ushlab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qoldi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AutoNum type="arabicPeriod"/>
            </a:pP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 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sovg‘a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qilingan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gullarni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guldonga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solib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qo‘ydi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342900" indent="-342900">
              <a:buFontTx/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Eski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shaharda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hunarmandlar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rastasi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joylashgan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 </a:t>
            </a:r>
            <a:endParaRPr lang="ru-RU" sz="2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marL="342900" indent="-342900">
              <a:buAutoNum type="arabicPeriod"/>
            </a:pP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Avaz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temirchi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duradgor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ustalarning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ishlarini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diqqat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kuzatdi</a:t>
            </a:r>
            <a:r>
              <a:rPr lang="en-US" sz="2000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6" name="Овал 5"/>
          <p:cNvSpPr/>
          <p:nvPr/>
        </p:nvSpPr>
        <p:spPr>
          <a:xfrm>
            <a:off x="2323382" y="4469902"/>
            <a:ext cx="2736304" cy="720080"/>
          </a:xfrm>
          <a:prstGeom prst="ellips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kutubxonachi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Овал 8"/>
          <p:cNvSpPr/>
          <p:nvPr/>
        </p:nvSpPr>
        <p:spPr>
          <a:xfrm>
            <a:off x="2277702" y="5712254"/>
            <a:ext cx="2736304" cy="720080"/>
          </a:xfrm>
          <a:prstGeom prst="ellips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guldon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Овал 9"/>
          <p:cNvSpPr/>
          <p:nvPr/>
        </p:nvSpPr>
        <p:spPr>
          <a:xfrm>
            <a:off x="5380862" y="5255758"/>
            <a:ext cx="2736304" cy="720080"/>
          </a:xfrm>
          <a:prstGeom prst="ellips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hunarmand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Овал 10"/>
          <p:cNvSpPr/>
          <p:nvPr/>
        </p:nvSpPr>
        <p:spPr>
          <a:xfrm>
            <a:off x="5380862" y="4109862"/>
            <a:ext cx="2736304" cy="720080"/>
          </a:xfrm>
          <a:prstGeom prst="ellips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bog‘bon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8126646" y="5712254"/>
            <a:ext cx="2736304" cy="720080"/>
          </a:xfrm>
          <a:prstGeom prst="ellips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duradgor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20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temirchi</a:t>
            </a:r>
            <a:r>
              <a:rPr lang="en-US" sz="20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20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Овал 12"/>
          <p:cNvSpPr/>
          <p:nvPr/>
        </p:nvSpPr>
        <p:spPr>
          <a:xfrm>
            <a:off x="8334678" y="4483182"/>
            <a:ext cx="2736304" cy="720080"/>
          </a:xfrm>
          <a:prstGeom prst="ellipse">
            <a:avLst/>
          </a:prstGeom>
          <a:ln w="28575">
            <a:solidFill>
              <a:srgbClr val="0070C0"/>
            </a:solidFill>
          </a:ln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4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darvozabon</a:t>
            </a:r>
            <a:endParaRPr lang="ru-RU" sz="2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431325" y="6432334"/>
            <a:ext cx="454300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Samatovna.Yashnobod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231-maktab.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86805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 advClick="0">
        <p14:prism isInverted="1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6" grpId="0" animBg="1"/>
      <p:bldP spid="9" grpId="0" animBg="1"/>
      <p:bldP spid="10" grpId="0" animBg="1"/>
      <p:bldP spid="11" grpId="0" animBg="1"/>
      <p:bldP spid="12" grpId="0" animBg="1"/>
      <p:bldP spid="13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641</TotalTime>
  <Words>294</Words>
  <Application>Microsoft Office PowerPoint</Application>
  <PresentationFormat>Произвольный</PresentationFormat>
  <Paragraphs>86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Office Theme</vt:lpstr>
      <vt:lpstr>O‘zbek tili</vt:lpstr>
      <vt:lpstr>Avvalgi o‘tilgan mavzuni tekshiramiz!</vt:lpstr>
      <vt:lpstr>Poytaxtdagi  inshootlar </vt:lpstr>
      <vt:lpstr>Topshiriq </vt:lpstr>
      <vt:lpstr>SODDA   SO‘ZLAR </vt:lpstr>
      <vt:lpstr>BILIB  OLING! </vt:lpstr>
      <vt:lpstr>Tub  so‘zlar </vt:lpstr>
      <vt:lpstr>Yasama  so‘zlar </vt:lpstr>
      <vt:lpstr>          Yangi  mavzuni mustahkamlash  Darslikdagi 2- mashq. Berilgan gaplar ichidan sodda yasama so‘zlarni ajratib yozing.</vt:lpstr>
      <vt:lpstr>  Adabiy  o‘qish  </vt:lpstr>
      <vt:lpstr>Lug‘at </vt:lpstr>
      <vt:lpstr>Topshiriq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87</cp:revision>
  <dcterms:created xsi:type="dcterms:W3CDTF">2020-08-03T09:44:14Z</dcterms:created>
  <dcterms:modified xsi:type="dcterms:W3CDTF">2020-12-17T17:21:21Z</dcterms:modified>
</cp:coreProperties>
</file>