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57" r:id="rId3"/>
    <p:sldId id="272" r:id="rId4"/>
    <p:sldId id="289" r:id="rId5"/>
    <p:sldId id="290" r:id="rId6"/>
    <p:sldId id="291" r:id="rId7"/>
    <p:sldId id="293" r:id="rId8"/>
    <p:sldId id="294" r:id="rId9"/>
    <p:sldId id="288" r:id="rId10"/>
    <p:sldId id="296" r:id="rId11"/>
    <p:sldId id="297" r:id="rId12"/>
    <p:sldId id="298" r:id="rId13"/>
    <p:sldId id="299" r:id="rId14"/>
    <p:sldId id="295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88" autoAdjust="0"/>
    <p:restoredTop sz="94061" autoAdjust="0"/>
  </p:normalViewPr>
  <p:slideViewPr>
    <p:cSldViewPr>
      <p:cViewPr varScale="1">
        <p:scale>
          <a:sx n="74" d="100"/>
          <a:sy n="74" d="100"/>
        </p:scale>
        <p:origin x="-528" y="-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68A049-BF93-48CC-9288-D749A5500F19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8373A-9E77-4DCE-B2D6-4C46B44086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36872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1" y="2125981"/>
            <a:ext cx="103632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1" y="3840480"/>
            <a:ext cx="8534401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F531DD-230B-4965-A0CA-5C0778DA8FF4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5402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4"/>
            <a:ext cx="10920096" cy="500009"/>
          </a:xfrm>
        </p:spPr>
        <p:txBody>
          <a:bodyPr lIns="0" tIns="0" rIns="0" bIns="0"/>
          <a:lstStyle>
            <a:lvl1pPr>
              <a:defRPr sz="324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3" y="2289992"/>
            <a:ext cx="10435757" cy="292709"/>
          </a:xfrm>
        </p:spPr>
        <p:txBody>
          <a:bodyPr lIns="0" tIns="0" rIns="0" bIns="0"/>
          <a:lstStyle>
            <a:lvl1pPr>
              <a:defRPr sz="1902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D5F507-147B-4FEF-988C-05FF46473FE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2680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4"/>
            <a:ext cx="10920096" cy="500009"/>
          </a:xfrm>
        </p:spPr>
        <p:txBody>
          <a:bodyPr lIns="0" tIns="0" rIns="0" bIns="0"/>
          <a:lstStyle>
            <a:lvl1pPr>
              <a:defRPr sz="324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1D79FF-F818-4226-93DB-6667491EAC3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9631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4"/>
            <a:ext cx="10920096" cy="500009"/>
          </a:xfrm>
        </p:spPr>
        <p:txBody>
          <a:bodyPr lIns="0" tIns="0" rIns="0" bIns="0"/>
          <a:lstStyle>
            <a:lvl1pPr>
              <a:defRPr sz="324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C4A426-2791-42F0-94C1-E1EB1EE6AAF5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2313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8260FB-E78F-4088-9A7D-58871833BE0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5033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8" y="1133193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2853"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1354" y="150406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853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3" y="2289991"/>
            <a:ext cx="1043575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1" y="6377941"/>
            <a:ext cx="39014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1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428BD9-722A-42B5-8BAB-760369E18931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12/16/2020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1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5764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sldNum="0" hd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724662">
        <a:defRPr>
          <a:latin typeface="+mn-lt"/>
          <a:ea typeface="+mn-ea"/>
          <a:cs typeface="+mn-cs"/>
        </a:defRPr>
      </a:lvl2pPr>
      <a:lvl3pPr marL="1449324">
        <a:defRPr>
          <a:latin typeface="+mn-lt"/>
          <a:ea typeface="+mn-ea"/>
          <a:cs typeface="+mn-cs"/>
        </a:defRPr>
      </a:lvl3pPr>
      <a:lvl4pPr marL="2173986">
        <a:defRPr>
          <a:latin typeface="+mn-lt"/>
          <a:ea typeface="+mn-ea"/>
          <a:cs typeface="+mn-cs"/>
        </a:defRPr>
      </a:lvl4pPr>
      <a:lvl5pPr marL="2898648">
        <a:defRPr>
          <a:latin typeface="+mn-lt"/>
          <a:ea typeface="+mn-ea"/>
          <a:cs typeface="+mn-cs"/>
        </a:defRPr>
      </a:lvl5pPr>
      <a:lvl6pPr marL="3623310">
        <a:defRPr>
          <a:latin typeface="+mn-lt"/>
          <a:ea typeface="+mn-ea"/>
          <a:cs typeface="+mn-cs"/>
        </a:defRPr>
      </a:lvl6pPr>
      <a:lvl7pPr marL="4347972">
        <a:defRPr>
          <a:latin typeface="+mn-lt"/>
          <a:ea typeface="+mn-ea"/>
          <a:cs typeface="+mn-cs"/>
        </a:defRPr>
      </a:lvl7pPr>
      <a:lvl8pPr marL="5072634">
        <a:defRPr>
          <a:latin typeface="+mn-lt"/>
          <a:ea typeface="+mn-ea"/>
          <a:cs typeface="+mn-cs"/>
        </a:defRPr>
      </a:lvl8pPr>
      <a:lvl9pPr marL="579729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724662">
        <a:defRPr>
          <a:latin typeface="+mn-lt"/>
          <a:ea typeface="+mn-ea"/>
          <a:cs typeface="+mn-cs"/>
        </a:defRPr>
      </a:lvl2pPr>
      <a:lvl3pPr marL="1449324">
        <a:defRPr>
          <a:latin typeface="+mn-lt"/>
          <a:ea typeface="+mn-ea"/>
          <a:cs typeface="+mn-cs"/>
        </a:defRPr>
      </a:lvl3pPr>
      <a:lvl4pPr marL="2173986">
        <a:defRPr>
          <a:latin typeface="+mn-lt"/>
          <a:ea typeface="+mn-ea"/>
          <a:cs typeface="+mn-cs"/>
        </a:defRPr>
      </a:lvl4pPr>
      <a:lvl5pPr marL="2898648">
        <a:defRPr>
          <a:latin typeface="+mn-lt"/>
          <a:ea typeface="+mn-ea"/>
          <a:cs typeface="+mn-cs"/>
        </a:defRPr>
      </a:lvl5pPr>
      <a:lvl6pPr marL="3623310">
        <a:defRPr>
          <a:latin typeface="+mn-lt"/>
          <a:ea typeface="+mn-ea"/>
          <a:cs typeface="+mn-cs"/>
        </a:defRPr>
      </a:lvl6pPr>
      <a:lvl7pPr marL="4347972">
        <a:defRPr>
          <a:latin typeface="+mn-lt"/>
          <a:ea typeface="+mn-ea"/>
          <a:cs typeface="+mn-cs"/>
        </a:defRPr>
      </a:lvl7pPr>
      <a:lvl8pPr marL="5072634">
        <a:defRPr>
          <a:latin typeface="+mn-lt"/>
          <a:ea typeface="+mn-ea"/>
          <a:cs typeface="+mn-cs"/>
        </a:defRPr>
      </a:lvl8pPr>
      <a:lvl9pPr marL="579729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Relationship Id="rId9" Type="http://schemas.openxmlformats.org/officeDocument/2006/relationships/image" Target="../media/image10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839416" y="260648"/>
            <a:ext cx="9612560" cy="553998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3600" dirty="0" err="1"/>
              <a:t>O‘zbek</a:t>
            </a:r>
            <a:r>
              <a:rPr lang="en-US" sz="3600" dirty="0"/>
              <a:t> </a:t>
            </a:r>
            <a:r>
              <a:rPr lang="en-US" sz="3600" dirty="0" err="1" smtClean="0"/>
              <a:t>tili</a:t>
            </a:r>
            <a:endParaRPr lang="ru-RU" sz="3600" dirty="0"/>
          </a:p>
        </p:txBody>
      </p:sp>
      <p:sp>
        <p:nvSpPr>
          <p:cNvPr id="4" name="object 4"/>
          <p:cNvSpPr txBox="1"/>
          <p:nvPr/>
        </p:nvSpPr>
        <p:spPr>
          <a:xfrm>
            <a:off x="3024166" y="2364094"/>
            <a:ext cx="6240186" cy="2106555"/>
          </a:xfrm>
          <a:prstGeom prst="rect">
            <a:avLst/>
          </a:prstGeom>
        </p:spPr>
        <p:txBody>
          <a:bodyPr vert="horz" wrap="square" lIns="0" tIns="28782" rIns="0" bIns="0" rtlCol="0">
            <a:spAutoFit/>
          </a:bodyPr>
          <a:lstStyle/>
          <a:p>
            <a:pPr marL="37951" algn="ctr">
              <a:lnSpc>
                <a:spcPts val="4018"/>
              </a:lnSpc>
              <a:spcBef>
                <a:spcPts val="227"/>
              </a:spcBef>
            </a:pPr>
            <a:r>
              <a:rPr sz="3200" b="1" dirty="0" err="1">
                <a:solidFill>
                  <a:srgbClr val="2365C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sz="3200" b="1" dirty="0">
                <a:solidFill>
                  <a:srgbClr val="2365C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3200" b="1" dirty="0">
                <a:solidFill>
                  <a:srgbClr val="2365C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2365C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endParaRPr lang="en-US" sz="3200" b="1" dirty="0" smtClean="0">
              <a:solidFill>
                <a:srgbClr val="2365C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7951" algn="ctr">
              <a:lnSpc>
                <a:spcPts val="4018"/>
              </a:lnSpc>
              <a:spcBef>
                <a:spcPts val="227"/>
              </a:spcBef>
            </a:pPr>
            <a:r>
              <a:rPr lang="en-US" sz="2800" b="1" dirty="0" smtClean="0">
                <a:solidFill>
                  <a:srgbClr val="2365C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(So‘zlarning </a:t>
            </a:r>
            <a:r>
              <a:rPr lang="en-US" sz="2800" b="1" dirty="0" err="1" smtClean="0">
                <a:solidFill>
                  <a:srgbClr val="2365C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tuzilishiga</a:t>
            </a:r>
            <a:r>
              <a:rPr lang="en-US" sz="2800" b="1" dirty="0" smtClean="0">
                <a:solidFill>
                  <a:srgbClr val="2365C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ko‘ra</a:t>
            </a:r>
            <a:r>
              <a:rPr lang="en-US" sz="2800" b="1" dirty="0" smtClean="0">
                <a:solidFill>
                  <a:srgbClr val="2365C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turlari</a:t>
            </a:r>
            <a:r>
              <a:rPr lang="en-US" sz="2800" b="1" dirty="0" smtClean="0">
                <a:solidFill>
                  <a:srgbClr val="2365C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2365C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</a:t>
            </a:r>
            <a:r>
              <a:rPr lang="en-US" sz="2800" b="1" dirty="0" smtClean="0">
                <a:solidFill>
                  <a:srgbClr val="2365C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yasovchi</a:t>
            </a:r>
            <a:r>
              <a:rPr lang="en-US" sz="2800" b="1" dirty="0" smtClean="0">
                <a:solidFill>
                  <a:srgbClr val="2365C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qo‘shimchalarning</a:t>
            </a:r>
            <a:r>
              <a:rPr lang="en-US" sz="2800" b="1" dirty="0" smtClean="0">
                <a:solidFill>
                  <a:srgbClr val="2365C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so‘zga</a:t>
            </a:r>
            <a:r>
              <a:rPr lang="en-US" sz="2800" b="1" dirty="0" smtClean="0">
                <a:solidFill>
                  <a:srgbClr val="2365C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qo‘shilish</a:t>
            </a:r>
            <a:r>
              <a:rPr lang="en-US" sz="2800" b="1" dirty="0" smtClean="0">
                <a:solidFill>
                  <a:srgbClr val="2365C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tartibi</a:t>
            </a:r>
            <a:r>
              <a:rPr lang="en-US" sz="2800" b="1" dirty="0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endParaRPr sz="2800" b="1" dirty="0">
              <a:solidFill>
                <a:srgbClr val="2365C7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719071" y="4581128"/>
            <a:ext cx="4896544" cy="1578128"/>
          </a:xfrm>
          <a:prstGeom prst="rect">
            <a:avLst/>
          </a:prstGeom>
        </p:spPr>
        <p:txBody>
          <a:bodyPr vert="horz" wrap="square" lIns="0" tIns="26166" rIns="0" bIns="0" rtlCol="0">
            <a:spAutoFit/>
          </a:bodyPr>
          <a:lstStyle/>
          <a:p>
            <a:pPr marL="66737">
              <a:lnSpc>
                <a:spcPts val="4098"/>
              </a:lnSpc>
            </a:pPr>
            <a:r>
              <a:rPr sz="2472" dirty="0" err="1">
                <a:solidFill>
                  <a:srgbClr val="231F20"/>
                </a:solidFill>
                <a:latin typeface="Arial"/>
                <a:cs typeface="Arial"/>
              </a:rPr>
              <a:t>O‘qituvchi</a:t>
            </a:r>
            <a:r>
              <a:rPr sz="2472" dirty="0">
                <a:solidFill>
                  <a:srgbClr val="231F20"/>
                </a:solidFill>
                <a:latin typeface="Arial"/>
                <a:cs typeface="Arial"/>
              </a:rPr>
              <a:t>:</a:t>
            </a:r>
            <a:endParaRPr sz="2472" dirty="0">
              <a:latin typeface="Arial"/>
              <a:cs typeface="Arial"/>
            </a:endParaRPr>
          </a:p>
          <a:p>
            <a:pPr marL="66737">
              <a:lnSpc>
                <a:spcPts val="4046"/>
              </a:lnSpc>
            </a:pPr>
            <a:r>
              <a:rPr lang="en-US" sz="2472" b="1" spc="10" dirty="0" err="1">
                <a:solidFill>
                  <a:srgbClr val="231F20"/>
                </a:solidFill>
                <a:latin typeface="Arial"/>
                <a:cs typeface="Arial"/>
              </a:rPr>
              <a:t>To‘rayeva</a:t>
            </a:r>
            <a:r>
              <a:rPr lang="en-US" sz="2472" b="1" spc="10" dirty="0">
                <a:solidFill>
                  <a:srgbClr val="231F20"/>
                </a:solidFill>
                <a:latin typeface="Arial"/>
                <a:cs typeface="Arial"/>
              </a:rPr>
              <a:t>  </a:t>
            </a:r>
            <a:r>
              <a:rPr lang="en-US" sz="2472" b="1" spc="10" dirty="0" err="1" smtClean="0">
                <a:solidFill>
                  <a:srgbClr val="231F20"/>
                </a:solidFill>
                <a:latin typeface="Arial"/>
                <a:cs typeface="Arial"/>
              </a:rPr>
              <a:t>Munira</a:t>
            </a:r>
            <a:r>
              <a:rPr lang="ru-RU" sz="2472" b="1" spc="10" dirty="0" smtClean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US" sz="2472" b="1" spc="10" dirty="0" err="1" smtClean="0">
                <a:solidFill>
                  <a:srgbClr val="231F20"/>
                </a:solidFill>
                <a:latin typeface="Arial"/>
                <a:cs typeface="Arial"/>
              </a:rPr>
              <a:t>Samatovna</a:t>
            </a:r>
            <a:r>
              <a:rPr lang="en-US" sz="2472" b="1" spc="10" dirty="0" smtClean="0">
                <a:solidFill>
                  <a:srgbClr val="231F20"/>
                </a:solidFill>
                <a:latin typeface="Arial"/>
                <a:cs typeface="Arial"/>
              </a:rPr>
              <a:t>  </a:t>
            </a:r>
          </a:p>
          <a:p>
            <a:pPr marL="66737">
              <a:lnSpc>
                <a:spcPts val="4046"/>
              </a:lnSpc>
            </a:pPr>
            <a:r>
              <a:rPr lang="en-US" sz="2472" b="1" spc="10" dirty="0" smtClean="0">
                <a:solidFill>
                  <a:srgbClr val="231F20"/>
                </a:solidFill>
                <a:latin typeface="Arial"/>
                <a:cs typeface="Arial"/>
              </a:rPr>
              <a:t>      </a:t>
            </a:r>
            <a:endParaRPr lang="uz-Cyrl-UZ" sz="2472" b="1" spc="10" dirty="0">
              <a:solidFill>
                <a:srgbClr val="231F20"/>
              </a:solidFill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775520" y="2364094"/>
            <a:ext cx="709093" cy="1525465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7852"/>
          </a:p>
        </p:txBody>
      </p:sp>
      <p:sp>
        <p:nvSpPr>
          <p:cNvPr id="7" name="object 7"/>
          <p:cNvSpPr/>
          <p:nvPr/>
        </p:nvSpPr>
        <p:spPr>
          <a:xfrm>
            <a:off x="1775520" y="4308909"/>
            <a:ext cx="709093" cy="1402486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 sz="7852"/>
          </a:p>
        </p:txBody>
      </p:sp>
      <p:grpSp>
        <p:nvGrpSpPr>
          <p:cNvPr id="8" name="object 27"/>
          <p:cNvGrpSpPr/>
          <p:nvPr/>
        </p:nvGrpSpPr>
        <p:grpSpPr>
          <a:xfrm>
            <a:off x="10560496" y="116632"/>
            <a:ext cx="1224136" cy="936104"/>
            <a:chOff x="4686759" y="212868"/>
            <a:chExt cx="634365" cy="634365"/>
          </a:xfrm>
        </p:grpSpPr>
        <p:sp>
          <p:nvSpPr>
            <p:cNvPr id="9" name="object 28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2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30"/>
          <p:cNvSpPr txBox="1"/>
          <p:nvPr/>
        </p:nvSpPr>
        <p:spPr>
          <a:xfrm>
            <a:off x="10632504" y="332656"/>
            <a:ext cx="1080120" cy="446917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algn="ctr">
              <a:spcBef>
                <a:spcPts val="125"/>
              </a:spcBef>
            </a:pPr>
            <a:r>
              <a:rPr lang="ru-RU" sz="2800" b="1" spc="10" dirty="0" smtClean="0">
                <a:solidFill>
                  <a:srgbClr val="FFFFFF"/>
                </a:solidFill>
                <a:latin typeface="Arial"/>
                <a:cs typeface="Arial"/>
              </a:rPr>
              <a:t>7</a:t>
            </a:r>
            <a:r>
              <a:rPr lang="en-US" sz="2800" b="1" spc="10" dirty="0" smtClean="0">
                <a:solidFill>
                  <a:srgbClr val="FFFFFF"/>
                </a:solidFill>
                <a:latin typeface="Arial"/>
                <a:cs typeface="Arial"/>
              </a:rPr>
              <a:t>-</a:t>
            </a:r>
            <a:r>
              <a:rPr lang="en-US" sz="2800" b="1" spc="10" dirty="0" err="1" smtClean="0">
                <a:solidFill>
                  <a:srgbClr val="FFFFFF"/>
                </a:solidFill>
                <a:latin typeface="Arial"/>
                <a:cs typeface="Arial"/>
              </a:rPr>
              <a:t>sinf</a:t>
            </a:r>
            <a:endParaRPr sz="2800" dirty="0">
              <a:latin typeface="Arial"/>
              <a:cs typeface="Arial"/>
            </a:endParaRPr>
          </a:p>
        </p:txBody>
      </p:sp>
      <p:pic>
        <p:nvPicPr>
          <p:cNvPr id="14" name="Picture 3" descr="C:\Documents and Settings\User\Рабочий стол\расмчалар\FB_IMG_1598611033528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303"/>
          <a:stretch/>
        </p:blipFill>
        <p:spPr bwMode="auto">
          <a:xfrm>
            <a:off x="9233545" y="4149080"/>
            <a:ext cx="2592288" cy="220481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6149046" y="6388284"/>
            <a:ext cx="5839152" cy="276999"/>
          </a:xfrm>
        </p:spPr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</a:rPr>
              <a:t>Turayeva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Munira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Samatovna</a:t>
            </a:r>
            <a:r>
              <a:rPr lang="en-US" dirty="0" smtClean="0">
                <a:solidFill>
                  <a:srgbClr val="FF0000"/>
                </a:solidFill>
              </a:rPr>
              <a:t>. </a:t>
            </a:r>
            <a:r>
              <a:rPr lang="en-US" dirty="0" err="1" smtClean="0">
                <a:solidFill>
                  <a:srgbClr val="FF0000"/>
                </a:solidFill>
              </a:rPr>
              <a:t>Yashnobod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tumani</a:t>
            </a:r>
            <a:r>
              <a:rPr lang="en-US" dirty="0" smtClean="0">
                <a:solidFill>
                  <a:srgbClr val="FF0000"/>
                </a:solidFill>
              </a:rPr>
              <a:t> 231-maktab.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>
        <p:dissolve/>
      </p:transition>
    </mc:Choice>
    <mc:Fallback xmlns="">
      <p:transition spd="slow" advClick="0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524000" y="274638"/>
            <a:ext cx="9144000" cy="553998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3600" dirty="0" err="1" smtClean="0"/>
              <a:t>Topshiriq</a:t>
            </a:r>
            <a:r>
              <a:rPr lang="en-US" sz="3600" dirty="0" smtClean="0"/>
              <a:t>.</a:t>
            </a:r>
            <a:endParaRPr lang="ru-RU" sz="36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139169" y="1268760"/>
            <a:ext cx="9789479" cy="79208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Yasama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aniqlab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qo‘shimchalarning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qo‘shilish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tartibini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tushuntiring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39169" y="2204864"/>
            <a:ext cx="9789479" cy="439248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514350" indent="-514350" algn="just">
              <a:lnSpc>
                <a:spcPct val="150000"/>
              </a:lnSpc>
              <a:buAutoNum type="arabicPeriod"/>
            </a:pPr>
            <a:r>
              <a:rPr lang="en-US" sz="2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Bolalik</a:t>
            </a:r>
            <a:r>
              <a:rPr lang="en-US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kunlarimda</a:t>
            </a:r>
            <a:r>
              <a:rPr lang="en-US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uyqusiz</a:t>
            </a:r>
            <a:r>
              <a:rPr lang="en-US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tunlarimda</a:t>
            </a:r>
            <a:r>
              <a:rPr lang="en-US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….  </a:t>
            </a:r>
          </a:p>
          <a:p>
            <a:pPr marL="514350" indent="-514350" algn="just">
              <a:lnSpc>
                <a:spcPct val="150000"/>
              </a:lnSpc>
              <a:buAutoNum type="arabicPeriod"/>
            </a:pPr>
            <a:r>
              <a:rPr lang="en-US" sz="2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Kitob</a:t>
            </a:r>
            <a:r>
              <a:rPr lang="en-US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2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bilim</a:t>
            </a:r>
            <a:r>
              <a:rPr lang="en-US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manbayi</a:t>
            </a:r>
            <a:r>
              <a:rPr lang="en-US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514350" indent="-514350" algn="just">
              <a:lnSpc>
                <a:spcPct val="150000"/>
              </a:lnSpc>
              <a:buAutoNum type="arabicPeriod"/>
            </a:pPr>
            <a:r>
              <a:rPr lang="en-US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Men </a:t>
            </a:r>
            <a:r>
              <a:rPr lang="en-US" sz="2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serquyosh</a:t>
            </a:r>
            <a:r>
              <a:rPr lang="en-US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O‘zbekiston</a:t>
            </a:r>
            <a:r>
              <a:rPr lang="en-US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farzandiman</a:t>
            </a:r>
            <a:r>
              <a:rPr lang="en-US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514350" indent="-514350" algn="just">
              <a:lnSpc>
                <a:spcPct val="150000"/>
              </a:lnSpc>
              <a:buAutoNum type="arabicPeriod"/>
            </a:pPr>
            <a:r>
              <a:rPr lang="en-US" sz="2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Durdona</a:t>
            </a:r>
            <a:r>
              <a:rPr lang="en-US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ruchka</a:t>
            </a:r>
            <a:r>
              <a:rPr lang="en-US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chizg‘ichini</a:t>
            </a:r>
            <a:r>
              <a:rPr lang="en-US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qalamdoniga</a:t>
            </a:r>
            <a:r>
              <a:rPr lang="en-US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soldi</a:t>
            </a:r>
            <a:r>
              <a:rPr lang="en-US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514350" indent="-514350" algn="just">
              <a:lnSpc>
                <a:spcPct val="150000"/>
              </a:lnSpc>
              <a:buAutoNum type="arabicPeriod"/>
            </a:pPr>
            <a:r>
              <a:rPr lang="en-US" sz="2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Maqtanchoq</a:t>
            </a:r>
            <a:r>
              <a:rPr lang="en-US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bolani</a:t>
            </a:r>
            <a:r>
              <a:rPr lang="en-US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hech</a:t>
            </a:r>
            <a:r>
              <a:rPr lang="en-US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kim</a:t>
            </a:r>
            <a:r>
              <a:rPr lang="en-US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yoqtirmaydi</a:t>
            </a:r>
            <a:r>
              <a:rPr lang="en-US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lnSpc>
                <a:spcPct val="150000"/>
              </a:lnSpc>
              <a:buAutoNum type="arabicPeriod"/>
            </a:pPr>
            <a:r>
              <a:rPr lang="en-US" sz="2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Shahrimizdagi</a:t>
            </a:r>
            <a:r>
              <a:rPr lang="en-US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yangi</a:t>
            </a:r>
            <a:r>
              <a:rPr lang="en-US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bunyod</a:t>
            </a:r>
            <a:r>
              <a:rPr lang="en-US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etilgan</a:t>
            </a:r>
            <a:r>
              <a:rPr lang="en-US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oromgohni</a:t>
            </a:r>
            <a:r>
              <a:rPr lang="en-US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borib</a:t>
            </a:r>
            <a:r>
              <a:rPr lang="en-US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ko‘rdik</a:t>
            </a:r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endParaRPr lang="ru-RU" sz="2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147" name="Picture 3" descr="C:\Documents and Settings\User\Рабочий стол\расмчалар\FB_IMG_159861102379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368" y="1484784"/>
            <a:ext cx="1731801" cy="4968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6161505" y="6377941"/>
            <a:ext cx="5767143" cy="276999"/>
          </a:xfrm>
        </p:spPr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</a:rPr>
              <a:t>Turayeva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Munira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Samatovna</a:t>
            </a:r>
            <a:r>
              <a:rPr lang="en-US" dirty="0" smtClean="0">
                <a:solidFill>
                  <a:srgbClr val="FF0000"/>
                </a:solidFill>
              </a:rPr>
              <a:t>. </a:t>
            </a:r>
            <a:r>
              <a:rPr lang="en-US" dirty="0" err="1" smtClean="0">
                <a:solidFill>
                  <a:srgbClr val="FF0000"/>
                </a:solidFill>
              </a:rPr>
              <a:t>Yashnobod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tumani</a:t>
            </a:r>
            <a:r>
              <a:rPr lang="en-US" dirty="0" smtClean="0">
                <a:solidFill>
                  <a:srgbClr val="FF0000"/>
                </a:solidFill>
              </a:rPr>
              <a:t> 231-maktab.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9861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524000" y="274638"/>
            <a:ext cx="9144000" cy="553998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3600" dirty="0" err="1" smtClean="0"/>
              <a:t>Topshiriqni</a:t>
            </a:r>
            <a:r>
              <a:rPr lang="en-US" sz="3600" dirty="0" smtClean="0"/>
              <a:t>  </a:t>
            </a:r>
            <a:r>
              <a:rPr lang="en-US" sz="3600" dirty="0" err="1" smtClean="0"/>
              <a:t>tekshiramiz</a:t>
            </a:r>
            <a:endParaRPr lang="ru-RU" sz="3600" dirty="0"/>
          </a:p>
        </p:txBody>
      </p:sp>
      <p:sp>
        <p:nvSpPr>
          <p:cNvPr id="3" name="Десятиугольник 2"/>
          <p:cNvSpPr/>
          <p:nvPr/>
        </p:nvSpPr>
        <p:spPr>
          <a:xfrm>
            <a:off x="4553113" y="3284749"/>
            <a:ext cx="3672408" cy="1152128"/>
          </a:xfrm>
          <a:prstGeom prst="decagon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qalamdoniga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Десятиугольник 17"/>
          <p:cNvSpPr/>
          <p:nvPr/>
        </p:nvSpPr>
        <p:spPr>
          <a:xfrm>
            <a:off x="8112224" y="2182376"/>
            <a:ext cx="3672408" cy="1152128"/>
          </a:xfrm>
          <a:prstGeom prst="decagon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serquyosh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Десятиугольник 18"/>
          <p:cNvSpPr/>
          <p:nvPr/>
        </p:nvSpPr>
        <p:spPr>
          <a:xfrm>
            <a:off x="4417441" y="1440214"/>
            <a:ext cx="3672408" cy="1152128"/>
          </a:xfrm>
          <a:prstGeom prst="decagon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manbayi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Десятиугольник 19"/>
          <p:cNvSpPr/>
          <p:nvPr/>
        </p:nvSpPr>
        <p:spPr>
          <a:xfrm>
            <a:off x="629510" y="2396452"/>
            <a:ext cx="3672408" cy="1152128"/>
          </a:xfrm>
          <a:prstGeom prst="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kunlarimda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Десятиугольник 20"/>
          <p:cNvSpPr/>
          <p:nvPr/>
        </p:nvSpPr>
        <p:spPr>
          <a:xfrm>
            <a:off x="8168873" y="4230414"/>
            <a:ext cx="3672408" cy="1152128"/>
          </a:xfrm>
          <a:prstGeom prst="decagon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tunlarimda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Десятиугольник 21"/>
          <p:cNvSpPr/>
          <p:nvPr/>
        </p:nvSpPr>
        <p:spPr>
          <a:xfrm>
            <a:off x="4436610" y="5332787"/>
            <a:ext cx="3672408" cy="1152128"/>
          </a:xfrm>
          <a:prstGeom prst="decagon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oromgohni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Десятиугольник 22"/>
          <p:cNvSpPr/>
          <p:nvPr/>
        </p:nvSpPr>
        <p:spPr>
          <a:xfrm>
            <a:off x="616980" y="4230414"/>
            <a:ext cx="3672408" cy="1152128"/>
          </a:xfrm>
          <a:prstGeom prst="decagon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maqtanchoq</a:t>
            </a:r>
            <a:endParaRPr lang="ru-RU" sz="2800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6023992" y="6339205"/>
            <a:ext cx="5983167" cy="276999"/>
          </a:xfrm>
        </p:spPr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</a:rPr>
              <a:t>Turayeva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Munira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Samatovna</a:t>
            </a:r>
            <a:r>
              <a:rPr lang="en-US" dirty="0" smtClean="0">
                <a:solidFill>
                  <a:srgbClr val="FF0000"/>
                </a:solidFill>
              </a:rPr>
              <a:t>. </a:t>
            </a:r>
            <a:r>
              <a:rPr lang="en-US" dirty="0" err="1" smtClean="0">
                <a:solidFill>
                  <a:srgbClr val="FF0000"/>
                </a:solidFill>
              </a:rPr>
              <a:t>Yashnobod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tumani</a:t>
            </a:r>
            <a:r>
              <a:rPr lang="en-US" dirty="0" smtClean="0">
                <a:solidFill>
                  <a:srgbClr val="FF0000"/>
                </a:solidFill>
              </a:rPr>
              <a:t> 231-maktab.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4781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524000" y="274638"/>
            <a:ext cx="9144000" cy="553998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3600" dirty="0" err="1" smtClean="0"/>
              <a:t>Topshiriq</a:t>
            </a:r>
            <a:endParaRPr lang="ru-RU" sz="36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63352" y="1268760"/>
            <a:ext cx="11593288" cy="5760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Matnni</a:t>
            </a:r>
            <a:r>
              <a:rPr lang="en-US" sz="2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4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o‘qing</a:t>
            </a:r>
            <a:r>
              <a:rPr lang="en-US" sz="2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r>
              <a:rPr lang="en-US" sz="24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Sodda</a:t>
            </a:r>
            <a:r>
              <a:rPr lang="en-US" sz="2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juft</a:t>
            </a:r>
            <a:r>
              <a:rPr lang="en-US" sz="2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4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so‘zlarni</a:t>
            </a:r>
            <a:r>
              <a:rPr lang="en-US" sz="2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4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aniqlab</a:t>
            </a:r>
            <a:r>
              <a:rPr lang="en-US" sz="2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 </a:t>
            </a:r>
            <a:r>
              <a:rPr lang="en-US" sz="24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guruhlarga</a:t>
            </a:r>
            <a:r>
              <a:rPr lang="en-US" sz="2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4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2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2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26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ru-RU" sz="26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07368" y="1988840"/>
            <a:ext cx="11449272" cy="460851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algn="just"/>
            <a:endParaRPr lang="en-US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Ma’naviy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hayotimizni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yuksaltirish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haqida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gapirganda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mahallaning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roli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ta’siri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xususida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to‘xtalish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albatta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o‘rinlidir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O‘zaro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mehr-oqibat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ahillik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totuvlik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to‘y-tomosha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hashar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ma’rakalarni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ko‘pchilik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bamaslahat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o‘tkazish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yaxshi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kunda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ham,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yomon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kunda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birga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bo‘lish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kabi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xalqimizga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xos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urf-odat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an’analar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avvalambor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mahalla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muhitida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shakllangan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rivojlangan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Xalqimizga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xos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o‘zini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boshqarish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tizimining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noyob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usuli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qadim-qadimdan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odamlarning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nafaqat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tilida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balki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dilida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butun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hayotida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joy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egallagani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bejiz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emas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Biz “Mahalla – ham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ham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degan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hikmatli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naqlni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hayotiy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haqiqatning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ifodasi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sifatida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qabul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qilamiz</a:t>
            </a:r>
            <a:r>
              <a:rPr lang="en-US" sz="2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</a:t>
            </a:r>
            <a:endParaRPr lang="en-US" sz="2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en-US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5951984" y="6487646"/>
            <a:ext cx="6055175" cy="276999"/>
          </a:xfrm>
        </p:spPr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</a:rPr>
              <a:t>Turayeva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Munira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Samatovna</a:t>
            </a:r>
            <a:r>
              <a:rPr lang="en-US" dirty="0" smtClean="0">
                <a:solidFill>
                  <a:srgbClr val="FF0000"/>
                </a:solidFill>
              </a:rPr>
              <a:t>. </a:t>
            </a:r>
            <a:r>
              <a:rPr lang="en-US" dirty="0" err="1" smtClean="0">
                <a:solidFill>
                  <a:srgbClr val="FF0000"/>
                </a:solidFill>
              </a:rPr>
              <a:t>Yashnobod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tumani</a:t>
            </a:r>
            <a:r>
              <a:rPr lang="en-US" dirty="0" smtClean="0">
                <a:solidFill>
                  <a:srgbClr val="FF0000"/>
                </a:solidFill>
              </a:rPr>
              <a:t> 231-maktab.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25728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524000" y="274638"/>
            <a:ext cx="9144000" cy="553998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3600" dirty="0" err="1" smtClean="0"/>
              <a:t>Topshiriqni</a:t>
            </a:r>
            <a:r>
              <a:rPr lang="en-US" sz="3600" dirty="0" smtClean="0"/>
              <a:t> </a:t>
            </a:r>
            <a:r>
              <a:rPr lang="en-US" sz="3600" dirty="0" err="1" smtClean="0"/>
              <a:t>tekshiramiz</a:t>
            </a:r>
            <a:r>
              <a:rPr lang="en-US" sz="3600" dirty="0" smtClean="0"/>
              <a:t>. </a:t>
            </a:r>
            <a:endParaRPr lang="ru-RU" sz="36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3360536"/>
            <a:ext cx="1872208" cy="105001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Sodda</a:t>
            </a:r>
            <a:r>
              <a:rPr lang="en-US" sz="36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</a:t>
            </a:r>
            <a:r>
              <a:rPr lang="en-US" sz="36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184272" y="1869361"/>
            <a:ext cx="2407672" cy="1039759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totuvlik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3219942" y="3360536"/>
            <a:ext cx="2372002" cy="1039759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ahillik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3219942" y="4869358"/>
            <a:ext cx="2372002" cy="1039759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an’ana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Стрелка вниз 23"/>
          <p:cNvSpPr/>
          <p:nvPr/>
        </p:nvSpPr>
        <p:spPr>
          <a:xfrm rot="17883578">
            <a:off x="2438630" y="4247573"/>
            <a:ext cx="155541" cy="12979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Стрелка вниз 24"/>
          <p:cNvSpPr/>
          <p:nvPr/>
        </p:nvSpPr>
        <p:spPr>
          <a:xfrm rot="14372557">
            <a:off x="2390610" y="2060358"/>
            <a:ext cx="132141" cy="136706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Стрелка вниз 25"/>
          <p:cNvSpPr/>
          <p:nvPr/>
        </p:nvSpPr>
        <p:spPr>
          <a:xfrm rot="16200000">
            <a:off x="2651775" y="3369520"/>
            <a:ext cx="175710" cy="8460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6186625" y="3397021"/>
            <a:ext cx="1872208" cy="105001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Juft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36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</a:t>
            </a:r>
            <a:r>
              <a:rPr lang="en-US" sz="36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9192344" y="1865597"/>
            <a:ext cx="2736304" cy="1039759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mehr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oqibat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Скругленный прямоугольник 28"/>
          <p:cNvSpPr/>
          <p:nvPr/>
        </p:nvSpPr>
        <p:spPr>
          <a:xfrm>
            <a:off x="9192344" y="3407276"/>
            <a:ext cx="2736304" cy="1039759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to‘y</a:t>
            </a:r>
            <a:r>
              <a:rPr lang="en-US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tomosha</a:t>
            </a:r>
            <a:r>
              <a:rPr lang="en-US" sz="27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ru-RU" sz="27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9184046" y="4952729"/>
            <a:ext cx="2744601" cy="1039759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urf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odat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Стрелка вниз 30"/>
          <p:cNvSpPr/>
          <p:nvPr/>
        </p:nvSpPr>
        <p:spPr>
          <a:xfrm rot="14372557">
            <a:off x="8308789" y="2225588"/>
            <a:ext cx="132245" cy="136706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Стрелка вниз 31"/>
          <p:cNvSpPr/>
          <p:nvPr/>
        </p:nvSpPr>
        <p:spPr>
          <a:xfrm rot="16200000">
            <a:off x="8486744" y="3521920"/>
            <a:ext cx="175710" cy="8460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Стрелка вниз 32"/>
          <p:cNvSpPr/>
          <p:nvPr/>
        </p:nvSpPr>
        <p:spPr>
          <a:xfrm rot="17883578">
            <a:off x="8297141" y="4336882"/>
            <a:ext cx="155541" cy="12979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6152775" y="6381328"/>
            <a:ext cx="5983167" cy="276999"/>
          </a:xfrm>
        </p:spPr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</a:rPr>
              <a:t>Turayeva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Munira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Samatovna</a:t>
            </a:r>
            <a:r>
              <a:rPr lang="en-US" dirty="0" smtClean="0">
                <a:solidFill>
                  <a:srgbClr val="FF0000"/>
                </a:solidFill>
              </a:rPr>
              <a:t>. </a:t>
            </a:r>
            <a:r>
              <a:rPr lang="en-US" dirty="0" err="1" smtClean="0">
                <a:solidFill>
                  <a:srgbClr val="FF0000"/>
                </a:solidFill>
              </a:rPr>
              <a:t>Yashnobod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tumani</a:t>
            </a:r>
            <a:r>
              <a:rPr lang="en-US" dirty="0" smtClean="0">
                <a:solidFill>
                  <a:srgbClr val="FF0000"/>
                </a:solidFill>
              </a:rPr>
              <a:t> 231-maktab.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5967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6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524000" y="274638"/>
            <a:ext cx="9144000" cy="553998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3600" dirty="0" err="1" smtClean="0"/>
              <a:t>Mustaqil</a:t>
            </a:r>
            <a:r>
              <a:rPr lang="en-US" sz="3600" dirty="0" smtClean="0"/>
              <a:t>  </a:t>
            </a:r>
            <a:r>
              <a:rPr lang="en-US" sz="3600" dirty="0" err="1" smtClean="0"/>
              <a:t>bajarish</a:t>
            </a:r>
            <a:r>
              <a:rPr lang="en-US" sz="3600" dirty="0" smtClean="0"/>
              <a:t>  </a:t>
            </a:r>
            <a:r>
              <a:rPr lang="en-US" sz="3600" dirty="0" err="1" smtClean="0"/>
              <a:t>uchun</a:t>
            </a:r>
            <a:r>
              <a:rPr lang="en-US" sz="3600" dirty="0" smtClean="0"/>
              <a:t>  </a:t>
            </a:r>
            <a:r>
              <a:rPr lang="en-US" sz="3600" dirty="0" err="1" smtClean="0"/>
              <a:t>topshiriq</a:t>
            </a:r>
            <a:r>
              <a:rPr lang="en-US" sz="3600" dirty="0" smtClean="0"/>
              <a:t>.</a:t>
            </a:r>
            <a:endParaRPr lang="ru-RU" sz="3600" dirty="0"/>
          </a:p>
        </p:txBody>
      </p:sp>
      <p:pic>
        <p:nvPicPr>
          <p:cNvPr id="6" name="Рисунок 5" descr="C:\Documents and Settings\User\Рабочий стол\расмчалар\FB_IMG_1598610658640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746"/>
          <a:stretch/>
        </p:blipFill>
        <p:spPr bwMode="auto">
          <a:xfrm rot="1591960">
            <a:off x="8228667" y="1825161"/>
            <a:ext cx="2602345" cy="435883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695400" y="1988840"/>
            <a:ext cx="6400845" cy="3960440"/>
          </a:xfrm>
          <a:prstGeom prst="round2Diag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i="1" u="sng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no-, </a:t>
            </a:r>
            <a:r>
              <a:rPr lang="en-US" sz="3600" b="1" i="1" u="sng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</a:t>
            </a:r>
            <a:r>
              <a:rPr lang="en-US" sz="3600" b="1" i="1" u="sng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-, </a:t>
            </a:r>
            <a:r>
              <a:rPr lang="en-US" sz="3600" b="1" i="1" u="sng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</a:t>
            </a:r>
            <a:r>
              <a:rPr lang="en-US" sz="3600" b="1" i="1" u="sng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-, be- 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sifat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yasovchi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qo‘shimchalar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ishtirokida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tarkibida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juft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qatnashsin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5951984" y="6389995"/>
            <a:ext cx="6055175" cy="276999"/>
          </a:xfrm>
        </p:spPr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</a:rPr>
              <a:t>Turayeva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Munira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Samatovna</a:t>
            </a:r>
            <a:r>
              <a:rPr lang="en-US" dirty="0" smtClean="0">
                <a:solidFill>
                  <a:srgbClr val="FF0000"/>
                </a:solidFill>
              </a:rPr>
              <a:t>. </a:t>
            </a:r>
            <a:r>
              <a:rPr lang="en-US" dirty="0" err="1" smtClean="0">
                <a:solidFill>
                  <a:srgbClr val="FF0000"/>
                </a:solidFill>
              </a:rPr>
              <a:t>Yashnobod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tumani</a:t>
            </a:r>
            <a:r>
              <a:rPr lang="en-US" dirty="0" smtClean="0">
                <a:solidFill>
                  <a:srgbClr val="FF0000"/>
                </a:solidFill>
              </a:rPr>
              <a:t> 231-maktab.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641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623392" y="260648"/>
            <a:ext cx="10657184" cy="648072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Avvalgi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darsda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o‘tilgan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mavzuni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962980" y="1340768"/>
            <a:ext cx="6696744" cy="559456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4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Savollarga</a:t>
            </a:r>
            <a:r>
              <a:rPr lang="en-US" sz="34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4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4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4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bering</a:t>
            </a:r>
            <a:r>
              <a:rPr lang="en-US" sz="34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3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4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98684" y="2420887"/>
            <a:ext cx="5328592" cy="910848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Maktabingizda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tadbirlar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o‘tkaziladi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298684" y="3445768"/>
            <a:ext cx="5328592" cy="910849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Ko‘chada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yurish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qoidalarini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bilasizmi</a:t>
            </a:r>
            <a:r>
              <a:rPr lang="en-US" sz="2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298684" y="4470650"/>
            <a:ext cx="5328592" cy="974574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Mahallangiz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haqida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so‘zlab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bering</a:t>
            </a:r>
            <a:r>
              <a:rPr lang="en-US" sz="23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23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endParaRPr lang="ru-RU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298684" y="5559257"/>
            <a:ext cx="5328592" cy="966087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yasovchi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qo‘shimchalarning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asosga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qo‘shilishi</a:t>
            </a:r>
            <a:r>
              <a:rPr lang="en-US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haqida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ma‘lumot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bering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2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6605605" y="2420888"/>
            <a:ext cx="5328592" cy="872377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Maktabimizda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ma’naviy-ma’rifiy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tadbirlar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o‘tkaziladi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6605605" y="3445767"/>
            <a:ext cx="5328592" cy="91085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2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Ko‘chada</a:t>
            </a:r>
            <a:r>
              <a:rPr lang="en-US" sz="2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yurganda</a:t>
            </a:r>
            <a:r>
              <a:rPr lang="en-US" sz="2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2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avvalo</a:t>
            </a:r>
            <a:r>
              <a:rPr lang="en-US" sz="2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piyodalar</a:t>
            </a:r>
            <a:r>
              <a:rPr lang="en-US" sz="2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yo‘lakchasidan</a:t>
            </a:r>
            <a:r>
              <a:rPr lang="en-US" sz="2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yurish</a:t>
            </a:r>
            <a:r>
              <a:rPr lang="en-US" sz="2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2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21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en-US" sz="21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6620021" y="4509119"/>
            <a:ext cx="5328592" cy="936105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Mahallamizda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zamonaviy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binolar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barpo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etilgan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en-US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6610788" y="5559257"/>
            <a:ext cx="5328592" cy="966087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yasovchi</a:t>
            </a:r>
            <a:r>
              <a:rPr lang="en-US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qo‘shimchalar</a:t>
            </a:r>
            <a:r>
              <a:rPr lang="en-US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asosan</a:t>
            </a:r>
            <a:r>
              <a:rPr lang="en-US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asosdan</a:t>
            </a:r>
            <a:r>
              <a:rPr lang="en-US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keyin</a:t>
            </a:r>
            <a:r>
              <a:rPr lang="en-US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 </a:t>
            </a:r>
            <a:r>
              <a:rPr lang="en-US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sifat</a:t>
            </a:r>
            <a:r>
              <a:rPr lang="en-US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yasovchi</a:t>
            </a:r>
            <a:r>
              <a:rPr lang="en-US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no-, </a:t>
            </a:r>
            <a:r>
              <a:rPr lang="en-US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</a:t>
            </a:r>
            <a:r>
              <a:rPr lang="en-US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-, </a:t>
            </a:r>
            <a:r>
              <a:rPr lang="en-US" sz="1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</a:t>
            </a:r>
            <a:r>
              <a:rPr lang="en-US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be- </a:t>
            </a:r>
            <a:r>
              <a:rPr lang="en-US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qo‘shimchalari</a:t>
            </a:r>
            <a:r>
              <a:rPr lang="en-US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esa</a:t>
            </a:r>
            <a:r>
              <a:rPr lang="en-US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asosdan</a:t>
            </a:r>
            <a:r>
              <a:rPr lang="en-US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oldin</a:t>
            </a:r>
            <a:r>
              <a:rPr lang="en-US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qo‘shiladi</a:t>
            </a:r>
            <a:r>
              <a:rPr lang="en-US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</p:txBody>
      </p:sp>
      <p:sp>
        <p:nvSpPr>
          <p:cNvPr id="6" name="Стрелка вправо 5"/>
          <p:cNvSpPr/>
          <p:nvPr/>
        </p:nvSpPr>
        <p:spPr>
          <a:xfrm>
            <a:off x="5735960" y="2708920"/>
            <a:ext cx="720080" cy="4320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Стрелка вправо 29"/>
          <p:cNvSpPr/>
          <p:nvPr/>
        </p:nvSpPr>
        <p:spPr>
          <a:xfrm>
            <a:off x="5766440" y="3640779"/>
            <a:ext cx="720080" cy="4320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Стрелка вправо 30"/>
          <p:cNvSpPr/>
          <p:nvPr/>
        </p:nvSpPr>
        <p:spPr>
          <a:xfrm>
            <a:off x="5756400" y="4704130"/>
            <a:ext cx="720080" cy="4320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Стрелка вправо 31"/>
          <p:cNvSpPr/>
          <p:nvPr/>
        </p:nvSpPr>
        <p:spPr>
          <a:xfrm>
            <a:off x="5732954" y="5754268"/>
            <a:ext cx="720080" cy="4320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4" name="Рисунок 33" descr="C:\Documents and Settings\User\Рабочий стол\расмчалар\FB_IMG_1598610750256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368" y="1277819"/>
            <a:ext cx="2266950" cy="999053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5"/>
          </p:nvPr>
        </p:nvSpPr>
        <p:spPr>
          <a:xfrm>
            <a:off x="6131267" y="6453336"/>
            <a:ext cx="5911160" cy="276999"/>
          </a:xfrm>
        </p:spPr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</a:rPr>
              <a:t>Turayeva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Munira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Samatovna</a:t>
            </a:r>
            <a:r>
              <a:rPr lang="en-US" dirty="0" smtClean="0">
                <a:solidFill>
                  <a:srgbClr val="FF0000"/>
                </a:solidFill>
              </a:rPr>
              <a:t>. </a:t>
            </a:r>
            <a:r>
              <a:rPr lang="en-US" dirty="0" err="1" smtClean="0">
                <a:solidFill>
                  <a:srgbClr val="FF0000"/>
                </a:solidFill>
              </a:rPr>
              <a:t>Yashnobod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tumani</a:t>
            </a:r>
            <a:r>
              <a:rPr lang="en-US" dirty="0" smtClean="0">
                <a:solidFill>
                  <a:srgbClr val="FF0000"/>
                </a:solidFill>
              </a:rPr>
              <a:t> 231-maktab.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>
        <p:blinds dir="vert"/>
      </p:transition>
    </mc:Choice>
    <mc:Fallback xmlns="">
      <p:transition spd="slow" advClick="0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 animBg="1"/>
      <p:bldP spid="20" grpId="0" animBg="1"/>
      <p:bldP spid="21" grpId="0" animBg="1"/>
      <p:bldP spid="22" grpId="0" animBg="1"/>
      <p:bldP spid="23" grpId="0" animBg="1"/>
      <p:bldP spid="27" grpId="0" animBg="1"/>
      <p:bldP spid="28" grpId="0" animBg="1"/>
      <p:bldP spid="29" grpId="0" animBg="1"/>
      <p:bldP spid="6" grpId="0" animBg="1"/>
      <p:bldP spid="30" grpId="0" animBg="1"/>
      <p:bldP spid="31" grpId="0" animBg="1"/>
      <p:bldP spid="3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775520" y="332657"/>
            <a:ext cx="8568952" cy="553998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3860374" y="3219866"/>
            <a:ext cx="4392488" cy="1296144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Poytaxtdagi</a:t>
            </a:r>
            <a:r>
              <a:rPr lang="en-US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zamonaviy</a:t>
            </a:r>
            <a:r>
              <a:rPr lang="en-US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binolarni</a:t>
            </a:r>
            <a:r>
              <a:rPr lang="en-US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nomini</a:t>
            </a:r>
            <a:r>
              <a:rPr lang="en-US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toping.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C:\Documents and Settings\User\Рабочий стол\онлайн дарс\1-дарсга расмлар\скачанные файлы (4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7528" y="1348196"/>
            <a:ext cx="2515112" cy="1379505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Documents and Settings\User\Рабочий стол\онлайн дарс\1-дарсга расмлар\скачанные файлы (8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4448" y="1348196"/>
            <a:ext cx="2515112" cy="1379505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C:\Documents and Settings\User\Рабочий стол\онлайн дарс\1-дарсга расмлар\скачанные файлы (3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2585" y="5013202"/>
            <a:ext cx="2543175" cy="144016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C:\Documents and Settings\User\Рабочий стол\онлайн дарс\1-дарсга расмлар\IMG_20200805_062524_288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848" y="3129615"/>
            <a:ext cx="2515112" cy="1379505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5" name="Picture 7" descr="C:\Documents and Settings\User\Рабочий стол\онлайн дарс\1-дарсга расмлар\IMG_20200805_062448_274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3677" y="5013201"/>
            <a:ext cx="2665883" cy="1440159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C:\Documents and Settings\User\Рабочий стол\онлайн дарс\1-дарсга расмлар\IMG_20200805_062453_708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4641" y="5013202"/>
            <a:ext cx="2487267" cy="144016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7" name="Picture 9" descr="C:\Documents and Settings\User\Рабочий стол\онлайн дарс\1-дарсга расмлар\IMG_20200805_062501_171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4352" y="3171295"/>
            <a:ext cx="2515112" cy="1379505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Стрелка вправо 4"/>
          <p:cNvSpPr/>
          <p:nvPr/>
        </p:nvSpPr>
        <p:spPr>
          <a:xfrm>
            <a:off x="8312872" y="3690514"/>
            <a:ext cx="807464" cy="25770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право 14"/>
          <p:cNvSpPr/>
          <p:nvPr/>
        </p:nvSpPr>
        <p:spPr>
          <a:xfrm rot="19120693">
            <a:off x="7886190" y="3038972"/>
            <a:ext cx="853365" cy="2914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право 15"/>
          <p:cNvSpPr/>
          <p:nvPr/>
        </p:nvSpPr>
        <p:spPr>
          <a:xfrm rot="2255314">
            <a:off x="8014344" y="4363382"/>
            <a:ext cx="853365" cy="2914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 вправо 16"/>
          <p:cNvSpPr/>
          <p:nvPr/>
        </p:nvSpPr>
        <p:spPr>
          <a:xfrm rot="12923450">
            <a:off x="3524010" y="3013710"/>
            <a:ext cx="853365" cy="2914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 вправо 17"/>
          <p:cNvSpPr/>
          <p:nvPr/>
        </p:nvSpPr>
        <p:spPr>
          <a:xfrm rot="8236978">
            <a:off x="3467419" y="4405063"/>
            <a:ext cx="853365" cy="2914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 вправо 18"/>
          <p:cNvSpPr/>
          <p:nvPr/>
        </p:nvSpPr>
        <p:spPr>
          <a:xfrm rot="10800000">
            <a:off x="2989036" y="3690514"/>
            <a:ext cx="802708" cy="25770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трелка вправо 19"/>
          <p:cNvSpPr/>
          <p:nvPr/>
        </p:nvSpPr>
        <p:spPr>
          <a:xfrm rot="16200000">
            <a:off x="5989237" y="2860906"/>
            <a:ext cx="392469" cy="25770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трелка вправо 20"/>
          <p:cNvSpPr/>
          <p:nvPr/>
        </p:nvSpPr>
        <p:spPr>
          <a:xfrm rot="5400000">
            <a:off x="5959609" y="4636869"/>
            <a:ext cx="392469" cy="25770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3" name="Рисунок 22" descr="C:\Users\akosh\Desktop\онлайн дарс\1-дарсга расмлар\IMG_20200805_062452_125.jpg"/>
          <p:cNvPicPr/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249" r="4376" b="6819"/>
          <a:stretch/>
        </p:blipFill>
        <p:spPr bwMode="auto">
          <a:xfrm>
            <a:off x="8034641" y="1285319"/>
            <a:ext cx="2515112" cy="1487311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6026990" y="6402891"/>
            <a:ext cx="5983167" cy="276999"/>
          </a:xfrm>
        </p:spPr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</a:rPr>
              <a:t>Turayeva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Munira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Samatovna</a:t>
            </a:r>
            <a:r>
              <a:rPr lang="en-US" dirty="0" smtClean="0">
                <a:solidFill>
                  <a:srgbClr val="FF0000"/>
                </a:solidFill>
              </a:rPr>
              <a:t>. </a:t>
            </a:r>
            <a:r>
              <a:rPr lang="en-US" dirty="0" err="1" smtClean="0">
                <a:solidFill>
                  <a:srgbClr val="FF0000"/>
                </a:solidFill>
              </a:rPr>
              <a:t>Yashnobod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tumani</a:t>
            </a:r>
            <a:r>
              <a:rPr lang="en-US" dirty="0" smtClean="0">
                <a:solidFill>
                  <a:srgbClr val="FF0000"/>
                </a:solidFill>
              </a:rPr>
              <a:t> 231-maktab.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0947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 advClick="0">
        <p14:ripple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5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279576" y="332657"/>
            <a:ext cx="8064896" cy="553998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 descr="C:\Documents and Settings\User\Рабочий стол\расмчалар\FB_IMG_159861102379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368" y="188640"/>
            <a:ext cx="1260748" cy="792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Documents and Settings\User\Рабочий стол\расмчалар\FB_IMG_1598610635337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33973">
            <a:off x="7392144" y="2492896"/>
            <a:ext cx="4286250" cy="3267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Овал 3"/>
          <p:cNvSpPr/>
          <p:nvPr/>
        </p:nvSpPr>
        <p:spPr>
          <a:xfrm>
            <a:off x="263352" y="1390130"/>
            <a:ext cx="6480720" cy="5135213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tuzilishiga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sodda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qo‘shma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juft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Sodda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o‘zakdan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qo‘shma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birdan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ortiq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o‘zakdan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juft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o‘zakdan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yasaladi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5"/>
          </p:nvPr>
        </p:nvSpPr>
        <p:spPr>
          <a:xfrm>
            <a:off x="6022054" y="6379633"/>
            <a:ext cx="5983168" cy="276999"/>
          </a:xfrm>
        </p:spPr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</a:rPr>
              <a:t>Turayeva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Munira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Samatovna</a:t>
            </a:r>
            <a:r>
              <a:rPr lang="en-US" dirty="0" smtClean="0">
                <a:solidFill>
                  <a:srgbClr val="FF0000"/>
                </a:solidFill>
              </a:rPr>
              <a:t>. </a:t>
            </a:r>
            <a:r>
              <a:rPr lang="en-US" dirty="0" err="1" smtClean="0">
                <a:solidFill>
                  <a:srgbClr val="FF0000"/>
                </a:solidFill>
              </a:rPr>
              <a:t>Yashnobod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tumani</a:t>
            </a:r>
            <a:r>
              <a:rPr lang="en-US" dirty="0" smtClean="0">
                <a:solidFill>
                  <a:srgbClr val="FF0000"/>
                </a:solidFill>
              </a:rPr>
              <a:t> 231-maktab.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9307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 advClick="0">
        <p14:ripple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775520" y="332657"/>
            <a:ext cx="8568952" cy="553998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5360" y="1268760"/>
            <a:ext cx="11593288" cy="79208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2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so‘zlarni</a:t>
            </a:r>
            <a:r>
              <a:rPr lang="en-US" sz="2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sodda</a:t>
            </a:r>
            <a:r>
              <a:rPr lang="en-US" sz="2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qo‘shma</a:t>
            </a:r>
            <a:r>
              <a:rPr lang="en-US" sz="2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juft</a:t>
            </a:r>
            <a:r>
              <a:rPr lang="en-US" sz="2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</a:t>
            </a:r>
            <a:r>
              <a:rPr lang="en-US" sz="2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guruhiga</a:t>
            </a:r>
            <a:r>
              <a:rPr lang="en-US" sz="2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ajratib</a:t>
            </a:r>
            <a:r>
              <a:rPr lang="en-US" sz="2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2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endParaRPr lang="ru-RU" sz="26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35360" y="2348880"/>
            <a:ext cx="11593288" cy="417646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Shahar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bog‘bon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katta-kichik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poytaxt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qo‘lqop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                  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ota-ona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maktab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belbog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‘, 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baland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past, 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ilm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boychechak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tez</a:t>
            </a:r>
            <a:r>
              <a:rPr 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tez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chiroyli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ertapishar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           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uy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joy, 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kitob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asalari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6155541" y="6379634"/>
            <a:ext cx="5839151" cy="276999"/>
          </a:xfrm>
        </p:spPr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</a:rPr>
              <a:t>Turayeva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Munira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Samatovna</a:t>
            </a:r>
            <a:r>
              <a:rPr lang="en-US" dirty="0" smtClean="0">
                <a:solidFill>
                  <a:srgbClr val="FF0000"/>
                </a:solidFill>
              </a:rPr>
              <a:t>. </a:t>
            </a:r>
            <a:r>
              <a:rPr lang="en-US" dirty="0" err="1" smtClean="0">
                <a:solidFill>
                  <a:srgbClr val="FF0000"/>
                </a:solidFill>
              </a:rPr>
              <a:t>Yashnobod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tumani</a:t>
            </a:r>
            <a:r>
              <a:rPr lang="en-US" dirty="0" smtClean="0">
                <a:solidFill>
                  <a:srgbClr val="FF0000"/>
                </a:solidFill>
              </a:rPr>
              <a:t> 231-maktab.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0343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 advClick="0">
        <p14:ripple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775520" y="332657"/>
            <a:ext cx="8568952" cy="584775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3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r>
              <a:rPr lang="en-US" sz="3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34233"/>
            <a:ext cx="3456384" cy="72008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Sodda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so‘zlar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351040" y="1231975"/>
            <a:ext cx="3476332" cy="72008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Qo‘shma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so‘zlar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8533006" y="1231975"/>
            <a:ext cx="3456384" cy="72008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Juft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so‘zlar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263352" y="2175114"/>
            <a:ext cx="3384376" cy="605814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hahar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Овал 15"/>
          <p:cNvSpPr/>
          <p:nvPr/>
        </p:nvSpPr>
        <p:spPr>
          <a:xfrm>
            <a:off x="299356" y="2933328"/>
            <a:ext cx="3384376" cy="605814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poytaxt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Овал 16"/>
          <p:cNvSpPr/>
          <p:nvPr/>
        </p:nvSpPr>
        <p:spPr>
          <a:xfrm>
            <a:off x="263483" y="3695397"/>
            <a:ext cx="3384376" cy="605814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maktab</a:t>
            </a:r>
            <a:endParaRPr lang="ru-RU" sz="36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Овал 17"/>
          <p:cNvSpPr/>
          <p:nvPr/>
        </p:nvSpPr>
        <p:spPr>
          <a:xfrm>
            <a:off x="292395" y="4437112"/>
            <a:ext cx="3384376" cy="605814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ilm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Овал 18"/>
          <p:cNvSpPr/>
          <p:nvPr/>
        </p:nvSpPr>
        <p:spPr>
          <a:xfrm>
            <a:off x="268143" y="5157192"/>
            <a:ext cx="3384376" cy="605814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chiroyli</a:t>
            </a:r>
            <a:endParaRPr lang="ru-RU" sz="36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Овал 19"/>
          <p:cNvSpPr/>
          <p:nvPr/>
        </p:nvSpPr>
        <p:spPr>
          <a:xfrm>
            <a:off x="263352" y="5877272"/>
            <a:ext cx="3384376" cy="605814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kitob</a:t>
            </a:r>
            <a:endParaRPr lang="ru-RU" sz="36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Овал 20"/>
          <p:cNvSpPr/>
          <p:nvPr/>
        </p:nvSpPr>
        <p:spPr>
          <a:xfrm>
            <a:off x="4367808" y="2198774"/>
            <a:ext cx="3384376" cy="605814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og‘bon</a:t>
            </a:r>
            <a:endParaRPr lang="ru-RU" sz="36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Овал 21"/>
          <p:cNvSpPr/>
          <p:nvPr/>
        </p:nvSpPr>
        <p:spPr>
          <a:xfrm>
            <a:off x="4351040" y="2933328"/>
            <a:ext cx="3384376" cy="605814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boychechak</a:t>
            </a:r>
            <a:endParaRPr lang="ru-RU" sz="30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Овал 22"/>
          <p:cNvSpPr/>
          <p:nvPr/>
        </p:nvSpPr>
        <p:spPr>
          <a:xfrm>
            <a:off x="4439816" y="3645812"/>
            <a:ext cx="3384376" cy="605814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qo‘lqop</a:t>
            </a:r>
            <a:endParaRPr lang="ru-RU" sz="36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Овал 23"/>
          <p:cNvSpPr/>
          <p:nvPr/>
        </p:nvSpPr>
        <p:spPr>
          <a:xfrm>
            <a:off x="4416370" y="4412959"/>
            <a:ext cx="3384376" cy="605814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elbog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endParaRPr lang="ru-RU" sz="36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Овал 24"/>
          <p:cNvSpPr/>
          <p:nvPr/>
        </p:nvSpPr>
        <p:spPr>
          <a:xfrm>
            <a:off x="4442996" y="5156700"/>
            <a:ext cx="3384376" cy="605814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ertapishar</a:t>
            </a:r>
            <a:endParaRPr lang="ru-RU" sz="36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Овал 25"/>
          <p:cNvSpPr/>
          <p:nvPr/>
        </p:nvSpPr>
        <p:spPr>
          <a:xfrm>
            <a:off x="4439816" y="5877272"/>
            <a:ext cx="3384376" cy="605814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asalari</a:t>
            </a:r>
            <a:endParaRPr lang="ru-RU" sz="36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Овал 26"/>
          <p:cNvSpPr/>
          <p:nvPr/>
        </p:nvSpPr>
        <p:spPr>
          <a:xfrm>
            <a:off x="8499347" y="2175114"/>
            <a:ext cx="3384376" cy="605814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katta-kichik</a:t>
            </a:r>
            <a:endParaRPr lang="ru-RU" sz="30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Овал 27"/>
          <p:cNvSpPr/>
          <p:nvPr/>
        </p:nvSpPr>
        <p:spPr>
          <a:xfrm>
            <a:off x="8462740" y="2919023"/>
            <a:ext cx="3384376" cy="605814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ota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</a:t>
            </a:r>
            <a:endParaRPr lang="ru-RU" sz="36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Овал 28"/>
          <p:cNvSpPr/>
          <p:nvPr/>
        </p:nvSpPr>
        <p:spPr>
          <a:xfrm>
            <a:off x="8473048" y="3645812"/>
            <a:ext cx="3384376" cy="605814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baland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past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Овал 29"/>
          <p:cNvSpPr/>
          <p:nvPr/>
        </p:nvSpPr>
        <p:spPr>
          <a:xfrm>
            <a:off x="8473048" y="4437112"/>
            <a:ext cx="3384376" cy="605814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tez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36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ez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Овал 30"/>
          <p:cNvSpPr/>
          <p:nvPr/>
        </p:nvSpPr>
        <p:spPr>
          <a:xfrm>
            <a:off x="8473048" y="5157192"/>
            <a:ext cx="3384376" cy="605814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uy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joy </a:t>
            </a:r>
            <a:endParaRPr lang="ru-RU" sz="36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Овал 31"/>
          <p:cNvSpPr/>
          <p:nvPr/>
        </p:nvSpPr>
        <p:spPr>
          <a:xfrm>
            <a:off x="8473048" y="5896243"/>
            <a:ext cx="3384376" cy="605814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bordi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keldi</a:t>
            </a:r>
            <a:endParaRPr lang="ru-RU" sz="30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6059996" y="6320343"/>
            <a:ext cx="6019955" cy="276999"/>
          </a:xfrm>
        </p:spPr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</a:rPr>
              <a:t>Turayeva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Munira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Samatovna</a:t>
            </a:r>
            <a:r>
              <a:rPr lang="en-US" dirty="0" smtClean="0">
                <a:solidFill>
                  <a:srgbClr val="FF0000"/>
                </a:solidFill>
              </a:rPr>
              <a:t>. </a:t>
            </a:r>
            <a:r>
              <a:rPr lang="en-US" dirty="0" err="1" smtClean="0">
                <a:solidFill>
                  <a:srgbClr val="FF0000"/>
                </a:solidFill>
              </a:rPr>
              <a:t>Yashnobod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tumani</a:t>
            </a:r>
            <a:r>
              <a:rPr lang="en-US" dirty="0" smtClean="0">
                <a:solidFill>
                  <a:srgbClr val="FF0000"/>
                </a:solidFill>
              </a:rPr>
              <a:t> 231-maktab.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3004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 advClick="0">
        <p14:ripple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8" grpId="0" animBg="1"/>
      <p:bldP spid="9" grpId="0" animBg="1"/>
      <p:bldP spid="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991544" y="332657"/>
            <a:ext cx="8352928" cy="553998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5360" y="1301712"/>
            <a:ext cx="11593288" cy="79208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so‘zlarni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ketma-ketlikda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joylashtirib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0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sz="30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0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07368" y="2276872"/>
            <a:ext cx="11521280" cy="43204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Shahar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turar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joy,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zamonaviy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binolar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qurilmoq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juda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Bu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sport,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majmuasi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yangi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bunyod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etilmoq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shahar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Biz,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juda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shahar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yaxshi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ko‘rmoq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men,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faxrlanmoq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shahar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shahar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obod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yildan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yilga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go‘zal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bo‘lmoq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   </a:t>
            </a:r>
          </a:p>
          <a:p>
            <a:pPr algn="just">
              <a:lnSpc>
                <a:spcPct val="150000"/>
              </a:lnSpc>
            </a:pP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 descr="C:\Documents and Settings\User\Рабочий стол\расмчалар\FB_IMG_159861067226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40416" y="3645024"/>
            <a:ext cx="1944216" cy="18002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Documents and Settings\User\Рабочий стол\расмчалар\FB_IMG_159861099253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360" y="260647"/>
            <a:ext cx="1224136" cy="7200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6089497" y="6377941"/>
            <a:ext cx="5839151" cy="276999"/>
          </a:xfrm>
        </p:spPr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</a:rPr>
              <a:t>Turayeva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Munira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Samatovna</a:t>
            </a:r>
            <a:r>
              <a:rPr lang="en-US" dirty="0" smtClean="0">
                <a:solidFill>
                  <a:srgbClr val="FF0000"/>
                </a:solidFill>
              </a:rPr>
              <a:t>. </a:t>
            </a:r>
            <a:r>
              <a:rPr lang="en-US" dirty="0" err="1" smtClean="0">
                <a:solidFill>
                  <a:srgbClr val="FF0000"/>
                </a:solidFill>
              </a:rPr>
              <a:t>Yashnobod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tumani</a:t>
            </a:r>
            <a:r>
              <a:rPr lang="en-US" dirty="0" smtClean="0">
                <a:solidFill>
                  <a:srgbClr val="FF0000"/>
                </a:solidFill>
              </a:rPr>
              <a:t> 231-maktab.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1261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 advClick="0">
        <p14:ripple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775520" y="332657"/>
            <a:ext cx="8568952" cy="553998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63352" y="1340768"/>
            <a:ext cx="11665296" cy="864096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Shahrimizda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zamonaviy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joy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binolari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qurilmoqda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72920" y="2420888"/>
            <a:ext cx="11665296" cy="864096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Bu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shahrimizda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yangi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sport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majmuasi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bunyod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etilmoqda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63352" y="3458627"/>
            <a:ext cx="11665296" cy="864096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Biz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shahrimizni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yaxshi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ko‘ramiz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63352" y="4509120"/>
            <a:ext cx="11665296" cy="864096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Men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shahrim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faxrlanaman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63352" y="5589240"/>
            <a:ext cx="11665296" cy="864096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Yildan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shahrimiz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go‘zal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obod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bormoqda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6087908" y="6441478"/>
            <a:ext cx="5983167" cy="276999"/>
          </a:xfrm>
        </p:spPr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</a:rPr>
              <a:t>Turayeva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Munira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Samatovna</a:t>
            </a:r>
            <a:r>
              <a:rPr lang="en-US" dirty="0" smtClean="0">
                <a:solidFill>
                  <a:srgbClr val="FF0000"/>
                </a:solidFill>
              </a:rPr>
              <a:t>. </a:t>
            </a:r>
            <a:r>
              <a:rPr lang="en-US" dirty="0" err="1" smtClean="0">
                <a:solidFill>
                  <a:srgbClr val="FF0000"/>
                </a:solidFill>
              </a:rPr>
              <a:t>Yashnobod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tumani</a:t>
            </a:r>
            <a:r>
              <a:rPr lang="en-US" dirty="0" smtClean="0">
                <a:solidFill>
                  <a:srgbClr val="FF0000"/>
                </a:solidFill>
              </a:rPr>
              <a:t> 231-maktab.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0299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 advClick="0">
        <p14:ripple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524000" y="274638"/>
            <a:ext cx="9144000" cy="553998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3600" dirty="0" err="1" smtClean="0"/>
              <a:t>Bilib</a:t>
            </a:r>
            <a:r>
              <a:rPr lang="en-US" sz="3600" dirty="0" smtClean="0"/>
              <a:t> </a:t>
            </a:r>
            <a:r>
              <a:rPr lang="en-US" sz="3600" dirty="0" err="1" smtClean="0"/>
              <a:t>oling</a:t>
            </a:r>
            <a:r>
              <a:rPr lang="en-US" sz="3600" dirty="0" smtClean="0"/>
              <a:t>.</a:t>
            </a:r>
            <a:endParaRPr lang="ru-RU" sz="36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35360" y="1358708"/>
            <a:ext cx="9217024" cy="5112568"/>
          </a:xfrm>
          <a:prstGeom prst="rect">
            <a:avLst/>
          </a:prstGeom>
          <a:gradFill flip="none" rotWithShape="1">
            <a:gsLst>
              <a:gs pos="0">
                <a:schemeClr val="accent5">
                  <a:lumMod val="67000"/>
                </a:schemeClr>
              </a:gs>
              <a:gs pos="48000">
                <a:schemeClr val="accent5">
                  <a:lumMod val="97000"/>
                  <a:lumOff val="3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tilida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yasama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tarkibida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nechta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yasovchi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shakl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qiluvchi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qo‘shimchalar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kelishi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3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asosiga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quyidagi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tartibda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qo‘shiladi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ctr"/>
            <a:endParaRPr lang="en-US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b="1" u="sng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</a:t>
            </a:r>
            <a:r>
              <a:rPr lang="en-US" sz="3200" b="1" u="sng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en-US" sz="3200" b="1" u="sng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</a:t>
            </a:r>
            <a:r>
              <a:rPr lang="en-US" sz="3200" b="1" u="sng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u="sng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yasovchi</a:t>
            </a:r>
            <a:r>
              <a:rPr lang="en-US" sz="3200" b="1" u="sng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+ </a:t>
            </a:r>
            <a:r>
              <a:rPr lang="en-US" sz="3200" b="1" u="sng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shakl</a:t>
            </a:r>
            <a:r>
              <a:rPr lang="en-US" sz="3200" b="1" u="sng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u="sng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3200" b="1" u="sng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u="sng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qiluvchi</a:t>
            </a:r>
            <a:r>
              <a:rPr lang="en-US" sz="3200" b="1" u="sng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7" name="Рисунок 6" descr="C:\Documents and Settings\User\Рабочий стол\расмчалар\FB_IMG_1598610632146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512"/>
          <a:stretch/>
        </p:blipFill>
        <p:spPr bwMode="auto">
          <a:xfrm>
            <a:off x="9768408" y="1502724"/>
            <a:ext cx="2054052" cy="496855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6312024" y="6438721"/>
            <a:ext cx="5767144" cy="276999"/>
          </a:xfrm>
        </p:spPr>
        <p:txBody>
          <a:bodyPr/>
          <a:lstStyle/>
          <a:p>
            <a:r>
              <a:rPr lang="en-US" dirty="0" err="1" smtClean="0">
                <a:solidFill>
                  <a:srgbClr val="FF0000"/>
                </a:solidFill>
              </a:rPr>
              <a:t>Turayeva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Munira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Samatovna</a:t>
            </a:r>
            <a:r>
              <a:rPr lang="en-US" dirty="0" smtClean="0">
                <a:solidFill>
                  <a:srgbClr val="FF0000"/>
                </a:solidFill>
              </a:rPr>
              <a:t>. </a:t>
            </a:r>
            <a:r>
              <a:rPr lang="en-US" dirty="0" err="1" smtClean="0">
                <a:solidFill>
                  <a:srgbClr val="FF0000"/>
                </a:solidFill>
              </a:rPr>
              <a:t>Yashnobod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tumani</a:t>
            </a:r>
            <a:r>
              <a:rPr lang="en-US" dirty="0" smtClean="0">
                <a:solidFill>
                  <a:srgbClr val="FF0000"/>
                </a:solidFill>
              </a:rPr>
              <a:t> 231-maktab.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6359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2039</TotalTime>
  <Words>628</Words>
  <Application>Microsoft Office PowerPoint</Application>
  <PresentationFormat>Произвольный</PresentationFormat>
  <Paragraphs>113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Office Theme</vt:lpstr>
      <vt:lpstr>O‘zbek tili</vt:lpstr>
      <vt:lpstr>Avvalgi darsda o‘tilgan  mavzuni  tekshiramiz</vt:lpstr>
      <vt:lpstr>Topshiriq. </vt:lpstr>
      <vt:lpstr>Bilib oling.</vt:lpstr>
      <vt:lpstr>Topshiriq.  </vt:lpstr>
      <vt:lpstr>Topshiriqni  tekshiramiz.</vt:lpstr>
      <vt:lpstr>Topshiriq. </vt:lpstr>
      <vt:lpstr>Topshiriqni  tekshiramiz.</vt:lpstr>
      <vt:lpstr>Bilib oling.</vt:lpstr>
      <vt:lpstr>Topshiriq.</vt:lpstr>
      <vt:lpstr>Topshiriqni  tekshiramiz</vt:lpstr>
      <vt:lpstr>Topshiriq</vt:lpstr>
      <vt:lpstr>Topshiriqni tekshiramiz. </vt:lpstr>
      <vt:lpstr>Mustaqil  bajarish  uchun  topshiriq.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akosh</cp:lastModifiedBy>
  <cp:revision>253</cp:revision>
  <dcterms:created xsi:type="dcterms:W3CDTF">2020-08-03T09:44:14Z</dcterms:created>
  <dcterms:modified xsi:type="dcterms:W3CDTF">2020-12-16T14:35:56Z</dcterms:modified>
</cp:coreProperties>
</file>