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57" r:id="rId3"/>
    <p:sldId id="272" r:id="rId4"/>
    <p:sldId id="274" r:id="rId5"/>
    <p:sldId id="276" r:id="rId6"/>
    <p:sldId id="262" r:id="rId7"/>
    <p:sldId id="266" r:id="rId8"/>
    <p:sldId id="268" r:id="rId9"/>
    <p:sldId id="275" r:id="rId10"/>
    <p:sldId id="270" r:id="rId11"/>
    <p:sldId id="278" r:id="rId12"/>
    <p:sldId id="271" r:id="rId13"/>
    <p:sldId id="279" r:id="rId14"/>
    <p:sldId id="280" r:id="rId15"/>
    <p:sldId id="281" r:id="rId16"/>
    <p:sldId id="287" r:id="rId17"/>
    <p:sldId id="283" r:id="rId18"/>
    <p:sldId id="284" r:id="rId19"/>
    <p:sldId id="286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840" y="-15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68A049-BF93-48CC-9288-D749A5500F19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18373A-9E77-4DCE-B2D6-4C46B44086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687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1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8925B-838D-46AB-A1BF-12EE4B75224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402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2"/>
            <a:ext cx="10435757" cy="292709"/>
          </a:xfrm>
        </p:spPr>
        <p:txBody>
          <a:bodyPr lIns="0" tIns="0" rIns="0" bIns="0"/>
          <a:lstStyle>
            <a:lvl1pPr>
              <a:defRPr sz="190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45B489-BB43-44F8-A023-BB940F8C74B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680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FFCAB-E926-4659-9782-B5047ADCF0D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631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DDAD23-C4D0-437A-AEBA-7B937D0C71A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313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BD4D78-DE52-41CD-A228-699CCF71463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033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EC9D31-8DE7-4F03-A203-7B1FF3BC8C1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764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39416" y="260648"/>
            <a:ext cx="9612560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err="1"/>
              <a:t>O‘zbek</a:t>
            </a:r>
            <a:r>
              <a:rPr lang="en-US" sz="3600" dirty="0"/>
              <a:t> </a:t>
            </a:r>
            <a:r>
              <a:rPr lang="en-US" sz="3600" dirty="0" err="1" smtClean="0"/>
              <a:t>tili</a:t>
            </a:r>
            <a:endParaRPr lang="ru-RU" sz="3600" dirty="0"/>
          </a:p>
        </p:txBody>
      </p:sp>
      <p:sp>
        <p:nvSpPr>
          <p:cNvPr id="4" name="object 4"/>
          <p:cNvSpPr txBox="1"/>
          <p:nvPr/>
        </p:nvSpPr>
        <p:spPr>
          <a:xfrm>
            <a:off x="3024166" y="2364094"/>
            <a:ext cx="6240186" cy="1593594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sz="3200" b="1" dirty="0" err="1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sz="3200" b="1" dirty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200" b="1" dirty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Mahallam</a:t>
            </a:r>
            <a:endParaRPr lang="en-US" sz="32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32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yasovchi</a:t>
            </a:r>
            <a:r>
              <a:rPr lang="en-US" sz="3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qo‘shimchalarning</a:t>
            </a:r>
            <a:r>
              <a:rPr lang="en-US" sz="3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so‘zga</a:t>
            </a:r>
            <a:r>
              <a:rPr lang="en-US" sz="3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qo‘shilish</a:t>
            </a:r>
            <a:r>
              <a:rPr lang="en-US" sz="3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tartibi</a:t>
            </a:r>
            <a:r>
              <a:rPr lang="en-US" sz="3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sz="30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143672" y="4221088"/>
            <a:ext cx="4896544" cy="1065167"/>
          </a:xfrm>
          <a:prstGeom prst="rect">
            <a:avLst/>
          </a:prstGeom>
        </p:spPr>
        <p:txBody>
          <a:bodyPr vert="horz" wrap="square" lIns="0" tIns="26166" rIns="0" bIns="0" rtlCol="0">
            <a:spAutoFit/>
          </a:bodyPr>
          <a:lstStyle/>
          <a:p>
            <a:pPr marL="66737">
              <a:lnSpc>
                <a:spcPts val="4098"/>
              </a:lnSpc>
            </a:pPr>
            <a:r>
              <a:rPr sz="2472" dirty="0" err="1">
                <a:solidFill>
                  <a:srgbClr val="231F20"/>
                </a:solidFill>
                <a:latin typeface="Arial"/>
                <a:cs typeface="Arial"/>
              </a:rPr>
              <a:t>O‘qituvchi</a:t>
            </a:r>
            <a:r>
              <a:rPr sz="2472" dirty="0">
                <a:solidFill>
                  <a:srgbClr val="231F20"/>
                </a:solidFill>
                <a:latin typeface="Arial"/>
                <a:cs typeface="Arial"/>
              </a:rPr>
              <a:t>:</a:t>
            </a:r>
            <a:endParaRPr sz="2472" dirty="0">
              <a:latin typeface="Arial"/>
              <a:cs typeface="Arial"/>
            </a:endParaRPr>
          </a:p>
          <a:p>
            <a:pPr marL="66737">
              <a:lnSpc>
                <a:spcPts val="4046"/>
              </a:lnSpc>
            </a:pPr>
            <a:r>
              <a:rPr lang="en-US" sz="2472" spc="10" dirty="0" err="1">
                <a:solidFill>
                  <a:srgbClr val="231F20"/>
                </a:solidFill>
                <a:latin typeface="Arial"/>
                <a:cs typeface="Arial"/>
              </a:rPr>
              <a:t>To‘rayeva</a:t>
            </a:r>
            <a:r>
              <a:rPr lang="en-US" sz="2472" spc="10" dirty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en-US" sz="2472" spc="10" dirty="0" err="1" smtClean="0">
                <a:solidFill>
                  <a:srgbClr val="231F20"/>
                </a:solidFill>
                <a:latin typeface="Arial"/>
                <a:cs typeface="Arial"/>
              </a:rPr>
              <a:t>Munira</a:t>
            </a:r>
            <a:r>
              <a:rPr lang="en-US" sz="2472" spc="10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en-US" sz="2472" spc="10" dirty="0" err="1" smtClean="0">
                <a:solidFill>
                  <a:srgbClr val="231F20"/>
                </a:solidFill>
                <a:latin typeface="Arial"/>
                <a:cs typeface="Arial"/>
              </a:rPr>
              <a:t>Samatovna</a:t>
            </a:r>
            <a:r>
              <a:rPr lang="en-US" sz="2472" spc="10" dirty="0" smtClean="0">
                <a:solidFill>
                  <a:srgbClr val="231F20"/>
                </a:solidFill>
                <a:latin typeface="Arial"/>
                <a:cs typeface="Arial"/>
              </a:rPr>
              <a:t>      </a:t>
            </a:r>
            <a:endParaRPr lang="uz-Cyrl-UZ" sz="2472" spc="10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952597" y="2357431"/>
            <a:ext cx="709093" cy="152546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sp>
        <p:nvSpPr>
          <p:cNvPr id="7" name="object 7"/>
          <p:cNvSpPr/>
          <p:nvPr/>
        </p:nvSpPr>
        <p:spPr>
          <a:xfrm>
            <a:off x="1952597" y="4357694"/>
            <a:ext cx="709093" cy="14024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560496" y="116632"/>
            <a:ext cx="1224136" cy="936104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30"/>
          <p:cNvSpPr txBox="1"/>
          <p:nvPr/>
        </p:nvSpPr>
        <p:spPr>
          <a:xfrm>
            <a:off x="10632504" y="332656"/>
            <a:ext cx="1080120" cy="44691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r>
              <a:rPr lang="en-US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800" b="1" spc="10" dirty="0" err="1" smtClean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13" name="Рисунок 12"/>
          <p:cNvPicPr/>
          <p:nvPr/>
        </p:nvPicPr>
        <p:blipFill>
          <a:blip r:embed="rId2"/>
          <a:stretch>
            <a:fillRect/>
          </a:stretch>
        </p:blipFill>
        <p:spPr>
          <a:xfrm>
            <a:off x="7916405" y="4122217"/>
            <a:ext cx="3780547" cy="2328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20136" y="6669360"/>
            <a:ext cx="4687025" cy="188640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:dissolve/>
      </p:transition>
    </mc:Choice>
    <mc:Fallback xmlns="">
      <p:transition spd="slow" advClick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1-mashq.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Documents and Settings\User\Рабочий стол\онлайн дарс\1-дарсга расмлар\IMG_20200805_062531_79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31211">
            <a:off x="688981" y="1402181"/>
            <a:ext cx="2748905" cy="21989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15680" y="1268760"/>
            <a:ext cx="8712968" cy="9361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Berilgan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so‘zlarga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mos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qo‘shimchalarni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qo‘shib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yasama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so‘zlar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yasang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namunadagidek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15680" y="2501648"/>
            <a:ext cx="8640960" cy="200747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Tarbiya</a:t>
            </a:r>
            <a:r>
              <a:rPr lang="en-US" sz="3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</a:t>
            </a:r>
            <a:r>
              <a:rPr lang="en-US" sz="3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bog‘, sir, </a:t>
            </a:r>
            <a:r>
              <a:rPr lang="en-US" sz="3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darvoza</a:t>
            </a:r>
            <a:r>
              <a:rPr lang="en-US" sz="3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gul</a:t>
            </a:r>
            <a:r>
              <a:rPr lang="en-US" sz="3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soat</a:t>
            </a:r>
            <a:r>
              <a:rPr lang="en-US" sz="3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havas</a:t>
            </a:r>
            <a:r>
              <a:rPr lang="en-US" sz="3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osh</a:t>
            </a:r>
            <a:r>
              <a:rPr lang="en-US" sz="3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musobaqa</a:t>
            </a:r>
            <a:r>
              <a:rPr lang="en-US" sz="3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temir</a:t>
            </a:r>
            <a:r>
              <a:rPr lang="en-US" sz="3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898996" y="4583451"/>
            <a:ext cx="2016224" cy="1152128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soz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65559" y="5435552"/>
            <a:ext cx="2016224" cy="1152128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-chi 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452240" y="5435552"/>
            <a:ext cx="2016224" cy="1152128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-bon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5085677" y="4597965"/>
            <a:ext cx="2016224" cy="1152128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paz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6692339" y="5435552"/>
            <a:ext cx="2016224" cy="1152128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-dosh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8244187" y="4597965"/>
            <a:ext cx="2016224" cy="1152128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-don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9912424" y="5415588"/>
            <a:ext cx="2016224" cy="1152128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5"/>
          </p:nvPr>
        </p:nvSpPr>
        <p:spPr>
          <a:xfrm>
            <a:off x="7248128" y="6459994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389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:blinds dir="vert"/>
      </p:transition>
    </mc:Choice>
    <mc:Fallback xmlns="">
      <p:transition spd="slow" advClick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Topshiriqni</a:t>
            </a:r>
            <a:r>
              <a:rPr lang="en-US" sz="4000" dirty="0" smtClean="0"/>
              <a:t> </a:t>
            </a:r>
            <a:r>
              <a:rPr lang="en-US" sz="4000" dirty="0" err="1" smtClean="0"/>
              <a:t>tekshiramiz</a:t>
            </a:r>
            <a:r>
              <a:rPr lang="en-US" sz="4000" dirty="0" smtClean="0"/>
              <a:t>. </a:t>
            </a:r>
            <a:endParaRPr lang="ru-RU" sz="4000" dirty="0"/>
          </a:p>
        </p:txBody>
      </p:sp>
      <p:pic>
        <p:nvPicPr>
          <p:cNvPr id="6146" name="Picture 2" descr="C:\Documents and Settings\User\Рабочий стол\онлайн дарс\1-дарсга расмлар\IMG_20200805_062531_79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51414">
            <a:off x="9010683" y="2331675"/>
            <a:ext cx="2748905" cy="21989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1775520" y="1364915"/>
            <a:ext cx="2592288" cy="1152128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Tarbiya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3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10251" y="2654161"/>
            <a:ext cx="2592288" cy="115212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Bog‘ + bon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24064" y="2637587"/>
            <a:ext cx="2592288" cy="1152128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Sir + dosh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096000" y="2654161"/>
            <a:ext cx="2592288" cy="1152128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Darvoza+bon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123632" y="4006169"/>
            <a:ext cx="2592288" cy="115212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Havas +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098976" y="5358177"/>
            <a:ext cx="2592288" cy="1152128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Temir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chi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24496" y="3980273"/>
            <a:ext cx="2592288" cy="1152128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Gul + chi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204479" y="3953337"/>
            <a:ext cx="2592288" cy="1152128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Soat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soz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298828" y="5373489"/>
            <a:ext cx="2592288" cy="1152128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Musobaqa+dosh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872586" y="1321837"/>
            <a:ext cx="2592288" cy="115212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Suv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soz</a:t>
            </a:r>
            <a:r>
              <a:rPr 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24496" y="5373489"/>
            <a:ext cx="2592288" cy="115212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Osh +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paz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296722" y="6417895"/>
            <a:ext cx="474789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134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:blinds dir="vert"/>
      </p:transition>
    </mc:Choice>
    <mc:Fallback xmlns="">
      <p:transition spd="slow" advClick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smtClean="0"/>
              <a:t>2-mashq  </a:t>
            </a:r>
            <a:endParaRPr lang="ru-RU" sz="3600" dirty="0"/>
          </a:p>
        </p:txBody>
      </p:sp>
      <p:pic>
        <p:nvPicPr>
          <p:cNvPr id="8194" name="Picture 2" descr="C:\Documents and Settings\User\Рабочий стол\онлайн дарс\1-дарсга расмлар\IMG_20200805_062540_2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95518">
            <a:off x="9561583" y="2639143"/>
            <a:ext cx="2188472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07368" y="1268760"/>
            <a:ext cx="11593288" cy="79208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Mantlarni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Sodda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yasama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so‘zlarni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aniqlab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qo‘shimchalarning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qo‘shilish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tartibini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tushuntiring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7368" y="2204864"/>
            <a:ext cx="8712968" cy="43924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>
              <a:buAutoNum type="arabicPeriod"/>
            </a:pP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Hammasi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mayli-ya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Ravshanning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kasalxonaga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tushib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musobaqaga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qatnasha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olmay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qolgani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yomon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bo‘ldi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-da!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Barcha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sinfdoshlaridan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ajralib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qoladigan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bo‘ldi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Endi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keying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yil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musobaqaga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kimlar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boradi-yu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qachon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boshqalarga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yetib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oladi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Hali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yil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bor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-a!</a:t>
            </a:r>
          </a:p>
          <a:p>
            <a:pPr marL="342900" indent="-342900" algn="just">
              <a:buAutoNum type="arabicPeriod"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Shifokor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Doniyorning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tomog‘ini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kata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ochib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ko‘rdi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-da,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dedi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     --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O‘g‘lim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muzqaymoqni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ko‘p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yeb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qo‘yibsan-ku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Doniyor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oyisiga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qaradi-yu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qizarib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ketdi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Axir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oyisiga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aytmay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muzlatkichdan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muzqaymoq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yegan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-da! 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77457" y="6489630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3495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Topshiriqni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tekshiramiz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490066"/>
            <a:ext cx="2808312" cy="5760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Sinf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079776" y="1504388"/>
            <a:ext cx="1224136" cy="5760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osh 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240016" y="1490057"/>
            <a:ext cx="1224136" cy="5760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lar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310218" y="1486857"/>
            <a:ext cx="1224136" cy="5760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416480" y="1486857"/>
            <a:ext cx="1224136" cy="5760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an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15" name="Плюс 14"/>
          <p:cNvSpPr/>
          <p:nvPr/>
        </p:nvSpPr>
        <p:spPr>
          <a:xfrm>
            <a:off x="3310066" y="1526061"/>
            <a:ext cx="576064" cy="504056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люс 15"/>
          <p:cNvSpPr/>
          <p:nvPr/>
        </p:nvSpPr>
        <p:spPr>
          <a:xfrm>
            <a:off x="7659622" y="1558865"/>
            <a:ext cx="576064" cy="504056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люс 16"/>
          <p:cNvSpPr/>
          <p:nvPr/>
        </p:nvSpPr>
        <p:spPr>
          <a:xfrm>
            <a:off x="5472854" y="1540392"/>
            <a:ext cx="576064" cy="504056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люс 17"/>
          <p:cNvSpPr/>
          <p:nvPr/>
        </p:nvSpPr>
        <p:spPr>
          <a:xfrm>
            <a:off x="9696400" y="1522861"/>
            <a:ext cx="576064" cy="504056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17870" y="3411093"/>
            <a:ext cx="2808312" cy="5760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Shifo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079776" y="3363076"/>
            <a:ext cx="1224136" cy="5760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люс 20"/>
          <p:cNvSpPr/>
          <p:nvPr/>
        </p:nvSpPr>
        <p:spPr>
          <a:xfrm>
            <a:off x="3310066" y="3360247"/>
            <a:ext cx="576064" cy="504056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Documents and Settings\User\Рабочий стол\онлайн дарс\укувчилар расми\images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7470" y="3068960"/>
            <a:ext cx="4449632" cy="3276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244875" y="6453336"/>
            <a:ext cx="4903049" cy="215444"/>
          </a:xfrm>
        </p:spPr>
        <p:txBody>
          <a:bodyPr/>
          <a:lstStyle/>
          <a:p>
            <a:r>
              <a:rPr lang="en-US" sz="1400" smtClean="0">
                <a:solidFill>
                  <a:srgbClr val="FF0000"/>
                </a:solidFill>
              </a:rPr>
              <a:t>Turayeva Munira Samatovna. Yashnobod tumani 231-maktab.</a:t>
            </a:r>
            <a:endParaRPr lang="en-US" sz="14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471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smtClean="0"/>
              <a:t>3-mashq.  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8280920" cy="79208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Gaplarni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Yasama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so‘zlarni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aniqlab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qo‘shimchalarning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qo‘shilish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tartibini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tushuntiring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3352" y="2852936"/>
            <a:ext cx="8280920" cy="32403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indent="-514350" algn="just">
              <a:buAutoNum type="arabicPeriod"/>
            </a:pP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Bolalik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kunlarimda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uyqusiz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tunlarimda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….  </a:t>
            </a:r>
          </a:p>
          <a:p>
            <a:pPr marL="514350" indent="-514350" algn="just">
              <a:buAutoNum type="arabicPeriod"/>
            </a:pP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Kitob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bilim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manbayi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514350" indent="-514350" algn="just">
              <a:buAutoNum type="arabicPeriod"/>
            </a:pP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serquyosh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O‘zbekiston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farzandiman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514350" indent="-514350" algn="just">
              <a:buAutoNum type="arabicPeriod"/>
            </a:pP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Durdona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ruchka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chizg‘ichini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qalamdoniga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soldi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514350" indent="-514350" algn="just">
              <a:buAutoNum type="arabicPeriod"/>
            </a:pP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Maqtanchoq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bolani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hech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yoqtirmaydi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Shahrimizdagi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yangi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bunyod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etilgan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oromgohni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borib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ko‘rdik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328" y="1682946"/>
            <a:ext cx="2808312" cy="2322117"/>
          </a:xfrm>
          <a:prstGeom prst="rect">
            <a:avLst/>
          </a:prstGeom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20136" y="645333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672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err="1" smtClean="0"/>
              <a:t>Topshiriqni</a:t>
            </a:r>
            <a:r>
              <a:rPr lang="en-US" sz="3600" dirty="0" smtClean="0"/>
              <a:t>  </a:t>
            </a:r>
            <a:r>
              <a:rPr lang="en-US" sz="3600" dirty="0" err="1" smtClean="0"/>
              <a:t>tekshiramiz</a:t>
            </a:r>
            <a:r>
              <a:rPr lang="en-US" sz="3600" dirty="0" smtClean="0"/>
              <a:t>.  </a:t>
            </a:r>
            <a:endParaRPr lang="ru-RU" sz="3600" dirty="0"/>
          </a:p>
        </p:txBody>
      </p:sp>
      <p:sp>
        <p:nvSpPr>
          <p:cNvPr id="3" name="Десятиугольник 2"/>
          <p:cNvSpPr/>
          <p:nvPr/>
        </p:nvSpPr>
        <p:spPr>
          <a:xfrm>
            <a:off x="4553113" y="3284749"/>
            <a:ext cx="3672408" cy="1152128"/>
          </a:xfrm>
          <a:prstGeom prst="decagon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qalamdoniga</a:t>
            </a:r>
            <a:endParaRPr lang="ru-RU" sz="2800" dirty="0"/>
          </a:p>
        </p:txBody>
      </p:sp>
      <p:sp>
        <p:nvSpPr>
          <p:cNvPr id="18" name="Десятиугольник 17"/>
          <p:cNvSpPr/>
          <p:nvPr/>
        </p:nvSpPr>
        <p:spPr>
          <a:xfrm>
            <a:off x="8112224" y="2182376"/>
            <a:ext cx="3672408" cy="1152128"/>
          </a:xfrm>
          <a:prstGeom prst="decagon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serquyosh</a:t>
            </a:r>
            <a:endParaRPr lang="ru-RU" sz="2800" dirty="0"/>
          </a:p>
        </p:txBody>
      </p:sp>
      <p:sp>
        <p:nvSpPr>
          <p:cNvPr id="19" name="Десятиугольник 18"/>
          <p:cNvSpPr/>
          <p:nvPr/>
        </p:nvSpPr>
        <p:spPr>
          <a:xfrm>
            <a:off x="4417441" y="1440214"/>
            <a:ext cx="3672408" cy="1152128"/>
          </a:xfrm>
          <a:prstGeom prst="decag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manbayi</a:t>
            </a:r>
            <a:endParaRPr lang="ru-RU" sz="2800" dirty="0"/>
          </a:p>
        </p:txBody>
      </p:sp>
      <p:sp>
        <p:nvSpPr>
          <p:cNvPr id="20" name="Десятиугольник 19"/>
          <p:cNvSpPr/>
          <p:nvPr/>
        </p:nvSpPr>
        <p:spPr>
          <a:xfrm>
            <a:off x="629510" y="2396452"/>
            <a:ext cx="3672408" cy="1152128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kunlarimda</a:t>
            </a:r>
            <a:endParaRPr lang="ru-RU" sz="2800" dirty="0"/>
          </a:p>
        </p:txBody>
      </p:sp>
      <p:sp>
        <p:nvSpPr>
          <p:cNvPr id="21" name="Десятиугольник 20"/>
          <p:cNvSpPr/>
          <p:nvPr/>
        </p:nvSpPr>
        <p:spPr>
          <a:xfrm>
            <a:off x="8256240" y="4180659"/>
            <a:ext cx="3672408" cy="1152128"/>
          </a:xfrm>
          <a:prstGeom prst="decagon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tunlarimda</a:t>
            </a:r>
            <a:endParaRPr lang="ru-RU" sz="2800" dirty="0"/>
          </a:p>
        </p:txBody>
      </p:sp>
      <p:sp>
        <p:nvSpPr>
          <p:cNvPr id="22" name="Десятиугольник 21"/>
          <p:cNvSpPr/>
          <p:nvPr/>
        </p:nvSpPr>
        <p:spPr>
          <a:xfrm>
            <a:off x="4436610" y="5332787"/>
            <a:ext cx="3672408" cy="1152128"/>
          </a:xfrm>
          <a:prstGeom prst="decagon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oromgohni</a:t>
            </a:r>
            <a:endParaRPr lang="ru-RU" sz="2800" dirty="0"/>
          </a:p>
        </p:txBody>
      </p:sp>
      <p:sp>
        <p:nvSpPr>
          <p:cNvPr id="23" name="Десятиугольник 22"/>
          <p:cNvSpPr/>
          <p:nvPr/>
        </p:nvSpPr>
        <p:spPr>
          <a:xfrm>
            <a:off x="616980" y="4230414"/>
            <a:ext cx="3672408" cy="1152128"/>
          </a:xfrm>
          <a:prstGeom prst="decagon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Maqtanchoq</a:t>
            </a:r>
            <a:endParaRPr lang="ru-RU" sz="28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92144" y="6377193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7054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smtClean="0"/>
              <a:t>4-mashq.  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268760"/>
            <a:ext cx="11593288" cy="5760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Matnni</a:t>
            </a:r>
            <a:r>
              <a:rPr lang="en-US" sz="2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6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o‘qing</a:t>
            </a:r>
            <a:r>
              <a:rPr lang="en-US" sz="2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sz="26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Sodda</a:t>
            </a:r>
            <a:r>
              <a:rPr lang="en-US" sz="2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juft</a:t>
            </a:r>
            <a:r>
              <a:rPr lang="en-US" sz="2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6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so‘zlarni</a:t>
            </a:r>
            <a:r>
              <a:rPr lang="en-US" sz="2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6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aniqlab</a:t>
            </a:r>
            <a:r>
              <a:rPr lang="en-US" sz="2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26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guruhlarga</a:t>
            </a:r>
            <a:r>
              <a:rPr lang="en-US" sz="2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6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sz="2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2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ru-RU" sz="2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07368" y="1988840"/>
            <a:ext cx="11449272" cy="460851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just"/>
            <a:endParaRPr lang="en-US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Ma’naviy</a:t>
            </a:r>
            <a:r>
              <a:rPr lang="en-US" sz="2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hayotimizni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yuksaltirish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gapirganda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mahallaning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roli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ta’siri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xususida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to‘xtalish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albatta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o‘rinlidir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O‘zaro</a:t>
            </a:r>
            <a:r>
              <a:rPr lang="en-US" sz="2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mehr-oqibat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ahillik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totuvlik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to‘y-tomosha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hashar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ma’rakalarni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ko‘pchilik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bamaslahat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o‘tkazish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yaxshi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kunda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ham,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yomon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kunda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birga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bo‘lish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xalqimizga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xos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urf-odat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an’analar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avvalambor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mahalla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muhitida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shakllangan</a:t>
            </a:r>
            <a:r>
              <a:rPr lang="en-US" sz="2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rivojlangan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Xalqimizga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xos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o‘zini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o‘zi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boshqarish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tizimining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noyob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usuli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qadim-qadimdan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odamlarning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nafaqat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tilida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balki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dilida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butun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hayotida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joy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egallagani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bejiz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emas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Biz “Mahalla – ham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ota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ham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degan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hikmatli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naqlni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hayotiy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haqiqatning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ifodasi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sifatida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qabul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qilamiz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</a:t>
            </a:r>
            <a:endParaRPr lang="en-US" sz="2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20136" y="6489630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952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err="1" smtClean="0"/>
              <a:t>Topshiriqni</a:t>
            </a:r>
            <a:r>
              <a:rPr lang="en-US" sz="3600" dirty="0" smtClean="0"/>
              <a:t> </a:t>
            </a:r>
            <a:r>
              <a:rPr lang="en-US" sz="3600" dirty="0" err="1" smtClean="0"/>
              <a:t>tekshiramiz</a:t>
            </a:r>
            <a:r>
              <a:rPr lang="en-US" sz="3600" dirty="0" smtClean="0"/>
              <a:t>. 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9253" y="1268760"/>
            <a:ext cx="4968552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Sodda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974586" y="1268760"/>
            <a:ext cx="4996882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Juft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82350" y="2464081"/>
            <a:ext cx="4968552" cy="5040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Mahalla 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64749" y="3140968"/>
            <a:ext cx="4968552" cy="5040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ahillik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64749" y="3861048"/>
            <a:ext cx="4968552" cy="5040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totuvlik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63352" y="4581128"/>
            <a:ext cx="4968552" cy="5040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hashar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82350" y="5373216"/>
            <a:ext cx="4968552" cy="5040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An`ana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974586" y="2458761"/>
            <a:ext cx="4968552" cy="5040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Mehr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oqibat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941479" y="3140968"/>
            <a:ext cx="4968552" cy="5040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To‘y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tomosha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941479" y="3906494"/>
            <a:ext cx="4968552" cy="5040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Urf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odat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2567608" y="1767348"/>
            <a:ext cx="684076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низ 20"/>
          <p:cNvSpPr/>
          <p:nvPr/>
        </p:nvSpPr>
        <p:spPr>
          <a:xfrm>
            <a:off x="9083717" y="1767348"/>
            <a:ext cx="684076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460284" y="6453336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7261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7" grpId="0" animBg="1"/>
      <p:bldP spid="12" grpId="0" animBg="1"/>
      <p:bldP spid="13" grpId="0" animBg="1"/>
      <p:bldP spid="14" grpId="0" animBg="1"/>
      <p:bldP spid="15" grpId="0" animBg="1"/>
      <p:bldP spid="17" grpId="0" animBg="1"/>
      <p:bldP spid="18" grpId="0" animBg="1"/>
      <p:bldP spid="19" grpId="0" animBg="1"/>
      <p:bldP spid="20" grpId="0" animBg="1"/>
      <p:bldP spid="5" grpId="0" animBg="1"/>
      <p:bldP spid="2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smtClean="0"/>
              <a:t>3-topshiriq. 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340768"/>
            <a:ext cx="11665296" cy="9361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She’rni</a:t>
            </a:r>
            <a:r>
              <a:rPr lang="en-US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ifodali</a:t>
            </a:r>
            <a:r>
              <a:rPr lang="en-US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o‘qing</a:t>
            </a:r>
            <a:r>
              <a:rPr lang="en-US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Mazmunini</a:t>
            </a:r>
            <a:r>
              <a:rPr lang="en-US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tushuntiring</a:t>
            </a:r>
            <a:r>
              <a:rPr lang="en-US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23392" y="2636912"/>
            <a:ext cx="4752528" cy="36004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Suv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sepaman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supuraman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hovlimiz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top-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toza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Barcha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yaxshi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ishlarimdan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Ukam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andaza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Supurgini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Nargiza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Qo‘lidan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qo‘ymas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sira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096000" y="2622082"/>
            <a:ext cx="4752528" cy="36004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Bolalar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so‘rashadi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Atrofin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o‘rashadi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-Bu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yerni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supurdi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Xuddi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chinni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gul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qildi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Indamadi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Nargiza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U-chi,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maqtanmas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sira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92144" y="645333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828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err="1" smtClean="0"/>
              <a:t>Mustaqil</a:t>
            </a:r>
            <a:r>
              <a:rPr lang="en-US" sz="3600" dirty="0" smtClean="0"/>
              <a:t>  </a:t>
            </a:r>
            <a:r>
              <a:rPr lang="en-US" sz="3600" dirty="0" err="1" smtClean="0"/>
              <a:t>bajarish</a:t>
            </a:r>
            <a:r>
              <a:rPr lang="en-US" sz="3600" dirty="0" smtClean="0"/>
              <a:t>  </a:t>
            </a:r>
            <a:r>
              <a:rPr lang="en-US" sz="3600" dirty="0" err="1" smtClean="0"/>
              <a:t>uchun</a:t>
            </a:r>
            <a:r>
              <a:rPr lang="en-US" sz="3600" dirty="0" smtClean="0"/>
              <a:t>  </a:t>
            </a:r>
            <a:r>
              <a:rPr lang="en-US" sz="3600" dirty="0" err="1" smtClean="0"/>
              <a:t>topshiriq</a:t>
            </a: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45161">
            <a:off x="858468" y="2116502"/>
            <a:ext cx="3524339" cy="3334469"/>
          </a:xfrm>
          <a:prstGeom prst="rect">
            <a:avLst/>
          </a:prstGeom>
        </p:spPr>
      </p:pic>
      <p:sp>
        <p:nvSpPr>
          <p:cNvPr id="3" name="Овальная выноска 2"/>
          <p:cNvSpPr/>
          <p:nvPr/>
        </p:nvSpPr>
        <p:spPr>
          <a:xfrm>
            <a:off x="4833908" y="1628800"/>
            <a:ext cx="6158636" cy="3888432"/>
          </a:xfrm>
          <a:prstGeom prst="wedgeEllipseCallou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Obod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mahallam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bo‘ylab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she`rini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Undagi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qo‘shma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juft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aniqlang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   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20136" y="645333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257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03512" y="260648"/>
            <a:ext cx="8640960" cy="648072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Avvalgi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o‘tilgan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mavzuni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tekshiramiz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!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51784" y="1351782"/>
            <a:ext cx="7704854" cy="1213122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Toshkentda</a:t>
            </a:r>
            <a:r>
              <a:rPr lang="en-US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mustaqillik</a:t>
            </a:r>
            <a:r>
              <a:rPr lang="en-US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yillarida</a:t>
            </a:r>
            <a:r>
              <a:rPr lang="en-US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bunyod</a:t>
            </a:r>
            <a:r>
              <a:rPr lang="en-US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etilgan</a:t>
            </a:r>
            <a:r>
              <a:rPr lang="en-US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yangi</a:t>
            </a:r>
            <a:r>
              <a:rPr lang="en-US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inshootlarning</a:t>
            </a:r>
            <a:r>
              <a:rPr lang="en-US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nomlarini</a:t>
            </a:r>
            <a:r>
              <a:rPr lang="en-US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51784" y="3140968"/>
            <a:ext cx="7704855" cy="331236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Ezgulik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arkasi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ijodiyot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markazi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davlat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konservatoriyasi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Xalqaro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anjumanlar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saroyi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, “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Bunyodkor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” sport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kompleksi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Documents and Settings\User\Рабочий стол\онлайн дарс\укувчилар расми\скачанные файлы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77792">
            <a:off x="563174" y="2490969"/>
            <a:ext cx="3192388" cy="2149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5"/>
          </p:nvPr>
        </p:nvSpPr>
        <p:spPr>
          <a:xfrm>
            <a:off x="7176120" y="6433301"/>
            <a:ext cx="4831041" cy="291419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:blinds dir="vert"/>
      </p:transition>
    </mc:Choice>
    <mc:Fallback xmlns="">
      <p:transition spd="slow" advClick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75520" y="332657"/>
            <a:ext cx="8568952" cy="49244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200" dirty="0" err="1" smtClean="0"/>
              <a:t>Tayanch</a:t>
            </a:r>
            <a:r>
              <a:rPr lang="en-US" sz="3200" dirty="0" smtClean="0"/>
              <a:t>  </a:t>
            </a:r>
            <a:r>
              <a:rPr lang="en-US" sz="3200" dirty="0" err="1" smtClean="0"/>
              <a:t>so‘zlar</a:t>
            </a:r>
            <a:r>
              <a:rPr lang="en-US" sz="3200" dirty="0" smtClean="0"/>
              <a:t> </a:t>
            </a:r>
            <a:endParaRPr lang="ru-RU" sz="3200" dirty="0"/>
          </a:p>
        </p:txBody>
      </p:sp>
      <p:pic>
        <p:nvPicPr>
          <p:cNvPr id="3074" name="Picture 2" descr="C:\Documents and Settings\User\Рабочий стол\онлайн дарс\укувчилар расми\images (3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1485">
            <a:off x="874449" y="2375182"/>
            <a:ext cx="3122296" cy="3836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4079776" y="1484784"/>
            <a:ext cx="6696744" cy="3412107"/>
          </a:xfrm>
          <a:prstGeom prst="wedgeRoundRectCallou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Mahalla,  </a:t>
            </a:r>
            <a:r>
              <a:rPr lang="en-US" sz="4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ko‘cha</a:t>
            </a:r>
            <a:r>
              <a:rPr 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yashamoq</a:t>
            </a:r>
            <a:r>
              <a:rPr 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4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darvoza</a:t>
            </a:r>
            <a:r>
              <a:rPr 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davlat</a:t>
            </a:r>
            <a:r>
              <a:rPr 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endParaRPr lang="ru-RU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419403" y="6409857"/>
            <a:ext cx="4615017" cy="291419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947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87888" y="1412776"/>
            <a:ext cx="6768752" cy="48965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Yurtboshimiz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ta`kidlaganidek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“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Davlatchiligimiz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tarixida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birinchi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marta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mahalla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tushunchasi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Konstitutsiyamizga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kiritilib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jamiyat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boshqaruvidagi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o‘rni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maqomi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belgilab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qo‘yilgan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maqom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hali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haligacha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o‘rnini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saqlab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kundan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kunga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yuksalib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boryapti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”. 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Рисунок 14"/>
          <p:cNvPicPr/>
          <p:nvPr/>
        </p:nvPicPr>
        <p:blipFill rotWithShape="1">
          <a:blip r:embed="rId2"/>
          <a:srcRect t="9003" r="50080" b="6109"/>
          <a:stretch/>
        </p:blipFill>
        <p:spPr bwMode="auto">
          <a:xfrm>
            <a:off x="407368" y="1412776"/>
            <a:ext cx="4680520" cy="48965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248128" y="6332264"/>
            <a:ext cx="4759033" cy="291419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23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Click="0">
        <p14:honeycomb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60648"/>
            <a:ext cx="9144000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err="1" smtClean="0"/>
              <a:t>Bilib</a:t>
            </a:r>
            <a:r>
              <a:rPr lang="en-US" sz="3600" dirty="0" smtClean="0"/>
              <a:t>  </a:t>
            </a:r>
            <a:r>
              <a:rPr lang="en-US" sz="3600" dirty="0" err="1" smtClean="0"/>
              <a:t>oling</a:t>
            </a:r>
            <a:r>
              <a:rPr lang="en-US" sz="3600" dirty="0" smtClean="0"/>
              <a:t>. </a:t>
            </a:r>
            <a:endParaRPr lang="ru-RU" sz="3600" dirty="0"/>
          </a:p>
        </p:txBody>
      </p:sp>
      <p:pic>
        <p:nvPicPr>
          <p:cNvPr id="5" name="Picture 2" descr="C:\Documents and Settings\User\Рабочий стол\онлайн дарс\махалла\IMG_20200822_103757_643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67" b="26284"/>
          <a:stretch/>
        </p:blipFill>
        <p:spPr bwMode="auto">
          <a:xfrm>
            <a:off x="7824192" y="1988840"/>
            <a:ext cx="3785870" cy="338437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с одним скругленным углом 2"/>
          <p:cNvSpPr/>
          <p:nvPr/>
        </p:nvSpPr>
        <p:spPr>
          <a:xfrm>
            <a:off x="927528" y="1568192"/>
            <a:ext cx="6696744" cy="4608512"/>
          </a:xfrm>
          <a:prstGeom prst="round1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Mahalla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so‘zi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arabchadan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“joy”, “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o‘rin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”, “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makon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” deb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tarjima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qilinadi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birga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tilining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izohli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lug‘ati”da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so‘zning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ayni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hududda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yashovchilar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degan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ma`nosi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ham bor.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Qolaversa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ko‘pchiligimiz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mahalla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deganda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uylar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qurilgan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kichik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joyni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o‘zini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o‘zi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boshqaruvchi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jamoani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tushunamiz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  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104112" y="6453336"/>
            <a:ext cx="490304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100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Click="0">
        <p14:honeycomb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75520" y="274638"/>
            <a:ext cx="10081120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BILIB  OLING!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265352"/>
            <a:ext cx="11665296" cy="79549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yasovchi</a:t>
            </a:r>
            <a:r>
              <a:rPr lang="en-US" sz="3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qo‘shimchalarning</a:t>
            </a:r>
            <a:r>
              <a:rPr lang="en-US" sz="3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so‘zga</a:t>
            </a:r>
            <a:r>
              <a:rPr lang="en-US" sz="3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qo‘shilish</a:t>
            </a:r>
            <a:r>
              <a:rPr lang="en-US" sz="3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tartibi</a:t>
            </a:r>
            <a:endParaRPr lang="ru-RU" sz="3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4" descr="C:\Documents and Settings\User\Рабочий стол\онлайн дарс\1-дарсга расмлар\IMG_20200805_062549_479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05" t="12715" r="10477" b="14625"/>
          <a:stretch/>
        </p:blipFill>
        <p:spPr bwMode="auto">
          <a:xfrm>
            <a:off x="247016" y="70168"/>
            <a:ext cx="1296144" cy="9105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63352" y="2204864"/>
            <a:ext cx="11665296" cy="439248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tilida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yasama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tarkibida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nechta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yasovchi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shakl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hosil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qiluvchi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qo‘shimchalar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kelishi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asosiga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quyidagi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tartibda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qo‘shiladi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endParaRPr lang="en-US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u="sng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Asos</a:t>
            </a:r>
            <a:r>
              <a:rPr lang="en-US" sz="32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200" b="1" u="sng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2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u="sng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yasovchi</a:t>
            </a:r>
            <a:r>
              <a:rPr lang="en-US" sz="32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200" b="1" u="sng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shakl</a:t>
            </a:r>
            <a:r>
              <a:rPr lang="en-US" sz="32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u="sng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hosil</a:t>
            </a:r>
            <a:r>
              <a:rPr lang="en-US" sz="32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qiluvchi</a:t>
            </a:r>
            <a:r>
              <a:rPr lang="en-US" sz="32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en-US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Masalan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olma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zor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lar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da</a:t>
            </a:r>
          </a:p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mahalla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dosh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lar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05449" y="6357906"/>
            <a:ext cx="4615017" cy="219411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:blinds dir="vert"/>
      </p:transition>
    </mc:Choice>
    <mc:Fallback xmlns="">
      <p:transition spd="slow" advClick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70609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1-topshiriq.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328415"/>
            <a:ext cx="8725904" cy="79208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Berilgan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savollar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mahallangiz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ko‘changiz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suhbatlashing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35360" y="2294733"/>
            <a:ext cx="3456384" cy="868365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Savollar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5447928" y="2256208"/>
            <a:ext cx="3456384" cy="868365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Javoblar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360" y="3342266"/>
            <a:ext cx="4076004" cy="78781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Siz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mahallada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yashaysiz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35360" y="4438579"/>
            <a:ext cx="4076004" cy="78781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Mahallangizni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obod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nimalar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qilinyapti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35360" y="5616878"/>
            <a:ext cx="4076004" cy="78781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Mahallangizda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tadbirlar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o‘tkaziladi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138118" y="3298804"/>
            <a:ext cx="4076004" cy="78781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Men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Istiqlol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mahallasida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yashayman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138118" y="4438579"/>
            <a:ext cx="4076004" cy="78781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Mahallamizda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ko‘plab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obodonlashtirish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qurilish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ishlari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amalga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oshirilmoqda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138118" y="5640774"/>
            <a:ext cx="4076004" cy="78781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Mahallamizda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ma`naviy-ma`rifiy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tadbirlar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o‘tkaziladi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4531038" y="3539220"/>
            <a:ext cx="504056" cy="3939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4531038" y="4635533"/>
            <a:ext cx="504056" cy="3939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>
            <a:off x="4507435" y="5813832"/>
            <a:ext cx="504056" cy="3939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7806" y="2272968"/>
            <a:ext cx="964059" cy="96405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444" y="1628704"/>
            <a:ext cx="2657317" cy="2809875"/>
          </a:xfrm>
          <a:prstGeom prst="rect">
            <a:avLst/>
          </a:prstGeom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5"/>
          </p:nvPr>
        </p:nvSpPr>
        <p:spPr>
          <a:xfrm>
            <a:off x="7320136" y="6428593"/>
            <a:ext cx="4759033" cy="261438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9582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>
        <p14:glitter pattern="hexagon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7" grpId="0" animBg="1"/>
      <p:bldP spid="5" grpId="0" animBg="1"/>
      <p:bldP spid="9" grpId="0" animBg="1"/>
      <p:bldP spid="11" grpId="0" animBg="1"/>
      <p:bldP spid="12" grpId="0" animBg="1"/>
      <p:bldP spid="13" grpId="0" animBg="1"/>
      <p:bldP spid="14" grpId="0" animBg="1"/>
      <p:bldP spid="8" grpId="0" animBg="1"/>
      <p:bldP spid="16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055440" y="332656"/>
            <a:ext cx="9144000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smtClean="0"/>
              <a:t>2-topshiriq.</a:t>
            </a:r>
            <a:endParaRPr lang="ru-RU" sz="3600" dirty="0"/>
          </a:p>
        </p:txBody>
      </p:sp>
      <p:pic>
        <p:nvPicPr>
          <p:cNvPr id="7170" name="Picture 2" descr="C:\Documents and Settings\User\Рабочий стол\онлайн дарс\укувчилар расми\скачанные файлы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4392" y="1340768"/>
            <a:ext cx="2232248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35360" y="1316015"/>
            <a:ext cx="9145016" cy="648072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Matnni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rollarga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o‘qing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Muomala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odobiga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oid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jumlalarni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aniqlang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5360" y="2132856"/>
            <a:ext cx="9145016" cy="439248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Biz Abdulla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Qodiriy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nomli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mahallada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yashaymiz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Mahallamiz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obod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ahil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Ko‘chalarimiz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ozoda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uylarimiz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shinam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Dam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olish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kunlarida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mahallamizda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tez-tez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hashar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o‘tkazib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turiladi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Bugun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dadam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hasharga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chiqdik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Ana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sinfdoshim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Aziz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dadasi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daraxtlarni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oqlashyapti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--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Hormanglar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biz ham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hasharga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keldik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-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dedilar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dadam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-- Juda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yaxshi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Qani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Sherzodjon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sen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o‘rtog‘ingga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qarash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Biz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dadang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idoradagi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ishlarga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yordam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beramiz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Biz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tushgacha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ko‘chadagi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barcha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daraxtlarni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oqlab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bo‘ldik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Dadam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Akmal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amakim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idora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hovlisini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tozalab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qaytishdi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-- Biz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ishimizni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tugatdik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amaki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yana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bor</a:t>
            </a:r>
            <a:r>
              <a:rPr lang="uz-Cyrl-U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--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Bo‘ldi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qolgan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ishlarni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biz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o‘zimiz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bajaramiz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hashardan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so‘ng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mahallamiz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yanada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chiroyli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fayzli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ketadi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Bizning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mahallamizga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mehmonga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keling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   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208871" y="6451642"/>
            <a:ext cx="4831041" cy="147403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066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doors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9"/>
            <a:ext cx="9036496" cy="634081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sz="4900" dirty="0" err="1" smtClean="0">
                <a:latin typeface="Times New Roman" pitchFamily="18" charset="0"/>
                <a:cs typeface="Times New Roman" pitchFamily="18" charset="0"/>
              </a:rPr>
              <a:t>Topshiriqni</a:t>
            </a:r>
            <a:r>
              <a:rPr lang="en-US" sz="49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4900" dirty="0" err="1" smtClean="0">
                <a:latin typeface="Times New Roman" pitchFamily="18" charset="0"/>
                <a:cs typeface="Times New Roman" pitchFamily="18" charset="0"/>
              </a:rPr>
              <a:t>tekshiramiz</a:t>
            </a:r>
            <a:r>
              <a:rPr lang="en-US" sz="49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Documents and Settings\User\Рабочий стол\онлайн дарс\укувчилар расми\images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400" y="116632"/>
            <a:ext cx="1475656" cy="10081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45604" y="1282751"/>
            <a:ext cx="11593288" cy="64807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ichida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uomala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odobiga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oid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quyidagi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jumlalar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bor. 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13291" y="2128842"/>
            <a:ext cx="8625601" cy="64210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Hormanglar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biz ham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hasharga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keldik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-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dedilar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dadam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91667" y="3043202"/>
            <a:ext cx="8625601" cy="64210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Juda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yaxshi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Qani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Sherzodjon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o‘rtog‘ingga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qarash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213291" y="4028189"/>
            <a:ext cx="8625601" cy="64210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--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Biz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ishimizni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tugatdik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amaki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</a:t>
            </a:r>
            <a:r>
              <a:rPr lang="uz-Cyrl-U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92635" y="4926703"/>
            <a:ext cx="8625601" cy="64210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--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Bo‘ldi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qolgan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ishlarni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biz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o‘zimiz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bajaramiz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359696" y="5790143"/>
            <a:ext cx="8625601" cy="64210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Bizning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mahallamizga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mehmonga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keling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   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142987" y="6432252"/>
            <a:ext cx="4833430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324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:dissolve/>
      </p:transition>
    </mc:Choice>
    <mc:Fallback xmlns="">
      <p:transition spd="slow" advClick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12" grpId="0" animBg="1"/>
      <p:bldP spid="13" grpId="0" animBg="1"/>
      <p:bldP spid="14" grpId="0" animBg="1"/>
      <p:bldP spid="1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1287</TotalTime>
  <Words>941</Words>
  <Application>Microsoft Office PowerPoint</Application>
  <PresentationFormat>Произвольный</PresentationFormat>
  <Paragraphs>152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Office Theme</vt:lpstr>
      <vt:lpstr>O‘zbek tili</vt:lpstr>
      <vt:lpstr>Avvalgi  o‘tilgan  mavzuni  tekshiramiz!</vt:lpstr>
      <vt:lpstr>Tayanch  so‘zlar </vt:lpstr>
      <vt:lpstr>Презентация PowerPoint</vt:lpstr>
      <vt:lpstr>Bilib  oling. </vt:lpstr>
      <vt:lpstr>BILIB  OLING! </vt:lpstr>
      <vt:lpstr>1-topshiriq. </vt:lpstr>
      <vt:lpstr>2-topshiriq.</vt:lpstr>
      <vt:lpstr>Topshiriqni   tekshiramiz.</vt:lpstr>
      <vt:lpstr>1-mashq. </vt:lpstr>
      <vt:lpstr>Topshiriqni tekshiramiz. </vt:lpstr>
      <vt:lpstr>2-mashq  </vt:lpstr>
      <vt:lpstr>Topshiriqni  tekshiramiz.  </vt:lpstr>
      <vt:lpstr>3-mashq.  </vt:lpstr>
      <vt:lpstr>Topshiriqni  tekshiramiz.  </vt:lpstr>
      <vt:lpstr>4-mashq.  </vt:lpstr>
      <vt:lpstr>Topshiriqni tekshiramiz. </vt:lpstr>
      <vt:lpstr>3-topshiriq. </vt:lpstr>
      <vt:lpstr>Mustaqil  bajarish  uchun  topshiriq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136</cp:revision>
  <dcterms:created xsi:type="dcterms:W3CDTF">2020-08-03T09:44:14Z</dcterms:created>
  <dcterms:modified xsi:type="dcterms:W3CDTF">2020-12-17T16:23:57Z</dcterms:modified>
</cp:coreProperties>
</file>